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70" r:id="rId4"/>
    <p:sldId id="271" r:id="rId5"/>
    <p:sldId id="272" r:id="rId6"/>
    <p:sldId id="274" r:id="rId7"/>
    <p:sldId id="302" r:id="rId8"/>
    <p:sldId id="303" r:id="rId9"/>
    <p:sldId id="304" r:id="rId10"/>
    <p:sldId id="275" r:id="rId11"/>
    <p:sldId id="276" r:id="rId12"/>
    <p:sldId id="305" r:id="rId13"/>
    <p:sldId id="277" r:id="rId14"/>
    <p:sldId id="278" r:id="rId15"/>
    <p:sldId id="285" r:id="rId16"/>
    <p:sldId id="306" r:id="rId17"/>
    <p:sldId id="307" r:id="rId18"/>
    <p:sldId id="286" r:id="rId19"/>
    <p:sldId id="287" r:id="rId20"/>
    <p:sldId id="288" r:id="rId21"/>
    <p:sldId id="289" r:id="rId22"/>
    <p:sldId id="291" r:id="rId23"/>
    <p:sldId id="293" r:id="rId24"/>
    <p:sldId id="294" r:id="rId25"/>
    <p:sldId id="295" r:id="rId26"/>
    <p:sldId id="296" r:id="rId27"/>
    <p:sldId id="297" r:id="rId28"/>
    <p:sldId id="300" r:id="rId29"/>
    <p:sldId id="309" r:id="rId30"/>
    <p:sldId id="310" r:id="rId31"/>
    <p:sldId id="298" r:id="rId32"/>
    <p:sldId id="299" r:id="rId33"/>
    <p:sldId id="281" r:id="rId34"/>
    <p:sldId id="308" r:id="rId35"/>
    <p:sldId id="269" r:id="rId3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Regulace a dohled nad bankovním sektorem</a:t>
            </a:r>
            <a:endParaRPr lang="cs-CZ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Klepková Vodová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467544" y="6237312"/>
            <a:ext cx="7632848" cy="360039"/>
          </a:xfrm>
        </p:spPr>
        <p:txBody>
          <a:bodyPr/>
          <a:lstStyle/>
          <a:p>
            <a:pPr>
              <a:buNone/>
            </a:pPr>
            <a:r>
              <a:rPr lang="cs-CZ" sz="1600" dirty="0" smtClean="0"/>
              <a:t>Zdroj: ČNB: Zpráva o výkonu dohledu nad finančním trhem </a:t>
            </a:r>
            <a:r>
              <a:rPr lang="cs-CZ" sz="1600" dirty="0" smtClean="0"/>
              <a:t>2018, </a:t>
            </a:r>
            <a:r>
              <a:rPr lang="cs-CZ" sz="1600" dirty="0" smtClean="0"/>
              <a:t>s. </a:t>
            </a:r>
            <a:r>
              <a:rPr lang="cs-CZ" sz="1600" dirty="0" smtClean="0"/>
              <a:t>21.</a:t>
            </a:r>
            <a:endParaRPr lang="cs-CZ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92696"/>
            <a:ext cx="9144000" cy="5478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Povolovací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000" dirty="0" smtClean="0"/>
              <a:t>předchozí souhlas ČNB je vyžadován v případech:</a:t>
            </a:r>
          </a:p>
          <a:p>
            <a:pPr lvl="1"/>
            <a:r>
              <a:rPr lang="cs-CZ" sz="1700" dirty="0" smtClean="0"/>
              <a:t>úmyslu nabýt přímý nebo nepřímý podíl na bance</a:t>
            </a:r>
          </a:p>
          <a:p>
            <a:pPr lvl="1"/>
            <a:r>
              <a:rPr lang="cs-CZ" sz="1700" dirty="0" smtClean="0"/>
              <a:t>fúze (sloučení, splynutí) banky s jinou bankou</a:t>
            </a:r>
          </a:p>
          <a:p>
            <a:pPr lvl="1"/>
            <a:r>
              <a:rPr lang="cs-CZ" sz="1700" dirty="0" smtClean="0"/>
              <a:t>rozhodnutí valné hromady o zrušení banky nebo zastavení činností, ke kterým je nezbytná bankovní licence</a:t>
            </a:r>
          </a:p>
          <a:p>
            <a:pPr lvl="1"/>
            <a:r>
              <a:rPr lang="cs-CZ" sz="1700" dirty="0" smtClean="0"/>
              <a:t>snížení základního kapitálu, pokud k němu nedochází z důvodu úhrady ztráty</a:t>
            </a:r>
          </a:p>
          <a:p>
            <a:pPr lvl="1"/>
            <a:r>
              <a:rPr lang="cs-CZ" sz="1700" dirty="0" smtClean="0"/>
              <a:t>výběru auditora banky</a:t>
            </a:r>
          </a:p>
          <a:p>
            <a:r>
              <a:rPr lang="cs-CZ" sz="2000" dirty="0" smtClean="0"/>
              <a:t>informační nebo oznamovací povinnost vzniká v případech:</a:t>
            </a:r>
          </a:p>
          <a:p>
            <a:pPr lvl="1"/>
            <a:r>
              <a:rPr lang="cs-CZ" sz="1700" dirty="0" smtClean="0"/>
              <a:t>snížení přímého nebo nepřímého podílu na bance </a:t>
            </a:r>
          </a:p>
          <a:p>
            <a:pPr lvl="1"/>
            <a:r>
              <a:rPr lang="cs-CZ" sz="1700" dirty="0" smtClean="0"/>
              <a:t>změny stanov banky</a:t>
            </a:r>
          </a:p>
          <a:p>
            <a:pPr lvl="1"/>
            <a:r>
              <a:rPr lang="cs-CZ" sz="1700" dirty="0" smtClean="0"/>
              <a:t>personálních změn ve statutárním orgánu banky a na místech vedoucích zaměstnanců banky</a:t>
            </a:r>
          </a:p>
          <a:p>
            <a:pPr lvl="1"/>
            <a:r>
              <a:rPr lang="cs-CZ" sz="1700" dirty="0" smtClean="0"/>
              <a:t>záměru otevřít pobočku nebo zastoupení banky v zahraničí </a:t>
            </a:r>
          </a:p>
          <a:p>
            <a:pPr lvl="1"/>
            <a:r>
              <a:rPr lang="cs-CZ" sz="1700" dirty="0" smtClean="0"/>
              <a:t>nabytí kvalifikované účasti na jiné právnické osobě</a:t>
            </a:r>
            <a:endParaRPr lang="cs-CZ" sz="17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67544" y="6237312"/>
            <a:ext cx="7632848" cy="360039"/>
          </a:xfrm>
        </p:spPr>
        <p:txBody>
          <a:bodyPr/>
          <a:lstStyle/>
          <a:p>
            <a:pPr>
              <a:buNone/>
            </a:pPr>
            <a:r>
              <a:rPr lang="cs-CZ" sz="1600" dirty="0" smtClean="0"/>
              <a:t>Zdroj: ČNB: Zpráva o výkonu dohledu nad finančním trhem </a:t>
            </a:r>
            <a:r>
              <a:rPr lang="cs-CZ" sz="1600" dirty="0" smtClean="0"/>
              <a:t>2018, </a:t>
            </a:r>
            <a:r>
              <a:rPr lang="cs-CZ" sz="1600" dirty="0" smtClean="0"/>
              <a:t>s. </a:t>
            </a:r>
            <a:r>
              <a:rPr lang="cs-CZ" sz="1600" dirty="0" smtClean="0"/>
              <a:t>22.</a:t>
            </a:r>
            <a:endParaRPr lang="cs-CZ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" y="1916832"/>
            <a:ext cx="9144004" cy="2385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Stanovování pravidel obezřetného podnikání bank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opatření a vyhlášky ČNB = pravidla obezřetného podnikání bank:</a:t>
            </a:r>
          </a:p>
          <a:p>
            <a:pPr lvl="1"/>
            <a:r>
              <a:rPr lang="cs-CZ" sz="1900" dirty="0" smtClean="0"/>
              <a:t>pravidla kapitálové přiměřenosti</a:t>
            </a:r>
          </a:p>
          <a:p>
            <a:pPr lvl="1"/>
            <a:r>
              <a:rPr lang="cs-CZ" sz="1900" dirty="0" smtClean="0"/>
              <a:t>limity úvěrové angažovanosti</a:t>
            </a:r>
          </a:p>
          <a:p>
            <a:pPr lvl="1"/>
            <a:r>
              <a:rPr lang="cs-CZ" sz="1900" dirty="0" smtClean="0"/>
              <a:t>poskytování informací</a:t>
            </a:r>
          </a:p>
          <a:p>
            <a:pPr lvl="2"/>
            <a:r>
              <a:rPr lang="cs-CZ" sz="1600" dirty="0" smtClean="0"/>
              <a:t>každoročně zveřejňovat výroční zprávu</a:t>
            </a:r>
          </a:p>
          <a:p>
            <a:pPr lvl="2"/>
            <a:r>
              <a:rPr lang="cs-CZ" sz="1600" dirty="0" smtClean="0"/>
              <a:t>ve svých prostorách informovat klienty o podmínkách pro přijímání vkladů, poskytování úvěrů a poskytování dalších bankovních služeb</a:t>
            </a:r>
          </a:p>
          <a:p>
            <a:pPr lvl="2"/>
            <a:r>
              <a:rPr lang="cs-CZ" sz="1600" dirty="0" smtClean="0"/>
              <a:t>zavést postupy pro vyřizování stížností klientů</a:t>
            </a:r>
          </a:p>
          <a:p>
            <a:pPr lvl="2"/>
            <a:r>
              <a:rPr lang="cs-CZ" sz="1600" dirty="0" smtClean="0"/>
              <a:t>na webu uveřejňovat základní údaje o sobě, o složení akcionářů, o své činnosti a finanční situaci</a:t>
            </a:r>
          </a:p>
          <a:p>
            <a:pPr lvl="1"/>
            <a:r>
              <a:rPr lang="cs-CZ" sz="1900" dirty="0" smtClean="0"/>
              <a:t>pravidla tvorby rezerv a opravných položek</a:t>
            </a:r>
          </a:p>
          <a:p>
            <a:pPr lvl="1"/>
            <a:r>
              <a:rPr lang="cs-CZ" sz="1900" dirty="0" smtClean="0"/>
              <a:t>udržování povinných minimálních rezerv</a:t>
            </a:r>
          </a:p>
          <a:p>
            <a:pPr lvl="1"/>
            <a:r>
              <a:rPr lang="cs-CZ" sz="1900" dirty="0" smtClean="0"/>
              <a:t>požadavky na řízení likvidity</a:t>
            </a:r>
          </a:p>
          <a:p>
            <a:pPr lvl="1"/>
            <a:r>
              <a:rPr lang="cs-CZ" sz="1900" dirty="0" smtClean="0"/>
              <a:t>pojištění vkladů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Dohledové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druhy dohledu: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dohled na dálku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využívá informace bank ze stanovených výkazů a z auditorských zpráv, veřejně dostupných databází a informací jednorázově získaných přímo od bank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dohled na místě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pro získání detailního přehledu o aktivitách příslušné banky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kontroly komplexní a dílčí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zjištěné nedostatky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nedostatek je:</a:t>
            </a:r>
          </a:p>
          <a:p>
            <a:pPr lvl="1"/>
            <a:r>
              <a:rPr lang="cs-CZ" sz="1800" dirty="0" smtClean="0"/>
              <a:t>porušení podmínek stanovených v licenci či neplnění podmínek, za nichž byla licence udělena</a:t>
            </a:r>
          </a:p>
          <a:p>
            <a:pPr lvl="1"/>
            <a:r>
              <a:rPr lang="cs-CZ" sz="1800" dirty="0" smtClean="0"/>
              <a:t>porušení nebo obcházení zákona o bankách, zvláštních zákonů, právních předpisů a opatření vydaných ČNB</a:t>
            </a:r>
          </a:p>
          <a:p>
            <a:pPr lvl="1"/>
            <a:r>
              <a:rPr lang="cs-CZ" sz="1800" dirty="0" smtClean="0"/>
              <a:t>porušení nebo obcházení povinností nebo podmínek stanovených v rozhodnutí ČNB</a:t>
            </a:r>
          </a:p>
          <a:p>
            <a:pPr lvl="1"/>
            <a:r>
              <a:rPr lang="cs-CZ" sz="1800" dirty="0" smtClean="0"/>
              <a:t>provádění obchodů způsobem, který ohrožuje nebo poškozuje zájmy vkladatelů nebo ohrožuje bezpečnost a stabilitu banky</a:t>
            </a:r>
          </a:p>
          <a:p>
            <a:pPr lvl="1"/>
            <a:r>
              <a:rPr lang="cs-CZ" sz="1800" dirty="0" smtClean="0"/>
              <a:t>řízení banky osobami, které nemají dostatečnou odbornou způsobilost nebo nejsou důvěryhodné</a:t>
            </a:r>
          </a:p>
          <a:p>
            <a:pPr lvl="1"/>
            <a:r>
              <a:rPr lang="cs-CZ" sz="1800" dirty="0" smtClean="0"/>
              <a:t>bankou vytvořené rezervy a opravné položky nedostačují k pokrytí rizik banky</a:t>
            </a:r>
          </a:p>
          <a:p>
            <a:pPr lvl="1"/>
            <a:r>
              <a:rPr lang="cs-CZ" sz="1800" dirty="0" smtClean="0"/>
              <a:t>pokles kapitálu pod jeho minimální stanovenou výši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zjištěné nedostatky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 smtClean="0"/>
              <a:t>ČNB může požadovat zjednání nápravy:</a:t>
            </a:r>
          </a:p>
          <a:p>
            <a:pPr lvl="1"/>
            <a:r>
              <a:rPr lang="cs-CZ" sz="1900" dirty="0" smtClean="0"/>
              <a:t>banka omezí některé povolené činnosti, ukončí nepovolené činnosti, nebude provádět některé obchody, omezí distribuční sítě</a:t>
            </a:r>
          </a:p>
          <a:p>
            <a:pPr lvl="1"/>
            <a:r>
              <a:rPr lang="cs-CZ" sz="1900" dirty="0" smtClean="0"/>
              <a:t>vymění vedoucí zaměstnance banky či členy dozorčí rady</a:t>
            </a:r>
          </a:p>
          <a:p>
            <a:pPr lvl="1"/>
            <a:r>
              <a:rPr lang="cs-CZ" sz="1900" dirty="0" smtClean="0"/>
              <a:t>uvede veškeré aktivity banky do souladu se zákonem o bankách</a:t>
            </a:r>
          </a:p>
          <a:p>
            <a:pPr lvl="1"/>
            <a:r>
              <a:rPr lang="cs-CZ" sz="1900" dirty="0" smtClean="0"/>
              <a:t>přijme přísnější pravidla, vytvoří odpovídající výši opravných položek a rezerv, bude udržovat kapitál nad minimální požadovanou úrovní</a:t>
            </a:r>
          </a:p>
          <a:p>
            <a:pPr lvl="1"/>
            <a:r>
              <a:rPr lang="cs-CZ" sz="1900" dirty="0" smtClean="0"/>
              <a:t>sníží základní kapitál ve stanoveném rozsahu, upraví složení kapitálu, použije zisk pro doplnění rezervních fondů nebo ke zvýšení základního kapitálu apod.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na zjištěné nedostatky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 smtClean="0"/>
              <a:t>ČNB je oprávněna i:</a:t>
            </a:r>
          </a:p>
          <a:p>
            <a:pPr lvl="1"/>
            <a:r>
              <a:rPr lang="cs-CZ" sz="1900" dirty="0" smtClean="0"/>
              <a:t>změnit licenci vyloučením nebo omezením některých činností</a:t>
            </a:r>
          </a:p>
          <a:p>
            <a:pPr lvl="1"/>
            <a:r>
              <a:rPr lang="cs-CZ" sz="1900" dirty="0" smtClean="0"/>
              <a:t>nařídit mimořádný audit na náklady banky</a:t>
            </a:r>
          </a:p>
          <a:p>
            <a:pPr lvl="1"/>
            <a:r>
              <a:rPr lang="cs-CZ" sz="1900" dirty="0" smtClean="0"/>
              <a:t>zavést nucenou správu</a:t>
            </a:r>
          </a:p>
          <a:p>
            <a:pPr lvl="1"/>
            <a:r>
              <a:rPr lang="cs-CZ" sz="1900" dirty="0" smtClean="0"/>
              <a:t>uložit pokutu až do výše 50 milionů Kč</a:t>
            </a:r>
          </a:p>
          <a:p>
            <a:pPr lvl="1"/>
            <a:r>
              <a:rPr lang="cs-CZ" sz="1900" dirty="0" smtClean="0"/>
              <a:t>snížit základní kapitál banky za účelem úhrady ztráty</a:t>
            </a:r>
          </a:p>
          <a:p>
            <a:pPr lvl="1"/>
            <a:r>
              <a:rPr lang="cs-CZ" sz="1900" dirty="0" smtClean="0"/>
              <a:t>zakázat nebo omezit provádění operací s osobami, které jsou spjaty úzkým propojením s bankou nebo mají k bance zvláštní vztah</a:t>
            </a:r>
          </a:p>
          <a:p>
            <a:pPr lvl="1"/>
            <a:r>
              <a:rPr lang="cs-CZ" sz="1900" dirty="0" smtClean="0"/>
              <a:t>požadovat zvýšení kapitálu nad minimální požadovanou úroveň</a:t>
            </a:r>
          </a:p>
          <a:p>
            <a:pPr lvl="1"/>
            <a:r>
              <a:rPr lang="cs-CZ" sz="1900" dirty="0" smtClean="0"/>
              <a:t>požadovat zvýšení likvidních prostředků banky alespoň na výši stanovenou ČNB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467544" y="6237312"/>
            <a:ext cx="7632848" cy="360039"/>
          </a:xfrm>
        </p:spPr>
        <p:txBody>
          <a:bodyPr/>
          <a:lstStyle/>
          <a:p>
            <a:pPr>
              <a:buNone/>
            </a:pPr>
            <a:r>
              <a:rPr lang="cs-CZ" sz="1600" dirty="0" smtClean="0"/>
              <a:t>Zdroj: ČNB: Zpráva o výkonu dohledu nad finančním trhem </a:t>
            </a:r>
            <a:r>
              <a:rPr lang="cs-CZ" sz="1600" dirty="0" smtClean="0"/>
              <a:t>2018, </a:t>
            </a:r>
            <a:r>
              <a:rPr lang="cs-CZ" sz="1600" dirty="0" smtClean="0"/>
              <a:t>s. 30.</a:t>
            </a:r>
            <a:endParaRPr lang="cs-CZ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78" y="2492896"/>
            <a:ext cx="9127922" cy="156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Instituce bankovního dohledu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359352" cy="4645571"/>
          </a:xfrm>
        </p:spPr>
        <p:txBody>
          <a:bodyPr/>
          <a:lstStyle/>
          <a:p>
            <a:r>
              <a:rPr lang="cs-CZ" dirty="0" smtClean="0"/>
              <a:t>procesu bankovní regulace a dohledu se účastní:</a:t>
            </a:r>
          </a:p>
          <a:p>
            <a:pPr lvl="1"/>
            <a:r>
              <a:rPr lang="cs-CZ" dirty="0" smtClean="0"/>
              <a:t>regulující subjekty (regulatorní instituce)</a:t>
            </a:r>
          </a:p>
          <a:p>
            <a:pPr lvl="1"/>
            <a:r>
              <a:rPr lang="cs-CZ" dirty="0" smtClean="0"/>
              <a:t>regulované subjekty (banky)</a:t>
            </a:r>
          </a:p>
          <a:p>
            <a:pPr lvl="1"/>
            <a:r>
              <a:rPr lang="cs-CZ" dirty="0" smtClean="0"/>
              <a:t>externí auditorské firmy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Regulace a dohled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3000" dirty="0" smtClean="0"/>
              <a:t>regulace = vytváření a prosazování podmínek a pravidel podnikání v bankovnictví</a:t>
            </a:r>
          </a:p>
          <a:p>
            <a:pPr lvl="1"/>
            <a:r>
              <a:rPr lang="cs-CZ" sz="2600" dirty="0" smtClean="0"/>
              <a:t>tržní</a:t>
            </a:r>
          </a:p>
          <a:p>
            <a:pPr lvl="1"/>
            <a:r>
              <a:rPr lang="cs-CZ" sz="2600" dirty="0" smtClean="0"/>
              <a:t>administrativní</a:t>
            </a:r>
          </a:p>
          <a:p>
            <a:pPr lvl="2"/>
            <a:r>
              <a:rPr lang="cs-CZ" sz="2200" dirty="0" smtClean="0"/>
              <a:t>pozitivní</a:t>
            </a:r>
          </a:p>
          <a:p>
            <a:pPr lvl="2"/>
            <a:r>
              <a:rPr lang="cs-CZ" sz="2200" dirty="0" smtClean="0"/>
              <a:t>negativní</a:t>
            </a:r>
          </a:p>
          <a:p>
            <a:r>
              <a:rPr lang="cs-CZ" sz="3000" dirty="0" smtClean="0"/>
              <a:t>dohled = kontrola, zda banky stanovená pravidla dodržují + sankce v případě jejich nedodržování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Nezávislost regulátora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 pro efektivní fungování regulace a dohledu</a:t>
            </a:r>
          </a:p>
          <a:p>
            <a:r>
              <a:rPr lang="cs-CZ" dirty="0" smtClean="0"/>
              <a:t>nezávislost:</a:t>
            </a:r>
          </a:p>
          <a:p>
            <a:pPr lvl="1"/>
            <a:r>
              <a:rPr lang="cs-CZ" dirty="0" smtClean="0"/>
              <a:t>personální</a:t>
            </a:r>
          </a:p>
          <a:p>
            <a:pPr lvl="1"/>
            <a:r>
              <a:rPr lang="cs-CZ" dirty="0" smtClean="0"/>
              <a:t>finanční</a:t>
            </a:r>
          </a:p>
          <a:p>
            <a:pPr lvl="1"/>
            <a:r>
              <a:rPr lang="cs-CZ" dirty="0" smtClean="0"/>
              <a:t>funkční</a:t>
            </a:r>
          </a:p>
          <a:p>
            <a:pPr lvl="1"/>
            <a:r>
              <a:rPr lang="cs-CZ" dirty="0" smtClean="0"/>
              <a:t>institucionální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Regulující 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banka</a:t>
            </a:r>
          </a:p>
          <a:p>
            <a:r>
              <a:rPr lang="cs-CZ" dirty="0" smtClean="0"/>
              <a:t>ministerstvo financí</a:t>
            </a:r>
          </a:p>
          <a:p>
            <a:r>
              <a:rPr lang="cs-CZ" dirty="0" smtClean="0"/>
              <a:t>specializovaná instituce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Centrální banka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/>
              <a:t>výhody:</a:t>
            </a:r>
          </a:p>
          <a:p>
            <a:pPr lvl="1"/>
            <a:r>
              <a:rPr lang="cs-CZ" sz="2200" dirty="0" smtClean="0"/>
              <a:t>informační provázanost</a:t>
            </a:r>
          </a:p>
          <a:p>
            <a:pPr lvl="1"/>
            <a:r>
              <a:rPr lang="cs-CZ" sz="2200" dirty="0" smtClean="0"/>
              <a:t>úloha centrální banky v platebním styku</a:t>
            </a:r>
          </a:p>
          <a:p>
            <a:pPr lvl="1"/>
            <a:r>
              <a:rPr lang="cs-CZ" sz="2200" dirty="0" smtClean="0"/>
              <a:t>institucionální předpoklady pro řešení finanční krize </a:t>
            </a:r>
          </a:p>
          <a:p>
            <a:pPr lvl="1"/>
            <a:r>
              <a:rPr lang="cs-CZ" sz="2200" dirty="0" smtClean="0"/>
              <a:t>funkce věřitele poslední instance </a:t>
            </a:r>
          </a:p>
          <a:p>
            <a:pPr lvl="1"/>
            <a:r>
              <a:rPr lang="cs-CZ" sz="2200" dirty="0" smtClean="0"/>
              <a:t>velká nezávislost centrální banky ve většině zemí – a tím i odolnost vůči výkyvům politického cyklu</a:t>
            </a:r>
          </a:p>
          <a:p>
            <a:r>
              <a:rPr lang="cs-CZ" sz="2500" dirty="0" smtClean="0"/>
              <a:t>nevýhody: </a:t>
            </a:r>
          </a:p>
          <a:p>
            <a:pPr lvl="1"/>
            <a:r>
              <a:rPr lang="cs-CZ" sz="2200" dirty="0" smtClean="0"/>
              <a:t>možný konflikt zájmů mezi měnovou politikou a bankovní regulací a dohledem</a:t>
            </a:r>
          </a:p>
          <a:p>
            <a:pPr lvl="1"/>
            <a:r>
              <a:rPr lang="cs-CZ" sz="2200" dirty="0" smtClean="0"/>
              <a:t>reputační riziko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 a specializovaná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7315200" cy="4525963"/>
          </a:xfrm>
        </p:spPr>
        <p:txBody>
          <a:bodyPr/>
          <a:lstStyle/>
          <a:p>
            <a:r>
              <a:rPr lang="cs-CZ" sz="3000" dirty="0" smtClean="0"/>
              <a:t>ministerstvo financí:</a:t>
            </a:r>
          </a:p>
          <a:p>
            <a:pPr lvl="1"/>
            <a:r>
              <a:rPr lang="cs-CZ" sz="2600" dirty="0" smtClean="0"/>
              <a:t>hlavní nevýhoda: nelze zajistit nezávislost regulace a dohledu</a:t>
            </a:r>
          </a:p>
          <a:p>
            <a:r>
              <a:rPr lang="cs-CZ" sz="3000" dirty="0" smtClean="0"/>
              <a:t>specializovaná instituce:</a:t>
            </a:r>
          </a:p>
          <a:p>
            <a:pPr lvl="1"/>
            <a:r>
              <a:rPr lang="cs-CZ" sz="2600" dirty="0" smtClean="0"/>
              <a:t>vládní i nevládní</a:t>
            </a:r>
          </a:p>
          <a:p>
            <a:pPr lvl="1"/>
            <a:r>
              <a:rPr lang="cs-CZ" sz="2600" dirty="0" smtClean="0"/>
              <a:t>výhoda:</a:t>
            </a:r>
          </a:p>
          <a:p>
            <a:pPr lvl="2"/>
            <a:r>
              <a:rPr lang="cs-CZ" sz="2200" dirty="0" smtClean="0"/>
              <a:t>větší autonomie pro její rozhodování </a:t>
            </a:r>
          </a:p>
          <a:p>
            <a:pPr lvl="1"/>
            <a:r>
              <a:rPr lang="cs-CZ" sz="2600" dirty="0" smtClean="0"/>
              <a:t>kvalita regulace a dohledu nezávislou institucí je však silně ovlivněna kvalitou, zkušenostmi a vzděláním jejích pracovníků</a:t>
            </a:r>
            <a:endParaRPr lang="cs-CZ" sz="2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Instituce samoregulace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100" dirty="0" smtClean="0"/>
              <a:t>profesní uskupení regulovaných subjektů</a:t>
            </a:r>
          </a:p>
          <a:p>
            <a:r>
              <a:rPr lang="cs-CZ" sz="2100" dirty="0" smtClean="0"/>
              <a:t>výhody: </a:t>
            </a:r>
          </a:p>
          <a:p>
            <a:pPr lvl="1"/>
            <a:r>
              <a:rPr lang="cs-CZ" sz="1700" dirty="0" smtClean="0"/>
              <a:t>jsou schopny pružně reagovat na měnící se tržní podmínky</a:t>
            </a:r>
          </a:p>
          <a:p>
            <a:pPr lvl="1"/>
            <a:r>
              <a:rPr lang="cs-CZ" sz="1700" dirty="0" smtClean="0"/>
              <a:t>přijímají mechanismy, které jsou nejefektivnější a nejméně deformují trh</a:t>
            </a:r>
          </a:p>
          <a:p>
            <a:pPr lvl="1"/>
            <a:r>
              <a:rPr lang="cs-CZ" sz="1700" dirty="0" smtClean="0"/>
              <a:t>jsou schopny identifikovat problémy hned v počátku a zabránit tak vypuknutí krize</a:t>
            </a:r>
          </a:p>
          <a:p>
            <a:r>
              <a:rPr lang="cs-CZ" sz="2100" dirty="0" smtClean="0"/>
              <a:t>v ČR Česká bankovní asociace – předmět činnosti:</a:t>
            </a:r>
          </a:p>
          <a:p>
            <a:pPr lvl="1"/>
            <a:r>
              <a:rPr lang="cs-CZ" sz="1700" dirty="0" smtClean="0"/>
              <a:t>zastupuje a prosazuje společné zájmy členů ve vztahu k Parlamentu, vládě, ČNB a dalším právním subjektům</a:t>
            </a:r>
          </a:p>
          <a:p>
            <a:pPr lvl="1"/>
            <a:r>
              <a:rPr lang="cs-CZ" sz="1700" dirty="0" smtClean="0"/>
              <a:t>prezentuje roli a zájmy bankovnictví vůči veřejnosti a zahraničí</a:t>
            </a:r>
          </a:p>
          <a:p>
            <a:pPr lvl="1"/>
            <a:r>
              <a:rPr lang="cs-CZ" sz="1700" dirty="0" smtClean="0"/>
              <a:t>podílí se na standardizaci postupů v bankovnictví a na vytváření odborných usancí, podporuje harmonizaci bankovní legislativy s legislativou EU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Institucionální uspořádání regulace a dohledu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7315200" cy="4381947"/>
          </a:xfrm>
        </p:spPr>
        <p:txBody>
          <a:bodyPr/>
          <a:lstStyle/>
          <a:p>
            <a:r>
              <a:rPr lang="cs-CZ" sz="2500" dirty="0" smtClean="0"/>
              <a:t>kolik a jakých regulatorních institucí se podílí na bankovní regulaci a dohledu</a:t>
            </a:r>
          </a:p>
          <a:p>
            <a:r>
              <a:rPr lang="cs-CZ" sz="2500" dirty="0" smtClean="0"/>
              <a:t>jaké mají v oblasti regulace a dohledu kompetence </a:t>
            </a:r>
          </a:p>
          <a:p>
            <a:r>
              <a:rPr lang="cs-CZ" sz="2500" dirty="0" smtClean="0"/>
              <a:t>jak jsou právně nebo smluvně upravené vztahy mezi nimi</a:t>
            </a:r>
          </a:p>
          <a:p>
            <a:pPr lvl="7"/>
            <a:endParaRPr lang="cs-CZ" sz="1600" dirty="0" smtClean="0"/>
          </a:p>
          <a:p>
            <a:r>
              <a:rPr lang="cs-CZ" sz="2500" dirty="0" smtClean="0"/>
              <a:t>2 základní modely institucionálního uspořádání regulace a dohledu: </a:t>
            </a:r>
          </a:p>
          <a:p>
            <a:pPr lvl="1"/>
            <a:r>
              <a:rPr lang="cs-CZ" sz="2200" dirty="0" smtClean="0"/>
              <a:t>sektorový (odvětvový) model </a:t>
            </a:r>
          </a:p>
          <a:p>
            <a:pPr lvl="1"/>
            <a:r>
              <a:rPr lang="cs-CZ" sz="2200" dirty="0" smtClean="0"/>
              <a:t>funkcionální model </a:t>
            </a:r>
          </a:p>
          <a:p>
            <a:pPr>
              <a:buNone/>
            </a:pPr>
            <a:r>
              <a:rPr lang="cs-CZ" sz="2800" dirty="0" smtClean="0"/>
              <a:t>  </a:t>
            </a:r>
            <a:r>
              <a:rPr lang="cs-CZ" sz="2500" dirty="0" smtClean="0"/>
              <a:t>+ varianty jejich integrace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Sektorový (odvětvový)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 smtClean="0"/>
              <a:t>dle základních sektorů finančního zprostředkování </a:t>
            </a:r>
          </a:p>
          <a:p>
            <a:r>
              <a:rPr lang="cs-CZ" sz="3000" dirty="0" smtClean="0"/>
              <a:t>má čistě empirický základ – opírá se o historický vývoj</a:t>
            </a:r>
          </a:p>
          <a:p>
            <a:r>
              <a:rPr lang="cs-CZ" sz="3000" dirty="0" smtClean="0"/>
              <a:t>ve třech variantách:</a:t>
            </a:r>
          </a:p>
          <a:p>
            <a:pPr lvl="1"/>
            <a:r>
              <a:rPr lang="cs-CZ" sz="2600" dirty="0" smtClean="0"/>
              <a:t>oddělené regulatorní instituce</a:t>
            </a:r>
          </a:p>
          <a:p>
            <a:pPr lvl="1"/>
            <a:r>
              <a:rPr lang="cs-CZ" sz="2600" dirty="0" smtClean="0"/>
              <a:t>částečná integrace dohledu</a:t>
            </a:r>
          </a:p>
          <a:p>
            <a:pPr lvl="1"/>
            <a:r>
              <a:rPr lang="cs-CZ" sz="2600" dirty="0" smtClean="0"/>
              <a:t>úplná integrace dohledu</a:t>
            </a:r>
            <a:endParaRPr lang="cs-CZ" sz="2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Funkcionální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7560840" cy="4309939"/>
          </a:xfrm>
        </p:spPr>
        <p:txBody>
          <a:bodyPr/>
          <a:lstStyle/>
          <a:p>
            <a:r>
              <a:rPr lang="cs-CZ" sz="2400" dirty="0" smtClean="0"/>
              <a:t>teoretický základ - opírá se o typologii tržních selhání</a:t>
            </a:r>
          </a:p>
          <a:p>
            <a:r>
              <a:rPr lang="cs-CZ" sz="2400" dirty="0" smtClean="0"/>
              <a:t>4 základní obory regulace a dohledu: </a:t>
            </a:r>
          </a:p>
          <a:p>
            <a:pPr lvl="1"/>
            <a:r>
              <a:rPr lang="cs-CZ" sz="2000" dirty="0" smtClean="0"/>
              <a:t>regulace a dohled obezřetného podnikání finančních institucí </a:t>
            </a:r>
          </a:p>
          <a:p>
            <a:pPr lvl="1"/>
            <a:r>
              <a:rPr lang="cs-CZ" sz="2000" dirty="0" smtClean="0"/>
              <a:t>regulace a dohled zneužití trhů s cílem chránit klienty</a:t>
            </a:r>
          </a:p>
          <a:p>
            <a:pPr lvl="1"/>
            <a:r>
              <a:rPr lang="cs-CZ" sz="2000" dirty="0" smtClean="0"/>
              <a:t>regulace a dohled bankovního sektoru jako celku </a:t>
            </a:r>
          </a:p>
          <a:p>
            <a:pPr lvl="1"/>
            <a:r>
              <a:rPr lang="cs-CZ" sz="2000" dirty="0" smtClean="0"/>
              <a:t>regulace a dohled nad konkurenčním prostředím </a:t>
            </a:r>
          </a:p>
          <a:p>
            <a:r>
              <a:rPr lang="cs-CZ" sz="2400" dirty="0" smtClean="0"/>
              <a:t>ve třech variantách:</a:t>
            </a:r>
          </a:p>
          <a:p>
            <a:pPr lvl="1"/>
            <a:r>
              <a:rPr lang="cs-CZ" sz="2000" dirty="0" smtClean="0"/>
              <a:t>oddělené regulatorní instituce</a:t>
            </a:r>
          </a:p>
          <a:p>
            <a:pPr lvl="1"/>
            <a:r>
              <a:rPr lang="cs-CZ" sz="2000" dirty="0" smtClean="0"/>
              <a:t>částečná integrace</a:t>
            </a:r>
          </a:p>
          <a:p>
            <a:pPr lvl="1"/>
            <a:r>
              <a:rPr lang="cs-CZ" sz="2000" dirty="0" smtClean="0"/>
              <a:t>úplná integrace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" y="-3"/>
            <a:ext cx="6598691" cy="686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6732240" y="4581128"/>
            <a:ext cx="2232248" cy="1800200"/>
          </a:xfrm>
        </p:spPr>
        <p:txBody>
          <a:bodyPr/>
          <a:lstStyle/>
          <a:p>
            <a:pPr>
              <a:buNone/>
            </a:pPr>
            <a:r>
              <a:rPr lang="cs-CZ" sz="1600" dirty="0" smtClean="0"/>
              <a:t>Zdroj: </a:t>
            </a:r>
            <a:r>
              <a:rPr lang="cs-CZ" sz="1600" dirty="0" err="1" smtClean="0"/>
              <a:t>Bízek</a:t>
            </a:r>
            <a:r>
              <a:rPr lang="cs-CZ" sz="1600" dirty="0" smtClean="0"/>
              <a:t>, T., 2016: Srovnání organizace dohledu nad finančním trhem v jednotlivých zemích Evropské unie, s. 59.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bankovní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556792"/>
            <a:ext cx="7431360" cy="4645571"/>
          </a:xfrm>
        </p:spPr>
        <p:txBody>
          <a:bodyPr/>
          <a:lstStyle/>
          <a:p>
            <a:r>
              <a:rPr lang="cs-CZ" sz="3000" dirty="0" smtClean="0"/>
              <a:t>dle zákona č. 6/1993 Sb., o České národní bance péče o bezpečné fungování a účelný rozvoj bankovního systému v České republice</a:t>
            </a:r>
          </a:p>
          <a:p>
            <a:pPr lvl="1"/>
            <a:r>
              <a:rPr lang="cs-CZ" sz="2600" dirty="0" smtClean="0"/>
              <a:t>podpora zdravého rozvoje, tržní disciplíny a konkurenceschopnosti bank</a:t>
            </a:r>
          </a:p>
          <a:p>
            <a:pPr lvl="1"/>
            <a:r>
              <a:rPr lang="cs-CZ" sz="2600" dirty="0" smtClean="0"/>
              <a:t>předcházení systémovým krizím </a:t>
            </a:r>
          </a:p>
          <a:p>
            <a:pPr lvl="1"/>
            <a:r>
              <a:rPr lang="cs-CZ" sz="2600" dirty="0" smtClean="0"/>
              <a:t>posilování důvěry veřejnosti v bankovní systém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6732240" y="4581128"/>
            <a:ext cx="2232248" cy="1800200"/>
          </a:xfrm>
        </p:spPr>
        <p:txBody>
          <a:bodyPr/>
          <a:lstStyle/>
          <a:p>
            <a:pPr>
              <a:buNone/>
            </a:pPr>
            <a:r>
              <a:rPr lang="cs-CZ" sz="1600" dirty="0" smtClean="0"/>
              <a:t>Zdroj: </a:t>
            </a:r>
            <a:r>
              <a:rPr lang="cs-CZ" sz="1600" dirty="0" err="1" smtClean="0"/>
              <a:t>Bízek</a:t>
            </a:r>
            <a:r>
              <a:rPr lang="cs-CZ" sz="1600" dirty="0" smtClean="0"/>
              <a:t>, T., 2016: Srovnání organizace dohledu nad finančním trhem v jednotlivých zemích Evropské unie, s. 64.</a:t>
            </a:r>
            <a:endParaRPr lang="cs-CZ" sz="1600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-1"/>
            <a:ext cx="5904738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pro integraci regulace a dohledu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vývoj finančních trhů</a:t>
            </a:r>
          </a:p>
          <a:p>
            <a:r>
              <a:rPr lang="cs-CZ" sz="2200" dirty="0" smtClean="0"/>
              <a:t>potřeba uplatňovat konzistentní politiku regulace a dohledu ve vztahu k různým odvětvím finančního zprostředkování tak, aby se omezilo působení regulace a dohledu na hospodářskou soutěž </a:t>
            </a:r>
          </a:p>
          <a:p>
            <a:r>
              <a:rPr lang="cs-CZ" sz="2200" dirty="0" smtClean="0"/>
              <a:t>dosažení synergických efektů </a:t>
            </a:r>
          </a:p>
          <a:p>
            <a:r>
              <a:rPr lang="cs-CZ" sz="2200" dirty="0" smtClean="0"/>
              <a:t>úspory z rozsahu </a:t>
            </a:r>
          </a:p>
          <a:p>
            <a:r>
              <a:rPr lang="cs-CZ" sz="2200" dirty="0" smtClean="0"/>
              <a:t>odstranění případných duplicit (a současně i toho, že některé aktivity nebyly naopak regulovány a dohlíženy vůbec) </a:t>
            </a:r>
          </a:p>
          <a:p>
            <a:r>
              <a:rPr lang="cs-CZ" sz="2200" dirty="0" smtClean="0"/>
              <a:t>rozsah trhu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100" dirty="0" smtClean="0"/>
              <a:t>Uspořádání regulace a dohledu v ČR do konce března 2006</a:t>
            </a:r>
            <a:endParaRPr lang="cs-CZ" sz="4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>
                <a:sym typeface="Wingdings" pitchFamily="2" charset="2"/>
              </a:rPr>
              <a:t>sektorový model, 3 nezávislé instituce:</a:t>
            </a:r>
          </a:p>
          <a:p>
            <a:pPr lvl="1"/>
            <a:r>
              <a:rPr lang="cs-CZ" sz="2200" dirty="0" smtClean="0">
                <a:sym typeface="Wingdings" pitchFamily="2" charset="2"/>
              </a:rPr>
              <a:t>ČNB</a:t>
            </a:r>
          </a:p>
          <a:p>
            <a:pPr lvl="1"/>
            <a:r>
              <a:rPr lang="cs-CZ" sz="2200" dirty="0" smtClean="0">
                <a:sym typeface="Wingdings" pitchFamily="2" charset="2"/>
              </a:rPr>
              <a:t>Komise pro cenné papíry</a:t>
            </a:r>
          </a:p>
          <a:p>
            <a:pPr lvl="1"/>
            <a:r>
              <a:rPr lang="cs-CZ" sz="2200" dirty="0" smtClean="0">
                <a:sym typeface="Wingdings" pitchFamily="2" charset="2"/>
              </a:rPr>
              <a:t>ministerstvo financí</a:t>
            </a:r>
          </a:p>
          <a:p>
            <a:pPr>
              <a:buFont typeface="Wingdings" pitchFamily="2" charset="2"/>
              <a:buNone/>
            </a:pPr>
            <a:r>
              <a:rPr lang="cs-CZ" sz="2500" dirty="0" smtClean="0">
                <a:sym typeface="Wingdings" pitchFamily="2" charset="2"/>
              </a:rPr>
              <a:t>→ Dohoda o spolupráci mezi ČNB, MF a KCP</a:t>
            </a:r>
          </a:p>
          <a:p>
            <a:pPr lvl="1"/>
            <a:r>
              <a:rPr lang="cs-CZ" sz="2200" dirty="0" smtClean="0"/>
              <a:t>cílem bylo zajistit uplatňování obdobných kritérií a postupů při výkonu dohledu</a:t>
            </a:r>
          </a:p>
          <a:p>
            <a:pPr lvl="1"/>
            <a:r>
              <a:rPr lang="cs-CZ" sz="2200" dirty="0" smtClean="0"/>
              <a:t>povinnost informovat jinou stranu dohody o nedostatcích, ukládaných opatřeních a sankcích, které by pro ni mohly mít význam</a:t>
            </a:r>
          </a:p>
          <a:p>
            <a:pPr lvl="1"/>
            <a:r>
              <a:rPr lang="cs-CZ" sz="2200" dirty="0" smtClean="0"/>
              <a:t>spolupráce v oblasti licencování </a:t>
            </a:r>
          </a:p>
          <a:p>
            <a:pPr lvl="1"/>
            <a:r>
              <a:rPr lang="cs-CZ" sz="2200" dirty="0" smtClean="0"/>
              <a:t>snaha zamezit vícenásobné regulaci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/>
          <a:lstStyle/>
          <a:p>
            <a:r>
              <a:rPr lang="cs-CZ" sz="4000" dirty="0" smtClean="0"/>
              <a:t>Regulace a dohled nad finančním trhem v ČR po 1.4.2006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sjednocení dohledu v ČNB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rozdělení regulace: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ministerstvo financí – primární legislativa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ČNB – sekundární legislativa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/>
          <a:lstStyle/>
          <a:p>
            <a:r>
              <a:rPr lang="cs-CZ" dirty="0" smtClean="0"/>
              <a:t>Centrální banka jako věřitel poslední instance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poskytnutí úvěrové pomoci bance, která čelí problémům s likviditou</a:t>
            </a:r>
          </a:p>
          <a:p>
            <a:r>
              <a:rPr lang="cs-CZ" sz="2000" dirty="0" smtClean="0"/>
              <a:t>základy teorie věřitele poslední instance: v 19. stol. klasický ekonom W. </a:t>
            </a:r>
            <a:r>
              <a:rPr lang="cs-CZ" sz="2000" dirty="0" err="1" smtClean="0"/>
              <a:t>Bagehot</a:t>
            </a:r>
            <a:r>
              <a:rPr lang="cs-CZ" sz="2000" dirty="0" smtClean="0"/>
              <a:t>: </a:t>
            </a:r>
          </a:p>
          <a:p>
            <a:pPr lvl="1"/>
            <a:r>
              <a:rPr lang="cs-CZ" sz="1600" dirty="0" smtClean="0"/>
              <a:t>úloha věřitele poslední instance spočívá v úvěrování nelikvidních, avšak solventních bank</a:t>
            </a:r>
          </a:p>
          <a:p>
            <a:pPr lvl="1"/>
            <a:r>
              <a:rPr lang="cs-CZ" sz="1600" dirty="0" smtClean="0"/>
              <a:t>tyto úvěry musí být úročeny sankční úrokovou sazbou</a:t>
            </a:r>
          </a:p>
          <a:p>
            <a:pPr lvl="1"/>
            <a:r>
              <a:rPr lang="cs-CZ" sz="1600" dirty="0" smtClean="0"/>
              <a:t>úvěry jsou určeny pouze solventním bankám, které jsou schopné poskytnout dostatečně kvalitní zajištění</a:t>
            </a:r>
          </a:p>
          <a:p>
            <a:pPr lvl="1"/>
            <a:r>
              <a:rPr lang="cs-CZ" sz="1600" dirty="0" smtClean="0"/>
              <a:t>věřitel poslední instance musí ještě před vypuknutím problémů jasně deklarovat, za jakých podmínek je bankám připraven poskytnout úvěr</a:t>
            </a:r>
          </a:p>
          <a:p>
            <a:r>
              <a:rPr lang="cs-CZ" sz="2000" dirty="0" smtClean="0"/>
              <a:t>poskytnutí likvidní podpory je zcela na rozhodnutí věřitele poslední instance</a:t>
            </a:r>
          </a:p>
          <a:p>
            <a:r>
              <a:rPr lang="cs-CZ" sz="2000" dirty="0" smtClean="0"/>
              <a:t>většinou v případě hrozby systémového rizika</a:t>
            </a:r>
          </a:p>
          <a:p>
            <a:r>
              <a:rPr lang="cs-CZ" sz="2000" dirty="0" smtClean="0"/>
              <a:t>je přiznáním nedokonalosti trhů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 smtClean="0"/>
              <a:t>M Ě J T E   S E   H E Z K Y</a:t>
            </a:r>
          </a:p>
          <a:p>
            <a:pPr algn="ctr">
              <a:buNone/>
            </a:pPr>
            <a:r>
              <a:rPr lang="cs-CZ" sz="4000" dirty="0" smtClean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pro regulaci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r>
              <a:rPr lang="cs-CZ" sz="2800" dirty="0" smtClean="0"/>
              <a:t>selhání trhu:</a:t>
            </a:r>
          </a:p>
          <a:p>
            <a:pPr lvl="1"/>
            <a:r>
              <a:rPr lang="cs-CZ" sz="2400" dirty="0" smtClean="0"/>
              <a:t>asymetrie informací</a:t>
            </a:r>
          </a:p>
          <a:p>
            <a:pPr lvl="1"/>
            <a:r>
              <a:rPr lang="cs-CZ" sz="2400" dirty="0" smtClean="0"/>
              <a:t>zneužití dominantního postavení</a:t>
            </a:r>
          </a:p>
          <a:p>
            <a:pPr lvl="1"/>
            <a:r>
              <a:rPr lang="cs-CZ" sz="2400" dirty="0" smtClean="0"/>
              <a:t>zneužití trhů</a:t>
            </a:r>
          </a:p>
          <a:p>
            <a:pPr lvl="1"/>
            <a:r>
              <a:rPr lang="cs-CZ" sz="2400" dirty="0" smtClean="0"/>
              <a:t>systémové riziko</a:t>
            </a:r>
          </a:p>
          <a:p>
            <a:r>
              <a:rPr lang="cs-CZ" sz="2800" dirty="0" smtClean="0"/>
              <a:t>specifičnost bankovní činnosti:</a:t>
            </a:r>
          </a:p>
          <a:p>
            <a:pPr lvl="1"/>
            <a:r>
              <a:rPr lang="cs-CZ" sz="2400" dirty="0" smtClean="0"/>
              <a:t>banky hospodaří s cizími zdroji</a:t>
            </a:r>
          </a:p>
          <a:p>
            <a:pPr lvl="1"/>
            <a:r>
              <a:rPr lang="cs-CZ" sz="2400" dirty="0" smtClean="0"/>
              <a:t>banky zajišťují platební styk</a:t>
            </a:r>
          </a:p>
          <a:p>
            <a:pPr lvl="1"/>
            <a:r>
              <a:rPr lang="cs-CZ" sz="2400" dirty="0" smtClean="0"/>
              <a:t>úpadky bank mají pro ekonomiku závažné důsledky</a:t>
            </a:r>
          </a:p>
          <a:p>
            <a:r>
              <a:rPr lang="cs-CZ" sz="2800" dirty="0" smtClean="0"/>
              <a:t>prostor pro provádění měnové politiky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Argumenty proti regulaci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600" dirty="0" smtClean="0"/>
              <a:t>regulace zvyšuje nestabilitu</a:t>
            </a:r>
          </a:p>
          <a:p>
            <a:pPr lvl="0"/>
            <a:r>
              <a:rPr lang="cs-CZ" sz="2600" dirty="0" smtClean="0"/>
              <a:t>nutí banky k orientaci na mimobilanční operace</a:t>
            </a:r>
          </a:p>
          <a:p>
            <a:pPr lvl="0"/>
            <a:r>
              <a:rPr lang="cs-CZ" sz="2600" dirty="0" smtClean="0"/>
              <a:t>systém bankovního dohledu je nákladný </a:t>
            </a:r>
          </a:p>
          <a:p>
            <a:pPr lvl="0"/>
            <a:r>
              <a:rPr lang="cs-CZ" sz="2600" dirty="0" smtClean="0"/>
              <a:t>banky vždy budou vyvíjet snahy o obcházení stanovených pravidel</a:t>
            </a:r>
          </a:p>
          <a:p>
            <a:pPr lvl="0"/>
            <a:r>
              <a:rPr lang="cs-CZ" sz="2600" dirty="0" smtClean="0"/>
              <a:t>některá pravidla přímo stimulují banky k přebírání nadměrných rizik </a:t>
            </a:r>
          </a:p>
          <a:p>
            <a:r>
              <a:rPr lang="cs-CZ" sz="2600" dirty="0" smtClean="0"/>
              <a:t>existují pochybnosti o efektivitě systému dohledu</a:t>
            </a:r>
            <a:endParaRPr lang="cs-CZ" sz="2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regulace a dohledu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licenční činnost</a:t>
            </a:r>
          </a:p>
          <a:p>
            <a:pPr lvl="0"/>
            <a:r>
              <a:rPr lang="cs-CZ" dirty="0" smtClean="0"/>
              <a:t>povolovací činnost</a:t>
            </a:r>
          </a:p>
          <a:p>
            <a:pPr lvl="0"/>
            <a:r>
              <a:rPr lang="cs-CZ" dirty="0" smtClean="0"/>
              <a:t>stanovování pravidel obezřetného podnikání bank</a:t>
            </a:r>
          </a:p>
          <a:p>
            <a:pPr lvl="0"/>
            <a:r>
              <a:rPr lang="cs-CZ" dirty="0" smtClean="0"/>
              <a:t>dohledové činnosti</a:t>
            </a:r>
          </a:p>
          <a:p>
            <a:r>
              <a:rPr lang="cs-CZ" dirty="0" smtClean="0"/>
              <a:t>reakce na zjištěné nedostatky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Licenční činnost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7560840" cy="4789587"/>
          </a:xfrm>
        </p:spPr>
        <p:txBody>
          <a:bodyPr/>
          <a:lstStyle/>
          <a:p>
            <a:r>
              <a:rPr lang="cs-CZ" sz="2100" dirty="0" smtClean="0"/>
              <a:t>podmínky pro udělení licence dle § 4 zákona č. 21/1992 Sb., o bankách:</a:t>
            </a:r>
          </a:p>
          <a:p>
            <a:pPr lvl="1"/>
            <a:r>
              <a:rPr lang="cs-CZ" sz="1700" dirty="0" smtClean="0"/>
              <a:t>základní kapitál: průhledný a nezávadný původ, v dostatečné výši a vyhovující skladbě (min. 500 mil. Kč), splacen v plné výši</a:t>
            </a:r>
          </a:p>
          <a:p>
            <a:pPr lvl="1"/>
            <a:r>
              <a:rPr lang="cs-CZ" sz="1700" dirty="0" smtClean="0"/>
              <a:t>dostatečná důvěryhodnost, odborná způsobilost a zkušenost osob navrhovaných do statutárních a řídicích orgánů banky, důvěryhodní a způsobilí hlavní akcionáři</a:t>
            </a:r>
          </a:p>
          <a:p>
            <a:pPr lvl="1"/>
            <a:r>
              <a:rPr lang="cs-CZ" sz="1700" dirty="0" smtClean="0"/>
              <a:t>technické a organizační předpoklady banky pro výkon navrhovaných činností, funkční řídicí a kontrolní systém, obchodní plán vycházející z navrhované strategie činnosti podložený reálnými kalkulacemi</a:t>
            </a:r>
          </a:p>
          <a:p>
            <a:pPr lvl="1"/>
            <a:r>
              <a:rPr lang="cs-CZ" sz="1700" dirty="0" smtClean="0"/>
              <a:t>sídlo budoucí banky musí být na území ČR</a:t>
            </a:r>
          </a:p>
          <a:p>
            <a:r>
              <a:rPr lang="cs-CZ" sz="2100" dirty="0" smtClean="0"/>
              <a:t>žádost o licenci na předepsaném formuláři </a:t>
            </a:r>
            <a:r>
              <a:rPr lang="cs-CZ" sz="1700" dirty="0" smtClean="0"/>
              <a:t>(Vyhláška č. 233/2009 Sb., o žádostech, schvalování osob a způsobu prokazování odborné způsobilosti, důvěryhodnosti a zkušenosti osob)</a:t>
            </a:r>
          </a:p>
          <a:p>
            <a:r>
              <a:rPr lang="cs-CZ" sz="2100" dirty="0" smtClean="0"/>
              <a:t>licence na dobu neurčitou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Licenční činnost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268760"/>
            <a:ext cx="7315200" cy="4933603"/>
          </a:xfrm>
        </p:spPr>
        <p:txBody>
          <a:bodyPr/>
          <a:lstStyle/>
          <a:p>
            <a:r>
              <a:rPr lang="cs-CZ" sz="1900" dirty="0" smtClean="0"/>
              <a:t>zahraniční banky ze zemí mimo EU rovněž žádají o licenci</a:t>
            </a:r>
          </a:p>
          <a:p>
            <a:r>
              <a:rPr lang="cs-CZ" sz="1900" dirty="0" smtClean="0"/>
              <a:t>banky se sídlem v EU mohou využívat </a:t>
            </a:r>
            <a:r>
              <a:rPr lang="cs-CZ" sz="1900" b="1" dirty="0" smtClean="0"/>
              <a:t>princip jednotné licence</a:t>
            </a:r>
          </a:p>
          <a:p>
            <a:pPr lvl="1"/>
            <a:r>
              <a:rPr lang="cs-CZ" sz="1600" dirty="0" smtClean="0"/>
              <a:t>Směrnice Evropského parlamentu a Rady 2013/36/EU ze dne 26. června 2013 o přístupu k činnosti úvěrových institucí a o obezřetnostním dohledu nad úvěrovými institucemi a investičními podniky, o změně směrnice 2002/87/ES a zrušení směrnic 2006/48/ES a 2006/49/ES</a:t>
            </a:r>
          </a:p>
          <a:p>
            <a:pPr lvl="1"/>
            <a:r>
              <a:rPr lang="cs-CZ" sz="1600" dirty="0" smtClean="0"/>
              <a:t>jedna licence dává bance možnost vykonávat bankovní služby i na území jiného členského státu Evropské unie (hostitelský stát) bez nutnosti získat licenci od příslušného orgánu tohoto hostitelského státu, musí pouze splnit oznamovací proceduru</a:t>
            </a:r>
          </a:p>
          <a:p>
            <a:pPr lvl="1"/>
            <a:r>
              <a:rPr lang="cs-CZ" sz="1600" dirty="0" smtClean="0"/>
              <a:t>dohled nad pobočkou zahraniční banky vykonává orgán dohledu domovského státu, orgán dohledu hostitelského státu dohlíží nad likviditou pobočky banky a může od pobočky banky vyžadovat stejné informace, jako vyžaduje od domácích bank</a:t>
            </a:r>
          </a:p>
          <a:p>
            <a:pPr lvl="1"/>
            <a:r>
              <a:rPr lang="cs-CZ" sz="1600" dirty="0" smtClean="0"/>
              <a:t>pobočka banky podléhá opatřením přijatým hostitelským státem v rámci jeho měnové politiky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Licenční činnost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700" dirty="0" smtClean="0"/>
              <a:t>zánik bankovní licence: </a:t>
            </a:r>
          </a:p>
          <a:p>
            <a:pPr lvl="1"/>
            <a:r>
              <a:rPr lang="cs-CZ" sz="2300" dirty="0" smtClean="0"/>
              <a:t>odejmutí licence Českou národní bankou:</a:t>
            </a:r>
          </a:p>
          <a:p>
            <a:pPr lvl="2"/>
            <a:r>
              <a:rPr lang="cs-CZ" sz="2000" dirty="0" smtClean="0"/>
              <a:t>při přetrvávajících závažných nedostatcích v činnosti banky</a:t>
            </a:r>
          </a:p>
          <a:p>
            <a:pPr lvl="2"/>
            <a:r>
              <a:rPr lang="cs-CZ" sz="2000" dirty="0" smtClean="0"/>
              <a:t>byla-li licence získána na základě nepravdivých údajů </a:t>
            </a:r>
          </a:p>
          <a:p>
            <a:pPr lvl="2"/>
            <a:r>
              <a:rPr lang="cs-CZ" sz="2000" dirty="0" smtClean="0"/>
              <a:t>banka nezahájila svou činnost ve stanovené lhůtě</a:t>
            </a:r>
          </a:p>
          <a:p>
            <a:pPr lvl="1"/>
            <a:r>
              <a:rPr lang="cs-CZ" sz="2300" dirty="0" smtClean="0"/>
              <a:t>při zrušení banky s likvidací</a:t>
            </a:r>
          </a:p>
          <a:p>
            <a:pPr lvl="1"/>
            <a:r>
              <a:rPr lang="cs-CZ" sz="2300" dirty="0" smtClean="0"/>
              <a:t>přeměna banky na nebankovní subjekt </a:t>
            </a:r>
          </a:p>
          <a:p>
            <a:pPr lvl="1"/>
            <a:r>
              <a:rPr lang="cs-CZ" sz="2300" dirty="0" smtClean="0"/>
              <a:t>výmaz banky z obchodního rejstříku</a:t>
            </a:r>
            <a:endParaRPr lang="cs-CZ" sz="23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01b_Banky a jejich organizační struktura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01b_Banky a jejich organizační struktura 2019</Template>
  <TotalTime>7146</TotalTime>
  <Words>983</Words>
  <Application>Microsoft Office PowerPoint</Application>
  <PresentationFormat>Předvádění na obrazovce (4:3)</PresentationFormat>
  <Paragraphs>265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01b_Banky a jejich organizační struktura 2019</vt:lpstr>
      <vt:lpstr>Regulace a dohled nad bankovním sektorem</vt:lpstr>
      <vt:lpstr>Regulace a dohled</vt:lpstr>
      <vt:lpstr>Cíl bankovní regulace</vt:lpstr>
      <vt:lpstr>Důvody pro regulaci</vt:lpstr>
      <vt:lpstr>Argumenty proti regulaci</vt:lpstr>
      <vt:lpstr>Nástroje regulace a dohledu</vt:lpstr>
      <vt:lpstr>Licenční činnost (1)</vt:lpstr>
      <vt:lpstr>Licenční činnost (2)</vt:lpstr>
      <vt:lpstr>Licenční činnost (3)</vt:lpstr>
      <vt:lpstr>Snímek 10</vt:lpstr>
      <vt:lpstr>Povolovací činnost</vt:lpstr>
      <vt:lpstr>Snímek 12</vt:lpstr>
      <vt:lpstr>Stanovování pravidel obezřetného podnikání bank</vt:lpstr>
      <vt:lpstr>Dohledové činnosti</vt:lpstr>
      <vt:lpstr>Reakce na zjištěné nedostatky (1)</vt:lpstr>
      <vt:lpstr>Reakce na zjištěné nedostatky (2)</vt:lpstr>
      <vt:lpstr>Reakce na zjištěné nedostatky (3)</vt:lpstr>
      <vt:lpstr>Snímek 18</vt:lpstr>
      <vt:lpstr>Instituce bankovního dohledu</vt:lpstr>
      <vt:lpstr>Nezávislost regulátora</vt:lpstr>
      <vt:lpstr>Regulující subjekty</vt:lpstr>
      <vt:lpstr>Centrální banka</vt:lpstr>
      <vt:lpstr>Ministerstvo financí a specializovaná instituce</vt:lpstr>
      <vt:lpstr>Instituce samoregulace</vt:lpstr>
      <vt:lpstr>Institucionální uspořádání regulace a dohledu</vt:lpstr>
      <vt:lpstr>Sektorový (odvětvový) model</vt:lpstr>
      <vt:lpstr>Funkcionální model</vt:lpstr>
      <vt:lpstr>Snímek 28</vt:lpstr>
      <vt:lpstr>Snímek 29</vt:lpstr>
      <vt:lpstr>Snímek 30</vt:lpstr>
      <vt:lpstr>Faktory pro integraci regulace a dohledu</vt:lpstr>
      <vt:lpstr>Uspořádání regulace a dohledu v ČR do konce března 2006</vt:lpstr>
      <vt:lpstr>Regulace a dohled nad finančním trhem v ČR po 1.4.2006</vt:lpstr>
      <vt:lpstr>Centrální banka jako věřitel poslední instance</vt:lpstr>
      <vt:lpstr>Snímek 35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Banky a jejich organizační struktura</dc:title>
  <dc:creator>vodova</dc:creator>
  <cp:lastModifiedBy>vodova</cp:lastModifiedBy>
  <cp:revision>14</cp:revision>
  <dcterms:created xsi:type="dcterms:W3CDTF">2019-02-25T20:49:12Z</dcterms:created>
  <dcterms:modified xsi:type="dcterms:W3CDTF">2020-02-19T21:15:38Z</dcterms:modified>
</cp:coreProperties>
</file>