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11" r:id="rId4"/>
    <p:sldId id="312" r:id="rId5"/>
    <p:sldId id="344" r:id="rId6"/>
    <p:sldId id="345" r:id="rId7"/>
    <p:sldId id="347" r:id="rId8"/>
    <p:sldId id="348" r:id="rId9"/>
    <p:sldId id="313" r:id="rId10"/>
    <p:sldId id="314" r:id="rId11"/>
    <p:sldId id="316" r:id="rId12"/>
    <p:sldId id="349" r:id="rId13"/>
    <p:sldId id="350" r:id="rId14"/>
    <p:sldId id="339" r:id="rId15"/>
    <p:sldId id="340" r:id="rId16"/>
    <p:sldId id="319" r:id="rId17"/>
    <p:sldId id="351" r:id="rId18"/>
    <p:sldId id="352" r:id="rId19"/>
    <p:sldId id="353" r:id="rId20"/>
    <p:sldId id="354" r:id="rId21"/>
    <p:sldId id="355" r:id="rId22"/>
    <p:sldId id="317" r:id="rId23"/>
    <p:sldId id="359" r:id="rId24"/>
    <p:sldId id="321" r:id="rId25"/>
    <p:sldId id="271" r:id="rId26"/>
    <p:sldId id="356" r:id="rId27"/>
    <p:sldId id="357" r:id="rId28"/>
    <p:sldId id="358" r:id="rId29"/>
    <p:sldId id="272" r:id="rId30"/>
    <p:sldId id="322" r:id="rId31"/>
    <p:sldId id="360" r:id="rId32"/>
    <p:sldId id="361" r:id="rId33"/>
    <p:sldId id="362" r:id="rId34"/>
    <p:sldId id="363" r:id="rId35"/>
    <p:sldId id="364" r:id="rId36"/>
    <p:sldId id="302" r:id="rId37"/>
    <p:sldId id="367" r:id="rId38"/>
    <p:sldId id="365" r:id="rId39"/>
    <p:sldId id="368" r:id="rId40"/>
    <p:sldId id="304" r:id="rId41"/>
    <p:sldId id="269" r:id="rId4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cs/faq/jak_jsou_pojisteny_vklady_u_bank.html" TargetMode="External"/><Relationship Id="rId2" Type="http://schemas.openxmlformats.org/officeDocument/2006/relationships/hyperlink" Target="https://www.garancnisystem.cz/pro-banky-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cnb.cz/miranda2/export/sites/www.cnb.cz/cs/dohled_financni_trh/legislativni_zakladna/banky_a_zalozny/download/prispevky_do_fpv_2019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cnisystem.cz/probihajici-vyplat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ur-lex.europa.eu/LexUriServ/LexUriServ.do?uri=OJ:L:2013:176:0001:0337:CS: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Management pasiv bank</a:t>
            </a:r>
            <a:endParaRPr lang="cs-CZ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Pavla Klepková Vodová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Garanční systém finančního trhu (1)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8"/>
            <a:ext cx="7315200" cy="4501555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r>
              <a:rPr lang="cs-CZ" sz="2400" dirty="0" smtClean="0"/>
              <a:t>původně Fond pojištění vkladů (FPV)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r>
              <a:rPr lang="cs-CZ" sz="2400" dirty="0" smtClean="0"/>
              <a:t>GSFT zajišťuje výplatu náhrad vkladů v případě, že by některá z bank, stavebních spořitelen či družstevních záložen byla označena Českou národní bankou za insolventní, nebo v případě, že by soud rozhodl o úpadku takové instituce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endParaRPr lang="cs-CZ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8067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Garanční systém finančního trhu (2)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r>
              <a:rPr lang="cs-CZ" sz="2400" dirty="0" smtClean="0"/>
              <a:t>které vklady jsou pojištěny?</a:t>
            </a:r>
          </a:p>
          <a:p>
            <a:r>
              <a:rPr lang="cs-CZ" sz="2400" dirty="0" smtClean="0"/>
              <a:t>na které vklady se pojištění nevztahuje?</a:t>
            </a:r>
          </a:p>
          <a:p>
            <a:r>
              <a:rPr lang="cs-CZ" sz="2400" dirty="0" smtClean="0"/>
              <a:t>lhůta pro zahájení výplat náhrad vkladů zkrácena od 1. 1. 2016 na 7 pracovních dní (dříve do 5+20 pracovních dní), nemají na ni nárok osoby, které mají k bance zvláštní vztah</a:t>
            </a:r>
          </a:p>
          <a:p>
            <a:r>
              <a:rPr lang="cs-CZ" sz="2400" dirty="0" smtClean="0"/>
              <a:t>vyplácející bankou je Česká spořitelna (od r.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GSFT – výše příspěvků do fondů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 algn="just"/>
            <a:r>
              <a:rPr lang="cs-CZ" sz="1800" dirty="0" smtClean="0">
                <a:latin typeface="+mj-lt"/>
              </a:rPr>
              <a:t>příspěvky do Fondu pojištění vkladů:</a:t>
            </a:r>
          </a:p>
          <a:p>
            <a:pPr lvl="1" algn="just"/>
            <a:r>
              <a:rPr lang="cs-CZ" sz="1400" dirty="0" smtClean="0">
                <a:latin typeface="+mj-lt"/>
              </a:rPr>
              <a:t>od 1. ledna 2016 výši odvodů vypočítává a stanovuje jednotlivým institucím ČNB na základě vypočtené rizikové váhy </a:t>
            </a:r>
            <a:r>
              <a:rPr lang="cs-CZ" sz="1400" dirty="0" smtClean="0">
                <a:latin typeface="+mj-lt"/>
                <a:cs typeface="Times New Roman"/>
              </a:rPr>
              <a:t>→ </a:t>
            </a:r>
            <a:r>
              <a:rPr lang="cs-CZ" sz="1400" dirty="0" smtClean="0">
                <a:latin typeface="+mj-lt"/>
              </a:rPr>
              <a:t>výše odvodů se liší v závislosti na objemu vkladů uložených v každé instituci a na míře rizikovosti každé z nich</a:t>
            </a:r>
          </a:p>
          <a:p>
            <a:pPr lvl="1" algn="just"/>
            <a:r>
              <a:rPr lang="cs-CZ" sz="1400" dirty="0" smtClean="0"/>
              <a:t>dle směrnice 2014/49/EU, o systémech pojištění vkladů se rizikově vážené příspěvky vybírají alespoň jedenkrát ročně, až do dosažení minimální požadované výše prostředků ve FPV odpovídající 0,8 % krytých pohledávek z vkladů (této výše musí být dosaženo nejpozději do 3. července 2024)</a:t>
            </a:r>
          </a:p>
          <a:p>
            <a:pPr lvl="1" algn="just"/>
            <a:r>
              <a:rPr lang="cs-CZ" sz="1400" dirty="0" smtClean="0"/>
              <a:t>pokud prostředky ve FPV již dosáhly 0,8% objemu krytých pohledávek z vkladů všech úvěrových institucí, ČNB stanoví příspěvky tak, aby jejich celková výše v příslušném roce odpovídala hodnotě 0,045 % objemu krytých pohledávek z vkladů všech úvěrových institucí</a:t>
            </a:r>
            <a:endParaRPr lang="cs-CZ" sz="1400" dirty="0" smtClean="0">
              <a:latin typeface="+mj-lt"/>
            </a:endParaRPr>
          </a:p>
          <a:p>
            <a:pPr algn="just"/>
            <a:r>
              <a:rPr lang="cs-CZ" sz="1800" dirty="0" smtClean="0"/>
              <a:t>příspěvky do Fondu pro řešení krize:</a:t>
            </a:r>
          </a:p>
          <a:p>
            <a:pPr lvl="1" algn="just"/>
            <a:r>
              <a:rPr lang="cs-CZ" sz="1400" dirty="0" smtClean="0"/>
              <a:t>výpočet, předpis a případné vymáhání jsou opět v kompetenci ČNB, která ukládá povinnost příspěvku rozhodnutím ve správním řízení</a:t>
            </a:r>
          </a:p>
          <a:p>
            <a:pPr lvl="1" algn="just"/>
            <a:r>
              <a:rPr lang="cs-CZ" sz="1400" dirty="0" smtClean="0"/>
              <a:t>příspěvky jsou stanoveny individuálně pro každou instituci jinak a jejich výše závisí na řadě faktorů</a:t>
            </a:r>
          </a:p>
          <a:p>
            <a:pPr lvl="1" algn="just"/>
            <a:r>
              <a:rPr lang="cs-CZ" sz="1400" dirty="0" smtClean="0"/>
              <a:t>celková výše prostředků ve fondu by měla do roku 2024 dosáhnout alespoň 1% krytých vkladů</a:t>
            </a:r>
            <a:endParaRPr lang="cs-CZ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dirty="0" smtClean="0"/>
              <a:t>Úkol: povinně prostudovat: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 smtClean="0">
                <a:hlinkClick r:id="rId2"/>
              </a:rPr>
              <a:t>https://www.garancnisystem.cz/pro-banky-0/</a:t>
            </a:r>
            <a:endParaRPr lang="cs-CZ" sz="2400" dirty="0" smtClean="0"/>
          </a:p>
          <a:p>
            <a:pPr algn="just"/>
            <a:endParaRPr lang="cs-CZ" sz="2400" dirty="0" smtClean="0">
              <a:hlinkClick r:id="rId3"/>
            </a:endParaRPr>
          </a:p>
          <a:p>
            <a:pPr algn="just"/>
            <a:r>
              <a:rPr lang="cs-CZ" sz="2400" dirty="0" smtClean="0">
                <a:hlinkClick r:id="rId4"/>
              </a:rPr>
              <a:t>https://www.cnb.cz/miranda2/export/sites/www.cnb.cz/cs/dohled_financni_trh/legislativni_zakladna/banky_a_zalozny/download/prispevky_do_fpv_2019.pdf</a:t>
            </a:r>
            <a:endParaRPr lang="cs-CZ" sz="2400" dirty="0" smtClean="0"/>
          </a:p>
          <a:p>
            <a:pPr algn="just"/>
            <a:endParaRPr lang="cs-CZ" sz="24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4" descr="stud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0"/>
            <a:ext cx="14287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Výplata z Fondu pojištění vkladů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 lvl="0"/>
            <a:r>
              <a:rPr lang="cs-CZ" sz="2800" dirty="0" smtClean="0"/>
              <a:t>jak se určí výše náhrady?</a:t>
            </a:r>
          </a:p>
          <a:p>
            <a:pPr lvl="0"/>
            <a:r>
              <a:rPr lang="cs-CZ" sz="2800" dirty="0" smtClean="0"/>
              <a:t>limity pro náhradu v ČR:</a:t>
            </a:r>
          </a:p>
          <a:p>
            <a:pPr lvl="0"/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dočasně vysoký zůstatek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" y="2564904"/>
            <a:ext cx="9122054" cy="30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Probíhající výplaty z FPV: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575376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dirty="0" smtClean="0">
                <a:hlinkClick r:id="rId2"/>
              </a:rPr>
              <a:t>https://www.garancnisystem.cz/probihajici-vyplaty/#text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Zdroj: GSFT: Výroční zpráva </a:t>
            </a:r>
            <a:r>
              <a:rPr lang="cs-CZ" sz="2000" dirty="0" smtClean="0"/>
              <a:t>2018, </a:t>
            </a:r>
            <a:r>
              <a:rPr lang="cs-CZ" sz="2000" dirty="0" smtClean="0"/>
              <a:t>s. 13.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86" y="-6"/>
            <a:ext cx="6936181" cy="649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17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Zdroj: GSFT: Výroční zpráva </a:t>
            </a:r>
            <a:r>
              <a:rPr lang="cs-CZ" sz="2000" dirty="0" smtClean="0"/>
              <a:t>2018, </a:t>
            </a:r>
            <a:r>
              <a:rPr lang="cs-CZ" sz="2000" dirty="0" smtClean="0"/>
              <a:t>s. 18.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8877" cy="601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18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Zdroj: GSFT: Výroční zpráva </a:t>
            </a:r>
            <a:r>
              <a:rPr lang="cs-CZ" sz="2000" dirty="0" smtClean="0"/>
              <a:t>2018, </a:t>
            </a:r>
            <a:r>
              <a:rPr lang="cs-CZ" sz="2000" dirty="0" smtClean="0"/>
              <a:t>s. 19.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78"/>
            <a:ext cx="9133027" cy="580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Zdroj: GSFT: Výroční zpráva </a:t>
            </a:r>
            <a:r>
              <a:rPr lang="cs-CZ" sz="2000" dirty="0" smtClean="0"/>
              <a:t>2018, </a:t>
            </a:r>
            <a:r>
              <a:rPr lang="cs-CZ" sz="2000" dirty="0" smtClean="0"/>
              <a:t>s. 20.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Bilance banky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1800" dirty="0" smtClean="0"/>
              <a:t>strana pasiv: struktura zdrojů sloužících k financování majetku k určitému časovému okamžiku</a:t>
            </a:r>
          </a:p>
          <a:p>
            <a:r>
              <a:rPr lang="cs-CZ" sz="1800" dirty="0" smtClean="0"/>
              <a:t>dle Vyhlášky č. 501/2002 Sb. pasiva bank tvoří:</a:t>
            </a:r>
          </a:p>
          <a:p>
            <a:pPr lvl="1"/>
            <a:r>
              <a:rPr lang="cs-CZ" sz="1400" dirty="0" smtClean="0"/>
              <a:t>závazky vůči bankám a družstevním záložnám </a:t>
            </a:r>
          </a:p>
          <a:p>
            <a:pPr lvl="1"/>
            <a:r>
              <a:rPr lang="cs-CZ" sz="1400" dirty="0" smtClean="0"/>
              <a:t>závazky vůči klientům – členům družstevních záložen </a:t>
            </a:r>
          </a:p>
          <a:p>
            <a:pPr lvl="1"/>
            <a:r>
              <a:rPr lang="cs-CZ" sz="1400" dirty="0" smtClean="0"/>
              <a:t>závazky z dluhových cenných papírů</a:t>
            </a:r>
          </a:p>
          <a:p>
            <a:pPr lvl="1"/>
            <a:r>
              <a:rPr lang="cs-CZ" sz="1400" dirty="0" smtClean="0"/>
              <a:t>ostatní pasiva</a:t>
            </a:r>
          </a:p>
          <a:p>
            <a:pPr lvl="1"/>
            <a:r>
              <a:rPr lang="cs-CZ" sz="1400" dirty="0" smtClean="0"/>
              <a:t>výnosy a výdaje příštích období</a:t>
            </a:r>
          </a:p>
          <a:p>
            <a:pPr lvl="1"/>
            <a:r>
              <a:rPr lang="cs-CZ" sz="1400" dirty="0" smtClean="0"/>
              <a:t>rezervy</a:t>
            </a:r>
          </a:p>
          <a:p>
            <a:pPr lvl="1"/>
            <a:r>
              <a:rPr lang="cs-CZ" sz="1400" dirty="0" smtClean="0"/>
              <a:t>podřízené závazky </a:t>
            </a:r>
          </a:p>
          <a:p>
            <a:pPr lvl="1"/>
            <a:r>
              <a:rPr lang="cs-CZ" sz="1400" dirty="0" smtClean="0"/>
              <a:t>základní kapitál </a:t>
            </a:r>
          </a:p>
          <a:p>
            <a:pPr lvl="1"/>
            <a:r>
              <a:rPr lang="cs-CZ" sz="1400" dirty="0" smtClean="0"/>
              <a:t>emisní ážio</a:t>
            </a:r>
          </a:p>
          <a:p>
            <a:pPr lvl="1"/>
            <a:r>
              <a:rPr lang="cs-CZ" sz="1400" dirty="0" smtClean="0"/>
              <a:t>rezervní fondy a ostatní fondy ze zisku</a:t>
            </a:r>
          </a:p>
          <a:p>
            <a:pPr lvl="1"/>
            <a:r>
              <a:rPr lang="cs-CZ" sz="1400" dirty="0" smtClean="0"/>
              <a:t>rezervní fond na nové ocenění</a:t>
            </a:r>
          </a:p>
          <a:p>
            <a:pPr lvl="1"/>
            <a:r>
              <a:rPr lang="cs-CZ" sz="1400" dirty="0" smtClean="0"/>
              <a:t>kapitálové fondy</a:t>
            </a:r>
          </a:p>
          <a:p>
            <a:pPr lvl="1"/>
            <a:r>
              <a:rPr lang="cs-CZ" sz="1400" dirty="0" smtClean="0"/>
              <a:t>oceňovací rozdíly</a:t>
            </a:r>
          </a:p>
          <a:p>
            <a:pPr lvl="1"/>
            <a:r>
              <a:rPr lang="cs-CZ" sz="1400" dirty="0" smtClean="0"/>
              <a:t>nerozdělený zisk nebo neuhrazená ztráta z předchozích období</a:t>
            </a:r>
          </a:p>
          <a:p>
            <a:pPr lvl="1"/>
            <a:r>
              <a:rPr lang="cs-CZ" sz="1400" dirty="0" smtClean="0"/>
              <a:t>zisk nebo ztráta za účetní období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20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Zdroj: GSFT: Výroční zpráva </a:t>
            </a:r>
            <a:r>
              <a:rPr lang="cs-CZ" sz="2000" dirty="0" smtClean="0"/>
              <a:t>2018, </a:t>
            </a:r>
            <a:r>
              <a:rPr lang="cs-CZ" sz="2000" dirty="0" smtClean="0"/>
              <a:t>s. 20-21.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" y="116629"/>
            <a:ext cx="9144007" cy="271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7846238" cy="282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21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Zdroj: GSFT: Výroční zpráva </a:t>
            </a:r>
            <a:r>
              <a:rPr lang="cs-CZ" sz="2000" dirty="0" smtClean="0"/>
              <a:t>2018, </a:t>
            </a:r>
            <a:r>
              <a:rPr lang="cs-CZ" sz="2000" dirty="0" smtClean="0"/>
              <a:t>s. 22.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 smtClean="0"/>
              <a:t>Firma ABC využívá u banky XYZ následující bankovní produkty: běžný účet (zůstatek 750 tisíc Kč), termínovaný vklad (zůstatek 850 tisíc Kč), spořicí účet (zůstatek 900 tisíc Kč). Vypočítejte, kolik Kč dostane jako náhradu z Fondu pojištění vkladů v případě nesolventnosti banky XYZ (devizový kurz vyhlášený ČNB v rozhodný den: 24,50 </a:t>
            </a:r>
            <a:r>
              <a:rPr lang="cs-CZ" sz="2400" dirty="0" err="1" smtClean="0"/>
              <a:t>Kč</a:t>
            </a:r>
            <a:r>
              <a:rPr lang="cs-CZ" sz="2400" dirty="0" smtClean="0"/>
              <a:t>/EUR). </a:t>
            </a:r>
          </a:p>
          <a:p>
            <a:r>
              <a:rPr lang="cs-CZ" sz="2400" dirty="0" smtClean="0"/>
              <a:t>Změnil by se nějak výsledek, kdyby devizový kurz v rozhodný den činil 26,50 </a:t>
            </a:r>
            <a:r>
              <a:rPr lang="cs-CZ" sz="2400" dirty="0" err="1" smtClean="0"/>
              <a:t>Kč</a:t>
            </a:r>
            <a:r>
              <a:rPr lang="cs-CZ" sz="2400" dirty="0" smtClean="0"/>
              <a:t>/EUR?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 smtClean="0"/>
              <a:t>Pan Novák má na svém účtu u banky ABC zůstatek 3,5 mil. Kč. Vypočítejte, kolik Kč dostane jako náhradu z Fondu pojištění vkladů v případě nesolventnosti banky ABC (devizový kurz vyhlášený ČNB v rozhodný den: 25,50 </a:t>
            </a:r>
            <a:r>
              <a:rPr lang="cs-CZ" sz="2400" dirty="0" err="1" smtClean="0"/>
              <a:t>Kč</a:t>
            </a:r>
            <a:r>
              <a:rPr lang="cs-CZ" sz="2400" dirty="0" smtClean="0"/>
              <a:t>/EUR). </a:t>
            </a:r>
          </a:p>
          <a:p>
            <a:r>
              <a:rPr lang="cs-CZ" sz="2400" dirty="0" smtClean="0"/>
              <a:t>Nyní vypočítejte výši náhrady ještě jednou, víte-li, že z uvedené částky 2 mil. Kč představuje náhrada za vypořádání SJM od bývalé manželky; tuto částku mu na účet zaslala šest týdnů před vyhlášením nesolventnosti banky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Skutečné náklady banky na získání depozit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významným způsobem ovlivněny požadavky na PMR a pojištění vkladů</a:t>
            </a:r>
            <a:endParaRPr lang="cs-CZ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789040"/>
            <a:ext cx="8493181" cy="9510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 smtClean="0"/>
              <a:t>Vypočtěte skutečné náklady banky na depozita, pokud úroková sazba je 10 % a povinné minimální rezervy 12 %. Propočítejte náklady na depozita i pro aktuální hodnotu PMR.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 smtClean="0"/>
              <a:t>Vypočtěte skutečné náklady banky na depozita, pokud jsou PMR 2 %, pojištění depozit 1,2 % a banka depozita úročí v průměru 3 %.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 smtClean="0"/>
              <a:t>Vypočtěte skutečné náklady banky na depozita, pokud PMR činí 2 %, pojištění depozit 1,2 %. Banka termínová depozita úročí v průměru 3 %, depozita na viděnou 0,5 %. Součástí pasiv banky jsou depozita na požádání ve výši 500 mil. Kč, termínová depozita 1500 mil. Kč a vlastní kapitál 750 mil. Kč.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Kapitál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300" dirty="0" smtClean="0"/>
              <a:t>odráží zainteresovanost akcionářů v bance</a:t>
            </a:r>
          </a:p>
          <a:p>
            <a:r>
              <a:rPr lang="cs-CZ" sz="2300" dirty="0" smtClean="0"/>
              <a:t>kolik by mělo být kapitálu?</a:t>
            </a:r>
          </a:p>
          <a:p>
            <a:pPr lvl="1"/>
            <a:r>
              <a:rPr lang="cs-CZ" sz="1900" dirty="0" smtClean="0"/>
              <a:t>akcionáři x regulátor</a:t>
            </a:r>
          </a:p>
          <a:p>
            <a:r>
              <a:rPr lang="cs-CZ" sz="2300" dirty="0" smtClean="0"/>
              <a:t>funkce kapitálu:</a:t>
            </a:r>
          </a:p>
          <a:p>
            <a:pPr lvl="1"/>
            <a:r>
              <a:rPr lang="cs-CZ" sz="1900" dirty="0" smtClean="0"/>
              <a:t>polštář, který tlumí ztráty vzniklé v důsledku působení nejrůznějších rizik</a:t>
            </a:r>
          </a:p>
          <a:p>
            <a:pPr lvl="1"/>
            <a:r>
              <a:rPr lang="cs-CZ" sz="1900" dirty="0" smtClean="0"/>
              <a:t>základ, ke kterému se poměřuje výnosnost do bankovnictví a vztahují se k němu různá regulativní opatření</a:t>
            </a:r>
          </a:p>
          <a:p>
            <a:pPr lvl="1"/>
            <a:r>
              <a:rPr lang="cs-CZ" sz="1900" dirty="0" smtClean="0"/>
              <a:t>nástroj konkurence a reprezentace, který vytváří důvěru v to, že v případě výkyvů v hospodaření nebudou případné ztráty přeneseny na věřitele banky</a:t>
            </a:r>
          </a:p>
          <a:p>
            <a:pPr>
              <a:buNone/>
            </a:pPr>
            <a:r>
              <a:rPr lang="cs-CZ" sz="2300" dirty="0" smtClean="0">
                <a:cs typeface="Times New Roman"/>
              </a:rPr>
              <a:t>→ </a:t>
            </a:r>
            <a:r>
              <a:rPr lang="cs-CZ" sz="2300" dirty="0" smtClean="0">
                <a:sym typeface="Monotype Sorts" charset="2"/>
              </a:rPr>
              <a:t>malý kvantitativní, ale velký kvalitativní význam</a:t>
            </a:r>
            <a:endParaRPr lang="cs-CZ" sz="23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200" dirty="0" smtClean="0"/>
              <a:t>kapitál : aktiva</a:t>
            </a:r>
          </a:p>
          <a:p>
            <a:pPr>
              <a:lnSpc>
                <a:spcPct val="80000"/>
              </a:lnSpc>
            </a:pPr>
            <a:r>
              <a:rPr lang="cs-CZ" sz="2200" dirty="0" smtClean="0"/>
              <a:t>kapitál požadovaný regulátory: skutečný kapitál</a:t>
            </a:r>
          </a:p>
          <a:p>
            <a:pPr>
              <a:lnSpc>
                <a:spcPct val="80000"/>
              </a:lnSpc>
            </a:pPr>
            <a:r>
              <a:rPr lang="cs-CZ" sz="2200" dirty="0" smtClean="0"/>
              <a:t>kapitálová přiměřenost zahrnující úvěrové riziko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kapitál : rizikově vážená aktiva</a:t>
            </a:r>
          </a:p>
          <a:p>
            <a:pPr>
              <a:lnSpc>
                <a:spcPct val="90000"/>
              </a:lnSpc>
            </a:pPr>
            <a:r>
              <a:rPr lang="cs-CZ" sz="2200" dirty="0" smtClean="0"/>
              <a:t>kapitálová přiměřenost zahrnující úvěrové a tržní riziko</a:t>
            </a:r>
          </a:p>
          <a:p>
            <a:pPr>
              <a:lnSpc>
                <a:spcPct val="90000"/>
              </a:lnSpc>
            </a:pPr>
            <a:r>
              <a:rPr lang="cs-CZ" sz="2200" dirty="0" smtClean="0"/>
              <a:t>kapitálová přiměřenost zahrnující úvěrové, tržní a operační riziko</a:t>
            </a:r>
          </a:p>
          <a:p>
            <a:pPr>
              <a:lnSpc>
                <a:spcPct val="90000"/>
              </a:lnSpc>
            </a:pPr>
            <a:r>
              <a:rPr lang="cs-CZ" sz="2200" dirty="0" smtClean="0"/>
              <a:t>kapitálové polštáře</a:t>
            </a:r>
          </a:p>
          <a:p>
            <a:pPr>
              <a:lnSpc>
                <a:spcPct val="90000"/>
              </a:lnSpc>
            </a:pPr>
            <a:r>
              <a:rPr lang="cs-CZ" sz="2200" dirty="0" smtClean="0"/>
              <a:t>aktuální právní úprava: 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Vyhláška ČNB č. 163/2014 Sb., o výkonu činnosti bank, spořitelních a úvěrních družstev a obchodníků s cennými papíry 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Nařízení Evropského parlamentu a rady č. 575/2013 ze dne 26. června 2013 o obezřetnostních požadavcích na úvěrové instituce a investiční podniky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 smtClean="0"/>
              <a:t>Pravidla kapitálové přiměřenosti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sz="4000" dirty="0" smtClean="0"/>
              <a:t>Hlavní položky pasiv českého bankovního sektoru (mil. Kč)</a:t>
            </a:r>
            <a:endParaRPr lang="cs-CZ" sz="4000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 smtClean="0"/>
              <a:t>Zdroj: vlastní zpracování dat z databáze ARAD: http://www.</a:t>
            </a:r>
            <a:r>
              <a:rPr lang="cs-CZ" dirty="0" err="1" smtClean="0"/>
              <a:t>cnb.cz</a:t>
            </a:r>
            <a:r>
              <a:rPr lang="cs-CZ" dirty="0" smtClean="0"/>
              <a:t>/</a:t>
            </a:r>
            <a:r>
              <a:rPr lang="cs-CZ" dirty="0" err="1" smtClean="0"/>
              <a:t>cnb</a:t>
            </a:r>
            <a:r>
              <a:rPr lang="cs-CZ" dirty="0" smtClean="0"/>
              <a:t>/STAT.ARADY_PKG.PARAMETRY_SESTAVY?p_</a:t>
            </a:r>
            <a:r>
              <a:rPr lang="cs-CZ" dirty="0" err="1" smtClean="0"/>
              <a:t>sestuid</a:t>
            </a:r>
            <a:r>
              <a:rPr lang="cs-CZ" dirty="0" smtClean="0"/>
              <a:t>=53337&amp;p_</a:t>
            </a:r>
            <a:r>
              <a:rPr lang="cs-CZ" dirty="0" err="1" smtClean="0"/>
              <a:t>strid</a:t>
            </a:r>
            <a:r>
              <a:rPr lang="cs-CZ" dirty="0" smtClean="0"/>
              <a:t>=AABAB&amp;p_</a:t>
            </a:r>
            <a:r>
              <a:rPr lang="cs-CZ" dirty="0" err="1" smtClean="0"/>
              <a:t>lang</a:t>
            </a:r>
            <a:r>
              <a:rPr lang="cs-CZ" dirty="0" smtClean="0"/>
              <a:t>=CS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34300" cy="461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kapitálu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>
              <a:buSzPct val="100000"/>
              <a:buFont typeface="Arial" pitchFamily="34" charset="0"/>
              <a:buChar char="•"/>
              <a:defRPr/>
            </a:pPr>
            <a:r>
              <a:rPr lang="cs-CZ" sz="2000" dirty="0" smtClean="0"/>
              <a:t>kapitál banky = kapitál tier 1 + kapitál tier 2 (tier 2 však maximálně do 1/3 kapitálu tier 1)</a:t>
            </a:r>
          </a:p>
          <a:p>
            <a:pPr lvl="0">
              <a:buSzPct val="100000"/>
              <a:buFont typeface="Arial" pitchFamily="34" charset="0"/>
              <a:buChar char="•"/>
              <a:defRPr/>
            </a:pPr>
            <a:r>
              <a:rPr lang="cs-CZ" sz="2000" dirty="0" smtClean="0"/>
              <a:t>banka musí splňovat tyto požadavky na kapitál:</a:t>
            </a:r>
          </a:p>
          <a:p>
            <a:pPr lvl="1">
              <a:buFont typeface="Verdana"/>
              <a:buChar char="–"/>
              <a:defRPr/>
            </a:pPr>
            <a:r>
              <a:rPr lang="cs-CZ" sz="1600" dirty="0" smtClean="0"/>
              <a:t>poměr kmenového kapitálu tier 1 ve výši 4,5 %</a:t>
            </a:r>
          </a:p>
          <a:p>
            <a:pPr lvl="1">
              <a:buFont typeface="Verdana"/>
              <a:buChar char="–"/>
              <a:defRPr/>
            </a:pPr>
            <a:r>
              <a:rPr lang="cs-CZ" sz="1600" dirty="0" smtClean="0"/>
              <a:t>kapitálový poměr tier 1 ve výši 6 %</a:t>
            </a:r>
          </a:p>
          <a:p>
            <a:pPr lvl="1">
              <a:buFont typeface="Verdana"/>
              <a:buChar char="–"/>
              <a:defRPr/>
            </a:pPr>
            <a:r>
              <a:rPr lang="cs-CZ" sz="1600" dirty="0" smtClean="0"/>
              <a:t>celkový kapitálový poměr ve výši 8 %</a:t>
            </a:r>
          </a:p>
          <a:p>
            <a:r>
              <a:rPr lang="cs-CZ" sz="2000" dirty="0" smtClean="0"/>
              <a:t>celkový objem rizikové expozice zahrnuje:</a:t>
            </a:r>
          </a:p>
          <a:p>
            <a:pPr lvl="1"/>
            <a:r>
              <a:rPr lang="cs-CZ" sz="1600" dirty="0" smtClean="0"/>
              <a:t>rizikově vážené expozice pro úvěrové riziko a riziko rozmělnění</a:t>
            </a:r>
          </a:p>
          <a:p>
            <a:pPr lvl="1"/>
            <a:r>
              <a:rPr lang="cs-CZ" sz="1600" dirty="0" smtClean="0"/>
              <a:t>požadavky na kapitál pro poziční riziko obchodního portfolia banky a pro velké expozice přesahující limity</a:t>
            </a:r>
          </a:p>
          <a:p>
            <a:pPr lvl="1"/>
            <a:r>
              <a:rPr lang="cs-CZ" sz="1600" dirty="0" smtClean="0"/>
              <a:t>požadavky na kapitál k měnovému, vypořádacímu a komoditnímu riziku</a:t>
            </a:r>
          </a:p>
          <a:p>
            <a:pPr lvl="1"/>
            <a:r>
              <a:rPr lang="cs-CZ" sz="1600" dirty="0" smtClean="0"/>
              <a:t>požadavky na kapitál k riziku úvěrových úprav v ocenění nástrojů OTC derivátů</a:t>
            </a:r>
          </a:p>
          <a:p>
            <a:pPr lvl="1"/>
            <a:r>
              <a:rPr lang="cs-CZ" sz="1600" dirty="0" smtClean="0"/>
              <a:t>požadavky na kapitál k operačnímu riziku</a:t>
            </a:r>
          </a:p>
          <a:p>
            <a:pPr lvl="1"/>
            <a:r>
              <a:rPr lang="cs-CZ" sz="1600" dirty="0" smtClean="0"/>
              <a:t>objemy rizikově vážených expozic pro riziko protistrany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Pravá složená závorka 5"/>
          <p:cNvSpPr/>
          <p:nvPr/>
        </p:nvSpPr>
        <p:spPr>
          <a:xfrm>
            <a:off x="7452320" y="4581128"/>
            <a:ext cx="432048" cy="1944216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063880" y="4869160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násobí se číslem 12,5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Kapitál tier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 smtClean="0"/>
              <a:t>kmenový kapitál tier 1 </a:t>
            </a:r>
          </a:p>
          <a:p>
            <a:pPr lvl="1"/>
            <a:r>
              <a:rPr lang="cs-CZ" sz="2200" dirty="0" smtClean="0"/>
              <a:t>kapitálové nástroje + emisní ážio + nerozdělený zisk + kumulovaný ostatní úplný výsledek hospodaření + ostatní fondy + rezervní fond na všeobecná bankovní rizika – ztráta běžného účetního roku – nehmotná aktiva – významné kapitálové investice do jiných finančních institucí</a:t>
            </a:r>
          </a:p>
          <a:p>
            <a:r>
              <a:rPr lang="cs-CZ" sz="2600" dirty="0" smtClean="0"/>
              <a:t>vedlejší kapitál tier 1</a:t>
            </a:r>
          </a:p>
          <a:p>
            <a:pPr lvl="1"/>
            <a:r>
              <a:rPr lang="cs-CZ" sz="2200" dirty="0" smtClean="0"/>
              <a:t>kapitálové nástroje po splnění podmínek + s nimi související emisní ážio – stanovené odpočty kapitálových investic do vlastních nástrojů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Kapitál tier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100" dirty="0" smtClean="0"/>
              <a:t>kapitálové nástroje a podřízené půjčky po splnění podmínek + s nimi související emisní ážio + některé další položky – kapitálové investice</a:t>
            </a:r>
          </a:p>
          <a:p>
            <a:pPr>
              <a:lnSpc>
                <a:spcPct val="80000"/>
              </a:lnSpc>
              <a:defRPr/>
            </a:pPr>
            <a:r>
              <a:rPr lang="cs-CZ" sz="2100" dirty="0" smtClean="0"/>
              <a:t>podmínky pro zahrnutí nástrojů do kapitálu tier 2: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 smtClean="0"/>
              <a:t>nástroje jsou vydány, podřízené půjčky jsou získány a plně uhrazeny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 smtClean="0"/>
              <a:t>prostředky neposkytla banka, její dceřiné podniky ani podniky, v nichž má banka nejméně 20 % podíl, a to ani nepřímo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 smtClean="0"/>
              <a:t>nárok na jistinu je zcela podřízen pohledávkám všech nepodřízených věřitelů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 smtClean="0"/>
              <a:t>nástroje nebo podřízené půjčky nejsou zajištěny bankou, dceřinými podniky, mateřskou finanční holdingovou společností nebo jejími dceřinými podniky, podnikem s úzkým propojením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 smtClean="0"/>
              <a:t>mají dobu splatnosti min. 5 let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 smtClean="0"/>
              <a:t>mohou být vypovězeny či předčasně splaceny nejdříve 5 let po jejich vydání a po splnění podmínek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 smtClean="0"/>
              <a:t>v posledních pěti letech se zahrnují v klesající výši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 smtClean="0"/>
              <a:t>a další…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dirty="0" smtClean="0"/>
              <a:t>Úkol: povinně prostudovat: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vybrané části Nařízení Evropského parlamentu a rady č. 575/2013 ze dne 26. června 2013 o obezřetnostních požadavcích na úvěrové instituce a investiční podniky:</a:t>
            </a:r>
          </a:p>
          <a:p>
            <a:pPr lvl="1"/>
            <a:r>
              <a:rPr lang="cs-CZ" sz="2600" dirty="0" smtClean="0">
                <a:hlinkClick r:id="rId2"/>
              </a:rPr>
              <a:t>http://eur-</a:t>
            </a:r>
            <a:r>
              <a:rPr lang="cs-CZ" sz="2600" dirty="0" err="1" smtClean="0">
                <a:hlinkClick r:id="rId2"/>
              </a:rPr>
              <a:t>lex.europa.eu</a:t>
            </a:r>
            <a:r>
              <a:rPr lang="cs-CZ" sz="2600" dirty="0" smtClean="0">
                <a:hlinkClick r:id="rId2"/>
              </a:rPr>
              <a:t>/</a:t>
            </a:r>
            <a:r>
              <a:rPr lang="cs-CZ" sz="2600" dirty="0" err="1" smtClean="0">
                <a:hlinkClick r:id="rId2"/>
              </a:rPr>
              <a:t>LexUriServ</a:t>
            </a:r>
            <a:r>
              <a:rPr lang="cs-CZ" sz="2600" dirty="0" smtClean="0">
                <a:hlinkClick r:id="rId2"/>
              </a:rPr>
              <a:t>/</a:t>
            </a:r>
            <a:r>
              <a:rPr lang="cs-CZ" sz="2600" dirty="0" err="1" smtClean="0">
                <a:hlinkClick r:id="rId2"/>
              </a:rPr>
              <a:t>LexUriServ.do</a:t>
            </a:r>
            <a:r>
              <a:rPr lang="cs-CZ" sz="2600" dirty="0" smtClean="0">
                <a:hlinkClick r:id="rId2"/>
              </a:rPr>
              <a:t>?</a:t>
            </a:r>
            <a:r>
              <a:rPr lang="cs-CZ" sz="2600" dirty="0" err="1" smtClean="0">
                <a:hlinkClick r:id="rId2"/>
              </a:rPr>
              <a:t>uri</a:t>
            </a:r>
            <a:r>
              <a:rPr lang="cs-CZ" sz="2600" dirty="0" smtClean="0">
                <a:hlinkClick r:id="rId2"/>
              </a:rPr>
              <a:t>=OJ:L:2013:176:0001:0337:CS:PDF</a:t>
            </a:r>
            <a:endParaRPr lang="cs-CZ" sz="2600" dirty="0" smtClean="0"/>
          </a:p>
          <a:p>
            <a:pPr lvl="1"/>
            <a:r>
              <a:rPr lang="cs-CZ" sz="2600" dirty="0" smtClean="0"/>
              <a:t>stačí články 25 – 30, 36 – 47, 50 – 72, 92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4" descr="stu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Základní kapitál banky činí 5 mld., nerozdělený zisk 6 mld., zůstatek v rezervních fondech 1 mld., podřízený dluh 5 mld., významné kapitálové investice vztahující se k tier 1 6 mld., celkový objem rizikově vážené expozice je 85 mld. Vypočítejte kapitálovou přiměřenost banky (kapitálový poměr tier 1 a celkový kapitálový poměr), výsledek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Základní kapitál banky činí 4 mld., nerozdělený zisk 1,5 mld., emisní ážio k základnímu kapitálu 0,5 mld., goodwill 0,5 mld., podřízený dluh 1 mld., významné kapitálové investice vztahující se k tier 1 2 mld., celkový objem rizikově vážené expozice je 55 mld. Vypočítejte kapitálovou přiměřenost banky (kapitálový poměr tier 1 a celkový kapitálový poměr), výsledek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 smtClean="0"/>
              <a:t>Zdroj: ČNB: Zpráva o výkonu dohledu nad finančním trhem </a:t>
            </a:r>
            <a:r>
              <a:rPr lang="cs-CZ" sz="2000" dirty="0" smtClean="0"/>
              <a:t>2018, </a:t>
            </a:r>
            <a:r>
              <a:rPr lang="cs-CZ" sz="2000" dirty="0" smtClean="0"/>
              <a:t>s. </a:t>
            </a:r>
            <a:r>
              <a:rPr lang="cs-CZ" sz="2000" dirty="0" smtClean="0"/>
              <a:t>94.</a:t>
            </a:r>
            <a:endParaRPr lang="cs-CZ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52" y="836712"/>
            <a:ext cx="8661197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 smtClean="0"/>
              <a:t>Zdroj: ČNB: Zpráva o výkonu dohledu nad finančním trhem </a:t>
            </a:r>
            <a:r>
              <a:rPr lang="cs-CZ" sz="2000" dirty="0" smtClean="0"/>
              <a:t>2018, </a:t>
            </a:r>
            <a:r>
              <a:rPr lang="cs-CZ" sz="2000" dirty="0" smtClean="0"/>
              <a:t>s. </a:t>
            </a:r>
            <a:r>
              <a:rPr lang="cs-CZ" sz="2000" dirty="0" smtClean="0"/>
              <a:t>94.</a:t>
            </a:r>
            <a:endParaRPr lang="cs-CZ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475677" cy="634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 smtClean="0"/>
              <a:t>Zdroj: ČNB: Zpráva o výkonu dohledu nad finančním trhem </a:t>
            </a:r>
            <a:r>
              <a:rPr lang="cs-CZ" sz="2000" dirty="0" smtClean="0"/>
              <a:t>2018, </a:t>
            </a:r>
            <a:r>
              <a:rPr lang="cs-CZ" sz="2000" dirty="0" smtClean="0"/>
              <a:t>s. </a:t>
            </a:r>
            <a:r>
              <a:rPr lang="cs-CZ" sz="2000" dirty="0" smtClean="0"/>
              <a:t>94.</a:t>
            </a:r>
            <a:endParaRPr lang="cs-CZ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393457" cy="627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 smtClean="0"/>
              <a:t>Zdroj: ČNB: Zpráva o výkonu dohledu nad finančním trhem 2017, s. 100.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61" y="260644"/>
            <a:ext cx="7209130" cy="615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položky pasiv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pPr lvl="0"/>
            <a:r>
              <a:rPr lang="cs-CZ" sz="2800" dirty="0" smtClean="0"/>
              <a:t>kapitál</a:t>
            </a:r>
          </a:p>
          <a:p>
            <a:pPr lvl="0"/>
            <a:r>
              <a:rPr lang="cs-CZ" sz="2800" dirty="0" smtClean="0"/>
              <a:t>depozita</a:t>
            </a:r>
          </a:p>
          <a:p>
            <a:pPr lvl="0"/>
            <a:r>
              <a:rPr lang="cs-CZ" sz="2800" dirty="0" smtClean="0"/>
              <a:t>nedepozitní závazky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Nedepozitní závazky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7632848" cy="4717579"/>
          </a:xfrm>
        </p:spPr>
        <p:txBody>
          <a:bodyPr/>
          <a:lstStyle/>
          <a:p>
            <a:r>
              <a:rPr lang="cs-CZ" sz="2800" dirty="0" smtClean="0"/>
              <a:t>použití:</a:t>
            </a:r>
          </a:p>
          <a:p>
            <a:pPr lvl="1"/>
            <a:r>
              <a:rPr lang="cs-CZ" sz="2400" dirty="0" smtClean="0"/>
              <a:t>dosažení krátkodobé rovnováhy v bilanci banky </a:t>
            </a:r>
          </a:p>
          <a:p>
            <a:pPr lvl="1"/>
            <a:r>
              <a:rPr lang="cs-CZ" sz="2400" dirty="0" smtClean="0"/>
              <a:t>zajištění požadované výše povinných minimálních rezerv</a:t>
            </a:r>
          </a:p>
          <a:p>
            <a:pPr lvl="1"/>
            <a:r>
              <a:rPr lang="cs-CZ" sz="2400" dirty="0" smtClean="0"/>
              <a:t>zajištění likvidity banky</a:t>
            </a:r>
          </a:p>
          <a:p>
            <a:r>
              <a:rPr lang="cs-CZ" sz="2800" dirty="0" smtClean="0"/>
              <a:t>existují ale i dlouhodobé nedepozitní závazky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 smtClean="0"/>
              <a:t>M Ě J T E   S E   H E Z K Y</a:t>
            </a:r>
          </a:p>
          <a:p>
            <a:pPr algn="ctr">
              <a:buNone/>
            </a:pPr>
            <a:r>
              <a:rPr lang="cs-CZ" sz="4000" dirty="0" smtClean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Depozita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575376" cy="4789587"/>
          </a:xfrm>
        </p:spPr>
        <p:txBody>
          <a:bodyPr/>
          <a:lstStyle/>
          <a:p>
            <a:pPr lvl="0"/>
            <a:r>
              <a:rPr lang="cs-CZ" sz="2300" dirty="0" smtClean="0"/>
              <a:t>nepřímý cenný papír, vydávaný bankou</a:t>
            </a:r>
          </a:p>
          <a:p>
            <a:pPr lvl="0"/>
            <a:r>
              <a:rPr lang="cs-CZ" sz="2300" dirty="0" smtClean="0"/>
              <a:t>druhy depozit:</a:t>
            </a:r>
          </a:p>
          <a:p>
            <a:pPr lvl="1"/>
            <a:r>
              <a:rPr lang="cs-CZ" sz="2000" dirty="0" smtClean="0"/>
              <a:t>depozita na viděnou</a:t>
            </a:r>
          </a:p>
          <a:p>
            <a:pPr lvl="2"/>
            <a:r>
              <a:rPr lang="cs-CZ" sz="1800" dirty="0" smtClean="0"/>
              <a:t>pro banku důležitý zdroj financování:</a:t>
            </a:r>
          </a:p>
          <a:p>
            <a:pPr lvl="3"/>
            <a:r>
              <a:rPr lang="cs-CZ" sz="1800" dirty="0" smtClean="0"/>
              <a:t>velice levné zdroje</a:t>
            </a:r>
          </a:p>
          <a:p>
            <a:pPr lvl="3"/>
            <a:r>
              <a:rPr lang="cs-CZ" sz="1800" dirty="0" smtClean="0"/>
              <a:t>banka může profitovat z pozdějšího připisování peněz</a:t>
            </a:r>
          </a:p>
          <a:p>
            <a:pPr lvl="3"/>
            <a:r>
              <a:rPr lang="cs-CZ" sz="1800" dirty="0" smtClean="0"/>
              <a:t>funguje princip sedliny</a:t>
            </a:r>
          </a:p>
          <a:p>
            <a:pPr lvl="1"/>
            <a:r>
              <a:rPr lang="cs-CZ" sz="2000" dirty="0" smtClean="0"/>
              <a:t>termínovaná depozita</a:t>
            </a:r>
          </a:p>
          <a:p>
            <a:pPr lvl="2"/>
            <a:r>
              <a:rPr lang="cs-CZ" sz="1800" dirty="0" smtClean="0"/>
              <a:t>vklady na pevnou lhůtu či vklady s výpovědní lhůtou</a:t>
            </a:r>
          </a:p>
          <a:p>
            <a:pPr lvl="1"/>
            <a:r>
              <a:rPr lang="cs-CZ" sz="2000" dirty="0" smtClean="0"/>
              <a:t>spořicí účty</a:t>
            </a:r>
          </a:p>
          <a:p>
            <a:pPr lvl="1"/>
            <a:r>
              <a:rPr lang="cs-CZ" sz="2000" dirty="0" smtClean="0"/>
              <a:t>úsporné vklady</a:t>
            </a:r>
          </a:p>
          <a:p>
            <a:pPr lvl="1"/>
            <a:r>
              <a:rPr lang="cs-CZ" sz="2000" dirty="0" smtClean="0"/>
              <a:t>prostředky získané emisí dlužnických cenných papírů</a:t>
            </a:r>
          </a:p>
          <a:p>
            <a:pPr lvl="1"/>
            <a:r>
              <a:rPr lang="cs-CZ" sz="2000" dirty="0" smtClean="0"/>
              <a:t>mezibankovní depozita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dirty="0" smtClean="0"/>
              <a:t>Sedlina na běžných účtech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rcRect t="4979" b="2987"/>
          <a:stretch>
            <a:fillRect/>
          </a:stretch>
        </p:blipFill>
        <p:spPr bwMode="auto">
          <a:xfrm>
            <a:off x="-1" y="1268758"/>
            <a:ext cx="9144001" cy="504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sz="3800" dirty="0" smtClean="0"/>
              <a:t>Depozita v českém bank. sektoru podle doby splatnosti (mil. Kč)</a:t>
            </a:r>
            <a:endParaRPr lang="cs-CZ" sz="3800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 smtClean="0"/>
              <a:t>Zdroj: vlastní zpracování dat z databáze ARAD: http://www.</a:t>
            </a:r>
            <a:r>
              <a:rPr lang="cs-CZ" dirty="0" err="1" smtClean="0"/>
              <a:t>cnb.cz</a:t>
            </a:r>
            <a:r>
              <a:rPr lang="cs-CZ" dirty="0" smtClean="0"/>
              <a:t>/</a:t>
            </a:r>
            <a:r>
              <a:rPr lang="cs-CZ" dirty="0" err="1" smtClean="0"/>
              <a:t>cnb</a:t>
            </a:r>
            <a:r>
              <a:rPr lang="cs-CZ" dirty="0" smtClean="0"/>
              <a:t>/STAT.ARADY_PKG.PARAMETRY_SESTAVY?p_</a:t>
            </a:r>
            <a:r>
              <a:rPr lang="cs-CZ" dirty="0" err="1" smtClean="0"/>
              <a:t>sestuid</a:t>
            </a:r>
            <a:r>
              <a:rPr lang="cs-CZ" dirty="0" smtClean="0"/>
              <a:t>=13278&amp;p_</a:t>
            </a:r>
            <a:r>
              <a:rPr lang="cs-CZ" dirty="0" err="1" smtClean="0"/>
              <a:t>strid</a:t>
            </a:r>
            <a:r>
              <a:rPr lang="cs-CZ" dirty="0" smtClean="0"/>
              <a:t>=AABCAB&amp;p_</a:t>
            </a:r>
            <a:r>
              <a:rPr lang="cs-CZ" dirty="0" err="1" smtClean="0"/>
              <a:t>lang</a:t>
            </a:r>
            <a:r>
              <a:rPr lang="cs-CZ" dirty="0" smtClean="0"/>
              <a:t>=CS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73775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sz="3800" dirty="0" smtClean="0"/>
              <a:t>Depozita v českém bank. sektoru podle ekonom. sektorů (mil. Kč)</a:t>
            </a:r>
            <a:endParaRPr lang="cs-CZ" sz="3800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 smtClean="0"/>
              <a:t>Zdroj: vlastní zpracování dat z databáze ARAD: http://www.</a:t>
            </a:r>
            <a:r>
              <a:rPr lang="cs-CZ" dirty="0" err="1" smtClean="0"/>
              <a:t>cnb.cz</a:t>
            </a:r>
            <a:r>
              <a:rPr lang="cs-CZ" dirty="0" smtClean="0"/>
              <a:t>/</a:t>
            </a:r>
            <a:r>
              <a:rPr lang="cs-CZ" dirty="0" err="1" smtClean="0"/>
              <a:t>cnb</a:t>
            </a:r>
            <a:r>
              <a:rPr lang="cs-CZ" dirty="0" smtClean="0"/>
              <a:t>/STAT.ARADY_PKG.PARAMETRY_SESTAVY?p_</a:t>
            </a:r>
            <a:r>
              <a:rPr lang="cs-CZ" dirty="0" err="1" smtClean="0"/>
              <a:t>sestuid</a:t>
            </a:r>
            <a:r>
              <a:rPr lang="cs-CZ" dirty="0" smtClean="0"/>
              <a:t>=44898&amp;p_</a:t>
            </a:r>
            <a:r>
              <a:rPr lang="cs-CZ" dirty="0" err="1" smtClean="0"/>
              <a:t>strid</a:t>
            </a:r>
            <a:r>
              <a:rPr lang="cs-CZ" dirty="0" smtClean="0"/>
              <a:t>=AABCAA&amp;p_</a:t>
            </a:r>
            <a:r>
              <a:rPr lang="cs-CZ" dirty="0" err="1" smtClean="0"/>
              <a:t>lang</a:t>
            </a:r>
            <a:r>
              <a:rPr lang="cs-CZ" dirty="0" smtClean="0"/>
              <a:t>=CS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16832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Zajištění depozit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3000" dirty="0" smtClean="0"/>
              <a:t>funkce </a:t>
            </a:r>
          </a:p>
          <a:p>
            <a:pPr lvl="1">
              <a:lnSpc>
                <a:spcPct val="90000"/>
              </a:lnSpc>
            </a:pPr>
            <a:r>
              <a:rPr lang="cs-CZ" sz="2600" dirty="0" smtClean="0"/>
              <a:t>preventivní</a:t>
            </a:r>
          </a:p>
          <a:p>
            <a:pPr lvl="1">
              <a:lnSpc>
                <a:spcPct val="90000"/>
              </a:lnSpc>
            </a:pPr>
            <a:r>
              <a:rPr lang="cs-CZ" sz="2600" dirty="0" smtClean="0"/>
              <a:t>sanační</a:t>
            </a:r>
          </a:p>
          <a:p>
            <a:pPr>
              <a:lnSpc>
                <a:spcPct val="90000"/>
              </a:lnSpc>
            </a:pPr>
            <a:r>
              <a:rPr lang="cs-CZ" sz="3000" dirty="0" smtClean="0"/>
              <a:t>spojeno  s morálním hazardem</a:t>
            </a:r>
          </a:p>
          <a:p>
            <a:pPr>
              <a:lnSpc>
                <a:spcPct val="90000"/>
              </a:lnSpc>
            </a:pPr>
            <a:r>
              <a:rPr lang="cs-CZ" sz="3000" dirty="0" smtClean="0"/>
              <a:t>formy:</a:t>
            </a:r>
          </a:p>
          <a:p>
            <a:pPr lvl="1">
              <a:lnSpc>
                <a:spcPct val="90000"/>
              </a:lnSpc>
            </a:pPr>
            <a:r>
              <a:rPr lang="cs-CZ" sz="2600" dirty="0" smtClean="0"/>
              <a:t>státní garance</a:t>
            </a:r>
          </a:p>
          <a:p>
            <a:pPr lvl="1">
              <a:lnSpc>
                <a:spcPct val="90000"/>
              </a:lnSpc>
            </a:pPr>
            <a:r>
              <a:rPr lang="cs-CZ" sz="2600" dirty="0" smtClean="0"/>
              <a:t>pojištění depozit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Všeobecný fond peněžních ústavů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Fond pojištění vkladů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Garanční systém finančního trhu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7224</TotalTime>
  <Words>1459</Words>
  <Application>Microsoft Office PowerPoint</Application>
  <PresentationFormat>Předvádění na obrazovce (4:3)</PresentationFormat>
  <Paragraphs>219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02_Regulace a dohled 2019</vt:lpstr>
      <vt:lpstr>Management pasiv bank</vt:lpstr>
      <vt:lpstr>Bilance banky</vt:lpstr>
      <vt:lpstr>Hlavní položky pasiv českého bankovního sektoru (mil. Kč)</vt:lpstr>
      <vt:lpstr>Hlavní položky pasiv</vt:lpstr>
      <vt:lpstr>Depozita</vt:lpstr>
      <vt:lpstr>Sedlina na běžných účtech</vt:lpstr>
      <vt:lpstr>Depozita v českém bank. sektoru podle doby splatnosti (mil. Kč)</vt:lpstr>
      <vt:lpstr>Depozita v českém bank. sektoru podle ekonom. sektorů (mil. Kč)</vt:lpstr>
      <vt:lpstr>Zajištění depozit</vt:lpstr>
      <vt:lpstr>Garanční systém finančního trhu (1)</vt:lpstr>
      <vt:lpstr>Garanční systém finančního trhu (2)</vt:lpstr>
      <vt:lpstr>GSFT – výše příspěvků do fondů</vt:lpstr>
      <vt:lpstr>Úkol: povinně prostudovat:</vt:lpstr>
      <vt:lpstr>Výplata z Fondu pojištění vkladů</vt:lpstr>
      <vt:lpstr>Probíhající výplaty z FPV:</vt:lpstr>
      <vt:lpstr>Snímek 16</vt:lpstr>
      <vt:lpstr>Snímek 17</vt:lpstr>
      <vt:lpstr>Snímek 18</vt:lpstr>
      <vt:lpstr>Snímek 19</vt:lpstr>
      <vt:lpstr>Snímek 20</vt:lpstr>
      <vt:lpstr>Snímek 21</vt:lpstr>
      <vt:lpstr>Příklad</vt:lpstr>
      <vt:lpstr>Příklad</vt:lpstr>
      <vt:lpstr>Skutečné náklady banky na získání depozit</vt:lpstr>
      <vt:lpstr>Příklad</vt:lpstr>
      <vt:lpstr>Příklad</vt:lpstr>
      <vt:lpstr>Příklad</vt:lpstr>
      <vt:lpstr>Kapitál</vt:lpstr>
      <vt:lpstr>Pravidla kapitálové přiměřenosti</vt:lpstr>
      <vt:lpstr>Vymezení kapitálu</vt:lpstr>
      <vt:lpstr>Kapitál tier 1</vt:lpstr>
      <vt:lpstr>Kapitál tier 2</vt:lpstr>
      <vt:lpstr>Úkol: povinně prostudovat:</vt:lpstr>
      <vt:lpstr>Příklad</vt:lpstr>
      <vt:lpstr>Příklad</vt:lpstr>
      <vt:lpstr>Snímek 36</vt:lpstr>
      <vt:lpstr>Snímek 37</vt:lpstr>
      <vt:lpstr>Snímek 38</vt:lpstr>
      <vt:lpstr>Snímek 39</vt:lpstr>
      <vt:lpstr>Nedepozitní závazky</vt:lpstr>
      <vt:lpstr>Snímek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dohled nad bankovním sektorem</dc:title>
  <dc:creator>vodova</dc:creator>
  <cp:lastModifiedBy>vodova</cp:lastModifiedBy>
  <cp:revision>56</cp:revision>
  <dcterms:created xsi:type="dcterms:W3CDTF">2019-03-12T20:26:39Z</dcterms:created>
  <dcterms:modified xsi:type="dcterms:W3CDTF">2020-04-14T14:02:59Z</dcterms:modified>
</cp:coreProperties>
</file>