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0" r:id="rId4"/>
    <p:sldId id="271" r:id="rId5"/>
    <p:sldId id="272" r:id="rId6"/>
    <p:sldId id="274" r:id="rId7"/>
    <p:sldId id="302" r:id="rId8"/>
    <p:sldId id="303" r:id="rId9"/>
    <p:sldId id="304" r:id="rId10"/>
    <p:sldId id="275" r:id="rId11"/>
    <p:sldId id="276" r:id="rId12"/>
    <p:sldId id="305" r:id="rId13"/>
    <p:sldId id="311" r:id="rId14"/>
    <p:sldId id="277" r:id="rId15"/>
    <p:sldId id="278" r:id="rId16"/>
    <p:sldId id="285" r:id="rId17"/>
    <p:sldId id="306" r:id="rId18"/>
    <p:sldId id="307" r:id="rId19"/>
    <p:sldId id="287" r:id="rId20"/>
    <p:sldId id="286" r:id="rId21"/>
    <p:sldId id="288" r:id="rId22"/>
    <p:sldId id="289" r:id="rId23"/>
    <p:sldId id="291" r:id="rId24"/>
    <p:sldId id="293" r:id="rId25"/>
    <p:sldId id="294" r:id="rId26"/>
    <p:sldId id="295" r:id="rId27"/>
    <p:sldId id="269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Hospodaření bank</a:t>
            </a:r>
            <a:endParaRPr lang="cs-CZ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Pavla Klepková Vodová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005762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23528" y="6381328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n-lt"/>
              </a:rPr>
              <a:t>Zdroj: </a:t>
            </a:r>
            <a:r>
              <a:rPr lang="cs-CZ" sz="1600" dirty="0" err="1" smtClean="0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Retail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Banking</a:t>
            </a:r>
            <a:r>
              <a:rPr lang="cs-CZ" sz="1600" dirty="0">
                <a:latin typeface="+mn-lt"/>
              </a:rPr>
              <a:t> Report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979712" y="5805264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n-lt"/>
              </a:rPr>
              <a:t>Zdroj: </a:t>
            </a:r>
            <a:r>
              <a:rPr lang="cs-CZ" sz="1600" dirty="0" err="1" smtClean="0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</a:t>
            </a:r>
            <a:r>
              <a:rPr lang="cs-CZ" sz="1600" dirty="0" smtClean="0">
                <a:latin typeface="+mn-lt"/>
              </a:rPr>
              <a:t>2014, s. 14</a:t>
            </a:r>
            <a:endParaRPr lang="pt-BR" sz="16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7874" t="11374" r="19685" b="13123"/>
          <a:stretch>
            <a:fillRect/>
          </a:stretch>
        </p:blipFill>
        <p:spPr bwMode="auto">
          <a:xfrm>
            <a:off x="0" y="332656"/>
            <a:ext cx="9144000" cy="5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979712" y="5805264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n-lt"/>
              </a:rPr>
              <a:t>Zdroj: </a:t>
            </a:r>
            <a:r>
              <a:rPr lang="cs-CZ" sz="1600" dirty="0" err="1" smtClean="0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</a:t>
            </a:r>
            <a:r>
              <a:rPr lang="cs-CZ" sz="1600" dirty="0" smtClean="0">
                <a:latin typeface="+mn-lt"/>
              </a:rPr>
              <a:t>2018, s. 11.</a:t>
            </a:r>
            <a:endParaRPr lang="pt-BR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21650" r="25000" b="13251"/>
          <a:stretch>
            <a:fillRect/>
          </a:stretch>
        </p:blipFill>
        <p:spPr bwMode="auto">
          <a:xfrm>
            <a:off x="-10" y="188638"/>
            <a:ext cx="9120697" cy="55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2123728" y="6381328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n-lt"/>
              </a:rPr>
              <a:t>Zdroj: </a:t>
            </a:r>
            <a:r>
              <a:rPr lang="cs-CZ" sz="1600" dirty="0" err="1" smtClean="0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</a:t>
            </a:r>
            <a:r>
              <a:rPr lang="cs-CZ" sz="1600" dirty="0" smtClean="0">
                <a:latin typeface="+mn-lt"/>
              </a:rPr>
              <a:t>2012</a:t>
            </a:r>
            <a:endParaRPr lang="pt-BR" sz="16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17257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bank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úrokové náklady:</a:t>
            </a:r>
          </a:p>
          <a:p>
            <a:pPr lvl="1"/>
            <a:r>
              <a:rPr lang="cs-CZ" sz="2200" dirty="0" smtClean="0"/>
              <a:t>úroky z přijatých klientských vkladů</a:t>
            </a:r>
          </a:p>
          <a:p>
            <a:pPr lvl="1"/>
            <a:r>
              <a:rPr lang="cs-CZ" sz="2200" dirty="0" smtClean="0"/>
              <a:t>úroky placené ostatním bankám </a:t>
            </a:r>
          </a:p>
          <a:p>
            <a:pPr lvl="1"/>
            <a:r>
              <a:rPr lang="cs-CZ" sz="2200" dirty="0" smtClean="0"/>
              <a:t>úroky placené držitelům bankou emitovaných dlužnických cenných papírů</a:t>
            </a:r>
          </a:p>
          <a:p>
            <a:r>
              <a:rPr lang="cs-CZ" sz="2600" dirty="0" smtClean="0"/>
              <a:t>správní náklady:</a:t>
            </a:r>
          </a:p>
          <a:p>
            <a:pPr lvl="1"/>
            <a:r>
              <a:rPr lang="cs-CZ" sz="2200" dirty="0" smtClean="0"/>
              <a:t>náklady na mzdy a platy zaměstnanců</a:t>
            </a:r>
          </a:p>
          <a:p>
            <a:pPr lvl="1"/>
            <a:r>
              <a:rPr lang="cs-CZ" sz="2200" dirty="0" smtClean="0"/>
              <a:t>náklady na zdravotní a sociální pojištění</a:t>
            </a:r>
          </a:p>
          <a:p>
            <a:pPr lvl="1"/>
            <a:r>
              <a:rPr lang="cs-CZ" sz="2200" dirty="0" smtClean="0"/>
              <a:t>ostatní náklady na zaměstnance</a:t>
            </a:r>
          </a:p>
          <a:p>
            <a:pPr lvl="1"/>
            <a:r>
              <a:rPr lang="cs-CZ" sz="2200" dirty="0" smtClean="0"/>
              <a:t>ostatní správní náklady</a:t>
            </a:r>
          </a:p>
          <a:p>
            <a:r>
              <a:rPr lang="cs-CZ" sz="2600" dirty="0" smtClean="0"/>
              <a:t>odpisy </a:t>
            </a:r>
          </a:p>
          <a:p>
            <a:r>
              <a:rPr lang="cs-CZ" sz="2600" dirty="0" smtClean="0"/>
              <a:t>tvorba rezerv a opravných položek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 smtClean="0"/>
              <a:t>Vybrané položky nákladů českého bank. sektoru (mil. Kč)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1200" kern="0" dirty="0" smtClean="0">
                <a:latin typeface="+mn-lt"/>
              </a:rPr>
              <a:t>: </a:t>
            </a:r>
            <a:r>
              <a:rPr lang="cs-CZ" sz="1200" dirty="0" smtClean="0"/>
              <a:t>https://www.cnb.cz/cnb/STAT.ARADY_PKG.PARAMETRY_SESTAVY?p_sestuid=55229&amp;p_strid=BAE&amp;p_lang=CS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8800"/>
            <a:ext cx="9144001" cy="43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611560" y="6021288"/>
            <a:ext cx="6444208" cy="620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800" dirty="0" smtClean="0"/>
              <a:t>Zdroj: ČNB: </a:t>
            </a:r>
            <a:r>
              <a:rPr lang="pt-BR" sz="1800" dirty="0" smtClean="0"/>
              <a:t>Zpráva o </a:t>
            </a:r>
            <a:r>
              <a:rPr lang="cs-CZ" sz="1800" dirty="0" smtClean="0"/>
              <a:t>výkonu dohledu nad </a:t>
            </a:r>
            <a:r>
              <a:rPr lang="pt-BR" sz="1800" dirty="0" smtClean="0"/>
              <a:t>finanční</a:t>
            </a:r>
            <a:r>
              <a:rPr lang="cs-CZ" sz="1800" dirty="0" smtClean="0"/>
              <a:t>m</a:t>
            </a:r>
            <a:r>
              <a:rPr lang="pt-BR" sz="1800" dirty="0" smtClean="0"/>
              <a:t> </a:t>
            </a:r>
            <a:r>
              <a:rPr lang="cs-CZ" sz="1800" dirty="0" smtClean="0"/>
              <a:t>trhem </a:t>
            </a:r>
            <a:r>
              <a:rPr lang="pt-BR" sz="1800" dirty="0" smtClean="0"/>
              <a:t>201</a:t>
            </a:r>
            <a:r>
              <a:rPr lang="cs-CZ" sz="1800" dirty="0" smtClean="0"/>
              <a:t>8, </a:t>
            </a:r>
            <a:r>
              <a:rPr lang="cs-CZ" sz="1800" dirty="0" smtClean="0"/>
              <a:t>s. </a:t>
            </a:r>
            <a:r>
              <a:rPr lang="cs-CZ" sz="1800" dirty="0" smtClean="0"/>
              <a:t>90.</a:t>
            </a:r>
            <a:endParaRPr lang="cs-CZ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Zisk banky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čistý úrokový výnos (úrokový zisk) </a:t>
            </a:r>
          </a:p>
          <a:p>
            <a:pPr>
              <a:buNone/>
            </a:pPr>
            <a:r>
              <a:rPr lang="cs-CZ" sz="2800" dirty="0" smtClean="0"/>
              <a:t>   = úrokové výnosy - úrokové náklady</a:t>
            </a:r>
          </a:p>
          <a:p>
            <a:pPr lvl="1"/>
            <a:r>
              <a:rPr lang="cs-CZ" sz="2400" dirty="0" smtClean="0"/>
              <a:t>ukazatele: </a:t>
            </a:r>
          </a:p>
          <a:p>
            <a:pPr lvl="2"/>
            <a:r>
              <a:rPr lang="cs-CZ" dirty="0" smtClean="0"/>
              <a:t>čistá úroková marže</a:t>
            </a:r>
          </a:p>
          <a:p>
            <a:pPr lvl="2"/>
            <a:r>
              <a:rPr lang="cs-CZ" dirty="0" smtClean="0"/>
              <a:t>úrokové rozpětí</a:t>
            </a:r>
          </a:p>
          <a:p>
            <a:r>
              <a:rPr lang="cs-CZ" sz="2800" dirty="0" smtClean="0"/>
              <a:t>hrubý zisk = celkové výnosy – celkové náklady</a:t>
            </a:r>
          </a:p>
          <a:p>
            <a:r>
              <a:rPr lang="cs-CZ" sz="2800" dirty="0" smtClean="0"/>
              <a:t>čistý zisk = hrubý zisk - daň z příjmů</a:t>
            </a:r>
          </a:p>
          <a:p>
            <a:r>
              <a:rPr lang="cs-CZ" sz="2800" dirty="0" smtClean="0"/>
              <a:t>nerozdělený zisk = čistý zisk – vyplacené dividendy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611560" y="6237312"/>
            <a:ext cx="6444208" cy="620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800" dirty="0" smtClean="0"/>
              <a:t>Zdroj: ČNB: </a:t>
            </a:r>
            <a:r>
              <a:rPr lang="pt-BR" sz="1800" dirty="0" smtClean="0"/>
              <a:t>Zpráva o </a:t>
            </a:r>
            <a:r>
              <a:rPr lang="cs-CZ" sz="1800" dirty="0" smtClean="0"/>
              <a:t>výkonu dohledu nad </a:t>
            </a:r>
            <a:r>
              <a:rPr lang="pt-BR" sz="1800" dirty="0" smtClean="0"/>
              <a:t>finanční</a:t>
            </a:r>
            <a:r>
              <a:rPr lang="cs-CZ" sz="1800" dirty="0" smtClean="0"/>
              <a:t>m</a:t>
            </a:r>
            <a:r>
              <a:rPr lang="pt-BR" sz="1800" dirty="0" smtClean="0"/>
              <a:t> </a:t>
            </a:r>
            <a:r>
              <a:rPr lang="cs-CZ" sz="1800" dirty="0" smtClean="0"/>
              <a:t>trhem </a:t>
            </a:r>
            <a:r>
              <a:rPr lang="pt-BR" sz="1800" dirty="0" smtClean="0"/>
              <a:t>201</a:t>
            </a:r>
            <a:r>
              <a:rPr lang="cs-CZ" sz="1800" dirty="0" smtClean="0"/>
              <a:t>8, </a:t>
            </a:r>
            <a:r>
              <a:rPr lang="cs-CZ" sz="1800" dirty="0" smtClean="0"/>
              <a:t>s. </a:t>
            </a:r>
            <a:r>
              <a:rPr lang="cs-CZ" sz="1800" dirty="0" smtClean="0"/>
              <a:t>91.</a:t>
            </a:r>
            <a:endParaRPr lang="cs-CZ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14"/>
            <a:ext cx="7732776" cy="619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67544" y="6237312"/>
            <a:ext cx="763284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EBA: </a:t>
            </a:r>
            <a:r>
              <a:rPr lang="cs-CZ" sz="1600" dirty="0" smtClean="0"/>
              <a:t>https://eba.europa.eu/documents/10180/2518651/2018_EU-wide_Transparency_exercise_and_RAR_presentation.pdf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23750" r="51869" b="25850"/>
          <a:stretch>
            <a:fillRect/>
          </a:stretch>
        </p:blipFill>
        <p:spPr bwMode="auto">
          <a:xfrm>
            <a:off x="265466" y="1124744"/>
            <a:ext cx="8482998" cy="517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 smtClean="0"/>
              <a:t>NII a NIM evropských bank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banky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800" dirty="0" smtClean="0"/>
              <a:t>řízení procesu získávání zdrojů a jejich využívání, sledování krátkodobých i dlouhodobých cílů bankovního podnikání s cílem maximalizovat zisk nebo bohatství vlastníků banky</a:t>
            </a:r>
          </a:p>
          <a:p>
            <a:pPr lvl="1"/>
            <a:r>
              <a:rPr lang="cs-CZ" sz="2400" dirty="0" smtClean="0"/>
              <a:t>maximalizovat zisk banky</a:t>
            </a:r>
          </a:p>
          <a:p>
            <a:pPr lvl="1"/>
            <a:r>
              <a:rPr lang="cs-CZ" sz="2400" dirty="0" smtClean="0"/>
              <a:t>maximalizovat cenu akcie</a:t>
            </a:r>
          </a:p>
          <a:p>
            <a:pPr lvl="1"/>
            <a:r>
              <a:rPr lang="cs-CZ" sz="2400" dirty="0" smtClean="0"/>
              <a:t>dosáhnout dividend, které odpovídají požadavkům vlastníků</a:t>
            </a:r>
            <a:endParaRPr lang="cs-CZ" sz="9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600" dirty="0" smtClean="0"/>
              <a:t>Zdroj: ČNB: Zpráva o výkonu dohledu nad finančním trhem </a:t>
            </a:r>
            <a:r>
              <a:rPr lang="cs-CZ" sz="1600" dirty="0" smtClean="0"/>
              <a:t>2018, </a:t>
            </a:r>
            <a:r>
              <a:rPr lang="cs-CZ" sz="1600" dirty="0" smtClean="0"/>
              <a:t>s. </a:t>
            </a:r>
            <a:r>
              <a:rPr lang="cs-CZ" sz="1600" dirty="0" smtClean="0"/>
              <a:t>90.</a:t>
            </a:r>
            <a:endParaRPr lang="cs-CZ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43" y="-22"/>
            <a:ext cx="8178775" cy="61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přehled dividend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323528" y="5877272"/>
            <a:ext cx="67691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n-lt"/>
              </a:rPr>
              <a:t>Zdroj</a:t>
            </a:r>
            <a:r>
              <a:rPr lang="cs-CZ" sz="1600" dirty="0" smtClean="0"/>
              <a:t>: http://www.</a:t>
            </a:r>
            <a:r>
              <a:rPr lang="cs-CZ" sz="1600" dirty="0" err="1" smtClean="0"/>
              <a:t>miras.cz</a:t>
            </a:r>
            <a:r>
              <a:rPr lang="cs-CZ" sz="1600" dirty="0" smtClean="0"/>
              <a:t>/akcie/dividendy.</a:t>
            </a:r>
            <a:r>
              <a:rPr lang="cs-CZ" sz="1600" dirty="0" err="1" smtClean="0"/>
              <a:t>php</a:t>
            </a:r>
            <a:endParaRPr lang="pt-BR" sz="1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6278" t="35300" r="8163" b="9051"/>
          <a:stretch>
            <a:fillRect/>
          </a:stretch>
        </p:blipFill>
        <p:spPr bwMode="auto">
          <a:xfrm>
            <a:off x="-4" y="1484779"/>
            <a:ext cx="9144004" cy="439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může banka dosáhnout vyššího zisku?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 smtClean="0"/>
              <a:t>zvýšením výnosové míry u každého typu aktiv</a:t>
            </a:r>
          </a:p>
          <a:p>
            <a:pPr lvl="0"/>
            <a:r>
              <a:rPr lang="cs-CZ" sz="2600" dirty="0" smtClean="0"/>
              <a:t>restrukturalizací aktiv ve prospěch aktiv s vyššími výnosy</a:t>
            </a:r>
          </a:p>
          <a:p>
            <a:pPr lvl="0"/>
            <a:r>
              <a:rPr lang="cs-CZ" sz="2600" dirty="0" smtClean="0"/>
              <a:t>zvýšením výnosů z poplatků a provizí</a:t>
            </a:r>
          </a:p>
          <a:p>
            <a:pPr lvl="0"/>
            <a:r>
              <a:rPr lang="cs-CZ" sz="2600" dirty="0" smtClean="0"/>
              <a:t>snížením úrokových i neúrokových nákladů banky na cizí i vlastní zdroje</a:t>
            </a:r>
          </a:p>
          <a:p>
            <a:pPr lvl="0"/>
            <a:r>
              <a:rPr lang="cs-CZ" sz="2600" dirty="0" smtClean="0"/>
              <a:t>větším využíváním levnějších zdrojů</a:t>
            </a:r>
          </a:p>
          <a:p>
            <a:r>
              <a:rPr lang="cs-CZ" sz="2600" dirty="0" smtClean="0"/>
              <a:t>zefektivněním provozu banky a snížením personálních a provozních nákladů</a:t>
            </a:r>
            <a:endParaRPr lang="cs-CZ" sz="2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působící na zisk banky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managementem ovlivnitelné</a:t>
            </a:r>
          </a:p>
          <a:p>
            <a:pPr lvl="1"/>
            <a:r>
              <a:rPr lang="cs-CZ" sz="2600" dirty="0" smtClean="0"/>
              <a:t>podnikatelský mix</a:t>
            </a:r>
          </a:p>
          <a:p>
            <a:pPr lvl="1"/>
            <a:r>
              <a:rPr lang="cs-CZ" sz="2600" dirty="0" smtClean="0"/>
              <a:t>náklady banky </a:t>
            </a:r>
          </a:p>
          <a:p>
            <a:pPr lvl="1"/>
            <a:r>
              <a:rPr lang="cs-CZ" sz="2600" dirty="0" smtClean="0"/>
              <a:t>kvalita portfolia</a:t>
            </a:r>
          </a:p>
          <a:p>
            <a:r>
              <a:rPr lang="cs-CZ" sz="3000" dirty="0" smtClean="0"/>
              <a:t>managementem neovlivnitelné</a:t>
            </a:r>
          </a:p>
          <a:p>
            <a:pPr lvl="1"/>
            <a:r>
              <a:rPr lang="cs-CZ" sz="2600" dirty="0" smtClean="0"/>
              <a:t>vývoj a výše úrokových sazeb</a:t>
            </a:r>
          </a:p>
          <a:p>
            <a:pPr lvl="1"/>
            <a:r>
              <a:rPr lang="cs-CZ" sz="2600" dirty="0" smtClean="0"/>
              <a:t>celkové ekonomické podmínky </a:t>
            </a:r>
          </a:p>
          <a:p>
            <a:pPr lvl="1"/>
            <a:r>
              <a:rPr lang="cs-CZ" sz="2600" dirty="0" smtClean="0"/>
              <a:t>změna konkurence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15200" cy="46699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 smtClean="0"/>
              <a:t>Znáte následující údaje v mil. CZK: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úrokové výnosy: 2 710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úrokové náklady: 2 050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neúrokové výnosy: 230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neúrokové náklady: 400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opravné položky: 130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daň z příjmů: 50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dividendy vyplacené akcionářům: 110</a:t>
            </a:r>
          </a:p>
          <a:p>
            <a:pPr>
              <a:lnSpc>
                <a:spcPct val="80000"/>
              </a:lnSpc>
            </a:pPr>
            <a:r>
              <a:rPr lang="cs-CZ" sz="2200" dirty="0" smtClean="0"/>
              <a:t>Vypočtěte tyto ukazatele: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úrokový zisk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neúrokový zisk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celkové provozní výnosy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celkové provozní náklady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zisk před zdaněním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čistý zisk po zdanění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nerozdělený zisk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/>
            <a:r>
              <a:rPr lang="cs-CZ" sz="2000" dirty="0" smtClean="0"/>
              <a:t>Banka má ve svém portfoliu celkem 350 mld. Kč úvěrů, z toho 150 mld. spotřebitelských, 100 mld. hypotečních a 100 mld. podnikatelských. Úvěry poskytuje z přijatých depozit v celkové výši 450 mld. Kč, z toho 250 mld. představují vklady na viděnou a 200 mld. připadá na termínová depozita. Vypočítejte čistý úrokový výnos a čistou úrokovou marži banky, máte k dispozici následující hodnoty průměrných úrokových sazeb:</a:t>
            </a:r>
          </a:p>
          <a:p>
            <a:pPr marL="900000" lvl="1" indent="-360000"/>
            <a:r>
              <a:rPr lang="cs-CZ" sz="2000" dirty="0" smtClean="0"/>
              <a:t>pro spotřebitelské úvěry: 12 %</a:t>
            </a:r>
          </a:p>
          <a:p>
            <a:pPr marL="900000" lvl="1" indent="-360000"/>
            <a:r>
              <a:rPr lang="cs-CZ" sz="2000" dirty="0" smtClean="0"/>
              <a:t>pro hypoteční úvěry: 5 %</a:t>
            </a:r>
          </a:p>
          <a:p>
            <a:pPr marL="900000" lvl="1" indent="-360000"/>
            <a:r>
              <a:rPr lang="cs-CZ" sz="2000" dirty="0" smtClean="0"/>
              <a:t>pro podnikatelské úvěry: 9 %</a:t>
            </a:r>
          </a:p>
          <a:p>
            <a:pPr marL="900000" lvl="1" indent="-360000"/>
            <a:r>
              <a:rPr lang="cs-CZ" sz="2000" dirty="0" smtClean="0"/>
              <a:t>pro depozita na viděnou: 0,5 %</a:t>
            </a:r>
          </a:p>
          <a:p>
            <a:pPr marL="900000" lvl="1" indent="-360000"/>
            <a:r>
              <a:rPr lang="cs-CZ" sz="2000" dirty="0" smtClean="0"/>
              <a:t>pro termínová depozita: 3,5 %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381947"/>
          </a:xfrm>
        </p:spPr>
        <p:txBody>
          <a:bodyPr/>
          <a:lstStyle/>
          <a:p>
            <a:pPr marL="360000" indent="-360000"/>
            <a:r>
              <a:rPr lang="cs-CZ" sz="2300" dirty="0" smtClean="0"/>
              <a:t>Máte k dispozici následující údaje (v mil. Kč):</a:t>
            </a:r>
          </a:p>
          <a:p>
            <a:pPr marL="933450" lvl="1" indent="-476250"/>
            <a:r>
              <a:rPr lang="cs-CZ" sz="2300" dirty="0" smtClean="0"/>
              <a:t>úrokové výnosy: 5 210</a:t>
            </a:r>
          </a:p>
          <a:p>
            <a:pPr marL="933450" lvl="1" indent="-476250"/>
            <a:r>
              <a:rPr lang="cs-CZ" sz="2300" dirty="0" smtClean="0"/>
              <a:t>neúrokové výnosy: 890</a:t>
            </a:r>
          </a:p>
          <a:p>
            <a:pPr marL="933450" lvl="1" indent="-476250"/>
            <a:r>
              <a:rPr lang="cs-CZ" sz="2300" dirty="0" smtClean="0"/>
              <a:t>úrokové náklady: 4 100</a:t>
            </a:r>
          </a:p>
          <a:p>
            <a:pPr marL="933450" lvl="1" indent="-476250"/>
            <a:r>
              <a:rPr lang="cs-CZ" sz="2300" dirty="0" smtClean="0"/>
              <a:t>neúrokové náklady: 850</a:t>
            </a:r>
          </a:p>
          <a:p>
            <a:pPr marL="933450" lvl="1" indent="-476250"/>
            <a:r>
              <a:rPr lang="cs-CZ" sz="2300" dirty="0" smtClean="0"/>
              <a:t>opravné položky: 400</a:t>
            </a:r>
          </a:p>
          <a:p>
            <a:pPr marL="933450" lvl="1" indent="-476250"/>
            <a:r>
              <a:rPr lang="cs-CZ" sz="2300" dirty="0" smtClean="0"/>
              <a:t>daň z příjmů: 150</a:t>
            </a:r>
          </a:p>
          <a:p>
            <a:pPr marL="360000" indent="-360000"/>
            <a:r>
              <a:rPr lang="cs-CZ" sz="2300" dirty="0" smtClean="0"/>
              <a:t>Dále víte, že valná hromada rozhodla, že akcionářům vyplatí dividendy ve výši jedné poloviny čistého zisku. Vypočítejte hodnotu nerozděleného zisku.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 smtClean="0"/>
              <a:t>M Ě J T E   S E   H E Z K Y</a:t>
            </a:r>
          </a:p>
          <a:p>
            <a:pPr algn="ctr">
              <a:buNone/>
            </a:pPr>
            <a:r>
              <a:rPr lang="cs-CZ" sz="4000" dirty="0" smtClean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Tok zdrojů banky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90875" cy="503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principy hospodaření bank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400" dirty="0" smtClean="0"/>
              <a:t>podnikání banky realizováno na dvou základních principech: </a:t>
            </a:r>
          </a:p>
          <a:p>
            <a:pPr lvl="1"/>
            <a:r>
              <a:rPr lang="cs-CZ" sz="2000" dirty="0" smtClean="0"/>
              <a:t>princip návratnosti </a:t>
            </a:r>
          </a:p>
          <a:p>
            <a:pPr lvl="1"/>
            <a:r>
              <a:rPr lang="cs-CZ" sz="2000" dirty="0" smtClean="0"/>
              <a:t>princip ziskovosti</a:t>
            </a:r>
          </a:p>
          <a:p>
            <a:r>
              <a:rPr lang="cs-CZ" sz="2400" dirty="0" smtClean="0"/>
              <a:t>banky hospodaří tak, aby dosáhly určité: </a:t>
            </a:r>
          </a:p>
          <a:p>
            <a:pPr lvl="1"/>
            <a:r>
              <a:rPr lang="cs-CZ" sz="2000" dirty="0" smtClean="0"/>
              <a:t>rentability </a:t>
            </a:r>
          </a:p>
          <a:p>
            <a:pPr lvl="2"/>
            <a:r>
              <a:rPr lang="cs-CZ" sz="1800" dirty="0" smtClean="0"/>
              <a:t>takové hospodaření banky, při kterém výnosy převyšují náklady, a banka dosahuje zisku</a:t>
            </a:r>
          </a:p>
          <a:p>
            <a:pPr lvl="1"/>
            <a:r>
              <a:rPr lang="cs-CZ" sz="2000" dirty="0" smtClean="0"/>
              <a:t>likvidity</a:t>
            </a:r>
          </a:p>
          <a:p>
            <a:pPr lvl="2"/>
            <a:r>
              <a:rPr lang="cs-CZ" sz="1800" dirty="0" smtClean="0"/>
              <a:t>schopnost banky dostát v každém okamžiku svým splatným závazkům</a:t>
            </a:r>
          </a:p>
          <a:p>
            <a:pPr lvl="1"/>
            <a:r>
              <a:rPr lang="cs-CZ" sz="2000" dirty="0" smtClean="0"/>
              <a:t>solventnosti</a:t>
            </a:r>
          </a:p>
          <a:p>
            <a:pPr lvl="2"/>
            <a:r>
              <a:rPr lang="cs-CZ" sz="1800" dirty="0" smtClean="0"/>
              <a:t>schopnost banky uhrazovat běžné náklady a závazky v dlouhodobém horizontu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980728"/>
          </a:xfrm>
        </p:spPr>
        <p:txBody>
          <a:bodyPr/>
          <a:lstStyle/>
          <a:p>
            <a:r>
              <a:rPr lang="cs-CZ" dirty="0" smtClean="0"/>
              <a:t>Výkaz zisku a ztráty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776864" cy="5293643"/>
          </a:xfrm>
        </p:spPr>
        <p:txBody>
          <a:bodyPr/>
          <a:lstStyle/>
          <a:p>
            <a:pPr lvl="0"/>
            <a:r>
              <a:rPr lang="cs-CZ" sz="1400" dirty="0" smtClean="0"/>
              <a:t>účetní výkaz, ve kterém jsou uspořádány položky nákladů a výnosů a výsledku hospodaření</a:t>
            </a:r>
          </a:p>
          <a:p>
            <a:pPr lvl="0"/>
            <a:r>
              <a:rPr lang="cs-CZ" sz="1400" dirty="0" smtClean="0"/>
              <a:t>dle Vyhlášky č. 501/2002 Sb. položky výkazu zisku a ztráty tvoří:</a:t>
            </a:r>
          </a:p>
          <a:p>
            <a:pPr lvl="1"/>
            <a:r>
              <a:rPr lang="cs-CZ" sz="1250" dirty="0" smtClean="0"/>
              <a:t>výnosy z úroků a podobné výnosy, náklady na úroky a podobné náklady</a:t>
            </a:r>
          </a:p>
          <a:p>
            <a:pPr lvl="1"/>
            <a:r>
              <a:rPr lang="cs-CZ" sz="1250" dirty="0" smtClean="0"/>
              <a:t>výnosy z akcií a podílů</a:t>
            </a:r>
          </a:p>
          <a:p>
            <a:pPr lvl="1"/>
            <a:r>
              <a:rPr lang="cs-CZ" sz="1250" dirty="0" smtClean="0"/>
              <a:t>výnosy z poplatků a provizí, náklady na poplatky a provize</a:t>
            </a:r>
          </a:p>
          <a:p>
            <a:pPr lvl="1"/>
            <a:r>
              <a:rPr lang="cs-CZ" sz="1250" dirty="0" smtClean="0"/>
              <a:t>zisk nebo ztráta z finančních operací</a:t>
            </a:r>
          </a:p>
          <a:p>
            <a:pPr lvl="1"/>
            <a:r>
              <a:rPr lang="cs-CZ" sz="1250" dirty="0" smtClean="0"/>
              <a:t>ostatní provozní výnosy, ostatní provozní náklady</a:t>
            </a:r>
          </a:p>
          <a:p>
            <a:pPr lvl="1"/>
            <a:r>
              <a:rPr lang="cs-CZ" sz="1250" dirty="0" smtClean="0"/>
              <a:t>správní náklady </a:t>
            </a:r>
          </a:p>
          <a:p>
            <a:pPr lvl="1"/>
            <a:r>
              <a:rPr lang="cs-CZ" sz="1250" dirty="0" smtClean="0"/>
              <a:t>rozpuštění rezerv a opravných položek k dlouhodobému hmotnému a nehmotnému majetku</a:t>
            </a:r>
          </a:p>
          <a:p>
            <a:pPr lvl="1"/>
            <a:r>
              <a:rPr lang="cs-CZ" sz="1250" dirty="0" smtClean="0"/>
              <a:t>odpisy, tvorba a použití rezerv a opravných položek k dlouhodobému hmotnému a nehmotnému majetku</a:t>
            </a:r>
          </a:p>
          <a:p>
            <a:pPr lvl="1"/>
            <a:r>
              <a:rPr lang="cs-CZ" sz="1250" dirty="0" smtClean="0"/>
              <a:t>rozpuštění opravných položek a rezerv k pohledávkám a zárukám, výnosy z dříve odepsaných pohledávek</a:t>
            </a:r>
          </a:p>
          <a:p>
            <a:pPr lvl="1"/>
            <a:r>
              <a:rPr lang="cs-CZ" sz="1250" dirty="0" smtClean="0"/>
              <a:t>odpisy, tvorba a použití opravných položek a rezerv k pohledávkám a zárukám</a:t>
            </a:r>
          </a:p>
          <a:p>
            <a:pPr lvl="1"/>
            <a:r>
              <a:rPr lang="cs-CZ" sz="1250" dirty="0" smtClean="0"/>
              <a:t>rozpuštění opravných položek k účastem s rozhodujícím a podstatným vlivem</a:t>
            </a:r>
          </a:p>
          <a:p>
            <a:pPr lvl="1"/>
            <a:r>
              <a:rPr lang="cs-CZ" sz="1250" dirty="0" smtClean="0"/>
              <a:t>ztráty z převodu účastí s rozhodujícím a podstatným vlivem, tvorba a použití opravných položek k účastem s rozhodujícím a podstatným vlivem</a:t>
            </a:r>
          </a:p>
          <a:p>
            <a:pPr lvl="1"/>
            <a:r>
              <a:rPr lang="cs-CZ" sz="1250" dirty="0" smtClean="0"/>
              <a:t>rozpuštění ostatních rezerv, tvorba a použití ostatních rezerv</a:t>
            </a:r>
          </a:p>
          <a:p>
            <a:pPr lvl="1"/>
            <a:r>
              <a:rPr lang="cs-CZ" sz="1250" dirty="0" smtClean="0"/>
              <a:t>podíl na ziscích nebo ztrátách účastí s rozhodujícím nebo podstatným vlivem</a:t>
            </a:r>
          </a:p>
          <a:p>
            <a:pPr lvl="1"/>
            <a:r>
              <a:rPr lang="cs-CZ" sz="1250" dirty="0" smtClean="0"/>
              <a:t>zisk nebo ztráta za účetní období z běžné činnosti před zdaněním</a:t>
            </a:r>
          </a:p>
          <a:p>
            <a:pPr lvl="1"/>
            <a:r>
              <a:rPr lang="cs-CZ" sz="1250" dirty="0" smtClean="0"/>
              <a:t>mimořádné výnosy, mimořádné náklady</a:t>
            </a:r>
          </a:p>
          <a:p>
            <a:pPr lvl="1"/>
            <a:r>
              <a:rPr lang="cs-CZ" sz="1250" dirty="0" smtClean="0"/>
              <a:t>zisk nebo ztráta za účetní období z mimořádné činnosti před zdaněním</a:t>
            </a:r>
          </a:p>
          <a:p>
            <a:pPr lvl="1"/>
            <a:r>
              <a:rPr lang="cs-CZ" sz="1250" dirty="0" smtClean="0"/>
              <a:t>daň z příjmů</a:t>
            </a:r>
          </a:p>
          <a:p>
            <a:pPr lvl="1"/>
            <a:r>
              <a:rPr lang="cs-CZ" sz="1250" dirty="0" smtClean="0"/>
              <a:t>zisk nebo ztráta za účetní období po zdanění</a:t>
            </a:r>
            <a:endParaRPr lang="cs-CZ" sz="125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Výnosy bank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 smtClean="0"/>
              <a:t>úrokové výnosy</a:t>
            </a:r>
          </a:p>
          <a:p>
            <a:pPr lvl="1"/>
            <a:r>
              <a:rPr lang="cs-CZ" sz="2200" dirty="0" smtClean="0"/>
              <a:t>úroky z úvěrů nebankovním klientům</a:t>
            </a:r>
          </a:p>
          <a:p>
            <a:pPr lvl="1"/>
            <a:r>
              <a:rPr lang="cs-CZ" sz="2200" dirty="0" smtClean="0"/>
              <a:t>úroky z úvěrů ostatním finančním institucím</a:t>
            </a:r>
          </a:p>
          <a:p>
            <a:pPr lvl="1"/>
            <a:r>
              <a:rPr lang="cs-CZ" sz="2200" dirty="0" smtClean="0"/>
              <a:t>úroky z vkladů u jiných bank </a:t>
            </a:r>
          </a:p>
          <a:p>
            <a:pPr lvl="1"/>
            <a:r>
              <a:rPr lang="cs-CZ" sz="2200" dirty="0" smtClean="0"/>
              <a:t>úroky z bankou držených dlužnických cenných papírů</a:t>
            </a:r>
          </a:p>
          <a:p>
            <a:r>
              <a:rPr lang="cs-CZ" sz="2600" dirty="0" smtClean="0"/>
              <a:t>neúrokové výnosy</a:t>
            </a:r>
          </a:p>
          <a:p>
            <a:pPr lvl="1"/>
            <a:r>
              <a:rPr lang="cs-CZ" sz="2200" dirty="0" smtClean="0"/>
              <a:t>výnosy z poplatků a provizí</a:t>
            </a:r>
          </a:p>
          <a:p>
            <a:pPr lvl="1"/>
            <a:r>
              <a:rPr lang="cs-CZ" sz="2200" dirty="0" smtClean="0"/>
              <a:t>výnosy z dalších finančních operací</a:t>
            </a:r>
          </a:p>
          <a:p>
            <a:pPr lvl="1"/>
            <a:r>
              <a:rPr lang="cs-CZ" sz="2200" dirty="0" smtClean="0"/>
              <a:t>výnosy získané z prodeje majetku a jiných podobných operací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 smtClean="0"/>
              <a:t>Vybrané položky výnosů českého bank. sektoru (mil. Kč)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1200" kern="0" dirty="0" smtClean="0">
                <a:latin typeface="+mn-lt"/>
              </a:rPr>
              <a:t>: </a:t>
            </a:r>
            <a:r>
              <a:rPr lang="cs-CZ" sz="1200" dirty="0" smtClean="0"/>
              <a:t>https://www.cnb.cz/cnb/STAT.ARADY_PKG.PARAMETRY_SESTAVY?p_sestuid=55229&amp;p_strid=BAE&amp;p_lang=CS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49" y="1772816"/>
            <a:ext cx="915244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Zdroje poplatků u hlavních bank. služeb v zemích Evropy mimo eurozóny (%)</a:t>
            </a:r>
            <a:endParaRPr lang="cs-CZ" sz="3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rcRect t="8061" b="6717"/>
          <a:stretch>
            <a:fillRect/>
          </a:stretch>
        </p:blipFill>
        <p:spPr bwMode="auto">
          <a:xfrm>
            <a:off x="251520" y="1556792"/>
            <a:ext cx="8330755" cy="38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97188"/>
            <a:ext cx="56737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6156002" y="5661025"/>
            <a:ext cx="2736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n-lt"/>
              </a:rPr>
              <a:t>Zdroj: </a:t>
            </a:r>
            <a:r>
              <a:rPr lang="cs-CZ" sz="1600" dirty="0" err="1" smtClean="0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Retail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Banking</a:t>
            </a:r>
            <a:r>
              <a:rPr lang="cs-CZ" sz="1600" dirty="0">
                <a:latin typeface="+mn-lt"/>
              </a:rPr>
              <a:t> Report 2009</a:t>
            </a:r>
            <a:endParaRPr lang="pt-BR" sz="1600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568166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1527</TotalTime>
  <Words>486</Words>
  <Application>Microsoft Office PowerPoint</Application>
  <PresentationFormat>Předvádění na obrazovce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02_Regulace a dohled 2019</vt:lpstr>
      <vt:lpstr>Hospodaření bank</vt:lpstr>
      <vt:lpstr>Management banky</vt:lpstr>
      <vt:lpstr>Tok zdrojů banky</vt:lpstr>
      <vt:lpstr>Základní principy hospodaření bank</vt:lpstr>
      <vt:lpstr>Výkaz zisku a ztráty</vt:lpstr>
      <vt:lpstr>Výnosy bank</vt:lpstr>
      <vt:lpstr>Vybrané položky výnosů českého bank. sektoru (mil. Kč)</vt:lpstr>
      <vt:lpstr>Zdroje poplatků u hlavních bank. služeb v zemích Evropy mimo eurozóny (%)</vt:lpstr>
      <vt:lpstr>Snímek 9</vt:lpstr>
      <vt:lpstr>Snímek 10</vt:lpstr>
      <vt:lpstr>Snímek 11</vt:lpstr>
      <vt:lpstr>Snímek 12</vt:lpstr>
      <vt:lpstr>Snímek 13</vt:lpstr>
      <vt:lpstr>Náklady bank</vt:lpstr>
      <vt:lpstr>Vybrané položky nákladů českého bank. sektoru (mil. Kč)</vt:lpstr>
      <vt:lpstr>Snímek 16</vt:lpstr>
      <vt:lpstr>Zisk banky</vt:lpstr>
      <vt:lpstr>Snímek 18</vt:lpstr>
      <vt:lpstr>NII a NIM evropských bank</vt:lpstr>
      <vt:lpstr>Snímek 20</vt:lpstr>
      <vt:lpstr>Historický přehled dividend</vt:lpstr>
      <vt:lpstr>Jak může banka dosáhnout vyššího zisku?</vt:lpstr>
      <vt:lpstr>Faktory působící na zisk banky</vt:lpstr>
      <vt:lpstr>Příklad</vt:lpstr>
      <vt:lpstr>Příklad</vt:lpstr>
      <vt:lpstr>Příklad</vt:lpstr>
      <vt:lpstr>Snímek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Hospodaření bank</dc:title>
  <dc:creator>vodova</dc:creator>
  <cp:lastModifiedBy>vodova</cp:lastModifiedBy>
  <cp:revision>11</cp:revision>
  <dcterms:created xsi:type="dcterms:W3CDTF">2019-04-09T20:14:28Z</dcterms:created>
  <dcterms:modified xsi:type="dcterms:W3CDTF">2020-04-20T21:46:29Z</dcterms:modified>
</cp:coreProperties>
</file>