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329" r:id="rId3"/>
    <p:sldId id="330" r:id="rId4"/>
    <p:sldId id="331" r:id="rId5"/>
    <p:sldId id="332" r:id="rId6"/>
    <p:sldId id="333" r:id="rId7"/>
    <p:sldId id="334" r:id="rId8"/>
    <p:sldId id="335" r:id="rId9"/>
    <p:sldId id="336" r:id="rId10"/>
    <p:sldId id="337" r:id="rId11"/>
    <p:sldId id="338" r:id="rId12"/>
    <p:sldId id="339" r:id="rId13"/>
    <p:sldId id="340" r:id="rId14"/>
    <p:sldId id="341" r:id="rId15"/>
    <p:sldId id="342" r:id="rId16"/>
    <p:sldId id="343" r:id="rId17"/>
    <p:sldId id="344" r:id="rId18"/>
    <p:sldId id="345" r:id="rId19"/>
    <p:sldId id="346" r:id="rId20"/>
    <p:sldId id="299" r:id="rId21"/>
    <p:sldId id="293" r:id="rId22"/>
    <p:sldId id="327" r:id="rId2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4621" autoAdjust="0"/>
  </p:normalViewPr>
  <p:slideViewPr>
    <p:cSldViewPr>
      <p:cViewPr varScale="1">
        <p:scale>
          <a:sx n="144" d="100"/>
          <a:sy n="144" d="100"/>
        </p:scale>
        <p:origin x="654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75203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02225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92670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5908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7854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26976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60471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17417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46099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72906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5802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55273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308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11128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43283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7735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38114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3898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8579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748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2800" b="1" dirty="0" smtClean="0">
                <a:solidFill>
                  <a:schemeClr val="bg1"/>
                </a:solidFill>
              </a:rPr>
              <a:t>KRITÉRIA HODNOTOVÉHO ŘÍZENÍ PODNIKATELSKÉHO PROCESU</a:t>
            </a:r>
            <a:r>
              <a:rPr lang="cs-CZ" sz="2800" dirty="0" smtClean="0">
                <a:solidFill>
                  <a:schemeClr val="bg1"/>
                </a:solidFill>
              </a:rPr>
              <a:t/>
            </a:r>
            <a:br>
              <a:rPr lang="cs-CZ" sz="2800" dirty="0" smtClean="0">
                <a:solidFill>
                  <a:schemeClr val="bg1"/>
                </a:solidFill>
              </a:rPr>
            </a:b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463809" y="3651870"/>
            <a:ext cx="368019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r>
              <a:rPr lang="cs-CZ" altLang="cs-CZ" sz="3200" b="1" dirty="0" smtClean="0"/>
              <a:t>Hospodárnost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9288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základním </a:t>
            </a:r>
            <a:r>
              <a:rPr lang="cs-CZ" dirty="0"/>
              <a:t>kritériem pro vyjádření racionality při vynakládání ekonomických </a:t>
            </a:r>
            <a:r>
              <a:rPr lang="cs-CZ" dirty="0" smtClean="0"/>
              <a:t>zdrojů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v</a:t>
            </a:r>
            <a:r>
              <a:rPr lang="cs-CZ" dirty="0" smtClean="0"/>
              <a:t>yjadřuje </a:t>
            </a:r>
            <a:r>
              <a:rPr lang="cs-CZ" dirty="0"/>
              <a:t>průběh nákladů podniku, při kterém je dosaženo žádoucích výstupů s co nejmenším vynaložením zdrojů ekonomického </a:t>
            </a:r>
            <a:r>
              <a:rPr lang="cs-CZ" dirty="0" smtClean="0"/>
              <a:t>růstu</a:t>
            </a: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měření </a:t>
            </a:r>
            <a:r>
              <a:rPr lang="cs-CZ" dirty="0"/>
              <a:t>hospodárnosti je založeno na porovnání </a:t>
            </a:r>
            <a:r>
              <a:rPr lang="cs-CZ" b="1" dirty="0"/>
              <a:t>skutečně vynaložených nákladů</a:t>
            </a:r>
            <a:r>
              <a:rPr lang="cs-CZ" dirty="0"/>
              <a:t> </a:t>
            </a:r>
            <a:r>
              <a:rPr lang="cs-CZ" dirty="0" smtClean="0"/>
              <a:t>s </a:t>
            </a:r>
            <a:r>
              <a:rPr lang="cs-CZ" b="1" dirty="0" smtClean="0"/>
              <a:t>předem </a:t>
            </a:r>
            <a:r>
              <a:rPr lang="cs-CZ" b="1" dirty="0"/>
              <a:t>stanovenou </a:t>
            </a:r>
            <a:r>
              <a:rPr lang="cs-CZ" b="1" dirty="0" smtClean="0"/>
              <a:t>úrovní nákladů</a:t>
            </a:r>
            <a:endParaRPr lang="cs-CZ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h</a:t>
            </a:r>
            <a:r>
              <a:rPr lang="cs-CZ" dirty="0" smtClean="0"/>
              <a:t>ospodárnost lze prosazovat dvěma základními cestami či jejich kombinací: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dirty="0"/>
              <a:t>v</a:t>
            </a:r>
            <a:r>
              <a:rPr lang="cs-CZ" dirty="0" smtClean="0"/>
              <a:t>e formě úspornosti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dirty="0"/>
              <a:t>v</a:t>
            </a:r>
            <a:r>
              <a:rPr lang="cs-CZ" dirty="0" smtClean="0"/>
              <a:t>e formě výtěžnosti či účinnosti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87427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200" b="1" dirty="0" smtClean="0"/>
              <a:t>Hospodárnost ve formě úspornosti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49694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je jí dosaženo tehdy, jestliže je žádoucích výkonů </a:t>
            </a:r>
            <a:r>
              <a:rPr lang="cs-CZ" sz="2000" dirty="0"/>
              <a:t>podniku </a:t>
            </a:r>
            <a:r>
              <a:rPr lang="cs-CZ" sz="2000" dirty="0" smtClean="0"/>
              <a:t>dosahováno </a:t>
            </a:r>
            <a:r>
              <a:rPr lang="cs-CZ" sz="2000" dirty="0"/>
              <a:t>s </a:t>
            </a:r>
            <a:r>
              <a:rPr lang="cs-CZ" sz="2000" dirty="0" smtClean="0"/>
              <a:t>co nejnižšími náklady </a:t>
            </a:r>
          </a:p>
          <a:p>
            <a:pPr algn="just"/>
            <a:endParaRPr lang="cs-CZ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úspornost se projevuje jako reálné snížení absolutní výše nákladů, jejichž čerpání je spojeno s konkrétním druhem </a:t>
            </a:r>
            <a:r>
              <a:rPr lang="cs-CZ" sz="2000" dirty="0" smtClean="0"/>
              <a:t>aktivity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algn="just"/>
            <a:endParaRPr lang="cs-CZ" sz="2000" u="sng" dirty="0" smtClean="0"/>
          </a:p>
          <a:p>
            <a:pPr algn="ctr"/>
            <a:r>
              <a:rPr lang="cs-CZ" sz="2000" u="sng" dirty="0" smtClean="0"/>
              <a:t>Hospodárnost = plánované náklady – skutečné náklady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86417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51471"/>
            <a:ext cx="8424936" cy="504055"/>
          </a:xfrm>
        </p:spPr>
        <p:txBody>
          <a:bodyPr/>
          <a:lstStyle/>
          <a:p>
            <a:r>
              <a:rPr lang="cs-CZ" altLang="cs-CZ" sz="3200" b="1" dirty="0" smtClean="0"/>
              <a:t>Hospodárnost ve formě výtěžnosti (účinnosti)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74846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zaměřuje </a:t>
            </a:r>
            <a:r>
              <a:rPr lang="cs-CZ" dirty="0" smtClean="0"/>
              <a:t>se na </a:t>
            </a:r>
            <a:r>
              <a:rPr lang="cs-CZ" dirty="0"/>
              <a:t>maximalizaci objemů provedených výkonů při konstantních </a:t>
            </a:r>
            <a:r>
              <a:rPr lang="cs-CZ" dirty="0" smtClean="0"/>
              <a:t>nákladech (</a:t>
            </a:r>
            <a:r>
              <a:rPr lang="cs-CZ" dirty="0" smtClean="0"/>
              <a:t>z daného </a:t>
            </a:r>
            <a:r>
              <a:rPr lang="cs-CZ" dirty="0"/>
              <a:t>rozsahu </a:t>
            </a:r>
            <a:r>
              <a:rPr lang="cs-CZ" dirty="0" smtClean="0"/>
              <a:t>zdrojů jde o </a:t>
            </a:r>
            <a:r>
              <a:rPr lang="cs-CZ" dirty="0"/>
              <a:t>maximalizaci </a:t>
            </a:r>
            <a:r>
              <a:rPr lang="cs-CZ" dirty="0" smtClean="0"/>
              <a:t>účinků)</a:t>
            </a:r>
          </a:p>
          <a:p>
            <a:pPr algn="just"/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účinnost se neprojevuje absolutním, ale pouze relativním snížením nákladů </a:t>
            </a: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obě </a:t>
            </a:r>
            <a:r>
              <a:rPr lang="cs-CZ" dirty="0"/>
              <a:t>formy </a:t>
            </a:r>
            <a:r>
              <a:rPr lang="cs-CZ" dirty="0" smtClean="0"/>
              <a:t>hospodárnosti se </a:t>
            </a:r>
            <a:r>
              <a:rPr lang="cs-CZ" dirty="0"/>
              <a:t>projevují v kombinaci a vedou ke stejným </a:t>
            </a:r>
            <a:r>
              <a:rPr lang="cs-CZ" dirty="0" smtClean="0"/>
              <a:t>výsledkům, a </a:t>
            </a:r>
            <a:r>
              <a:rPr lang="cs-CZ" dirty="0" smtClean="0"/>
              <a:t>to: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 </a:t>
            </a:r>
            <a:r>
              <a:rPr lang="cs-CZ" b="1" dirty="0" smtClean="0"/>
              <a:t>ke </a:t>
            </a:r>
            <a:r>
              <a:rPr lang="cs-CZ" b="1" dirty="0"/>
              <a:t>snižování průměrných nákladů na jednotku </a:t>
            </a:r>
            <a:r>
              <a:rPr lang="cs-CZ" b="1" dirty="0" smtClean="0"/>
              <a:t>produkce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b="1" dirty="0"/>
          </a:p>
          <a:p>
            <a:pPr algn="ctr"/>
            <a:r>
              <a:rPr lang="cs-CZ" u="sng" dirty="0" smtClean="0"/>
              <a:t>Hospodárnost = plánované náklady na jeden kus – skutečné náklady na jeden kus </a:t>
            </a:r>
            <a:endParaRPr lang="cs-CZ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0975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 smtClean="0"/>
              <a:t>Ekonomická účinnost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0648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e</a:t>
            </a:r>
            <a:r>
              <a:rPr lang="cs-CZ" dirty="0" smtClean="0"/>
              <a:t>konomická </a:t>
            </a:r>
            <a:r>
              <a:rPr lang="cs-CZ" dirty="0"/>
              <a:t>účinnost vynaložených nákladů je výsledkem měření vynaložených nákladů s dosaženým ekonomickým </a:t>
            </a:r>
            <a:r>
              <a:rPr lang="cs-CZ" dirty="0" smtClean="0"/>
              <a:t>prospěchem (výnosy)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z</a:t>
            </a:r>
            <a:r>
              <a:rPr lang="cs-CZ" dirty="0" smtClean="0"/>
              <a:t>ákladní </a:t>
            </a:r>
            <a:r>
              <a:rPr lang="cs-CZ" dirty="0"/>
              <a:t>formou je </a:t>
            </a:r>
            <a:r>
              <a:rPr lang="cs-CZ" b="1" dirty="0"/>
              <a:t>porovnání nákladů</a:t>
            </a:r>
            <a:r>
              <a:rPr lang="cs-CZ" dirty="0"/>
              <a:t>, které byly vynaloženy v souvislosti s realizací </a:t>
            </a:r>
            <a:r>
              <a:rPr lang="cs-CZ" dirty="0" smtClean="0"/>
              <a:t>výkonů - </a:t>
            </a:r>
            <a:r>
              <a:rPr lang="cs-CZ" b="1" dirty="0"/>
              <a:t>s výnosy z prodeje</a:t>
            </a:r>
            <a:r>
              <a:rPr lang="cs-CZ" dirty="0"/>
              <a:t> těchto </a:t>
            </a:r>
            <a:r>
              <a:rPr lang="cs-CZ" dirty="0" smtClean="0"/>
              <a:t>výkonů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e</a:t>
            </a:r>
            <a:r>
              <a:rPr lang="cs-CZ" dirty="0" smtClean="0"/>
              <a:t>konomickou </a:t>
            </a:r>
            <a:r>
              <a:rPr lang="cs-CZ" dirty="0"/>
              <a:t>účinnost </a:t>
            </a:r>
            <a:r>
              <a:rPr lang="cs-CZ" dirty="0" smtClean="0"/>
              <a:t>lze jednoznačně </a:t>
            </a:r>
            <a:r>
              <a:rPr lang="cs-CZ" dirty="0"/>
              <a:t>kvantifikovat pomocí </a:t>
            </a:r>
            <a:r>
              <a:rPr lang="cs-CZ" b="1" dirty="0" smtClean="0"/>
              <a:t>zisku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z</a:t>
            </a:r>
            <a:r>
              <a:rPr lang="cs-CZ" b="1" dirty="0" smtClean="0"/>
              <a:t>isk - </a:t>
            </a:r>
            <a:r>
              <a:rPr lang="cs-CZ" dirty="0" smtClean="0"/>
              <a:t>odráží </a:t>
            </a:r>
            <a:r>
              <a:rPr lang="cs-CZ" dirty="0"/>
              <a:t>úspěšnost podnikání a </a:t>
            </a:r>
            <a:r>
              <a:rPr lang="cs-CZ" dirty="0" smtClean="0"/>
              <a:t>jeho </a:t>
            </a:r>
            <a:r>
              <a:rPr lang="cs-CZ" dirty="0"/>
              <a:t>výše navazuje na zvýšení hodnoty podniku za dané období a schopnost a míru jeho rozšířené </a:t>
            </a:r>
            <a:r>
              <a:rPr lang="cs-CZ" dirty="0" smtClean="0"/>
              <a:t>reprodukce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501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992888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 smtClean="0"/>
              <a:t>Nejdůležitější funkce zisku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002559"/>
            <a:ext cx="80648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kriteriální</a:t>
            </a:r>
            <a:r>
              <a:rPr lang="cs-CZ" dirty="0" smtClean="0"/>
              <a:t> - jsou </a:t>
            </a:r>
            <a:r>
              <a:rPr lang="cs-CZ" dirty="0"/>
              <a:t>hlavním kritériem pro hodnocení úspěšnosti </a:t>
            </a:r>
            <a:r>
              <a:rPr lang="cs-CZ" dirty="0" smtClean="0"/>
              <a:t>podniku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reprodukční</a:t>
            </a:r>
            <a:r>
              <a:rPr lang="cs-CZ" dirty="0" smtClean="0"/>
              <a:t> - </a:t>
            </a:r>
            <a:r>
              <a:rPr lang="pl-PL" dirty="0" smtClean="0"/>
              <a:t>zisk </a:t>
            </a:r>
            <a:r>
              <a:rPr lang="pl-PL" dirty="0"/>
              <a:t>zabezpečuje v ekonomice rozšířenou </a:t>
            </a:r>
            <a:r>
              <a:rPr lang="pl-PL" dirty="0" smtClean="0"/>
              <a:t>reprodukci</a:t>
            </a: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distribuční</a:t>
            </a:r>
            <a:r>
              <a:rPr lang="cs-CZ" dirty="0" smtClean="0"/>
              <a:t> - vyjadřuje </a:t>
            </a:r>
            <a:r>
              <a:rPr lang="cs-CZ" dirty="0"/>
              <a:t>a zobrazuje zisk jako zdroj rozdělení zejména ve vztahu k vlastníkům a daňovým úřadům (státu</a:t>
            </a:r>
            <a:r>
              <a:rPr lang="cs-CZ" dirty="0" smtClean="0"/>
              <a:t>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s</a:t>
            </a:r>
            <a:r>
              <a:rPr lang="cs-CZ" b="1" dirty="0" smtClean="0"/>
              <a:t>timulační -</a:t>
            </a:r>
            <a:r>
              <a:rPr lang="cs-CZ" dirty="0" smtClean="0"/>
              <a:t> souvisí </a:t>
            </a:r>
            <a:r>
              <a:rPr lang="cs-CZ" dirty="0"/>
              <a:t>s využitím zisku jako nástroje zainteresovanosti pracovníků podniku na hodnotových </a:t>
            </a:r>
            <a:r>
              <a:rPr lang="cs-CZ" dirty="0" smtClean="0"/>
              <a:t>výsledcích</a:t>
            </a:r>
          </a:p>
        </p:txBody>
      </p:sp>
    </p:spTree>
    <p:extLst>
      <p:ext uri="{BB962C8B-B14F-4D97-AF65-F5344CB8AC3E}">
        <p14:creationId xmlns:p14="http://schemas.microsoft.com/office/powerpoint/2010/main" val="16532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cs-CZ" altLang="cs-CZ" sz="3200" b="1" dirty="0" smtClean="0"/>
              <a:t>Úrovně zisku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Mezi nejpoužívanější úrovně zisku pro rozhodovací úlohy v manažerském a nákladovém účetnictví lze zařadit:</a:t>
            </a:r>
          </a:p>
          <a:p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z</a:t>
            </a:r>
            <a:r>
              <a:rPr lang="cs-CZ" dirty="0" smtClean="0"/>
              <a:t>isk </a:t>
            </a:r>
            <a:r>
              <a:rPr lang="cs-CZ" dirty="0"/>
              <a:t>z hlavní výdělečné činnosti 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zisk </a:t>
            </a:r>
            <a:r>
              <a:rPr lang="cs-CZ" dirty="0"/>
              <a:t>z běžné činnosti 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čistý </a:t>
            </a:r>
            <a:r>
              <a:rPr lang="cs-CZ" dirty="0"/>
              <a:t>zisk 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nerozdělený zisk</a:t>
            </a:r>
          </a:p>
        </p:txBody>
      </p:sp>
    </p:spTree>
    <p:extLst>
      <p:ext uri="{BB962C8B-B14F-4D97-AF65-F5344CB8AC3E}">
        <p14:creationId xmlns:p14="http://schemas.microsoft.com/office/powerpoint/2010/main" val="350903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smtClean="0"/>
              <a:t>Ekonomická efektivnost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395536" y="987575"/>
                <a:ext cx="8496944" cy="38531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cs-CZ" dirty="0" smtClean="0"/>
                  <a:t>vychází </a:t>
                </a:r>
                <a:r>
                  <a:rPr lang="cs-CZ" b="1" dirty="0"/>
                  <a:t>z porovnání vynaložených nákladů s dosaženým ekonomickým prospěchem,</a:t>
                </a:r>
                <a:r>
                  <a:rPr lang="cs-CZ" dirty="0"/>
                  <a:t> tudíž z kvantifikace zisku hodnoceného </a:t>
                </a:r>
                <a:r>
                  <a:rPr lang="cs-CZ" dirty="0" smtClean="0"/>
                  <a:t>období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cs-CZ" dirty="0" smtClean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cs-CZ" b="1" dirty="0" smtClean="0"/>
                  <a:t>z </a:t>
                </a:r>
                <a:r>
                  <a:rPr lang="cs-CZ" b="1" dirty="0"/>
                  <a:t>hlediska vlastníků</a:t>
                </a:r>
                <a:r>
                  <a:rPr lang="cs-CZ" dirty="0"/>
                  <a:t> je nejčastěji efektivnost hodnocena </a:t>
                </a:r>
                <a:r>
                  <a:rPr lang="cs-CZ" b="1" dirty="0"/>
                  <a:t>poměrem mezi ziskem a průměrnou výši celkového nebo vlastního </a:t>
                </a:r>
                <a:r>
                  <a:rPr lang="cs-CZ" b="1" dirty="0" smtClean="0"/>
                  <a:t>kapitálu 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cs-CZ" b="1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cs-CZ" dirty="0" smtClean="0"/>
                  <a:t>je </a:t>
                </a:r>
                <a:r>
                  <a:rPr lang="cs-CZ" dirty="0"/>
                  <a:t>potřeba také sledovat kromě ekonomické efektivnosti také faktory jejího </a:t>
                </a:r>
                <a:r>
                  <a:rPr lang="cs-CZ" dirty="0" smtClean="0"/>
                  <a:t>zvyšování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cs-CZ" dirty="0" smtClean="0"/>
              </a:p>
              <a:p>
                <a:pPr marL="285750" indent="-285750" algn="ctr">
                  <a:buFont typeface="Arial" panose="020B0604020202020204" pitchFamily="34" charset="0"/>
                  <a:buChar char="•"/>
                </a:pPr>
                <a:r>
                  <a:rPr lang="cs-CZ" dirty="0" smtClean="0"/>
                  <a:t>Rentabilita vlastního kapitálu (ROE)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𝐸𝐴𝑇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𝑣𝑙𝑎𝑠𝑡𝑛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í 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𝑘𝑎𝑝𝑖𝑡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á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cs-CZ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č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𝑖𝑠𝑡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ý 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𝑧𝑖𝑠𝑘</m:t>
                        </m:r>
                      </m:num>
                      <m:den>
                        <m:r>
                          <a:rPr lang="cs-CZ" i="1">
                            <a:latin typeface="Cambria Math" panose="02040503050406030204" pitchFamily="18" charset="0"/>
                          </a:rPr>
                          <m:t>𝑣𝑙𝑎𝑠𝑡𝑛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í 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𝑘𝑎𝑝𝑖𝑡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á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cs-CZ" dirty="0"/>
              </a:p>
              <a:p>
                <a:pPr algn="just"/>
                <a:endParaRPr lang="cs-CZ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en-GB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cs-CZ" dirty="0" smtClean="0"/>
              </a:p>
              <a:p>
                <a:pPr lvl="1"/>
                <a:endParaRPr lang="cs-CZ" dirty="0" smtClean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987575"/>
                <a:ext cx="8496944" cy="3853171"/>
              </a:xfrm>
              <a:prstGeom prst="rect">
                <a:avLst/>
              </a:prstGeom>
              <a:blipFill rotWithShape="0">
                <a:blip r:embed="rId3"/>
                <a:stretch>
                  <a:fillRect l="-502" t="-791" r="-5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40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smtClean="0"/>
              <a:t>Ekonomická přidaná hodnota (EVA)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74846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rozdíl </a:t>
            </a:r>
            <a:r>
              <a:rPr lang="cs-CZ" dirty="0"/>
              <a:t>mezi čistým </a:t>
            </a:r>
            <a:r>
              <a:rPr lang="cs-CZ" dirty="0" smtClean="0"/>
              <a:t>provozním ziskem a kapitálovými náklady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bere </a:t>
            </a:r>
            <a:r>
              <a:rPr lang="cs-CZ" dirty="0"/>
              <a:t>v potaz </a:t>
            </a:r>
            <a:r>
              <a:rPr lang="cs-CZ" dirty="0" smtClean="0"/>
              <a:t>také </a:t>
            </a:r>
            <a:r>
              <a:rPr lang="cs-CZ" dirty="0"/>
              <a:t>náklady na vlastní </a:t>
            </a:r>
            <a:r>
              <a:rPr lang="cs-CZ" dirty="0" smtClean="0"/>
              <a:t>kapitál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slouží </a:t>
            </a:r>
            <a:r>
              <a:rPr lang="cs-CZ" dirty="0"/>
              <a:t>především k posouzení hodnoty majetku </a:t>
            </a:r>
            <a:r>
              <a:rPr lang="cs-CZ" dirty="0" smtClean="0"/>
              <a:t>vlastníků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do </a:t>
            </a:r>
            <a:r>
              <a:rPr lang="cs-CZ" dirty="0"/>
              <a:t>nákladů na kapitál se </a:t>
            </a:r>
            <a:r>
              <a:rPr lang="cs-CZ" dirty="0" smtClean="0"/>
              <a:t>započítávají náklady obětované příležitosti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algn="just"/>
            <a:r>
              <a:rPr lang="cs-CZ" i="1" u="sng" dirty="0" smtClean="0"/>
              <a:t>EVA = čistý provozní zisk po zdanění – náklady na vlastní kapitál – náklady na cizí kapitál</a:t>
            </a:r>
          </a:p>
          <a:p>
            <a:pPr algn="just"/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14751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432047"/>
          </a:xfrm>
        </p:spPr>
        <p:txBody>
          <a:bodyPr/>
          <a:lstStyle/>
          <a:p>
            <a:r>
              <a:rPr lang="cs-CZ" sz="3200" b="1" dirty="0" smtClean="0"/>
              <a:t>Solventnost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0648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stálá </a:t>
            </a:r>
            <a:r>
              <a:rPr lang="cs-CZ" dirty="0"/>
              <a:t>a </a:t>
            </a:r>
            <a:r>
              <a:rPr lang="cs-CZ" dirty="0" smtClean="0"/>
              <a:t>dlouhodobá </a:t>
            </a:r>
            <a:r>
              <a:rPr lang="cs-CZ" dirty="0"/>
              <a:t>schopnost podniku dostát svým </a:t>
            </a:r>
            <a:r>
              <a:rPr lang="cs-CZ" dirty="0" smtClean="0"/>
              <a:t>závazkům v době splatnosti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v</a:t>
            </a:r>
            <a:r>
              <a:rPr lang="cs-CZ" dirty="0" smtClean="0"/>
              <a:t>yjadřuje se obvykle vztahem mezi oběžnými aktivy (pracovní kapitál)  a krátkodobými závazky</a:t>
            </a: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rozdíl </a:t>
            </a:r>
            <a:r>
              <a:rPr lang="cs-CZ" dirty="0"/>
              <a:t>obou složek se nazývá </a:t>
            </a:r>
            <a:r>
              <a:rPr lang="cs-CZ" b="1" dirty="0" smtClean="0"/>
              <a:t>čistý pracovní kapitál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b="1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cs-CZ" u="sng" dirty="0" smtClean="0"/>
              <a:t>čistý pracovní kapitál = oběžná aktiva – krátkodobé závazky</a:t>
            </a:r>
            <a:endParaRPr lang="en-GB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5448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432047"/>
          </a:xfrm>
        </p:spPr>
        <p:txBody>
          <a:bodyPr/>
          <a:lstStyle/>
          <a:p>
            <a:r>
              <a:rPr lang="cs-CZ" sz="3200" b="1" dirty="0" smtClean="0"/>
              <a:t>Likvidita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809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k</a:t>
            </a:r>
            <a:r>
              <a:rPr lang="cs-CZ" dirty="0" smtClean="0"/>
              <a:t>rátkodobá schopnost </a:t>
            </a:r>
            <a:r>
              <a:rPr lang="cs-CZ" dirty="0"/>
              <a:t>podniku dostát svým okamžitým </a:t>
            </a:r>
            <a:r>
              <a:rPr lang="cs-CZ" dirty="0" smtClean="0"/>
              <a:t>závazkům v době splatnosti</a:t>
            </a:r>
          </a:p>
          <a:p>
            <a:pPr algn="just"/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nejčastěji </a:t>
            </a:r>
            <a:r>
              <a:rPr lang="cs-CZ" dirty="0"/>
              <a:t>se vyjadřuje jako poměr mezi tzv. likvidními prostředky (které má podnik k dispozici v peněžní formě, nebo je možno je rychle a bez rizika za hotové peníze směnit) a krátkodobými </a:t>
            </a:r>
            <a:r>
              <a:rPr lang="cs-CZ" dirty="0" smtClean="0"/>
              <a:t>závazky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o</a:t>
            </a:r>
            <a:r>
              <a:rPr lang="cs-CZ" dirty="0" smtClean="0"/>
              <a:t>kamžitá likvidita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p</a:t>
            </a:r>
            <a:r>
              <a:rPr lang="cs-CZ" dirty="0" smtClean="0"/>
              <a:t>ohotová likvidita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b</a:t>
            </a:r>
            <a:r>
              <a:rPr lang="cs-CZ" dirty="0" smtClean="0"/>
              <a:t>ěžná likvidita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0037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200" b="1" dirty="0" smtClean="0"/>
              <a:t>Cíl podnikatelského procesu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8092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endParaRPr lang="cs-CZ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podnikatelský proces má za cíl </a:t>
            </a:r>
            <a:r>
              <a:rPr lang="cs-CZ" sz="2000" b="1" dirty="0" smtClean="0"/>
              <a:t>transformaci </a:t>
            </a:r>
            <a:r>
              <a:rPr lang="cs-CZ" sz="2000" b="1" dirty="0"/>
              <a:t>vstupů na výstupy </a:t>
            </a:r>
            <a:r>
              <a:rPr lang="cs-CZ" sz="2000" dirty="0"/>
              <a:t>s cílem </a:t>
            </a:r>
            <a:r>
              <a:rPr lang="cs-CZ" sz="2000" dirty="0" smtClean="0"/>
              <a:t>zhodnotit </a:t>
            </a:r>
            <a:r>
              <a:rPr lang="cs-CZ" sz="2000" b="1" dirty="0" smtClean="0"/>
              <a:t>vložené zdroje a vytvořit zisk</a:t>
            </a: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zisk lze chápat jako výtěžek </a:t>
            </a:r>
            <a:r>
              <a:rPr lang="cs-CZ" sz="2000" dirty="0"/>
              <a:t>dané aktivity, vzniklý přebytkem ekonomického prospěchu nad ekonomickými zdroji, převoditelný na peníze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endParaRPr lang="pl-PL" dirty="0"/>
          </a:p>
          <a:p>
            <a:pPr algn="ctr"/>
            <a:r>
              <a:rPr lang="pl-PL" sz="2000" b="1" u="sng" dirty="0"/>
              <a:t>Výsledek hospodaření (zisk/ztráta) = výnosy - náklady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89250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432047"/>
          </a:xfrm>
        </p:spPr>
        <p:txBody>
          <a:bodyPr/>
          <a:lstStyle/>
          <a:p>
            <a:r>
              <a:rPr lang="cs-CZ" sz="3200" b="1" dirty="0" smtClean="0"/>
              <a:t>Výdaje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představují </a:t>
            </a:r>
            <a:r>
              <a:rPr lang="cs-CZ" dirty="0"/>
              <a:t>vynaložení peněžních prostředků víceméně bez zřetele na jejich </a:t>
            </a:r>
            <a:r>
              <a:rPr lang="cs-CZ" dirty="0" smtClean="0"/>
              <a:t>použití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výdaj </a:t>
            </a:r>
            <a:r>
              <a:rPr lang="cs-CZ" dirty="0"/>
              <a:t>nevede k celkovému úbytku majetku, ale pouze ke změně v jeho </a:t>
            </a:r>
            <a:r>
              <a:rPr lang="cs-CZ" dirty="0" smtClean="0"/>
              <a:t>struktuře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příkladem může být úhrada </a:t>
            </a:r>
            <a:r>
              <a:rPr lang="cs-CZ" dirty="0"/>
              <a:t>přijaté faktury za elektrickou energii, výplata mezd a úhrady sociálního a zdravotního pojištění, pořízení dlouhodobého majetku a </a:t>
            </a:r>
            <a:r>
              <a:rPr lang="cs-CZ" dirty="0" smtClean="0"/>
              <a:t>další </a:t>
            </a:r>
            <a:endParaRPr lang="en-GB" dirty="0"/>
          </a:p>
          <a:p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9141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432047"/>
          </a:xfrm>
        </p:spPr>
        <p:txBody>
          <a:bodyPr/>
          <a:lstStyle/>
          <a:p>
            <a:r>
              <a:rPr lang="cs-CZ" sz="3200" b="1" dirty="0" smtClean="0"/>
              <a:t>Rozdíly mezi náklady a výdaji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2088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600" dirty="0" smtClean="0"/>
              <a:t>Mezi </a:t>
            </a:r>
            <a:r>
              <a:rPr lang="cs-CZ" sz="1600" dirty="0"/>
              <a:t>náklady a výdaji existuje </a:t>
            </a:r>
            <a:r>
              <a:rPr lang="cs-CZ" sz="1600" b="1" dirty="0"/>
              <a:t>tzv. věcná a časová nesourodost: </a:t>
            </a:r>
            <a:endParaRPr lang="cs-CZ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1600" dirty="0" smtClean="0"/>
              <a:t>věcná </a:t>
            </a:r>
            <a:r>
              <a:rPr lang="cs-CZ" sz="1600" dirty="0"/>
              <a:t>nesourodost vyjadřuje, že ne všechny výdaje jsou vynaloženy účelně, tj. nevedou k dosažení výkonu, příkladem mohou být škody na dlouhodobém majetku nebo podnikem zaplacené pokuty,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1600" dirty="0" smtClean="0"/>
              <a:t>časová </a:t>
            </a:r>
            <a:r>
              <a:rPr lang="cs-CZ" sz="1600" dirty="0"/>
              <a:t>nesourodost je způsobena rozdílným časovým momentem pro posouzení vzniku nákladu a výdaje, výdaj se posuzuje v okamžiku skutečného úbytku peněz, kdežto pro náklad je důležitý moment účelového vynaložení (skutečná spotřeba nákladové položky). Tato skutečnost rozdílného posuzování vzniku nákladu a výdaje je v účetnictví ošetření pomocí tzv. </a:t>
            </a:r>
            <a:r>
              <a:rPr lang="cs-CZ" sz="1600" b="1" dirty="0"/>
              <a:t>časového rozlišování nákladů</a:t>
            </a:r>
            <a:r>
              <a:rPr lang="cs-CZ" sz="1600" dirty="0" smtClean="0"/>
              <a:t>.</a:t>
            </a:r>
          </a:p>
          <a:p>
            <a:pPr lvl="1" algn="just"/>
            <a:r>
              <a:rPr lang="cs-CZ" sz="1600" dirty="0" smtClean="0"/>
              <a:t> </a:t>
            </a:r>
            <a:endParaRPr lang="en-GB" sz="1600" dirty="0"/>
          </a:p>
          <a:p>
            <a:pPr algn="just"/>
            <a:r>
              <a:rPr lang="cs-CZ" sz="1600" dirty="0"/>
              <a:t>Obdobně </a:t>
            </a:r>
            <a:r>
              <a:rPr lang="cs-CZ" sz="1600" dirty="0" smtClean="0"/>
              <a:t>lze vymezit </a:t>
            </a:r>
            <a:r>
              <a:rPr lang="cs-CZ" sz="1600" dirty="0"/>
              <a:t>vztah mezi výnosy a příjmy.</a:t>
            </a: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3696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067694"/>
            <a:ext cx="6696744" cy="1368152"/>
          </a:xfrm>
        </p:spPr>
        <p:txBody>
          <a:bodyPr/>
          <a:lstStyle/>
          <a:p>
            <a:pPr algn="ctr"/>
            <a:r>
              <a:rPr lang="cs-CZ" altLang="cs-CZ" sz="4000" b="1" dirty="0" smtClean="0">
                <a:solidFill>
                  <a:srgbClr val="00544D"/>
                </a:solidFill>
              </a:rPr>
              <a:t>Děkuji za pozornost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360197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200" b="1" dirty="0" smtClean="0"/>
              <a:t>Náklady a výnosy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4969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/>
              <a:t>Náklady a výnosy jsou považovány za základní kategorie ekonomického pohybu představující hlavní prvky účetnictví.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náklady </a:t>
            </a:r>
            <a:r>
              <a:rPr lang="cs-CZ" dirty="0" smtClean="0"/>
              <a:t>- vynaložení </a:t>
            </a:r>
            <a:r>
              <a:rPr lang="cs-CZ" dirty="0"/>
              <a:t>(obětování) ekonomických zdrojů na určitý výkon jako výsledek aktivity, převoditelné na peníze, přinášející očekávaný ekonomický </a:t>
            </a:r>
            <a:r>
              <a:rPr lang="cs-CZ" dirty="0" smtClean="0"/>
              <a:t>prospěch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např. nákup materiálu, spotřeba </a:t>
            </a:r>
            <a:r>
              <a:rPr lang="cs-CZ" dirty="0"/>
              <a:t>elektrické energie, mzdové a sociální náklady, spotřeba materiálu, nákladové </a:t>
            </a:r>
            <a:r>
              <a:rPr lang="cs-CZ" dirty="0" smtClean="0"/>
              <a:t>úroky apod.</a:t>
            </a: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výnosy</a:t>
            </a:r>
            <a:r>
              <a:rPr lang="cs-CZ" dirty="0" smtClean="0"/>
              <a:t> - ekonomický </a:t>
            </a:r>
            <a:r>
              <a:rPr lang="cs-CZ" dirty="0"/>
              <a:t>prospěch, převoditelný na </a:t>
            </a:r>
            <a:r>
              <a:rPr lang="cs-CZ" dirty="0" smtClean="0"/>
              <a:t>peníze, </a:t>
            </a:r>
            <a:r>
              <a:rPr lang="cs-CZ" dirty="0"/>
              <a:t>získaný účelným využitím ekonomických </a:t>
            </a:r>
            <a:r>
              <a:rPr lang="cs-CZ" dirty="0" smtClean="0"/>
              <a:t>zdrojů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n</a:t>
            </a:r>
            <a:r>
              <a:rPr lang="cs-CZ" dirty="0" smtClean="0"/>
              <a:t>apř. tržby z prodeje výrobků, majetku, úroky z vkladů apod.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7557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200" b="1" dirty="0" smtClean="0"/>
              <a:t>Náklady v </a:t>
            </a:r>
            <a:r>
              <a:rPr lang="cs-CZ" altLang="cs-CZ" sz="3200" b="1" dirty="0" smtClean="0"/>
              <a:t>nákladovém </a:t>
            </a:r>
            <a:r>
              <a:rPr lang="cs-CZ" altLang="cs-CZ" sz="3200" b="1" dirty="0" smtClean="0"/>
              <a:t>účetnictví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23528" y="987574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Vychází se z charakteristiky nákladů jako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hodnotově vyjádřeného,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účelného vynaložení ekonomických zdrojů podniku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účelově souvisejícího s ekonomickou činností.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Rozlišujeme 2 rysy nákladů: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účelnost</a:t>
            </a:r>
            <a:r>
              <a:rPr lang="cs-CZ" dirty="0" smtClean="0"/>
              <a:t> – náklady vynaloženy hospodárně, přiměřeně k výsledku činnosti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účelovost (účelový charakter) </a:t>
            </a:r>
            <a:r>
              <a:rPr lang="cs-CZ" dirty="0" smtClean="0"/>
              <a:t>-  vynaložení ekonomického zdroje tak, aby byl ekonomický prospěch vyšší než vynaložené ekonomické zdroje (výnosy &gt; náklady)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949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88832" cy="360039"/>
          </a:xfrm>
        </p:spPr>
        <p:txBody>
          <a:bodyPr/>
          <a:lstStyle/>
          <a:p>
            <a:r>
              <a:rPr lang="cs-CZ" altLang="cs-CZ" sz="3200" b="1" dirty="0" smtClean="0"/>
              <a:t>Vnitropodnikové útvary a jejich členění 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175289" y="771550"/>
            <a:ext cx="78488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útvarové členění bylo </a:t>
            </a:r>
            <a:r>
              <a:rPr lang="cs-CZ" dirty="0"/>
              <a:t>vytvořeno v souvislosti s organizací </a:t>
            </a:r>
            <a:r>
              <a:rPr lang="cs-CZ" dirty="0" smtClean="0"/>
              <a:t>podniku a souvisí </a:t>
            </a:r>
            <a:r>
              <a:rPr lang="cs-CZ" dirty="0"/>
              <a:t>s vymezením pravomoci a odpovědnosti jednotlivých </a:t>
            </a:r>
            <a:r>
              <a:rPr lang="cs-CZ" dirty="0" smtClean="0"/>
              <a:t>útvarů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obvykle se člení na: </a:t>
            </a:r>
            <a:endParaRPr lang="cs-CZ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endParaRPr lang="cs-CZ" sz="1600" dirty="0" smtClean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1600" dirty="0" smtClean="0"/>
              <a:t>hlavní </a:t>
            </a:r>
            <a:r>
              <a:rPr lang="cs-CZ" sz="1600" dirty="0"/>
              <a:t>činnosti (např. výroba, služby</a:t>
            </a:r>
            <a:r>
              <a:rPr lang="cs-CZ" sz="1600" dirty="0" smtClean="0"/>
              <a:t>)</a:t>
            </a:r>
            <a:endParaRPr lang="cs-CZ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1600" dirty="0" smtClean="0"/>
              <a:t>nákup</a:t>
            </a:r>
            <a:endParaRPr lang="cs-CZ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1600" dirty="0" smtClean="0"/>
              <a:t>zásobování</a:t>
            </a:r>
            <a:endParaRPr lang="cs-CZ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1600" dirty="0" smtClean="0"/>
              <a:t>distribuce</a:t>
            </a:r>
            <a:endParaRPr lang="cs-CZ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1600" dirty="0" smtClean="0"/>
              <a:t>prodej</a:t>
            </a:r>
            <a:endParaRPr lang="cs-CZ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1600" dirty="0" smtClean="0"/>
              <a:t>servisní činnosti</a:t>
            </a:r>
            <a:endParaRPr lang="cs-CZ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1600" dirty="0" smtClean="0"/>
              <a:t>finanční řízení</a:t>
            </a:r>
            <a:endParaRPr lang="cs-CZ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1600" dirty="0" smtClean="0"/>
              <a:t>generální ředitel</a:t>
            </a: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60047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88039" y="195486"/>
            <a:ext cx="7920880" cy="360040"/>
          </a:xfrm>
        </p:spPr>
        <p:txBody>
          <a:bodyPr/>
          <a:lstStyle/>
          <a:p>
            <a:r>
              <a:rPr lang="cs-CZ" altLang="cs-CZ" sz="3200" b="1" dirty="0" smtClean="0"/>
              <a:t>Podnikové náklady a jejich členění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107504" y="843558"/>
            <a:ext cx="856895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druhovém členění nákladů</a:t>
            </a:r>
            <a:endParaRPr lang="cs-CZ" b="1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členění podle podstaty vynaložených zdrojů na vstupu do podniku nebo útvaru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provozní náklady a finanční náklady 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účelové členění nákladů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provádí se na účtech útvarů či výkonů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poskytuje </a:t>
            </a:r>
            <a:r>
              <a:rPr lang="cs-CZ" dirty="0"/>
              <a:t>informace o tom, kde byly </a:t>
            </a:r>
            <a:r>
              <a:rPr lang="cs-CZ" dirty="0" smtClean="0"/>
              <a:t>náklady vynaloženy</a:t>
            </a:r>
            <a:r>
              <a:rPr lang="cs-CZ" dirty="0"/>
              <a:t>, popřípadě na jaký </a:t>
            </a:r>
            <a:r>
              <a:rPr lang="cs-CZ" dirty="0" smtClean="0"/>
              <a:t>výkon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jednicové </a:t>
            </a:r>
            <a:r>
              <a:rPr lang="cs-CZ" dirty="0" smtClean="0"/>
              <a:t>(vztaženy k výkonu či operaci)</a:t>
            </a:r>
            <a:r>
              <a:rPr lang="cs-CZ" b="1" dirty="0" smtClean="0"/>
              <a:t> či režijní náklady </a:t>
            </a:r>
            <a:r>
              <a:rPr lang="cs-CZ" dirty="0" smtClean="0"/>
              <a:t>(vztaženy k podpůrným procesům organizace)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závislost nákladů </a:t>
            </a:r>
            <a:r>
              <a:rPr lang="cs-CZ" b="1" dirty="0"/>
              <a:t>na objemu výkonů</a:t>
            </a:r>
            <a:r>
              <a:rPr lang="cs-CZ" dirty="0"/>
              <a:t> (náklady variabilní </a:t>
            </a:r>
            <a:r>
              <a:rPr lang="cs-CZ" dirty="0" smtClean="0"/>
              <a:t>a náklady </a:t>
            </a:r>
            <a:r>
              <a:rPr lang="cs-CZ" dirty="0"/>
              <a:t>fixní) </a:t>
            </a: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kdo </a:t>
            </a:r>
            <a:r>
              <a:rPr lang="cs-CZ" b="1" dirty="0"/>
              <a:t>nese odpovědnost za jejich vývoj</a:t>
            </a:r>
            <a:r>
              <a:rPr lang="cs-CZ" dirty="0"/>
              <a:t> (náklady ovlivnitelné a neovlivnitelné útvarem</a:t>
            </a:r>
            <a:r>
              <a:rPr lang="cs-CZ" dirty="0" smtClean="0"/>
              <a:t>)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96881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88039" y="195486"/>
            <a:ext cx="7920880" cy="360040"/>
          </a:xfrm>
        </p:spPr>
        <p:txBody>
          <a:bodyPr/>
          <a:lstStyle/>
          <a:p>
            <a:r>
              <a:rPr lang="cs-CZ" altLang="cs-CZ" sz="3200" b="1" dirty="0" smtClean="0"/>
              <a:t>Podnikové náklady a jejich členění</a:t>
            </a:r>
            <a:endParaRPr lang="cs-CZ" altLang="cs-CZ" sz="3200" b="1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843558"/>
            <a:ext cx="6696744" cy="402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65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88039" y="195486"/>
            <a:ext cx="7920880" cy="360040"/>
          </a:xfrm>
        </p:spPr>
        <p:txBody>
          <a:bodyPr/>
          <a:lstStyle/>
          <a:p>
            <a:r>
              <a:rPr lang="cs-CZ" altLang="cs-CZ" sz="3200" b="1" dirty="0" smtClean="0"/>
              <a:t>Výrobní proces</a:t>
            </a:r>
            <a:endParaRPr lang="cs-CZ" altLang="cs-CZ" sz="3200" b="1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843558"/>
            <a:ext cx="7040515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89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8136904" cy="504055"/>
          </a:xfrm>
        </p:spPr>
        <p:txBody>
          <a:bodyPr/>
          <a:lstStyle/>
          <a:p>
            <a:r>
              <a:rPr lang="pl-PL" altLang="cs-CZ" sz="2800" b="1" dirty="0" smtClean="0"/>
              <a:t>Základní kategorie </a:t>
            </a:r>
            <a:r>
              <a:rPr lang="pl-PL" altLang="cs-CZ" sz="2800" b="1" dirty="0"/>
              <a:t>ekonomického řízení podniku</a:t>
            </a:r>
            <a:endParaRPr lang="cs-CZ" altLang="cs-CZ" sz="2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79208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ze </a:t>
            </a:r>
            <a:r>
              <a:rPr lang="cs-CZ" sz="2000" dirty="0"/>
              <a:t>vztahu mezi vynaloženými náklady a získaným </a:t>
            </a:r>
            <a:r>
              <a:rPr lang="cs-CZ" sz="2000" dirty="0" smtClean="0"/>
              <a:t>výnosy je </a:t>
            </a:r>
            <a:r>
              <a:rPr lang="cs-CZ" sz="2000" dirty="0"/>
              <a:t>možno odvodit některá </a:t>
            </a:r>
            <a:r>
              <a:rPr lang="cs-CZ" sz="2000" b="1" dirty="0"/>
              <a:t>kritéria racionálního průběhu uskutečňování konkrétních výkonů</a:t>
            </a:r>
            <a:r>
              <a:rPr lang="cs-CZ" sz="2000" dirty="0"/>
              <a:t>, procesů a aktivit, </a:t>
            </a:r>
            <a:r>
              <a:rPr lang="cs-CZ" sz="2000" dirty="0" smtClean="0"/>
              <a:t>mezi něž lze zařadit: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000" b="1" dirty="0"/>
              <a:t>h</a:t>
            </a:r>
            <a:r>
              <a:rPr lang="cs-CZ" sz="2000" b="1" dirty="0" smtClean="0"/>
              <a:t>ospodárnost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000" b="1" dirty="0"/>
              <a:t>e</a:t>
            </a:r>
            <a:r>
              <a:rPr lang="cs-CZ" sz="2000" b="1" dirty="0" smtClean="0"/>
              <a:t>konomická účinnost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000" b="1" dirty="0"/>
              <a:t>e</a:t>
            </a:r>
            <a:r>
              <a:rPr lang="cs-CZ" sz="2000" b="1" dirty="0" smtClean="0"/>
              <a:t>konomická efektivnost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s</a:t>
            </a:r>
            <a:r>
              <a:rPr lang="cs-CZ" sz="2000" dirty="0" smtClean="0"/>
              <a:t>olventnost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l</a:t>
            </a:r>
            <a:r>
              <a:rPr lang="cs-CZ" sz="2000" dirty="0" smtClean="0"/>
              <a:t>ikvidita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struktura vlastního a cizího kapitálu</a:t>
            </a: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48453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3851</TotalTime>
  <Words>1162</Words>
  <Application>Microsoft Office PowerPoint</Application>
  <PresentationFormat>Předvádění na obrazovce (16:9)</PresentationFormat>
  <Paragraphs>223</Paragraphs>
  <Slides>22</Slides>
  <Notes>20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Calibri</vt:lpstr>
      <vt:lpstr>Cambria Math</vt:lpstr>
      <vt:lpstr>Times New Roman</vt:lpstr>
      <vt:lpstr>SLU</vt:lpstr>
      <vt:lpstr>KRITÉRIA HODNOTOVÉHO ŘÍZENÍ PODNIKATELSKÉHO PROCESU </vt:lpstr>
      <vt:lpstr>Cíl podnikatelského procesu</vt:lpstr>
      <vt:lpstr>Náklady a výnosy</vt:lpstr>
      <vt:lpstr>Náklady v nákladovém účetnictví</vt:lpstr>
      <vt:lpstr>Vnitropodnikové útvary a jejich členění </vt:lpstr>
      <vt:lpstr>Podnikové náklady a jejich členění</vt:lpstr>
      <vt:lpstr>Podnikové náklady a jejich členění</vt:lpstr>
      <vt:lpstr>Výrobní proces</vt:lpstr>
      <vt:lpstr>Základní kategorie ekonomického řízení podniku</vt:lpstr>
      <vt:lpstr>Hospodárnost</vt:lpstr>
      <vt:lpstr>Hospodárnost ve formě úspornosti</vt:lpstr>
      <vt:lpstr>Hospodárnost ve formě výtěžnosti (účinnosti)</vt:lpstr>
      <vt:lpstr>Ekonomická účinnost</vt:lpstr>
      <vt:lpstr>Nejdůležitější funkce zisku</vt:lpstr>
      <vt:lpstr>Úrovně zisku</vt:lpstr>
      <vt:lpstr>Ekonomická efektivnost</vt:lpstr>
      <vt:lpstr>Ekonomická přidaná hodnota (EVA)</vt:lpstr>
      <vt:lpstr>Solventnost</vt:lpstr>
      <vt:lpstr>Likvidita</vt:lpstr>
      <vt:lpstr>Výdaje</vt:lpstr>
      <vt:lpstr>Rozdíly mezi náklady a výdaji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sel0010</cp:lastModifiedBy>
  <cp:revision>155</cp:revision>
  <dcterms:created xsi:type="dcterms:W3CDTF">2016-07-06T15:42:34Z</dcterms:created>
  <dcterms:modified xsi:type="dcterms:W3CDTF">2020-03-02T08:08:12Z</dcterms:modified>
</cp:coreProperties>
</file>