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339" r:id="rId4"/>
    <p:sldId id="281" r:id="rId5"/>
    <p:sldId id="338" r:id="rId6"/>
    <p:sldId id="277" r:id="rId7"/>
    <p:sldId id="279" r:id="rId8"/>
    <p:sldId id="340" r:id="rId9"/>
    <p:sldId id="329" r:id="rId10"/>
    <p:sldId id="280" r:id="rId11"/>
    <p:sldId id="284" r:id="rId12"/>
    <p:sldId id="322" r:id="rId13"/>
    <p:sldId id="330" r:id="rId14"/>
    <p:sldId id="323" r:id="rId15"/>
    <p:sldId id="324" r:id="rId16"/>
    <p:sldId id="326" r:id="rId17"/>
    <p:sldId id="287" r:id="rId18"/>
    <p:sldId id="333" r:id="rId19"/>
    <p:sldId id="336" r:id="rId20"/>
    <p:sldId id="341" r:id="rId21"/>
    <p:sldId id="344" r:id="rId22"/>
    <p:sldId id="342" r:id="rId23"/>
    <p:sldId id="343" r:id="rId24"/>
    <p:sldId id="345" r:id="rId25"/>
    <p:sldId id="346" r:id="rId26"/>
    <p:sldId id="273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21" autoAdjust="0"/>
  </p:normalViewPr>
  <p:slideViewPr>
    <p:cSldViewPr>
      <p:cViewPr varScale="1">
        <p:scale>
          <a:sx n="88" d="100"/>
          <a:sy n="88" d="100"/>
        </p:scale>
        <p:origin x="660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23. 3. 2020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7536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4521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3236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0497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5193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1623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4864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5074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6920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017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5862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6963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962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712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8373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866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665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412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404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00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883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8556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588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solidFill>
                  <a:schemeClr val="bg1"/>
                </a:solidFill>
              </a:rPr>
              <a:t>KALKULAČNÍ SYSTÉM </a:t>
            </a:r>
            <a:r>
              <a:rPr lang="cs-CZ" sz="2800" b="1" smtClean="0">
                <a:solidFill>
                  <a:schemeClr val="bg1"/>
                </a:solidFill>
              </a:rPr>
              <a:t>A METODY KALKULACE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200" b="1" dirty="0"/>
              <a:t>Operativní kalkulace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norma </a:t>
            </a:r>
            <a:r>
              <a:rPr lang="cs-CZ" dirty="0"/>
              <a:t>je úkolem pro výrobu nebo jiný výkonný útvar, který je ukládaný pro dané konkrétní podmínky, změna těchto podmínek vede ke změně normy a proto se operativní kalkulace považuje za kalkulaci okamžikovou,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technicky </a:t>
            </a:r>
            <a:r>
              <a:rPr lang="cs-CZ" dirty="0"/>
              <a:t>odůvodněné operativní normy lze přímo stanovit odpovědně pouze pro přímé náklady, proto je operativní kalkulace nástrojem krátkodobého řízení zejména přímých nákladů,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nepřímé </a:t>
            </a:r>
            <a:r>
              <a:rPr lang="cs-CZ" dirty="0"/>
              <a:t>náklady se v operativní kalkulaci získají z rozpočtu režijních nákladů a na zvolenou kalkulační jednici se propočtou pomocí vhodné kalkulační techniky.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64506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4293"/>
            <a:ext cx="8136904" cy="576063"/>
          </a:xfrm>
        </p:spPr>
        <p:txBody>
          <a:bodyPr/>
          <a:lstStyle/>
          <a:p>
            <a:r>
              <a:rPr lang="cs-CZ" altLang="cs-CZ" b="1" dirty="0" smtClean="0"/>
              <a:t>Metody </a:t>
            </a:r>
            <a:r>
              <a:rPr lang="cs-CZ" altLang="cs-CZ" b="1" dirty="0"/>
              <a:t>přiřazování nákladů předmětu kalkulace (alokace nákladů) </a:t>
            </a:r>
            <a:endParaRPr lang="cs-CZ" altLang="cs-CZ" b="1" dirty="0" smtClean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79928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působ </a:t>
            </a:r>
            <a:r>
              <a:rPr lang="cs-CZ" dirty="0"/>
              <a:t>přiřazování nákladů předmětu kalkulace souvisí zejména s členěním nákladů na přímé a </a:t>
            </a:r>
            <a:r>
              <a:rPr lang="cs-CZ" dirty="0" smtClean="0"/>
              <a:t>nepřímé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u="sng" dirty="0" smtClean="0"/>
              <a:t>toto členění je často kombinováno </a:t>
            </a:r>
            <a:r>
              <a:rPr lang="cs-CZ" u="sng" dirty="0"/>
              <a:t>s členěním nákladů na: </a:t>
            </a:r>
            <a:endParaRPr lang="cs-CZ" u="sng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jednicové </a:t>
            </a:r>
            <a:r>
              <a:rPr lang="cs-CZ" dirty="0"/>
              <a:t>a režijní (podle způsobu stanovení nákladového úkolu), </a:t>
            </a: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fixní </a:t>
            </a:r>
            <a:r>
              <a:rPr lang="cs-CZ" dirty="0"/>
              <a:t>a variabilní (podle závislosti na objemu prováděných výkonů), </a:t>
            </a: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relevantní </a:t>
            </a:r>
            <a:r>
              <a:rPr lang="cs-CZ" dirty="0"/>
              <a:t>a irelevantní (v případě, že jejich výše bude rozhodnutím o předmětu kalkulace ovlivněna). 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7761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-27709"/>
            <a:ext cx="8085852" cy="739605"/>
          </a:xfrm>
        </p:spPr>
        <p:txBody>
          <a:bodyPr/>
          <a:lstStyle/>
          <a:p>
            <a:r>
              <a:rPr lang="cs-CZ" altLang="cs-CZ" b="1" dirty="0"/>
              <a:t>Metody přiřazování nákladů předmětu kalkulace (alokace nákladů)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d</a:t>
            </a:r>
            <a:r>
              <a:rPr lang="cs-CZ" dirty="0" smtClean="0"/>
              <a:t>ůležitý je </a:t>
            </a:r>
            <a:r>
              <a:rPr lang="cs-CZ" b="1" dirty="0" smtClean="0"/>
              <a:t>vztah </a:t>
            </a:r>
            <a:r>
              <a:rPr lang="cs-CZ" b="1" dirty="0"/>
              <a:t>přímých nákladů</a:t>
            </a:r>
            <a:r>
              <a:rPr lang="cs-CZ" dirty="0"/>
              <a:t> k určitému druhu prováděných </a:t>
            </a:r>
            <a:r>
              <a:rPr lang="cs-CZ" dirty="0" smtClean="0"/>
              <a:t>výkonů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tyto </a:t>
            </a:r>
            <a:r>
              <a:rPr lang="cs-CZ" dirty="0"/>
              <a:t>náklady je možno zjistit a stanovit na kalkulační </a:t>
            </a:r>
            <a:r>
              <a:rPr lang="cs-CZ" dirty="0" smtClean="0"/>
              <a:t>jednici: </a:t>
            </a: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u </a:t>
            </a:r>
            <a:r>
              <a:rPr lang="cs-CZ" b="1" dirty="0"/>
              <a:t>předběžné kalkulace na základě </a:t>
            </a:r>
            <a:r>
              <a:rPr lang="cs-CZ" b="1" dirty="0" smtClean="0"/>
              <a:t>norem </a:t>
            </a: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u </a:t>
            </a:r>
            <a:r>
              <a:rPr lang="cs-CZ" b="1" dirty="0"/>
              <a:t>výsledné kalkulace pomocí </a:t>
            </a:r>
            <a:r>
              <a:rPr lang="cs-CZ" b="1" dirty="0" smtClean="0"/>
              <a:t>dělení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algn="just"/>
            <a:r>
              <a:rPr lang="cs-CZ" dirty="0"/>
              <a:t>Jako příklad přímých nákladů </a:t>
            </a:r>
            <a:r>
              <a:rPr lang="cs-CZ" dirty="0" smtClean="0"/>
              <a:t>lze uvést například spotřebu </a:t>
            </a:r>
            <a:r>
              <a:rPr lang="cs-CZ" dirty="0"/>
              <a:t>textilní </a:t>
            </a:r>
            <a:r>
              <a:rPr lang="cs-CZ" dirty="0" smtClean="0"/>
              <a:t>tkaniny, náplně </a:t>
            </a:r>
            <a:r>
              <a:rPr lang="cs-CZ" dirty="0"/>
              <a:t>na výrobu prošívané přikrývky v textilním průmyslu nebo spotřebu pohonných hmot na konkrétní leteckou linku v letecké </a:t>
            </a:r>
            <a:r>
              <a:rPr lang="cs-CZ" dirty="0" smtClean="0"/>
              <a:t>dopravě. 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9980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0353" y="-20538"/>
            <a:ext cx="8208912" cy="699542"/>
          </a:xfrm>
        </p:spPr>
        <p:txBody>
          <a:bodyPr/>
          <a:lstStyle/>
          <a:p>
            <a:r>
              <a:rPr lang="cs-CZ" altLang="cs-CZ" b="1" dirty="0"/>
              <a:t>Metody přiřazování nákladů předmětu kalkulace (alokace nákladů)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nepřímé </a:t>
            </a:r>
            <a:r>
              <a:rPr lang="cs-CZ" b="1" dirty="0"/>
              <a:t>náklady</a:t>
            </a:r>
            <a:r>
              <a:rPr lang="cs-CZ" dirty="0"/>
              <a:t> se vynakládají v souvislosti se zajištěním produkce širšího sortimentu výkonů, jejich vztah k výkonům je </a:t>
            </a:r>
            <a:r>
              <a:rPr lang="cs-CZ" dirty="0" smtClean="0"/>
              <a:t>volnější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3551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8208912" cy="576063"/>
          </a:xfrm>
        </p:spPr>
        <p:txBody>
          <a:bodyPr/>
          <a:lstStyle/>
          <a:p>
            <a:r>
              <a:rPr lang="cs-CZ" altLang="cs-CZ" sz="2800" b="1" dirty="0"/>
              <a:t>Metody přiřazování nákladů předmětu kalkulace </a:t>
            </a:r>
            <a:endParaRPr 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současné době se používají zejména následující </a:t>
            </a:r>
            <a:r>
              <a:rPr lang="cs-CZ" b="1" dirty="0"/>
              <a:t>metody přiřazování nákladů</a:t>
            </a:r>
            <a:r>
              <a:rPr lang="cs-CZ" dirty="0"/>
              <a:t>: </a:t>
            </a:r>
            <a:endParaRPr lang="cs-CZ" dirty="0" smtClean="0"/>
          </a:p>
          <a:p>
            <a:endParaRPr lang="cs-CZ" dirty="0" smtClean="0"/>
          </a:p>
          <a:p>
            <a:pPr marL="342900" indent="-342900">
              <a:buAutoNum type="alphaLcParenR"/>
            </a:pPr>
            <a:r>
              <a:rPr lang="cs-CZ" dirty="0" smtClean="0"/>
              <a:t>kalkulace dělením </a:t>
            </a:r>
            <a:endParaRPr lang="cs-CZ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prostá</a:t>
            </a:r>
            <a:endParaRPr lang="cs-CZ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stupňovitá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s </a:t>
            </a:r>
            <a:r>
              <a:rPr lang="cs-CZ" dirty="0"/>
              <a:t>poměrovými </a:t>
            </a:r>
            <a:r>
              <a:rPr lang="cs-CZ" dirty="0" smtClean="0"/>
              <a:t>čísly</a:t>
            </a:r>
          </a:p>
          <a:p>
            <a:endParaRPr lang="en-GB" dirty="0"/>
          </a:p>
          <a:p>
            <a:r>
              <a:rPr lang="cs-CZ" dirty="0"/>
              <a:t> b) kalkulace </a:t>
            </a:r>
            <a:r>
              <a:rPr lang="cs-CZ" dirty="0" smtClean="0"/>
              <a:t>přirážková</a:t>
            </a:r>
          </a:p>
          <a:p>
            <a:r>
              <a:rPr lang="cs-CZ" dirty="0"/>
              <a:t> </a:t>
            </a:r>
            <a:r>
              <a:rPr lang="cs-CZ" dirty="0" smtClean="0"/>
              <a:t>c) kalkulace </a:t>
            </a:r>
            <a:r>
              <a:rPr lang="cs-CZ" dirty="0" err="1" smtClean="0"/>
              <a:t>rozčítací</a:t>
            </a:r>
            <a:r>
              <a:rPr lang="cs-CZ" dirty="0" smtClean="0"/>
              <a:t> </a:t>
            </a:r>
          </a:p>
          <a:p>
            <a:r>
              <a:rPr lang="cs-CZ" dirty="0" smtClean="0"/>
              <a:t> d) kalkulace odečítací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603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76064"/>
          </a:xfrm>
        </p:spPr>
        <p:txBody>
          <a:bodyPr/>
          <a:lstStyle/>
          <a:p>
            <a:r>
              <a:rPr lang="cs-CZ" sz="3200" b="1" dirty="0"/>
              <a:t>Kalkulace dělením prostá 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nejjednodušší kalkulační </a:t>
            </a:r>
            <a:r>
              <a:rPr lang="cs-CZ" dirty="0" smtClean="0"/>
              <a:t>metodou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celkové </a:t>
            </a:r>
            <a:r>
              <a:rPr lang="cs-CZ" dirty="0"/>
              <a:t>náklady za období se dělí množstvím výkonů vyprodukovaných za dané </a:t>
            </a:r>
            <a:r>
              <a:rPr lang="cs-CZ" dirty="0" smtClean="0"/>
              <a:t>období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výsledkem </a:t>
            </a:r>
            <a:r>
              <a:rPr lang="cs-CZ" dirty="0"/>
              <a:t>jsou průměrné náklady nazývané také </a:t>
            </a:r>
            <a:r>
              <a:rPr lang="cs-CZ" b="1" dirty="0"/>
              <a:t>jednotkové </a:t>
            </a:r>
            <a:r>
              <a:rPr lang="cs-CZ" b="1" dirty="0" smtClean="0"/>
              <a:t>náklady</a:t>
            </a:r>
            <a:endParaRPr lang="cs-CZ" dirty="0"/>
          </a:p>
          <a:p>
            <a:endParaRPr lang="cs-CZ" dirty="0" smtClean="0"/>
          </a:p>
          <a:p>
            <a:r>
              <a:rPr lang="cs-CZ" b="1" u="sng" dirty="0" smtClean="0"/>
              <a:t>Používá </a:t>
            </a:r>
            <a:r>
              <a:rPr lang="cs-CZ" b="1" u="sng" dirty="0"/>
              <a:t>se: </a:t>
            </a:r>
            <a:endParaRPr lang="cs-CZ" b="1" u="sng" dirty="0" smtClean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u </a:t>
            </a:r>
            <a:r>
              <a:rPr lang="cs-CZ" b="1" dirty="0"/>
              <a:t>naprosto stejnorodých výkonů</a:t>
            </a:r>
            <a:r>
              <a:rPr lang="cs-CZ" dirty="0"/>
              <a:t>, u tzv. homogenní výroby, typické je použití pro výrobu s jedním druhem výkonu (doly, vápenky, elektrárny</a:t>
            </a:r>
            <a:r>
              <a:rPr lang="cs-CZ" dirty="0" smtClean="0"/>
              <a:t>)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dále </a:t>
            </a:r>
            <a:r>
              <a:rPr lang="cs-CZ" dirty="0"/>
              <a:t>se používá </a:t>
            </a:r>
            <a:r>
              <a:rPr lang="cs-CZ" b="1" dirty="0"/>
              <a:t>při sestavování kalkulací unikátních výrobků</a:t>
            </a:r>
            <a:r>
              <a:rPr lang="cs-CZ" dirty="0"/>
              <a:t> (zde všechny náklady na kalkulační jednici mají charakter nákladů </a:t>
            </a:r>
            <a:r>
              <a:rPr lang="cs-CZ" dirty="0" smtClean="0"/>
              <a:t>přímých)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0013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Kalkulace </a:t>
            </a:r>
            <a:r>
              <a:rPr lang="cs-CZ" sz="3200" b="1" dirty="0"/>
              <a:t>dělením stupňovitá 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se </a:t>
            </a:r>
            <a:r>
              <a:rPr lang="cs-CZ" b="1" dirty="0"/>
              <a:t>v průmyslové výrobě, kde výrobní proces probíhá v jednotlivých fázích nebo stupních, které na sebe navazují</a:t>
            </a:r>
            <a:r>
              <a:rPr lang="cs-CZ" dirty="0"/>
              <a:t> (od výroby polotovarů až po finální </a:t>
            </a:r>
            <a:r>
              <a:rPr lang="cs-CZ" dirty="0" smtClean="0"/>
              <a:t>výrobky)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postupná </a:t>
            </a:r>
            <a:r>
              <a:rPr lang="cs-CZ" b="1" dirty="0"/>
              <a:t>(fázová) </a:t>
            </a:r>
            <a:r>
              <a:rPr lang="cs-CZ" b="1" dirty="0" smtClean="0"/>
              <a:t>kalkulace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kalkulace průběžná</a:t>
            </a:r>
            <a:r>
              <a:rPr lang="cs-CZ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4048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Kalkulace </a:t>
            </a:r>
            <a:r>
              <a:rPr lang="cs-CZ" sz="3200" b="1" dirty="0"/>
              <a:t>dělením s poměrovými čísly 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6993" y="1131590"/>
            <a:ext cx="83529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</a:t>
            </a:r>
            <a:r>
              <a:rPr lang="cs-CZ" dirty="0"/>
              <a:t>se </a:t>
            </a:r>
            <a:r>
              <a:rPr lang="cs-CZ" b="1" dirty="0"/>
              <a:t>při sestavování kalkulací výroby nákladově nestejných výrobků</a:t>
            </a:r>
            <a:r>
              <a:rPr lang="cs-CZ" dirty="0"/>
              <a:t> nebo tam, kde se při stejném technologickém procesu vyrábí několik výrobků, lišících se velikostí, tvarem, hmotností, pracností a podobně,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pro </a:t>
            </a:r>
            <a:r>
              <a:rPr lang="cs-CZ" dirty="0"/>
              <a:t>rozvrhování nepřímých nákladů se používají </a:t>
            </a:r>
            <a:r>
              <a:rPr lang="cs-CZ" b="1" dirty="0"/>
              <a:t>tzv. poměrová čísla</a:t>
            </a:r>
            <a:r>
              <a:rPr lang="cs-CZ" dirty="0"/>
              <a:t> nebo v praxi také koeficient obtížnosti, přičemž poměrové číslo 1 se určí pro typický představitel výkonů, pro ostatní výkony se stanoví poměrové číslo poměrem k zvolené známé vlastnosti.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9964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Kalkulace </a:t>
            </a:r>
            <a:r>
              <a:rPr lang="cs-CZ" sz="3200" b="1" dirty="0"/>
              <a:t>přirážková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se v </a:t>
            </a:r>
            <a:r>
              <a:rPr lang="cs-CZ" dirty="0"/>
              <a:t>průmyslových výrobách, kde se vyrábí více výrobků, používá se různorodý technologický </a:t>
            </a:r>
            <a:r>
              <a:rPr lang="cs-CZ" dirty="0" smtClean="0"/>
              <a:t>postup, </a:t>
            </a:r>
            <a:r>
              <a:rPr lang="cs-CZ" dirty="0"/>
              <a:t>a tím i poměr nákladů mezi jednotlivými výrobky není stálý. např. strojírenská výroba, výroba oceli, atd. </a:t>
            </a:r>
          </a:p>
          <a:p>
            <a:pPr algn="just"/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přímé </a:t>
            </a:r>
            <a:r>
              <a:rPr lang="cs-CZ" b="1" dirty="0"/>
              <a:t>náklady</a:t>
            </a:r>
            <a:r>
              <a:rPr lang="cs-CZ" dirty="0"/>
              <a:t> zjistíme při sestavování </a:t>
            </a:r>
            <a:r>
              <a:rPr lang="cs-CZ" dirty="0" smtClean="0"/>
              <a:t>kalkulací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nepřímé náklady</a:t>
            </a:r>
            <a:r>
              <a:rPr lang="cs-CZ" dirty="0" smtClean="0"/>
              <a:t>, </a:t>
            </a:r>
            <a:r>
              <a:rPr lang="cs-CZ" dirty="0"/>
              <a:t>které jsou společné většině výkonů, se rozvrhují podle rozvrhových základen a přičítání nákladů na kalkulační jednici se provádí pomocí režijních přirážek nebo sazeb.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97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8343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/>
              <a:t>Kalkulace přirážková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6328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</a:t>
            </a:r>
            <a:r>
              <a:rPr lang="cs-CZ" dirty="0" smtClean="0"/>
              <a:t>ejvětším </a:t>
            </a:r>
            <a:r>
              <a:rPr lang="cs-CZ" dirty="0"/>
              <a:t>problémem je </a:t>
            </a:r>
            <a:r>
              <a:rPr lang="cs-CZ" b="1" dirty="0"/>
              <a:t>určení </a:t>
            </a:r>
            <a:r>
              <a:rPr lang="cs-CZ" b="1" dirty="0" smtClean="0"/>
              <a:t>nejvhodnější </a:t>
            </a:r>
            <a:r>
              <a:rPr lang="cs-CZ" b="1" dirty="0"/>
              <a:t>rozvrhové základny</a:t>
            </a:r>
            <a:r>
              <a:rPr lang="cs-CZ" dirty="0"/>
              <a:t>, která by respektovala souvislost nákladů a rozvrhových </a:t>
            </a:r>
            <a:r>
              <a:rPr lang="cs-CZ" dirty="0" smtClean="0"/>
              <a:t>základen</a:t>
            </a:r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</a:t>
            </a:r>
            <a:r>
              <a:rPr lang="cs-CZ" dirty="0" smtClean="0"/>
              <a:t>ozvrhová základna představuje základ pro rozvržení nákladů, které nelze jednoznačně zjistit a přiřadit na kalkulační jednici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alkulace přirážková pracuje s tzv. </a:t>
            </a:r>
            <a:r>
              <a:rPr lang="cs-CZ" b="1" dirty="0" smtClean="0"/>
              <a:t>rozvrhovou základnou </a:t>
            </a:r>
            <a:r>
              <a:rPr lang="cs-CZ" dirty="0" smtClean="0"/>
              <a:t>pro výpočet </a:t>
            </a:r>
            <a:r>
              <a:rPr lang="cs-CZ" b="1" dirty="0" smtClean="0"/>
              <a:t>nepřímých nákladů</a:t>
            </a:r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651870"/>
            <a:ext cx="3201054" cy="7200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502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 smtClean="0"/>
              <a:t>Kalkulační systém a jeho využití v řízení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podnicích se sestavují různé typy kalkulací v závislosti na tom, jakému účelu mají </a:t>
            </a:r>
            <a:r>
              <a:rPr lang="cs-CZ" dirty="0" smtClean="0"/>
              <a:t>sloužit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šechny </a:t>
            </a:r>
            <a:r>
              <a:rPr lang="cs-CZ" dirty="0"/>
              <a:t>sestavované kalkulace a vztahy mezi nimi tvoří </a:t>
            </a:r>
            <a:r>
              <a:rPr lang="cs-CZ" b="1" dirty="0"/>
              <a:t>kalkulační </a:t>
            </a:r>
            <a:r>
              <a:rPr lang="cs-CZ" b="1" dirty="0" smtClean="0"/>
              <a:t>systém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/>
          </a:p>
          <a:p>
            <a:r>
              <a:rPr lang="cs-CZ" b="1" dirty="0"/>
              <a:t>Rozlišujeme tyto kalkulace: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předběžná </a:t>
            </a:r>
            <a:r>
              <a:rPr lang="cs-CZ" dirty="0"/>
              <a:t>kalkulace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výsledná </a:t>
            </a:r>
            <a:r>
              <a:rPr lang="cs-CZ" dirty="0"/>
              <a:t>kalkulace 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c</a:t>
            </a:r>
            <a:r>
              <a:rPr lang="cs-CZ" dirty="0" smtClean="0"/>
              <a:t>enová kalkulace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Způsob stanovení rozvrhové základny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876567"/>
            <a:ext cx="82809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 </a:t>
            </a:r>
            <a:r>
              <a:rPr lang="cs-CZ" b="1" dirty="0" smtClean="0"/>
              <a:t>Peněžní </a:t>
            </a:r>
            <a:r>
              <a:rPr lang="cs-CZ" b="1" dirty="0"/>
              <a:t>rozvrhová základna </a:t>
            </a:r>
            <a:endParaRPr lang="cs-CZ" b="1" dirty="0" smtClean="0"/>
          </a:p>
          <a:p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vyjádřena v hodnotových jednotkách, např. cena zásob, hodnota majetku, nákladové </a:t>
            </a:r>
            <a:r>
              <a:rPr lang="cs-CZ" dirty="0" smtClean="0"/>
              <a:t>veličiny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zjistitelná z norem nebo z </a:t>
            </a:r>
            <a:r>
              <a:rPr lang="cs-CZ" dirty="0" smtClean="0"/>
              <a:t>účetnictví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praxi se často používají jako rozvrhová základna přímé mzdy, zejména ve výrobních procesech s převahou manuální nebo duševní činnosti, kde mzdové náklady tvoří podstatnou část celkových </a:t>
            </a:r>
            <a:r>
              <a:rPr lang="cs-CZ" dirty="0" smtClean="0"/>
              <a:t>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s </a:t>
            </a:r>
            <a:r>
              <a:rPr lang="cs-CZ" dirty="0"/>
              <a:t>rozvojem automatizace klesá podíl mzdových nákladů, proto ztrácejí souvislost s nepřímými </a:t>
            </a:r>
            <a:r>
              <a:rPr lang="cs-CZ" dirty="0" smtClean="0"/>
              <a:t>náklady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7410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Způsob stanovení rozvrhové základny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352928" cy="3528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Naturální </a:t>
            </a:r>
            <a:r>
              <a:rPr lang="cs-CZ" b="1" dirty="0"/>
              <a:t>rozvrhová základna </a:t>
            </a:r>
            <a:endParaRPr lang="cs-CZ" b="1" dirty="0" smtClean="0"/>
          </a:p>
          <a:p>
            <a:endParaRPr lang="en-GB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vyjádřena v naturálních parametrech výrobků, jednotkách, pokud vznikají v souvislosti s rozvrhovanými náklady, např. čas zpracování, délka, plocha, apod.,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zdrojem </a:t>
            </a:r>
            <a:r>
              <a:rPr lang="cs-CZ" dirty="0"/>
              <a:t>bývají technickohospodářské normy, které nebývají nepříznivě ovlivněny cenovými změnami.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cs-CZ" dirty="0"/>
              <a:t>Výpočet rozvrhu nepřímých nákladů</a:t>
            </a:r>
            <a:r>
              <a:rPr lang="cs-CZ" dirty="0" smtClean="0"/>
              <a:t>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074" y="3795886"/>
            <a:ext cx="3201054" cy="7200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470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Metoda </a:t>
            </a:r>
            <a:r>
              <a:rPr lang="cs-CZ" sz="3200" b="1" dirty="0"/>
              <a:t>odečítací a </a:t>
            </a:r>
            <a:r>
              <a:rPr lang="cs-CZ" sz="3200" b="1" dirty="0" err="1"/>
              <a:t>rozčítací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4969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tato </a:t>
            </a:r>
            <a:r>
              <a:rPr lang="cs-CZ" dirty="0"/>
              <a:t>metoda se využívá u sdružené </a:t>
            </a:r>
            <a:r>
              <a:rPr lang="cs-CZ" dirty="0" smtClean="0"/>
              <a:t>výroby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o </a:t>
            </a:r>
            <a:r>
              <a:rPr lang="cs-CZ" b="1" dirty="0"/>
              <a:t>sdružené výrobě </a:t>
            </a:r>
            <a:r>
              <a:rPr lang="cs-CZ" dirty="0"/>
              <a:t>hovoříme tehdy, když v rámci výrobního cyklu z jednoho materiálu (nebo skupin materiálu) vznikají objektivně dva nebo více výrobků v určitém vzájemném poměru, přičemž výrobce nemá buď žádnou nebo omezenou možnost ovlivnit relace mezi těmito </a:t>
            </a:r>
            <a:r>
              <a:rPr lang="cs-CZ" dirty="0" smtClean="0"/>
              <a:t>výrobky. 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ro </a:t>
            </a:r>
            <a:r>
              <a:rPr lang="cs-CZ" dirty="0"/>
              <a:t>přiřazování nákladů u sdružené výroby se používají následující způsoby: </a:t>
            </a:r>
            <a:endParaRPr lang="en-GB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odečítací </a:t>
            </a:r>
            <a:r>
              <a:rPr lang="cs-CZ" dirty="0"/>
              <a:t>metoda </a:t>
            </a: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err="1"/>
              <a:t>r</a:t>
            </a:r>
            <a:r>
              <a:rPr lang="cs-CZ" dirty="0" err="1" smtClean="0"/>
              <a:t>ozčítací</a:t>
            </a:r>
            <a:r>
              <a:rPr lang="cs-CZ" dirty="0" smtClean="0"/>
              <a:t> </a:t>
            </a:r>
            <a:r>
              <a:rPr lang="cs-CZ" dirty="0"/>
              <a:t>metoda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5578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Odečítací metoda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</a:t>
            </a:r>
            <a:r>
              <a:rPr lang="cs-CZ" dirty="0"/>
              <a:t>se v případě, kdy předmětem kalkulace jsou pouze hlavní </a:t>
            </a:r>
            <a:r>
              <a:rPr lang="cs-CZ" dirty="0" smtClean="0"/>
              <a:t>výrobky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od </a:t>
            </a:r>
            <a:r>
              <a:rPr lang="cs-CZ" dirty="0"/>
              <a:t>úhrnu nákladů na výrobu nejprve odečítáme částku odpovídající předem stanovenému ocenění vedlejších výrobků, zbylé náklady představují náklady na výrobu hlavního výrobku, jako příklad můžeme uvést kalkulaci výroby </a:t>
            </a:r>
            <a:r>
              <a:rPr lang="cs-CZ" dirty="0" smtClean="0"/>
              <a:t>koksu </a:t>
            </a:r>
            <a:endParaRPr lang="en-GB" dirty="0"/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při </a:t>
            </a:r>
            <a:r>
              <a:rPr lang="cs-CZ" dirty="0"/>
              <a:t>oceňování vedlejších výrobků se obvykle vychází z prodejní ceny, jestliže však pro vedlejší výrobky cena není stanovena, odvozujeme ji z ceny podobných výrobků na </a:t>
            </a:r>
            <a:r>
              <a:rPr lang="cs-CZ" dirty="0" smtClean="0"/>
              <a:t>trhu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6159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err="1" smtClean="0"/>
              <a:t>Rozčítací</a:t>
            </a:r>
            <a:r>
              <a:rPr lang="cs-CZ" sz="3200" b="1" dirty="0" smtClean="0"/>
              <a:t> metoda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</a:t>
            </a:r>
            <a:r>
              <a:rPr lang="cs-CZ" dirty="0"/>
              <a:t>se tehdy, nelze-li ze sdružených výrobků rovnocenného významu zvolit pouze jeden za hlavní a ostatní považovat za vedlejší, tj. když výsledkem sdružené výroby jsou dva nebo více hlavních výrobků (např. výrobky při zpracování ropy, nebo jednotlivé druhy mouky v mlýnech</a:t>
            </a:r>
            <a:r>
              <a:rPr lang="cs-CZ" dirty="0" smtClean="0"/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protože </a:t>
            </a:r>
            <a:r>
              <a:rPr lang="cs-CZ" dirty="0"/>
              <a:t>mezi jednotlivými výrobky nelze samostatně zjistit vzájemné poměry nákladů, je třeba použít náhradní způsob tzv. </a:t>
            </a:r>
            <a:r>
              <a:rPr lang="cs-CZ" dirty="0" err="1"/>
              <a:t>rozčítací</a:t>
            </a:r>
            <a:r>
              <a:rPr lang="cs-CZ" dirty="0"/>
              <a:t> klíč, pro jehož stanovení mohou sloužit různé veličiny, například prodejní cena, výtěžnost, hmotnost apod</a:t>
            </a:r>
            <a:r>
              <a:rPr lang="cs-CZ" dirty="0" smtClean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postup </a:t>
            </a:r>
            <a:r>
              <a:rPr lang="cs-CZ" dirty="0"/>
              <a:t>rozpočtu sdružených nákladů s využitím </a:t>
            </a:r>
            <a:r>
              <a:rPr lang="cs-CZ" dirty="0" err="1"/>
              <a:t>rozčítacích</a:t>
            </a:r>
            <a:r>
              <a:rPr lang="cs-CZ" dirty="0"/>
              <a:t> klíčů je shodný jako v kalkulaci dělením s poměrovými </a:t>
            </a:r>
            <a:r>
              <a:rPr lang="cs-CZ" dirty="0" smtClean="0"/>
              <a:t>čísly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4299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1500" y="123478"/>
            <a:ext cx="8064896" cy="504055"/>
          </a:xfrm>
        </p:spPr>
        <p:txBody>
          <a:bodyPr/>
          <a:lstStyle/>
          <a:p>
            <a:r>
              <a:rPr lang="cs-CZ" b="1" dirty="0" smtClean="0"/>
              <a:t>Vliv </a:t>
            </a:r>
            <a:r>
              <a:rPr lang="cs-CZ" b="1" dirty="0"/>
              <a:t>charakteru podnikatelské činnosti na metodu kalkulace </a:t>
            </a:r>
            <a:endParaRPr lang="cs-CZ" altLang="cs-CZ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Konkrétní </a:t>
            </a:r>
            <a:r>
              <a:rPr lang="cs-CZ" dirty="0"/>
              <a:t>uplatnění metody kalkulace závisí především na konkrétních podmínkách, za kterých probíhá podnikatelský (výrobní) proces.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cs-CZ" u="sng" dirty="0"/>
              <a:t>Tyto podmínky jsou určeny: </a:t>
            </a:r>
            <a:endParaRPr lang="cs-CZ" u="sng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charakterem </a:t>
            </a:r>
            <a:r>
              <a:rPr lang="cs-CZ" dirty="0"/>
              <a:t>– typem – podnikatelského procesu,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charakterem </a:t>
            </a:r>
            <a:r>
              <a:rPr lang="cs-CZ" dirty="0"/>
              <a:t>– typem – výkonů,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členitostí </a:t>
            </a:r>
            <a:r>
              <a:rPr lang="cs-CZ" dirty="0"/>
              <a:t>výrobního procesu,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organizací </a:t>
            </a:r>
            <a:r>
              <a:rPr lang="cs-CZ" dirty="0"/>
              <a:t>dávkování výkonů,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existencí </a:t>
            </a:r>
            <a:r>
              <a:rPr lang="cs-CZ" dirty="0"/>
              <a:t>nedokončené výroby,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sdružeností </a:t>
            </a:r>
            <a:r>
              <a:rPr lang="cs-CZ" dirty="0"/>
              <a:t>výroby.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9206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 smtClean="0">
                <a:solidFill>
                  <a:srgbClr val="00544D"/>
                </a:solidFill>
              </a:rPr>
              <a:t>Děkuji za pozornost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 smtClean="0"/>
              <a:t>Předběžná kalkulace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typ </a:t>
            </a:r>
            <a:r>
              <a:rPr lang="cs-CZ" dirty="0"/>
              <a:t>kalkulace, který vyjadřuje </a:t>
            </a:r>
            <a:r>
              <a:rPr lang="cs-CZ" b="1" i="1" dirty="0"/>
              <a:t>předem stanovené</a:t>
            </a:r>
            <a:r>
              <a:rPr lang="cs-CZ" dirty="0"/>
              <a:t> výrobkové </a:t>
            </a:r>
            <a:r>
              <a:rPr lang="cs-CZ" dirty="0" smtClean="0"/>
              <a:t>náklady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člení </a:t>
            </a:r>
            <a:r>
              <a:rPr lang="cs-CZ" dirty="0"/>
              <a:t>se podle času sestavení a funkci při </a:t>
            </a:r>
            <a:r>
              <a:rPr lang="cs-CZ" dirty="0" smtClean="0"/>
              <a:t>řízení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 </a:t>
            </a:r>
            <a:r>
              <a:rPr lang="cs-CZ" dirty="0"/>
              <a:t>předběžným kalkulacím patří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kalkulace </a:t>
            </a:r>
            <a:r>
              <a:rPr lang="cs-CZ" dirty="0" smtClean="0"/>
              <a:t>propočtová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kalkulace </a:t>
            </a:r>
            <a:r>
              <a:rPr lang="cs-CZ" dirty="0" smtClean="0"/>
              <a:t>plánová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kalkulace </a:t>
            </a:r>
            <a:r>
              <a:rPr lang="cs-CZ" dirty="0" smtClean="0"/>
              <a:t>operativní</a:t>
            </a:r>
            <a:endParaRPr lang="en-GB" dirty="0"/>
          </a:p>
          <a:p>
            <a:r>
              <a:rPr lang="cs-CZ" dirty="0" smtClean="0"/>
              <a:t>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93207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Výsledná kalkulace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nástrojem následné kontroly hospodárnosti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vyjadřuje </a:t>
            </a:r>
            <a:r>
              <a:rPr lang="cs-CZ" b="1" i="1" dirty="0"/>
              <a:t>skutečné náklady </a:t>
            </a:r>
            <a:r>
              <a:rPr lang="cs-CZ" dirty="0"/>
              <a:t>v průměru připadající výkonu vyráběného v určité sérii.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i="1" dirty="0" smtClean="0"/>
              <a:t>pro </a:t>
            </a:r>
            <a:r>
              <a:rPr lang="cs-CZ" b="1" i="1" dirty="0"/>
              <a:t>objektivní řízení hospodárnosti je vhodné sestavovat jak předběžné, tak výsledné kalkulace, avšak hlavním předpokladem je zajistit srovnatelnost položek předběžných a výsledných kalkulací tím, že u obou druhů použijeme stejné kalkulační jednice, kalkulační vzorec i kalkulační techniku pro přiřazování </a:t>
            </a:r>
            <a:r>
              <a:rPr lang="cs-CZ" b="1" i="1" dirty="0" smtClean="0"/>
              <a:t>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algn="just"/>
            <a:r>
              <a:rPr lang="cs-CZ" dirty="0"/>
              <a:t>Porovnáním předběžné a výsledné kalkulace lze zjistit odchylky od předem stanovených nákladů, vč. příčin jejich vzniku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531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 smtClean="0"/>
              <a:t>Kalkulace propočtová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h</a:t>
            </a:r>
            <a:r>
              <a:rPr lang="cs-CZ" dirty="0" smtClean="0"/>
              <a:t>lavním </a:t>
            </a:r>
            <a:r>
              <a:rPr lang="cs-CZ" dirty="0"/>
              <a:t>úkolem </a:t>
            </a:r>
            <a:r>
              <a:rPr lang="cs-CZ" dirty="0" smtClean="0"/>
              <a:t>je </a:t>
            </a:r>
            <a:r>
              <a:rPr lang="cs-CZ" b="1" dirty="0"/>
              <a:t>vytvářet podklady pro předběžné posouzení efektivnosti,</a:t>
            </a:r>
            <a:r>
              <a:rPr lang="cs-CZ" dirty="0"/>
              <a:t> případně pro návrhy ceny nově zaváděného nebo individuálně prováděného </a:t>
            </a:r>
            <a:r>
              <a:rPr lang="cs-CZ" dirty="0" smtClean="0"/>
              <a:t>výkonu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estavujeme </a:t>
            </a:r>
            <a:r>
              <a:rPr lang="cs-CZ" dirty="0"/>
              <a:t>ji zpravidla současně s technickým upřesněním </a:t>
            </a:r>
            <a:r>
              <a:rPr lang="cs-CZ" dirty="0" smtClean="0"/>
              <a:t>výkonu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vyjadřuje </a:t>
            </a:r>
            <a:r>
              <a:rPr lang="cs-CZ" b="1" dirty="0"/>
              <a:t>předběžně stanovené náklady na kalkulační jednici</a:t>
            </a:r>
            <a:r>
              <a:rPr lang="cs-CZ" dirty="0"/>
              <a:t> a sestavuje se u nových nebo inovovaných </a:t>
            </a:r>
            <a:r>
              <a:rPr lang="cs-CZ" dirty="0" smtClean="0"/>
              <a:t>výrobků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tržních podmínkách má tato kalkulace zcela zásadní význam, sestavuje se zejména v podmínkách, kdy nejsou ještě k dispozici přesné normy a kdy by jejich sestavení bylo nehospodárné a kdy podnik má k dispozici maximálně normy podobných </a:t>
            </a:r>
            <a:r>
              <a:rPr lang="cs-CZ" dirty="0" smtClean="0"/>
              <a:t>výrobků </a:t>
            </a:r>
            <a:endParaRPr lang="cs-CZ" dirty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7272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7776864" cy="576064"/>
          </a:xfrm>
        </p:spPr>
        <p:txBody>
          <a:bodyPr/>
          <a:lstStyle/>
          <a:p>
            <a:r>
              <a:rPr lang="cs-CZ" altLang="cs-CZ" sz="3200" b="1" dirty="0"/>
              <a:t>Kalkulace propočtová</a:t>
            </a:r>
            <a:endParaRPr lang="cs-CZ" alt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má rozhodující význam v etapě před vlastní výrobou, během vlastního technického rozvoje se sestavují postupně zpřesňované propočtové kalkulace až do schválení výrobku do výroby, ověření prototypu atd.,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má </a:t>
            </a:r>
            <a:r>
              <a:rPr lang="cs-CZ" dirty="0"/>
              <a:t>velký význam i pro cenová rozhodování, typické je to např. při podávání nabídky do veřejné soutěže, která musí obsahovat i závaznou </a:t>
            </a:r>
            <a:r>
              <a:rPr lang="cs-CZ" dirty="0" smtClean="0"/>
              <a:t>cenu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</a:t>
            </a:r>
            <a:r>
              <a:rPr lang="cs-CZ" dirty="0"/>
              <a:t>se u neopakovatelných výrobků, kdy je často jediným hodnotovým </a:t>
            </a:r>
            <a:r>
              <a:rPr lang="cs-CZ" dirty="0" smtClean="0"/>
              <a:t>měřítkem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r>
              <a:rPr lang="cs-CZ" sz="3200" b="1" dirty="0" smtClean="0"/>
              <a:t>Plánová kalkulace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7704856" cy="3672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m</a:t>
            </a:r>
            <a:r>
              <a:rPr lang="cs-CZ" b="1" dirty="0" smtClean="0"/>
              <a:t>á </a:t>
            </a:r>
            <a:r>
              <a:rPr lang="cs-CZ" b="1" dirty="0"/>
              <a:t>zásadní význam pro výkony, jejichž výroba nebo provádění se budou opakovat v průběhu delšího časového </a:t>
            </a:r>
            <a:r>
              <a:rPr lang="cs-CZ" b="1" dirty="0" smtClean="0"/>
              <a:t>období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sestavují </a:t>
            </a:r>
            <a:r>
              <a:rPr lang="cs-CZ" dirty="0"/>
              <a:t>se v návaznosti na podrobnou konstrukční a technologickou přípravu výroby a její součástí je mj. stanovení výchozích spotřebních a výkonových </a:t>
            </a:r>
            <a:r>
              <a:rPr lang="cs-CZ" dirty="0" smtClean="0"/>
              <a:t>norem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vyjadřuje </a:t>
            </a:r>
            <a:r>
              <a:rPr lang="cs-CZ" b="1" dirty="0"/>
              <a:t>průměrné náklady</a:t>
            </a:r>
            <a:r>
              <a:rPr lang="cs-CZ" dirty="0"/>
              <a:t>, jichž se má u určitého výrobku v plánovacím období </a:t>
            </a:r>
            <a:r>
              <a:rPr lang="cs-CZ" dirty="0" smtClean="0"/>
              <a:t>dosáhnout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navazuje </a:t>
            </a:r>
            <a:r>
              <a:rPr lang="cs-CZ" dirty="0"/>
              <a:t>na plán nákladů podniku, je nástrojem intervalového řízení, je průměrným úkolem na určitý časový </a:t>
            </a:r>
            <a:r>
              <a:rPr lang="cs-CZ" dirty="0" smtClean="0"/>
              <a:t>úsek</a:t>
            </a:r>
            <a:endParaRPr lang="en-GB" dirty="0"/>
          </a:p>
          <a:p>
            <a:pPr algn="just"/>
            <a:r>
              <a:rPr lang="cs-CZ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r>
              <a:rPr lang="cs-CZ" sz="3200" b="1" dirty="0" smtClean="0"/>
              <a:t>Plánová kalkulace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136904" cy="3744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podnik </a:t>
            </a:r>
            <a:r>
              <a:rPr lang="cs-CZ" dirty="0"/>
              <a:t>v tržních podmínkách stanoví úkol sám pro sebe a může ho změnit, když se změna ukáže vhodnou (např. změna technologie, velikost série),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časový </a:t>
            </a:r>
            <a:r>
              <a:rPr lang="cs-CZ" dirty="0"/>
              <a:t>interval, pro který je kalkulace sestavována, mnohdy odráží výrobní cyklus (např. výrobní série, dávka),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sestavuje </a:t>
            </a:r>
            <a:r>
              <a:rPr lang="cs-CZ" dirty="0"/>
              <a:t>se na základě tzv. plánových norem, které jsou úkolem pro výrobní a ostatní útvary pro celé plánovací </a:t>
            </a:r>
            <a:r>
              <a:rPr lang="cs-CZ" dirty="0" smtClean="0"/>
              <a:t>období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algn="just"/>
            <a:r>
              <a:rPr lang="cs-CZ" dirty="0"/>
              <a:t>Plánové kalkulace se sestavují pro přímé náklady (spotřební normy, časové normy, výkonové normy), nepřímé náklady se získají z rozpočtu nepřímých nákladů a na kalkulační jednici se propočtou pomocí vhodné kalkulační techniky.</a:t>
            </a:r>
            <a:endParaRPr lang="en-GB" dirty="0"/>
          </a:p>
          <a:p>
            <a:pPr algn="just"/>
            <a:r>
              <a:rPr lang="cs-CZ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40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r>
              <a:rPr lang="cs-CZ" sz="3200" b="1" dirty="0" smtClean="0"/>
              <a:t>Operativní kalkulace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vyjadřuje </a:t>
            </a:r>
            <a:r>
              <a:rPr lang="cs-CZ" b="1" dirty="0"/>
              <a:t>úroveň předem stanovených nákladů na kalkulační jednici v konkrétních technických, technologických a organizačních </a:t>
            </a:r>
            <a:r>
              <a:rPr lang="cs-CZ" b="1" dirty="0" smtClean="0"/>
              <a:t>podmínkách </a:t>
            </a:r>
            <a:r>
              <a:rPr lang="cs-CZ" dirty="0" smtClean="0"/>
              <a:t>určených </a:t>
            </a:r>
            <a:r>
              <a:rPr lang="cs-CZ" dirty="0"/>
              <a:t>technickou přípravou výroby pro zhotovení výrobku,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sestavuje </a:t>
            </a:r>
            <a:r>
              <a:rPr lang="cs-CZ" dirty="0"/>
              <a:t>se pro jednotlivé pracovní a spotřební operace na základě podrobných operativních norem,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tržních podmínkách se tyto normy označují jako standardy (odtud i označení „metoda standardních nákladů</a:t>
            </a:r>
            <a:r>
              <a:rPr lang="cs-CZ" dirty="0" smtClean="0"/>
              <a:t>“)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95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4261</TotalTime>
  <Words>1656</Words>
  <Application>Microsoft Office PowerPoint</Application>
  <PresentationFormat>Předvádění na obrazovce (16:9)</PresentationFormat>
  <Paragraphs>255</Paragraphs>
  <Slides>26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Times New Roman</vt:lpstr>
      <vt:lpstr>SLU</vt:lpstr>
      <vt:lpstr>KALKULAČNÍ SYSTÉM A METODY KALKULACE</vt:lpstr>
      <vt:lpstr>Kalkulační systém a jeho využití v řízení </vt:lpstr>
      <vt:lpstr>Předběžná kalkulace</vt:lpstr>
      <vt:lpstr>Výsledná kalkulace </vt:lpstr>
      <vt:lpstr>Kalkulace propočtová</vt:lpstr>
      <vt:lpstr>Kalkulace propočtová</vt:lpstr>
      <vt:lpstr>Plánová kalkulace</vt:lpstr>
      <vt:lpstr>Plánová kalkulace</vt:lpstr>
      <vt:lpstr>Operativní kalkulace</vt:lpstr>
      <vt:lpstr>Operativní kalkulace</vt:lpstr>
      <vt:lpstr>Metody přiřazování nákladů předmětu kalkulace (alokace nákladů) </vt:lpstr>
      <vt:lpstr>Metody přiřazování nákladů předmětu kalkulace (alokace nákladů) </vt:lpstr>
      <vt:lpstr>Metody přiřazování nákladů předmětu kalkulace (alokace nákladů) </vt:lpstr>
      <vt:lpstr>Metody přiřazování nákladů předmětu kalkulace </vt:lpstr>
      <vt:lpstr>Kalkulace dělením prostá </vt:lpstr>
      <vt:lpstr>Kalkulace dělením stupňovitá </vt:lpstr>
      <vt:lpstr>Kalkulace dělením s poměrovými čísly </vt:lpstr>
      <vt:lpstr>Kalkulace přirážková</vt:lpstr>
      <vt:lpstr>Kalkulace přirážková</vt:lpstr>
      <vt:lpstr>Způsob stanovení rozvrhové základny</vt:lpstr>
      <vt:lpstr>Způsob stanovení rozvrhové základny</vt:lpstr>
      <vt:lpstr>Metoda odečítací a rozčítací</vt:lpstr>
      <vt:lpstr>Odečítací metoda</vt:lpstr>
      <vt:lpstr>Rozčítací metoda</vt:lpstr>
      <vt:lpstr>Vliv charakteru podnikatelské činnosti na metodu kalkulace 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Vymetal</cp:lastModifiedBy>
  <cp:revision>277</cp:revision>
  <dcterms:created xsi:type="dcterms:W3CDTF">2016-07-06T15:42:34Z</dcterms:created>
  <dcterms:modified xsi:type="dcterms:W3CDTF">2020-03-23T09:59:12Z</dcterms:modified>
</cp:coreProperties>
</file>