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338" r:id="rId4"/>
    <p:sldId id="277" r:id="rId5"/>
    <p:sldId id="359" r:id="rId6"/>
    <p:sldId id="279" r:id="rId7"/>
    <p:sldId id="329" r:id="rId8"/>
    <p:sldId id="399" r:id="rId9"/>
    <p:sldId id="280" r:id="rId10"/>
    <p:sldId id="400" r:id="rId11"/>
    <p:sldId id="363" r:id="rId12"/>
    <p:sldId id="401" r:id="rId13"/>
    <p:sldId id="364" r:id="rId14"/>
    <p:sldId id="365" r:id="rId15"/>
    <p:sldId id="366" r:id="rId16"/>
    <p:sldId id="367" r:id="rId17"/>
    <p:sldId id="374" r:id="rId18"/>
    <p:sldId id="375" r:id="rId19"/>
    <p:sldId id="376" r:id="rId20"/>
    <p:sldId id="407" r:id="rId21"/>
    <p:sldId id="377" r:id="rId22"/>
    <p:sldId id="403" r:id="rId23"/>
    <p:sldId id="273" r:id="rId2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21" autoAdjust="0"/>
  </p:normalViewPr>
  <p:slideViewPr>
    <p:cSldViewPr>
      <p:cViewPr varScale="1">
        <p:scale>
          <a:sx n="90" d="100"/>
          <a:sy n="90" d="100"/>
        </p:scale>
        <p:origin x="624" y="5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8. 4. 2020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8966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807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995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2294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79768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991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8510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9460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1840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44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4125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89275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905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404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825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300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8556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7608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5883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808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solidFill>
                  <a:schemeClr val="bg1"/>
                </a:solidFill>
              </a:rPr>
              <a:t>POSTAVENÍ ROZPOČTU NÁKLADŮ V SYSTÉMU PLÁNŮ A ROZPOČTŮ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360039"/>
          </a:xfrm>
        </p:spPr>
        <p:txBody>
          <a:bodyPr/>
          <a:lstStyle/>
          <a:p>
            <a:r>
              <a:rPr lang="cs-CZ" sz="3200" b="1" dirty="0"/>
              <a:t>Rozpočet peněžních toků 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/>
              <a:t>Rozpočet peněžních toků zpravidla plní dvě funkce: </a:t>
            </a:r>
            <a:endParaRPr lang="cs-CZ" b="1" dirty="0" smtClean="0"/>
          </a:p>
          <a:p>
            <a:pPr algn="just"/>
            <a:endParaRPr lang="en-GB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využívá </a:t>
            </a:r>
            <a:r>
              <a:rPr lang="cs-CZ" dirty="0"/>
              <a:t>se jako </a:t>
            </a:r>
            <a:r>
              <a:rPr lang="cs-CZ" b="1" dirty="0"/>
              <a:t>nástroj řízení solventnosti a likvidity</a:t>
            </a:r>
            <a:r>
              <a:rPr lang="cs-CZ" dirty="0"/>
              <a:t>,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využívá </a:t>
            </a:r>
            <a:r>
              <a:rPr lang="cs-CZ" dirty="0"/>
              <a:t>se jako </a:t>
            </a:r>
            <a:r>
              <a:rPr lang="cs-CZ" b="1" dirty="0"/>
              <a:t>informační podklad řízení koordinačních vztahů</a:t>
            </a:r>
            <a:r>
              <a:rPr lang="cs-CZ" dirty="0"/>
              <a:t> mezi základními aktivitami, které jsou zdrojem tvorby finančních prostředků a jejich racionálního umístění.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3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4055"/>
          </a:xfrm>
        </p:spPr>
        <p:txBody>
          <a:bodyPr/>
          <a:lstStyle/>
          <a:p>
            <a:r>
              <a:rPr lang="cs-CZ" sz="3600" b="1" dirty="0"/>
              <a:t>Plán prodeje výroby</a:t>
            </a:r>
            <a:endParaRPr lang="cs-CZ" altLang="cs-CZ" sz="36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6328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plán </a:t>
            </a:r>
            <a:r>
              <a:rPr lang="cs-CZ" dirty="0"/>
              <a:t>prodeje nejčastěji </a:t>
            </a:r>
            <a:r>
              <a:rPr lang="cs-CZ" b="1" dirty="0"/>
              <a:t>vychází z uzavřených zakázek</a:t>
            </a:r>
            <a:r>
              <a:rPr lang="cs-CZ" dirty="0"/>
              <a:t>, u některého typu podnikání je výsledkem analýzy trhu a předpokládaného zájmu zákazníků, který není konkretizován jejich </a:t>
            </a:r>
            <a:r>
              <a:rPr lang="cs-CZ" dirty="0" smtClean="0"/>
              <a:t>objednávkami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při </a:t>
            </a:r>
            <a:r>
              <a:rPr lang="cs-CZ" dirty="0"/>
              <a:t>transformování plánu prodeje na plán výroby je zapotřebí přihlédnout jednak k délce výrobního cyklu, času potřebnému k dodání hotových výrobků zákazníkovi a dalším faktorům, které ovlivní délku časového předstihu výroby před </a:t>
            </a:r>
            <a:r>
              <a:rPr lang="cs-CZ" dirty="0" smtClean="0"/>
              <a:t>prodejem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13456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4055"/>
          </a:xfrm>
        </p:spPr>
        <p:txBody>
          <a:bodyPr/>
          <a:lstStyle/>
          <a:p>
            <a:r>
              <a:rPr lang="cs-CZ" sz="3200" b="1" dirty="0"/>
              <a:t>Dílčí rozpočty hlavní výdělečné činnosti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/>
              <a:t>Na plány prodeje a výroby bezprostředně navazují rozpočty, které jsou </a:t>
            </a:r>
            <a:r>
              <a:rPr lang="cs-CZ" dirty="0" smtClean="0"/>
              <a:t>základem </a:t>
            </a:r>
            <a:r>
              <a:rPr lang="cs-CZ" dirty="0"/>
              <a:t>hlavního podnikového rozpočtu a jsou rovněž podkladem pro sestavení rozpočtu peněžních toků hlavní výdělečné činnosti i rozpočtové výsledovky a změn stavu provozní části rozvahy. Jedná se minimálně o tyto rozpočty: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rozpočet </a:t>
            </a:r>
            <a:r>
              <a:rPr lang="cs-CZ" dirty="0"/>
              <a:t>výnosů z prodeje a inkasa tržeb,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rozpočet </a:t>
            </a:r>
            <a:r>
              <a:rPr lang="cs-CZ" dirty="0"/>
              <a:t>spotřeby jednicového materiálu a na něj navazující rozpočet jeho nákupu,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rozpočet </a:t>
            </a:r>
            <a:r>
              <a:rPr lang="cs-CZ" dirty="0"/>
              <a:t>jednicových mezd, resp. osobních nákladů a jejich výplaty</a:t>
            </a:r>
            <a:r>
              <a:rPr lang="cs-CZ" dirty="0" smtClean="0"/>
              <a:t>,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</a:t>
            </a:r>
            <a:r>
              <a:rPr lang="cs-CZ" dirty="0" smtClean="0"/>
              <a:t>ozpočet </a:t>
            </a:r>
            <a:r>
              <a:rPr lang="cs-CZ" dirty="0"/>
              <a:t>variabilních nákladů a výdajů,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rozpočet </a:t>
            </a:r>
            <a:r>
              <a:rPr lang="cs-CZ" dirty="0"/>
              <a:t>fixních nákladů a výdajů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22221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sz="3200" b="1" dirty="0"/>
              <a:t>Rozpočet výnosů z prodeje a inkasa tržeb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vychází </a:t>
            </a:r>
            <a:r>
              <a:rPr lang="cs-CZ" dirty="0"/>
              <a:t>z plánu prodeje a </a:t>
            </a:r>
            <a:r>
              <a:rPr lang="cs-CZ" b="1" dirty="0"/>
              <a:t>je sestavován na základě rozpočtu fakturace výnosů z </a:t>
            </a:r>
            <a:r>
              <a:rPr lang="cs-CZ" b="1" dirty="0" smtClean="0"/>
              <a:t>prodeje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rozpočet </a:t>
            </a:r>
            <a:r>
              <a:rPr lang="cs-CZ" dirty="0"/>
              <a:t>inkasa tržeb na rozpočet fakturace navazuje tím, že bere v úvahu různé způsoby úhrady faktur (hotovostní platby, úvěry apod.) a případné problémy s jejich inkasem, které jsou zpravidla vyjádřeny rozpočtováním rezerv nebo tvorbou opravných položek na nedobytné </a:t>
            </a:r>
            <a:r>
              <a:rPr lang="cs-CZ" dirty="0" smtClean="0"/>
              <a:t>pohledávky</a:t>
            </a:r>
            <a:endParaRPr lang="en-GB" dirty="0"/>
          </a:p>
          <a:p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0408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76864" cy="432047"/>
          </a:xfrm>
        </p:spPr>
        <p:txBody>
          <a:bodyPr/>
          <a:lstStyle/>
          <a:p>
            <a:r>
              <a:rPr lang="cs-CZ" b="1" dirty="0"/>
              <a:t>Rozpočet spotřeby a nákupu jednicového materiálu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064896" cy="381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podkladem </a:t>
            </a:r>
            <a:r>
              <a:rPr lang="cs-CZ" b="1" dirty="0"/>
              <a:t>pro sestavení tohoto rozpočtu je plán výroby a na něj navazující rozpočet spotřeby jednicového </a:t>
            </a:r>
            <a:r>
              <a:rPr lang="cs-CZ" b="1" dirty="0" smtClean="0"/>
              <a:t>materiálu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tento </a:t>
            </a:r>
            <a:r>
              <a:rPr lang="cs-CZ" dirty="0"/>
              <a:t>rozpočet se dále upravuje na rozpočet nákupu.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odkladem </a:t>
            </a:r>
            <a:r>
              <a:rPr lang="cs-CZ" dirty="0"/>
              <a:t>pro úpravu jsou informace o faktorech, které ovlivňují délku časového předstihu pořízení materiálu před jeho spotřebou.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Tyto </a:t>
            </a:r>
            <a:r>
              <a:rPr lang="cs-CZ" sz="1600" dirty="0"/>
              <a:t>faktory mohou být ovlivňovány charakterem výrobního procesu (např. požadavky na úpravu materiálu před zpracováním, zrání materiálu), ale i charakteristikou zásobovacího procesu (např. doba dodání, ovlivněná vzdáleností dodavatele, spolehlivost dodávek a další). Oba rozpočty vycházejí z hrubé spotřeby, která bere v úvahu i odpad, vzniklý při výrobě kvalitních výrobků, tak i zmetkovitost.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414235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sz="3200" b="1" dirty="0"/>
              <a:t>Rozpočet jednicových osobních nákladů 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odkladem </a:t>
            </a:r>
            <a:r>
              <a:rPr lang="cs-CZ" dirty="0"/>
              <a:t>pro zpracování kalkulace jednicových osobních nákladů je </a:t>
            </a:r>
            <a:r>
              <a:rPr lang="cs-CZ" b="1" dirty="0"/>
              <a:t>technologický postup výroby, který mimo jiné uvádí i výkonové normy jednicových pracovníků,</a:t>
            </a:r>
            <a:r>
              <a:rPr lang="cs-CZ" dirty="0"/>
              <a:t> které jsou podkladem pro zpracování kalkulace jednicových osobních </a:t>
            </a:r>
            <a:r>
              <a:rPr lang="cs-CZ" dirty="0" smtClean="0"/>
              <a:t>nákladů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položka </a:t>
            </a:r>
            <a:r>
              <a:rPr lang="cs-CZ" dirty="0"/>
              <a:t>kalkulovaných jednicových mezd musí obsahovat i sociální a zdravotní pojištění, které hradí za zaměstnance zaměstnavatel, a které jsou jeho </a:t>
            </a:r>
            <a:r>
              <a:rPr lang="cs-CZ" dirty="0" smtClean="0"/>
              <a:t>nákladem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0973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cs-CZ" sz="2800" b="1" dirty="0"/>
              <a:t>Rozpočet variabilních a fixních nákladů a výdajů 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/>
              <a:t>Při zpracování tohoto typu rozpočtu se vychází z </a:t>
            </a:r>
            <a:r>
              <a:rPr lang="cs-CZ" b="1" dirty="0"/>
              <a:t>rozpočtů režie odpovědnostních středisek</a:t>
            </a:r>
            <a:r>
              <a:rPr lang="cs-CZ" dirty="0"/>
              <a:t>. </a:t>
            </a:r>
            <a:r>
              <a:rPr lang="cs-CZ" dirty="0" smtClean="0"/>
              <a:t>Je </a:t>
            </a:r>
            <a:r>
              <a:rPr lang="cs-CZ" dirty="0"/>
              <a:t>zapotřebí brát v úvahu zejména: </a:t>
            </a:r>
            <a:endParaRPr lang="cs-CZ" dirty="0" smtClean="0"/>
          </a:p>
          <a:p>
            <a:pPr algn="just"/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rozpočtované </a:t>
            </a:r>
            <a:r>
              <a:rPr lang="cs-CZ" b="1" dirty="0"/>
              <a:t>utopené náklady,</a:t>
            </a:r>
            <a:r>
              <a:rPr lang="cs-CZ" dirty="0"/>
              <a:t> které vznikají v důsledku předchozích investičních rozhodnutí a které se v relevantním rozpětí neprojevují jako výdaje (odpisy hmotných a nehmotných fixních aktiv, komplexní náklady příštích období, tvorba rezerv), </a:t>
            </a:r>
            <a:endParaRPr lang="cs-CZ" dirty="0" smtClean="0"/>
          </a:p>
          <a:p>
            <a:pPr algn="just"/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časové </a:t>
            </a:r>
            <a:r>
              <a:rPr lang="cs-CZ" b="1" dirty="0"/>
              <a:t>rozdíly mezi vznikem nákladů a výdajů</a:t>
            </a:r>
            <a:r>
              <a:rPr lang="cs-CZ" dirty="0"/>
              <a:t>, např. u nepravidelně vznikajících položek nebo u položek, které jsou charakterizovány delším časovým intervalem jejich úhrady (nájemné hrazené předem, případně následně, a jiné položky manažersky chápaných nákladů a výdajů příštích období).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4751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cs-CZ" b="1" dirty="0" smtClean="0"/>
              <a:t>Řízení </a:t>
            </a:r>
            <a:r>
              <a:rPr lang="cs-CZ" b="1" dirty="0"/>
              <a:t>režijních nákladů </a:t>
            </a:r>
            <a:endParaRPr lang="en-GB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Při rozpočtování režijních nákladů se používají metodické prvky, které nejlépe vysvětlíme na rozpočtování nejdůležitějších režijních položek, ke kterým patří: </a:t>
            </a:r>
            <a:endParaRPr lang="en-GB" dirty="0"/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stanovení </a:t>
            </a:r>
            <a:r>
              <a:rPr lang="cs-CZ" dirty="0"/>
              <a:t>norem (normativů) režijních nákladů individuálním propočtem bez vazby na skutečné náklady, které vznikly v uplynulých </a:t>
            </a:r>
            <a:r>
              <a:rPr lang="cs-CZ" dirty="0" smtClean="0"/>
              <a:t>obdobích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stanovení </a:t>
            </a:r>
            <a:r>
              <a:rPr lang="cs-CZ" dirty="0"/>
              <a:t>normativů režijních nákladů na základě skutečného průběhu v uplynulých </a:t>
            </a:r>
            <a:r>
              <a:rPr lang="cs-CZ" dirty="0" smtClean="0"/>
              <a:t>obdobích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limitování </a:t>
            </a:r>
            <a:r>
              <a:rPr lang="cs-CZ" dirty="0"/>
              <a:t>nákladů, tj. stanovení horního limitu přípustné výše </a:t>
            </a:r>
            <a:r>
              <a:rPr lang="cs-CZ" dirty="0" smtClean="0"/>
              <a:t>nákladů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propočet </a:t>
            </a:r>
            <a:r>
              <a:rPr lang="cs-CZ" dirty="0"/>
              <a:t>podle zdůvodněného budoucího </a:t>
            </a:r>
            <a:r>
              <a:rPr lang="cs-CZ" dirty="0" smtClean="0"/>
              <a:t>vývoje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69848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4055"/>
          </a:xfrm>
        </p:spPr>
        <p:txBody>
          <a:bodyPr/>
          <a:lstStyle/>
          <a:p>
            <a:r>
              <a:rPr lang="cs-CZ" sz="3200" b="1" dirty="0"/>
              <a:t>Stanovení norem individuálním propočtem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80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/>
              <a:t>Metoda </a:t>
            </a:r>
            <a:r>
              <a:rPr lang="cs-CZ" dirty="0"/>
              <a:t>je založena na rozboru příčin vzniku individuálních režijních nákladů, které jsou vymezeny určitým režijním výkonem a jeho vztahovou veličinou, charakterizující příčinu vzniku nákladů. 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technické </a:t>
            </a:r>
            <a:r>
              <a:rPr lang="cs-CZ" dirty="0"/>
              <a:t>jednotky (kWh, t, </a:t>
            </a:r>
            <a:r>
              <a:rPr lang="cs-CZ" dirty="0" err="1"/>
              <a:t>tkm</a:t>
            </a:r>
            <a:r>
              <a:rPr lang="cs-CZ" dirty="0"/>
              <a:t>, kg, m, atd.),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časové </a:t>
            </a:r>
            <a:r>
              <a:rPr lang="cs-CZ" dirty="0"/>
              <a:t>jednotky (normohodina ruční práce, hodina tavby, strojová hodina),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mzdové </a:t>
            </a:r>
            <a:r>
              <a:rPr lang="cs-CZ" dirty="0"/>
              <a:t>jednotky (přímé mzdy výrobních dělníků, normované mzdy),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jiné </a:t>
            </a:r>
            <a:r>
              <a:rPr lang="cs-CZ" dirty="0"/>
              <a:t>hodnotové ukazatele (např. pořizovací cena výrobního stroje). 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r>
              <a:rPr lang="cs-CZ" dirty="0"/>
              <a:t>Stanovení vztahu mezi určitým režijním nákladem a individuální vztahovou veličinou označujeme jako </a:t>
            </a:r>
            <a:r>
              <a:rPr lang="cs-CZ" b="1" dirty="0"/>
              <a:t>normování režijních nákladů</a:t>
            </a:r>
            <a:r>
              <a:rPr lang="cs-CZ" dirty="0"/>
              <a:t>, popř. stanovení režijních norem.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44897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280920" cy="486057"/>
          </a:xfrm>
        </p:spPr>
        <p:txBody>
          <a:bodyPr/>
          <a:lstStyle/>
          <a:p>
            <a:r>
              <a:rPr lang="cs-CZ" sz="1800" b="1" dirty="0" smtClean="0"/>
              <a:t>Rozpočtování </a:t>
            </a:r>
            <a:r>
              <a:rPr lang="cs-CZ" sz="1800" b="1" dirty="0"/>
              <a:t>režijních nákladů na základě jejich skutečného průběhu v minulosti </a:t>
            </a:r>
            <a:endParaRPr lang="en-GB" sz="18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Rozpočtování režijních nákladů na základě jejich skutečného průběhu v minulosti předpokládá, že známe údaje o skutečném průběhu dvojice veličin: </a:t>
            </a:r>
            <a:endParaRPr lang="cs-CZ" dirty="0" smtClean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skutečného </a:t>
            </a:r>
            <a:r>
              <a:rPr lang="cs-CZ" dirty="0"/>
              <a:t>objemu vztahové veličiny charakterizující režijní výkon,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skutečné </a:t>
            </a:r>
            <a:r>
              <a:rPr lang="cs-CZ" dirty="0"/>
              <a:t>výše režijních nákladů na příslušný objem. 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70592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200" b="1" dirty="0" smtClean="0"/>
              <a:t>Plánování (plán)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010711"/>
            <a:ext cx="81369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v </a:t>
            </a:r>
            <a:r>
              <a:rPr lang="cs-CZ" dirty="0"/>
              <a:t>jednotlivých jazykových oblastech se setkáváme s tím, že není zcela rozlišen pojem rozpočet a </a:t>
            </a:r>
            <a:r>
              <a:rPr lang="cs-CZ" dirty="0" smtClean="0"/>
              <a:t>plán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plánování </a:t>
            </a:r>
            <a:r>
              <a:rPr lang="cs-CZ" b="1" dirty="0"/>
              <a:t>pojímá šířeji než rozpočetnictví</a:t>
            </a:r>
            <a:r>
              <a:rPr lang="cs-CZ" dirty="0"/>
              <a:t>, zejména z těchto důvodů</a:t>
            </a:r>
            <a:r>
              <a:rPr lang="cs-CZ" dirty="0" smtClean="0"/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je </a:t>
            </a:r>
            <a:r>
              <a:rPr lang="cs-CZ" b="1" dirty="0"/>
              <a:t>nástrojem prosazování tzv. podnikových politik</a:t>
            </a:r>
            <a:r>
              <a:rPr lang="cs-CZ" dirty="0"/>
              <a:t> nebo jinak vymezených strategických a taktických cílů a koncepcí, které jsou podnikem přijaty pro základní oblasti </a:t>
            </a:r>
            <a:r>
              <a:rPr lang="cs-CZ" dirty="0" smtClean="0"/>
              <a:t>činnosti </a:t>
            </a:r>
            <a:endParaRPr lang="en-GB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někdy </a:t>
            </a:r>
            <a:r>
              <a:rPr lang="cs-CZ" dirty="0"/>
              <a:t>vymezuje pouze věcné úkoly, například pouze pomocí kvantitativních </a:t>
            </a:r>
            <a:r>
              <a:rPr lang="cs-CZ" dirty="0" smtClean="0"/>
              <a:t>ukazatelů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208912" cy="504055"/>
          </a:xfrm>
        </p:spPr>
        <p:txBody>
          <a:bodyPr/>
          <a:lstStyle/>
          <a:p>
            <a:r>
              <a:rPr lang="cs-CZ" sz="1800" b="1" dirty="0" smtClean="0"/>
              <a:t>Rozpočtování </a:t>
            </a:r>
            <a:r>
              <a:rPr lang="cs-CZ" sz="1800" b="1" dirty="0"/>
              <a:t>režijních nákladů na základě jejich skutečného průběhu v minulosti </a:t>
            </a:r>
            <a:endParaRPr lang="en-GB" sz="18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Většina metod používaných pro roční rozpočtování režie vychází z lineárních vztahů, proto je třeba graficky nebo matematicky určit příslušnou rovnici přímky.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 </a:t>
            </a:r>
            <a:r>
              <a:rPr lang="cs-CZ" dirty="0"/>
              <a:t>praxi se k tomu používá několik metod, z nichž si uvedeme alespoň ty nejznámější</a:t>
            </a:r>
            <a:r>
              <a:rPr lang="cs-CZ" dirty="0" smtClean="0"/>
              <a:t>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grafické </a:t>
            </a:r>
            <a:r>
              <a:rPr lang="cs-CZ" dirty="0"/>
              <a:t>zjištění přímky odhadem,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extrapolace </a:t>
            </a:r>
            <a:r>
              <a:rPr lang="cs-CZ" dirty="0"/>
              <a:t>(interpolace) na základě dvou reprezentativních údajů o skutečnosti,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statistické </a:t>
            </a:r>
            <a:r>
              <a:rPr lang="cs-CZ" dirty="0"/>
              <a:t>metody,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metoda </a:t>
            </a:r>
            <a:r>
              <a:rPr lang="cs-CZ" dirty="0"/>
              <a:t>variátorů. 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413571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sz="3200" b="1" dirty="0"/>
              <a:t>Limitování režijních nákladů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/>
              <a:t>Limitem nákladů</a:t>
            </a:r>
            <a:r>
              <a:rPr lang="cs-CZ" dirty="0"/>
              <a:t> ukládá vyšší článek řízení nižšímu výši režijních nákladů a vyjadřuje  tak záměr omezit náklady na maximální přípustnou výši. </a:t>
            </a:r>
            <a:r>
              <a:rPr lang="cs-CZ" b="1" dirty="0"/>
              <a:t>Limit bývá stanoven absolutní částkou nebo procentní přirážkou</a:t>
            </a:r>
            <a:r>
              <a:rPr lang="cs-CZ" dirty="0"/>
              <a:t> k určité vztahové veličině. V praxi se při sestavování rozpočtu režijních nákladů používá limitování u: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jednotlivých </a:t>
            </a:r>
            <a:r>
              <a:rPr lang="cs-CZ" b="1" dirty="0"/>
              <a:t>režijních položek</a:t>
            </a:r>
            <a:r>
              <a:rPr lang="cs-CZ" dirty="0"/>
              <a:t>,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skupiny </a:t>
            </a:r>
            <a:r>
              <a:rPr lang="cs-CZ" b="1" dirty="0"/>
              <a:t>režijních nákladů</a:t>
            </a:r>
            <a:r>
              <a:rPr lang="cs-CZ" dirty="0"/>
              <a:t> se stejným nebo podobným vývojem,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rozpočtu </a:t>
            </a:r>
            <a:r>
              <a:rPr lang="cs-CZ" b="1" dirty="0"/>
              <a:t>úhrnných režijních nákladů</a:t>
            </a:r>
            <a:r>
              <a:rPr lang="cs-CZ" dirty="0"/>
              <a:t> v určitém útvaru</a:t>
            </a:r>
            <a:r>
              <a:rPr lang="cs-CZ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Metoda limitování se používá zejména u </a:t>
            </a:r>
            <a:r>
              <a:rPr lang="cs-CZ" b="1" dirty="0"/>
              <a:t>nežádoucích nebo neproduktivních </a:t>
            </a:r>
            <a:r>
              <a:rPr lang="cs-CZ" b="1" dirty="0" smtClean="0"/>
              <a:t>položek</a:t>
            </a:r>
            <a:endParaRPr lang="cs-CZ" dirty="0" smtClean="0"/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270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432047"/>
          </a:xfrm>
        </p:spPr>
        <p:txBody>
          <a:bodyPr/>
          <a:lstStyle/>
          <a:p>
            <a:r>
              <a:rPr lang="cs-CZ" b="1" dirty="0"/>
              <a:t>Rozpočet podle zdůvodněného odhadu budoucího vývoje </a:t>
            </a:r>
            <a:endParaRPr lang="en-GB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089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metoda </a:t>
            </a:r>
            <a:r>
              <a:rPr lang="cs-CZ" dirty="0"/>
              <a:t>je založena na odhadu budoucího vývoje a příčin vzniku jednotlivých </a:t>
            </a:r>
            <a:r>
              <a:rPr lang="cs-CZ" dirty="0" smtClean="0"/>
              <a:t>položek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informace </a:t>
            </a:r>
            <a:r>
              <a:rPr lang="cs-CZ" dirty="0"/>
              <a:t>jsou využity ke zdůvodnění a propočtu odpovídající výše režijní </a:t>
            </a:r>
            <a:r>
              <a:rPr lang="cs-CZ" dirty="0" smtClean="0"/>
              <a:t>položky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vhodná </a:t>
            </a:r>
            <a:r>
              <a:rPr lang="cs-CZ" dirty="0"/>
              <a:t>zejména tehdy, když dochází k nepravidelnostem při vzniku režijní položky, útvar nemůže vznik režijního nákladu ovlivnit anebo výše nákladů není podle útvaru měřitelná, případně by měření bylo </a:t>
            </a:r>
            <a:r>
              <a:rPr lang="cs-CZ" dirty="0" smtClean="0"/>
              <a:t>nehospodárné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jako </a:t>
            </a:r>
            <a:r>
              <a:rPr lang="cs-CZ" dirty="0"/>
              <a:t>příklad je možno uvést odpisy dlouhodobého majetku, jejichž výše je závislá na vstupní ceně a odpisové sazbě a kdy při pořízení nového majetku se odpisy mění skokem.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73725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 smtClean="0">
                <a:solidFill>
                  <a:srgbClr val="00544D"/>
                </a:solidFill>
              </a:rPr>
              <a:t>Děkuji za pozornost 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39443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200" b="1" dirty="0" smtClean="0"/>
              <a:t>Rozpočet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79208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Rozpočet </a:t>
            </a:r>
            <a:r>
              <a:rPr lang="cs-CZ" dirty="0"/>
              <a:t>má přímou nebo nepřímou vazbu na podnikové politiky, a to pomocí plánových úkolů. Tyto vazby můžeme charakterizovat takto:</a:t>
            </a:r>
            <a:endParaRPr lang="en-GB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cs-CZ" b="1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stanovují </a:t>
            </a:r>
            <a:r>
              <a:rPr lang="cs-CZ" b="1" dirty="0"/>
              <a:t>se jím hodnotové ukazatele v peněžních </a:t>
            </a:r>
            <a:r>
              <a:rPr lang="cs-CZ" b="1" dirty="0" smtClean="0"/>
              <a:t>jednotkách,</a:t>
            </a:r>
            <a:endParaRPr lang="cs-CZ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musí </a:t>
            </a:r>
            <a:r>
              <a:rPr lang="cs-CZ" dirty="0"/>
              <a:t>stanovit určité úkoly, jejichž míra závaznosti může být rozdílná podle druhu rozpočtu a úkolu, podle způsobu sestavování, podle informací, které má rozpočtování k dispozici apod.,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sestavuje </a:t>
            </a:r>
            <a:r>
              <a:rPr lang="cs-CZ" dirty="0"/>
              <a:t>se </a:t>
            </a:r>
            <a:r>
              <a:rPr lang="cs-CZ" b="1" dirty="0"/>
              <a:t>na určité časové období</a:t>
            </a:r>
            <a:r>
              <a:rPr lang="cs-CZ" dirty="0"/>
              <a:t>,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nepoužívá </a:t>
            </a:r>
            <a:r>
              <a:rPr lang="cs-CZ" dirty="0"/>
              <a:t>pouze skutečné propočtené veličiny (např. normy přímých nákladů pro sestavení kalkulací), ale někdy i veličiny odhadované. </a:t>
            </a:r>
            <a:endParaRPr lang="en-GB" dirty="0"/>
          </a:p>
          <a:p>
            <a:endParaRPr lang="en-GB" dirty="0"/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7272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9"/>
            <a:ext cx="7776864" cy="576064"/>
          </a:xfrm>
        </p:spPr>
        <p:txBody>
          <a:bodyPr/>
          <a:lstStyle/>
          <a:p>
            <a:r>
              <a:rPr lang="cs-CZ" altLang="cs-CZ" sz="3200" b="1" dirty="0" smtClean="0"/>
              <a:t>Normy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06489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veličiny</a:t>
            </a:r>
            <a:r>
              <a:rPr lang="cs-CZ" sz="2000" dirty="0"/>
              <a:t>, které musí být nejdříve stanoveny v naturálních jednotkách (hodiny práce, kg spotřebovaného materiálu apod.,) </a:t>
            </a:r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Následně jsou </a:t>
            </a:r>
            <a:r>
              <a:rPr lang="cs-CZ" sz="2000" dirty="0"/>
              <a:t>převedeny na hodnotové ukazatele pomocí hodinové sazby, směrné ceny za 1 kg materiálu apod. </a:t>
            </a:r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používají se především </a:t>
            </a:r>
            <a:r>
              <a:rPr lang="cs-CZ" sz="2000" dirty="0"/>
              <a:t>při rozpočtování jednicových </a:t>
            </a:r>
            <a:r>
              <a:rPr lang="cs-CZ" sz="2000" dirty="0" smtClean="0"/>
              <a:t>nákladů</a:t>
            </a:r>
            <a:endParaRPr lang="en-GB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979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9"/>
            <a:ext cx="7776864" cy="576064"/>
          </a:xfrm>
        </p:spPr>
        <p:txBody>
          <a:bodyPr/>
          <a:lstStyle/>
          <a:p>
            <a:r>
              <a:rPr lang="cs-CZ" altLang="cs-CZ" sz="3200" b="1" dirty="0" smtClean="0"/>
              <a:t>Limit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5432" y="771551"/>
            <a:ext cx="779696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nejvhodnější </a:t>
            </a:r>
            <a:r>
              <a:rPr lang="cs-CZ" dirty="0"/>
              <a:t>způsob stanovení směrné </a:t>
            </a:r>
            <a:r>
              <a:rPr lang="cs-CZ" dirty="0" smtClean="0"/>
              <a:t>veličiny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může </a:t>
            </a:r>
            <a:r>
              <a:rPr lang="cs-CZ" dirty="0"/>
              <a:t>být vyjádřen hodnotově i naturálně za předpokladu, že naturální limit je vyjádřen společnou měrnou jednotkou (např. počet pracovníků, normohodin).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/>
            <a:r>
              <a:rPr lang="cs-CZ" b="1" u="sng" dirty="0" smtClean="0"/>
              <a:t>Limity </a:t>
            </a:r>
            <a:r>
              <a:rPr lang="cs-CZ" b="1" u="sng" dirty="0"/>
              <a:t>mohou mít omezení: </a:t>
            </a:r>
            <a:endParaRPr lang="cs-CZ" b="1" u="sng" dirty="0" smtClean="0"/>
          </a:p>
          <a:p>
            <a:pPr algn="just"/>
            <a:endParaRPr lang="cs-CZ" b="1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u </a:t>
            </a:r>
            <a:r>
              <a:rPr lang="cs-CZ" b="1" dirty="0"/>
              <a:t>limitů vyjadřujících horní omezení</a:t>
            </a:r>
            <a:r>
              <a:rPr lang="cs-CZ" dirty="0"/>
              <a:t> je zapotřebí rozlišovat, zda se jedná o limit směrný nebo nepřekročitelný, případně podmíněně nepřekročitelný, pokud není vedoucím pracovníkem na vyšším stupni řízení povoleno jeho dodatečné </a:t>
            </a:r>
            <a:r>
              <a:rPr lang="cs-CZ" dirty="0" smtClean="0"/>
              <a:t>zvýšení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limity </a:t>
            </a:r>
            <a:r>
              <a:rPr lang="cs-CZ" b="1" dirty="0"/>
              <a:t>vyjadřující dolní omezení</a:t>
            </a:r>
            <a:r>
              <a:rPr lang="cs-CZ" dirty="0"/>
              <a:t> se užívají zpravidla u výnosů, výtěžnosti a podobných </a:t>
            </a:r>
            <a:r>
              <a:rPr lang="cs-CZ" dirty="0" smtClean="0"/>
              <a:t>veličin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72081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5"/>
            <a:ext cx="8208912" cy="763057"/>
          </a:xfrm>
        </p:spPr>
        <p:txBody>
          <a:bodyPr/>
          <a:lstStyle/>
          <a:p>
            <a:r>
              <a:rPr lang="cs-CZ" sz="3200" b="1" dirty="0"/>
              <a:t>Cíle plánů a rozpočtů 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005572"/>
            <a:ext cx="80648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většina </a:t>
            </a:r>
            <a:r>
              <a:rPr lang="cs-CZ" dirty="0"/>
              <a:t>podniků se v současně době soustřeďuje na </a:t>
            </a:r>
            <a:r>
              <a:rPr lang="cs-CZ" b="1" dirty="0"/>
              <a:t>tradiční způsob plánování ve vazbě na tzv. taktické </a:t>
            </a:r>
            <a:r>
              <a:rPr lang="cs-CZ" b="1" dirty="0" smtClean="0"/>
              <a:t>rozpočty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jejich </a:t>
            </a:r>
            <a:r>
              <a:rPr lang="cs-CZ" dirty="0"/>
              <a:t>časový horizont je zpravidla vázán na </a:t>
            </a:r>
            <a:r>
              <a:rPr lang="cs-CZ" b="1" dirty="0"/>
              <a:t>kalendářní </a:t>
            </a:r>
            <a:r>
              <a:rPr lang="cs-CZ" b="1" dirty="0" smtClean="0"/>
              <a:t>rok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účinnost </a:t>
            </a:r>
            <a:r>
              <a:rPr lang="cs-CZ" dirty="0"/>
              <a:t>těchto rozpočtů vzrůstá, pokud jsou součástí systému dlouhodobých plánů a </a:t>
            </a:r>
            <a:r>
              <a:rPr lang="cs-CZ" dirty="0" smtClean="0"/>
              <a:t>rozpočtů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d</a:t>
            </a:r>
            <a:r>
              <a:rPr lang="cs-CZ" b="1" dirty="0" smtClean="0"/>
              <a:t>louhodobé </a:t>
            </a:r>
            <a:r>
              <a:rPr lang="cs-CZ" b="1" dirty="0"/>
              <a:t>rozpočty</a:t>
            </a:r>
            <a:r>
              <a:rPr lang="cs-CZ" dirty="0"/>
              <a:t> navazují přímo nebo nepřímo, tj. prostřednictvím dlouhodobých plánů, na tzv. podnikové politiky, které vymezují v základních oblastech dílčí strategické, někdy i taktické cíle a způsob jejich </a:t>
            </a:r>
            <a:r>
              <a:rPr lang="cs-CZ" dirty="0" smtClean="0"/>
              <a:t>dosažení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9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r>
              <a:rPr lang="pl-PL" sz="3200" b="1" dirty="0"/>
              <a:t>Tvorba plánu a rozpočtu firmy jako celku 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ú</a:t>
            </a:r>
            <a:r>
              <a:rPr lang="cs-CZ" dirty="0" smtClean="0"/>
              <a:t>kolem </a:t>
            </a:r>
            <a:r>
              <a:rPr lang="cs-CZ" dirty="0"/>
              <a:t>podnikových plánů a rozpočtů je konkretizovat cíle podniku jako celku, které jsou formulované podnikovými politikami, do podoby kvantifikovatelných výstupů, které vyjadřují hodnotové cíle </a:t>
            </a:r>
            <a:r>
              <a:rPr lang="cs-CZ" dirty="0" smtClean="0"/>
              <a:t>firmy</a:t>
            </a:r>
          </a:p>
          <a:p>
            <a:pPr algn="just"/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tyto </a:t>
            </a:r>
            <a:r>
              <a:rPr lang="cs-CZ" dirty="0"/>
              <a:t>cíle jsou specifikovány </a:t>
            </a:r>
            <a:r>
              <a:rPr lang="cs-CZ" b="1" dirty="0"/>
              <a:t>v základním, tzv. hlavním rozpočtu (Master Budget), nazývaném velitelský rozpočet,</a:t>
            </a:r>
            <a:r>
              <a:rPr lang="cs-CZ" dirty="0"/>
              <a:t> který vyjadřuje základní cíle podniku pro vymezené obvykle roční období a tvoří jej: </a:t>
            </a:r>
            <a:endParaRPr lang="cs-CZ" dirty="0" smtClean="0"/>
          </a:p>
          <a:p>
            <a:pPr algn="just"/>
            <a:endParaRPr lang="cs-CZ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dirty="0" smtClean="0"/>
              <a:t>rozpočtová výsledovka</a:t>
            </a:r>
            <a:endParaRPr lang="en-GB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dirty="0" smtClean="0"/>
              <a:t>rozpočtová rozvaha</a:t>
            </a:r>
            <a:endParaRPr lang="en-GB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dirty="0" smtClean="0"/>
              <a:t>rozpočet </a:t>
            </a:r>
            <a:r>
              <a:rPr lang="cs-CZ" dirty="0"/>
              <a:t>peněžních </a:t>
            </a:r>
            <a:r>
              <a:rPr lang="cs-CZ" dirty="0" smtClean="0"/>
              <a:t>toků</a:t>
            </a:r>
            <a:endParaRPr lang="en-GB" dirty="0"/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95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r>
              <a:rPr lang="cs-CZ" sz="3200" b="1" dirty="0"/>
              <a:t>Rozpočtová výsledovka 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24936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b="1" dirty="0"/>
              <a:t>z</a:t>
            </a:r>
            <a:r>
              <a:rPr lang="cs-CZ" sz="1600" b="1" dirty="0" smtClean="0"/>
              <a:t>ákladním </a:t>
            </a:r>
            <a:r>
              <a:rPr lang="cs-CZ" sz="1600" b="1" dirty="0"/>
              <a:t>rozpočtovým kritériem je hospodářský </a:t>
            </a:r>
            <a:r>
              <a:rPr lang="cs-CZ" sz="1600" dirty="0"/>
              <a:t>výsledek (zisk nebo ztráta</a:t>
            </a:r>
            <a:r>
              <a:rPr lang="cs-CZ" sz="1600" dirty="0" smtClean="0"/>
              <a:t>) </a:t>
            </a:r>
          </a:p>
          <a:p>
            <a:pPr algn="just"/>
            <a:endParaRPr lang="cs-CZ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j</a:t>
            </a:r>
            <a:r>
              <a:rPr lang="cs-CZ" sz="1600" dirty="0" smtClean="0"/>
              <a:t>eho </a:t>
            </a:r>
            <a:r>
              <a:rPr lang="cs-CZ" sz="1600" dirty="0"/>
              <a:t>základem je </a:t>
            </a:r>
            <a:r>
              <a:rPr lang="cs-CZ" sz="1600" b="1" dirty="0"/>
              <a:t>rozpočet výnosů</a:t>
            </a:r>
            <a:r>
              <a:rPr lang="cs-CZ" sz="1600" dirty="0"/>
              <a:t>, který vychází z rozpočtu prodeje a něj navazující tři typy rozpočtu nákladů: </a:t>
            </a:r>
            <a:endParaRPr lang="cs-CZ" sz="1600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600" b="1" dirty="0" smtClean="0"/>
              <a:t>rozpočet </a:t>
            </a:r>
            <a:r>
              <a:rPr lang="cs-CZ" sz="1600" b="1" dirty="0"/>
              <a:t>jednicových </a:t>
            </a:r>
            <a:r>
              <a:rPr lang="cs-CZ" sz="1600" b="1" dirty="0" smtClean="0"/>
              <a:t>nákladů</a:t>
            </a:r>
            <a:r>
              <a:rPr lang="cs-CZ" sz="1600" dirty="0"/>
              <a:t> </a:t>
            </a:r>
            <a:r>
              <a:rPr lang="cs-CZ" sz="1600" dirty="0" smtClean="0"/>
              <a:t>– odvozuje se </a:t>
            </a:r>
            <a:r>
              <a:rPr lang="cs-CZ" sz="1600" dirty="0"/>
              <a:t>z rozpočtů výroby a informací o nákladové náročnosti výkonů, které poskytuje útvar technické přípravy </a:t>
            </a:r>
            <a:r>
              <a:rPr lang="cs-CZ" sz="1600" dirty="0" smtClean="0"/>
              <a:t>výroby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sz="1600" b="1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600" b="1" dirty="0" smtClean="0"/>
              <a:t>rozpočet </a:t>
            </a:r>
            <a:r>
              <a:rPr lang="cs-CZ" sz="1600" b="1" dirty="0"/>
              <a:t>přímých výrobkových </a:t>
            </a:r>
            <a:r>
              <a:rPr lang="cs-CZ" sz="1600" b="1" dirty="0" smtClean="0"/>
              <a:t>nákladů</a:t>
            </a:r>
            <a:r>
              <a:rPr lang="cs-CZ" sz="1600" dirty="0"/>
              <a:t> </a:t>
            </a:r>
            <a:r>
              <a:rPr lang="cs-CZ" sz="1600" dirty="0" smtClean="0"/>
              <a:t>– odvozuje se z </a:t>
            </a:r>
            <a:r>
              <a:rPr lang="cs-CZ" sz="1600" dirty="0"/>
              <a:t>informací rozpočtů některých strategicky orientovaných a servisních činností (ve výrobních firmách tyto informace zpracovává výzkum a vývoj) i údajů o externích vztazích (licenční smlouvy na výrobu určitého sortimentu</a:t>
            </a:r>
            <a:r>
              <a:rPr lang="cs-CZ" sz="1600" dirty="0" smtClean="0"/>
              <a:t>)</a:t>
            </a:r>
            <a:endParaRPr lang="en-GB" sz="1600" dirty="0"/>
          </a:p>
          <a:p>
            <a:pPr algn="just"/>
            <a:endParaRPr lang="cs-CZ" sz="1600" b="1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600" b="1" dirty="0"/>
              <a:t>rozpočet režijních nákladů,</a:t>
            </a:r>
            <a:r>
              <a:rPr lang="cs-CZ" sz="1600" dirty="0"/>
              <a:t> kde se odděleně rozpočtují náklady v členění na fixní a variabilní </a:t>
            </a:r>
            <a:r>
              <a:rPr lang="cs-CZ" sz="1600" dirty="0" smtClean="0"/>
              <a:t>složku</a:t>
            </a:r>
            <a:endParaRPr lang="en-GB" sz="1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37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360039"/>
          </a:xfrm>
        </p:spPr>
        <p:txBody>
          <a:bodyPr/>
          <a:lstStyle/>
          <a:p>
            <a:r>
              <a:rPr lang="cs-CZ" sz="3200" b="1" dirty="0"/>
              <a:t>Rozpočtová rozvaha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 </a:t>
            </a:r>
            <a:r>
              <a:rPr lang="cs-CZ" dirty="0"/>
              <a:t>krátkodobých a takticky orientovaných rozpočtech se sestavuje </a:t>
            </a:r>
            <a:r>
              <a:rPr lang="cs-CZ" b="1" dirty="0"/>
              <a:t>rozvaha, která je méně podrobná než příslušný účetní výkaz finančního </a:t>
            </a:r>
            <a:r>
              <a:rPr lang="cs-CZ" b="1" dirty="0" smtClean="0"/>
              <a:t>účetnictví</a:t>
            </a:r>
            <a:endParaRPr lang="cs-CZ" dirty="0" smtClean="0"/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 rámci oběžných aktiv a krátkodobých závazků je </a:t>
            </a:r>
            <a:r>
              <a:rPr lang="cs-CZ" dirty="0"/>
              <a:t>zpracováván na základě rozpočtu peněžních toků s cílem zjištění tzv. pracovního </a:t>
            </a:r>
            <a:r>
              <a:rPr lang="cs-CZ" dirty="0" smtClean="0"/>
              <a:t>kapitálu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pracovní kapitál představuje výši </a:t>
            </a:r>
            <a:r>
              <a:rPr lang="cs-CZ" dirty="0"/>
              <a:t>dlouhodobě vázaného kapitálu, kterou bude třeba uvolnit ke krytí průměrné výše oběžných aktiv, příp. čistého pracovního kapitálu, který můžeme vymezit výší oběžného majetku bez finančních prostředků, která je krytá dlouhodobými </a:t>
            </a:r>
            <a:r>
              <a:rPr lang="cs-CZ" dirty="0" smtClean="0"/>
              <a:t>zdroji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rozpočet pracovního </a:t>
            </a:r>
            <a:r>
              <a:rPr lang="cs-CZ" dirty="0"/>
              <a:t>kapitálu spojuje rozvahu s rozpočtem peněžních </a:t>
            </a:r>
            <a:r>
              <a:rPr lang="cs-CZ" dirty="0" smtClean="0"/>
              <a:t>toků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64506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4581</TotalTime>
  <Words>1709</Words>
  <Application>Microsoft Office PowerPoint</Application>
  <PresentationFormat>Předvádění na obrazovce (16:9)</PresentationFormat>
  <Paragraphs>218</Paragraphs>
  <Slides>23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SLU</vt:lpstr>
      <vt:lpstr>POSTAVENÍ ROZPOČTU NÁKLADŮ V SYSTÉMU PLÁNŮ A ROZPOČTŮ</vt:lpstr>
      <vt:lpstr>Plánování (plán)</vt:lpstr>
      <vt:lpstr>Rozpočet</vt:lpstr>
      <vt:lpstr>Normy</vt:lpstr>
      <vt:lpstr>Limit</vt:lpstr>
      <vt:lpstr>Cíle plánů a rozpočtů </vt:lpstr>
      <vt:lpstr>Tvorba plánu a rozpočtu firmy jako celku </vt:lpstr>
      <vt:lpstr>Rozpočtová výsledovka </vt:lpstr>
      <vt:lpstr>Rozpočtová rozvaha </vt:lpstr>
      <vt:lpstr>Rozpočet peněžních toků </vt:lpstr>
      <vt:lpstr>Plán prodeje výroby</vt:lpstr>
      <vt:lpstr>Dílčí rozpočty hlavní výdělečné činnosti </vt:lpstr>
      <vt:lpstr>Rozpočet výnosů z prodeje a inkasa tržeb </vt:lpstr>
      <vt:lpstr>Rozpočet spotřeby a nákupu jednicového materiálu</vt:lpstr>
      <vt:lpstr>Rozpočet jednicových osobních nákladů </vt:lpstr>
      <vt:lpstr>Rozpočet variabilních a fixních nákladů a výdajů </vt:lpstr>
      <vt:lpstr>Řízení režijních nákladů </vt:lpstr>
      <vt:lpstr>Stanovení norem individuálním propočtem </vt:lpstr>
      <vt:lpstr>Rozpočtování režijních nákladů na základě jejich skutečného průběhu v minulosti </vt:lpstr>
      <vt:lpstr>Rozpočtování režijních nákladů na základě jejich skutečného průběhu v minulosti </vt:lpstr>
      <vt:lpstr>Limitování režijních nákladů </vt:lpstr>
      <vt:lpstr>Rozpočet podle zdůvodněného odhadu budoucího vývoje </vt:lpstr>
      <vt:lpstr>Děkuji za pozornost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Vymetal</cp:lastModifiedBy>
  <cp:revision>343</cp:revision>
  <dcterms:created xsi:type="dcterms:W3CDTF">2016-07-06T15:42:34Z</dcterms:created>
  <dcterms:modified xsi:type="dcterms:W3CDTF">2020-04-07T22:04:15Z</dcterms:modified>
</cp:coreProperties>
</file>