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410" r:id="rId4"/>
    <p:sldId id="412" r:id="rId5"/>
    <p:sldId id="411" r:id="rId6"/>
    <p:sldId id="413" r:id="rId7"/>
    <p:sldId id="414" r:id="rId8"/>
    <p:sldId id="415" r:id="rId9"/>
    <p:sldId id="416" r:id="rId10"/>
    <p:sldId id="417" r:id="rId11"/>
    <p:sldId id="418" r:id="rId12"/>
    <p:sldId id="421" r:id="rId13"/>
    <p:sldId id="419" r:id="rId14"/>
    <p:sldId id="420" r:id="rId15"/>
    <p:sldId id="338" r:id="rId16"/>
    <p:sldId id="408" r:id="rId17"/>
    <p:sldId id="409" r:id="rId18"/>
    <p:sldId id="277" r:id="rId19"/>
    <p:sldId id="273" r:id="rId2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559" autoAdjust="0"/>
  </p:normalViewPr>
  <p:slideViewPr>
    <p:cSldViewPr>
      <p:cViewPr varScale="1">
        <p:scale>
          <a:sx n="88" d="100"/>
          <a:sy n="88" d="100"/>
        </p:scale>
        <p:origin x="684" y="5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20. 4. 2020</a:t>
            </a:fld>
            <a:endParaRPr lang="cs-CZ" dirty="0"/>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dirty="0"/>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dirty="0"/>
          </a:p>
        </p:txBody>
      </p:sp>
    </p:spTree>
    <p:extLst>
      <p:ext uri="{BB962C8B-B14F-4D97-AF65-F5344CB8AC3E}">
        <p14:creationId xmlns:p14="http://schemas.microsoft.com/office/powerpoint/2010/main" val="949165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dirty="0"/>
          </a:p>
        </p:txBody>
      </p:sp>
    </p:spTree>
    <p:extLst>
      <p:ext uri="{BB962C8B-B14F-4D97-AF65-F5344CB8AC3E}">
        <p14:creationId xmlns:p14="http://schemas.microsoft.com/office/powerpoint/2010/main" val="3227705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dirty="0"/>
          </a:p>
        </p:txBody>
      </p:sp>
    </p:spTree>
    <p:extLst>
      <p:ext uri="{BB962C8B-B14F-4D97-AF65-F5344CB8AC3E}">
        <p14:creationId xmlns:p14="http://schemas.microsoft.com/office/powerpoint/2010/main" val="784146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dirty="0"/>
          </a:p>
        </p:txBody>
      </p:sp>
    </p:spTree>
    <p:extLst>
      <p:ext uri="{BB962C8B-B14F-4D97-AF65-F5344CB8AC3E}">
        <p14:creationId xmlns:p14="http://schemas.microsoft.com/office/powerpoint/2010/main" val="425815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dirty="0"/>
          </a:p>
        </p:txBody>
      </p:sp>
    </p:spTree>
    <p:extLst>
      <p:ext uri="{BB962C8B-B14F-4D97-AF65-F5344CB8AC3E}">
        <p14:creationId xmlns:p14="http://schemas.microsoft.com/office/powerpoint/2010/main" val="24574125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dirty="0"/>
          </a:p>
        </p:txBody>
      </p:sp>
    </p:spTree>
    <p:extLst>
      <p:ext uri="{BB962C8B-B14F-4D97-AF65-F5344CB8AC3E}">
        <p14:creationId xmlns:p14="http://schemas.microsoft.com/office/powerpoint/2010/main" val="763384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dirty="0"/>
          </a:p>
        </p:txBody>
      </p:sp>
    </p:spTree>
    <p:extLst>
      <p:ext uri="{BB962C8B-B14F-4D97-AF65-F5344CB8AC3E}">
        <p14:creationId xmlns:p14="http://schemas.microsoft.com/office/powerpoint/2010/main" val="254413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dirty="0"/>
          </a:p>
        </p:txBody>
      </p:sp>
    </p:spTree>
    <p:extLst>
      <p:ext uri="{BB962C8B-B14F-4D97-AF65-F5344CB8AC3E}">
        <p14:creationId xmlns:p14="http://schemas.microsoft.com/office/powerpoint/2010/main" val="2541404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dirty="0"/>
          </a:p>
        </p:txBody>
      </p:sp>
    </p:spTree>
    <p:extLst>
      <p:ext uri="{BB962C8B-B14F-4D97-AF65-F5344CB8AC3E}">
        <p14:creationId xmlns:p14="http://schemas.microsoft.com/office/powerpoint/2010/main" val="3832788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dirty="0"/>
          </a:p>
        </p:txBody>
      </p:sp>
    </p:spTree>
    <p:extLst>
      <p:ext uri="{BB962C8B-B14F-4D97-AF65-F5344CB8AC3E}">
        <p14:creationId xmlns:p14="http://schemas.microsoft.com/office/powerpoint/2010/main" val="2424511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dirty="0"/>
          </a:p>
        </p:txBody>
      </p:sp>
    </p:spTree>
    <p:extLst>
      <p:ext uri="{BB962C8B-B14F-4D97-AF65-F5344CB8AC3E}">
        <p14:creationId xmlns:p14="http://schemas.microsoft.com/office/powerpoint/2010/main" val="1387569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dirty="0"/>
          </a:p>
        </p:txBody>
      </p:sp>
    </p:spTree>
    <p:extLst>
      <p:ext uri="{BB962C8B-B14F-4D97-AF65-F5344CB8AC3E}">
        <p14:creationId xmlns:p14="http://schemas.microsoft.com/office/powerpoint/2010/main" val="178951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dirty="0"/>
          </a:p>
        </p:txBody>
      </p:sp>
    </p:spTree>
    <p:extLst>
      <p:ext uri="{BB962C8B-B14F-4D97-AF65-F5344CB8AC3E}">
        <p14:creationId xmlns:p14="http://schemas.microsoft.com/office/powerpoint/2010/main" val="635902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dirty="0"/>
          </a:p>
        </p:txBody>
      </p:sp>
    </p:spTree>
    <p:extLst>
      <p:ext uri="{BB962C8B-B14F-4D97-AF65-F5344CB8AC3E}">
        <p14:creationId xmlns:p14="http://schemas.microsoft.com/office/powerpoint/2010/main" val="2905403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dirty="0"/>
          </a:p>
        </p:txBody>
      </p:sp>
    </p:spTree>
    <p:extLst>
      <p:ext uri="{BB962C8B-B14F-4D97-AF65-F5344CB8AC3E}">
        <p14:creationId xmlns:p14="http://schemas.microsoft.com/office/powerpoint/2010/main" val="1411609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dirty="0"/>
          </a:p>
        </p:txBody>
      </p:sp>
    </p:spTree>
    <p:extLst>
      <p:ext uri="{BB962C8B-B14F-4D97-AF65-F5344CB8AC3E}">
        <p14:creationId xmlns:p14="http://schemas.microsoft.com/office/powerpoint/2010/main" val="2008961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smtClean="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pl-PL" sz="2800" b="1" dirty="0">
                <a:solidFill>
                  <a:schemeClr val="bg1"/>
                </a:solidFill>
              </a:rPr>
              <a:t>FORMY, SESTAVENÍ A KONTROLA ROZPOČTU</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463809" y="3651870"/>
            <a:ext cx="368019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2800" b="1" dirty="0"/>
              <a:t>Rozpočet sestavovaný za klouzavé období </a:t>
            </a:r>
          </a:p>
        </p:txBody>
      </p:sp>
      <p:sp>
        <p:nvSpPr>
          <p:cNvPr id="2" name="TextovéPole 1"/>
          <p:cNvSpPr txBox="1"/>
          <p:nvPr/>
        </p:nvSpPr>
        <p:spPr>
          <a:xfrm>
            <a:off x="395536" y="1010711"/>
            <a:ext cx="8136904" cy="3693319"/>
          </a:xfrm>
          <a:prstGeom prst="rect">
            <a:avLst/>
          </a:prstGeom>
          <a:noFill/>
        </p:spPr>
        <p:txBody>
          <a:bodyPr wrap="square" rtlCol="0">
            <a:spAutoFit/>
          </a:bodyPr>
          <a:lstStyle/>
          <a:p>
            <a:pPr algn="just"/>
            <a:r>
              <a:rPr lang="cs-CZ" dirty="0"/>
              <a:t>Sestavování tohoto rozpočtu má několik zásad: </a:t>
            </a:r>
            <a:endParaRPr lang="cs-CZ" dirty="0" smtClean="0"/>
          </a:p>
          <a:p>
            <a:pPr algn="just"/>
            <a:endParaRPr lang="cs-CZ" dirty="0"/>
          </a:p>
          <a:p>
            <a:pPr marL="342900" indent="-342900" algn="just">
              <a:buFont typeface="Arial" panose="020B0604020202020204" pitchFamily="34" charset="0"/>
              <a:buChar char="•"/>
            </a:pPr>
            <a:r>
              <a:rPr lang="cs-CZ" dirty="0" smtClean="0"/>
              <a:t>sestavuje </a:t>
            </a:r>
            <a:r>
              <a:rPr lang="cs-CZ" dirty="0"/>
              <a:t>se na </a:t>
            </a:r>
            <a:r>
              <a:rPr lang="cs-CZ" b="1" dirty="0"/>
              <a:t>základní období a povinně i na kratší časové </a:t>
            </a:r>
            <a:r>
              <a:rPr lang="cs-CZ" b="1" dirty="0" smtClean="0"/>
              <a:t>úseky</a:t>
            </a:r>
            <a:r>
              <a:rPr lang="cs-CZ" dirty="0" smtClean="0"/>
              <a:t> </a:t>
            </a:r>
            <a:endParaRPr lang="cs-CZ" dirty="0"/>
          </a:p>
          <a:p>
            <a:pPr marL="342900" indent="-342900" algn="just">
              <a:buFont typeface="Arial" panose="020B0604020202020204" pitchFamily="34" charset="0"/>
              <a:buChar char="•"/>
            </a:pPr>
            <a:endParaRPr lang="cs-CZ" dirty="0" smtClean="0"/>
          </a:p>
          <a:p>
            <a:pPr marL="342900" indent="-342900" algn="just">
              <a:buFont typeface="Arial" panose="020B0604020202020204" pitchFamily="34" charset="0"/>
              <a:buChar char="•"/>
            </a:pPr>
            <a:r>
              <a:rPr lang="cs-CZ" dirty="0" smtClean="0"/>
              <a:t>kratší </a:t>
            </a:r>
            <a:r>
              <a:rPr lang="cs-CZ" dirty="0"/>
              <a:t>úseky neplní pouze pasivní funkci rozpisu, ale aktivní roli aktualizace </a:t>
            </a:r>
            <a:r>
              <a:rPr lang="cs-CZ" dirty="0" smtClean="0"/>
              <a:t>rozpočtu</a:t>
            </a:r>
            <a:endParaRPr lang="cs-CZ" dirty="0"/>
          </a:p>
          <a:p>
            <a:pPr marL="342900" indent="-342900" algn="just">
              <a:buFont typeface="Arial" panose="020B0604020202020204" pitchFamily="34" charset="0"/>
              <a:buChar char="•"/>
            </a:pPr>
            <a:endParaRPr lang="cs-CZ" dirty="0" smtClean="0"/>
          </a:p>
          <a:p>
            <a:pPr marL="342900" indent="-342900" algn="just">
              <a:buFont typeface="Arial" panose="020B0604020202020204" pitchFamily="34" charset="0"/>
              <a:buChar char="•"/>
            </a:pPr>
            <a:r>
              <a:rPr lang="cs-CZ" dirty="0" smtClean="0"/>
              <a:t>na </a:t>
            </a:r>
            <a:r>
              <a:rPr lang="cs-CZ" dirty="0"/>
              <a:t>konci kratšího úseku (např. čtvrtletí) a počátku dalšího se úkoly na další období zpřesňují tím, že se bere do úvahy dosavadní plnění a budoucí očekávané změny podmínek, ke kterým </a:t>
            </a:r>
            <a:r>
              <a:rPr lang="cs-CZ" dirty="0" smtClean="0"/>
              <a:t>mezitím </a:t>
            </a:r>
            <a:r>
              <a:rPr lang="cs-CZ" dirty="0"/>
              <a:t>došlo, nebo které jsou pravděpodobné, </a:t>
            </a:r>
            <a:endParaRPr lang="cs-CZ" dirty="0" smtClean="0"/>
          </a:p>
          <a:p>
            <a:pPr marL="342900" indent="-342900" algn="just">
              <a:buFont typeface="Arial" panose="020B0604020202020204" pitchFamily="34" charset="0"/>
              <a:buChar char="•"/>
            </a:pPr>
            <a:endParaRPr lang="cs-CZ" dirty="0"/>
          </a:p>
          <a:p>
            <a:pPr marL="342900" indent="-342900" algn="just">
              <a:buFont typeface="Arial" panose="020B0604020202020204" pitchFamily="34" charset="0"/>
              <a:buChar char="•"/>
            </a:pPr>
            <a:r>
              <a:rPr lang="cs-CZ" dirty="0" smtClean="0"/>
              <a:t>pro </a:t>
            </a:r>
            <a:r>
              <a:rPr lang="cs-CZ" b="1" dirty="0"/>
              <a:t>zachování základního </a:t>
            </a:r>
            <a:r>
              <a:rPr lang="cs-CZ" b="1" dirty="0" smtClean="0"/>
              <a:t>rozpočtované </a:t>
            </a:r>
            <a:r>
              <a:rPr lang="cs-CZ" b="1" dirty="0"/>
              <a:t>období </a:t>
            </a:r>
            <a:r>
              <a:rPr lang="cs-CZ" dirty="0"/>
              <a:t>se připojí rozpočet následujícího krátkého období (např. čtvrtletí</a:t>
            </a:r>
            <a:r>
              <a:rPr lang="cs-CZ" dirty="0" smtClean="0"/>
              <a:t>)</a:t>
            </a:r>
            <a:endParaRPr lang="cs-CZ" dirty="0"/>
          </a:p>
        </p:txBody>
      </p:sp>
    </p:spTree>
    <p:extLst>
      <p:ext uri="{BB962C8B-B14F-4D97-AF65-F5344CB8AC3E}">
        <p14:creationId xmlns:p14="http://schemas.microsoft.com/office/powerpoint/2010/main" val="19364841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2800" b="1" dirty="0"/>
              <a:t>Rozpočet vymezující úkoly globálně </a:t>
            </a:r>
          </a:p>
        </p:txBody>
      </p:sp>
      <p:sp>
        <p:nvSpPr>
          <p:cNvPr id="2" name="TextovéPole 1"/>
          <p:cNvSpPr txBox="1"/>
          <p:nvPr/>
        </p:nvSpPr>
        <p:spPr>
          <a:xfrm>
            <a:off x="395536" y="1010711"/>
            <a:ext cx="8136904" cy="2031325"/>
          </a:xfrm>
          <a:prstGeom prst="rect">
            <a:avLst/>
          </a:prstGeom>
          <a:noFill/>
        </p:spPr>
        <p:txBody>
          <a:bodyPr wrap="square" rtlCol="0">
            <a:spAutoFit/>
          </a:bodyPr>
          <a:lstStyle/>
          <a:p>
            <a:pPr algn="just"/>
            <a:r>
              <a:rPr lang="cs-CZ" dirty="0"/>
              <a:t>T</a:t>
            </a:r>
            <a:r>
              <a:rPr lang="cs-CZ" dirty="0" smtClean="0"/>
              <a:t>radiční </a:t>
            </a:r>
            <a:r>
              <a:rPr lang="cs-CZ" dirty="0"/>
              <a:t>postup při vnitropodnikovém rozpočtování </a:t>
            </a:r>
            <a:r>
              <a:rPr lang="cs-CZ" b="1" dirty="0"/>
              <a:t>stanoví globální </a:t>
            </a:r>
            <a:r>
              <a:rPr lang="cs-CZ" b="1" dirty="0" smtClean="0"/>
              <a:t>úkoly: </a:t>
            </a:r>
          </a:p>
          <a:p>
            <a:pPr algn="just"/>
            <a:endParaRPr lang="cs-CZ" b="1" dirty="0"/>
          </a:p>
          <a:p>
            <a:pPr marL="742950" lvl="1" indent="-285750" algn="just">
              <a:buFont typeface="Arial" panose="020B0604020202020204" pitchFamily="34" charset="0"/>
              <a:buChar char="•"/>
            </a:pPr>
            <a:r>
              <a:rPr lang="cs-CZ" dirty="0" smtClean="0"/>
              <a:t>v </a:t>
            </a:r>
            <a:r>
              <a:rPr lang="cs-CZ" dirty="0"/>
              <a:t>jednotlivých položkách pro celkovou činnost </a:t>
            </a:r>
            <a:r>
              <a:rPr lang="cs-CZ" dirty="0" smtClean="0"/>
              <a:t>útvaru</a:t>
            </a:r>
          </a:p>
          <a:p>
            <a:pPr marL="742950" lvl="1" indent="-285750" algn="just">
              <a:buFont typeface="Arial" panose="020B0604020202020204" pitchFamily="34" charset="0"/>
              <a:buChar char="•"/>
            </a:pPr>
            <a:endParaRPr lang="cs-CZ" dirty="0" smtClean="0"/>
          </a:p>
          <a:p>
            <a:pPr marL="742950" lvl="1" indent="-285750" algn="just">
              <a:buFont typeface="Arial" panose="020B0604020202020204" pitchFamily="34" charset="0"/>
              <a:buChar char="•"/>
            </a:pPr>
            <a:r>
              <a:rPr lang="cs-CZ" dirty="0" smtClean="0"/>
              <a:t>v jednotlivých položkách pro celkovou </a:t>
            </a:r>
            <a:r>
              <a:rPr lang="cs-CZ" dirty="0"/>
              <a:t>skupinu útvaru </a:t>
            </a:r>
            <a:endParaRPr lang="cs-CZ" dirty="0" smtClean="0"/>
          </a:p>
          <a:p>
            <a:pPr marL="742950" lvl="1" indent="-285750" algn="just">
              <a:buFont typeface="Arial" panose="020B0604020202020204" pitchFamily="34" charset="0"/>
              <a:buChar char="•"/>
            </a:pPr>
            <a:endParaRPr lang="cs-CZ" dirty="0" smtClean="0"/>
          </a:p>
          <a:p>
            <a:pPr marL="742950" lvl="1" indent="-285750" algn="just">
              <a:buFont typeface="Arial" panose="020B0604020202020204" pitchFamily="34" charset="0"/>
              <a:buChar char="•"/>
            </a:pPr>
            <a:r>
              <a:rPr lang="cs-CZ" dirty="0" smtClean="0"/>
              <a:t>v jednotlivých položkách pro </a:t>
            </a:r>
            <a:r>
              <a:rPr lang="cs-CZ" dirty="0"/>
              <a:t>jinak </a:t>
            </a:r>
            <a:r>
              <a:rPr lang="cs-CZ" dirty="0" smtClean="0"/>
              <a:t>vymezená místa </a:t>
            </a:r>
            <a:r>
              <a:rPr lang="cs-CZ" dirty="0"/>
              <a:t>vzniku nákladů</a:t>
            </a:r>
          </a:p>
        </p:txBody>
      </p:sp>
    </p:spTree>
    <p:extLst>
      <p:ext uri="{BB962C8B-B14F-4D97-AF65-F5344CB8AC3E}">
        <p14:creationId xmlns:p14="http://schemas.microsoft.com/office/powerpoint/2010/main" val="3104050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2800" b="1" dirty="0" smtClean="0"/>
              <a:t>Rozpočet </a:t>
            </a:r>
            <a:r>
              <a:rPr lang="cs-CZ" altLang="cs-CZ" sz="2800" b="1" dirty="0"/>
              <a:t>vymezující úkoly podle dílčích aktivit </a:t>
            </a:r>
          </a:p>
        </p:txBody>
      </p:sp>
      <p:sp>
        <p:nvSpPr>
          <p:cNvPr id="2" name="TextovéPole 1"/>
          <p:cNvSpPr txBox="1"/>
          <p:nvPr/>
        </p:nvSpPr>
        <p:spPr>
          <a:xfrm>
            <a:off x="395536" y="1010711"/>
            <a:ext cx="8136904" cy="3693319"/>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vychází </a:t>
            </a:r>
            <a:r>
              <a:rPr lang="cs-CZ" b="1" dirty="0"/>
              <a:t>z rozlišení dílčích činností, </a:t>
            </a:r>
            <a:r>
              <a:rPr lang="cs-CZ" dirty="0"/>
              <a:t>jejichž základem jsou odlišné příčiny vzniku nákladů.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základní </a:t>
            </a:r>
            <a:r>
              <a:rPr lang="cs-CZ" dirty="0"/>
              <a:t>výhodou je přesnost, která nutí vedoucího uvažovat předem o příčině vzniku </a:t>
            </a:r>
            <a:r>
              <a:rPr lang="cs-CZ" dirty="0" smtClean="0"/>
              <a:t>nákladů</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zpřesňují </a:t>
            </a:r>
            <a:r>
              <a:rPr lang="cs-CZ" dirty="0"/>
              <a:t>kalkulace tím, že dovolují podle výkonů rozlišovat více režijních nákladů, pomáhají působit na volbu sortimentu výkonů a ověřovat přijatelnost prodejní </a:t>
            </a:r>
            <a:r>
              <a:rPr lang="cs-CZ" dirty="0" smtClean="0"/>
              <a:t>ceny</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nevýhodou </a:t>
            </a:r>
            <a:r>
              <a:rPr lang="cs-CZ" dirty="0"/>
              <a:t>je časová náročnost a nákladnost rozpočtování a menší využitelnost pro odpovědnostní útvarové řízení, protože stanovení rozpočtů podle aktivit vyžaduje i spolupráci vedoucích </a:t>
            </a:r>
            <a:r>
              <a:rPr lang="cs-CZ" dirty="0" smtClean="0"/>
              <a:t>útvarů</a:t>
            </a:r>
            <a:endParaRPr lang="cs-CZ" dirty="0"/>
          </a:p>
        </p:txBody>
      </p:sp>
    </p:spTree>
    <p:extLst>
      <p:ext uri="{BB962C8B-B14F-4D97-AF65-F5344CB8AC3E}">
        <p14:creationId xmlns:p14="http://schemas.microsoft.com/office/powerpoint/2010/main" val="2300628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a:t>Rozpočet limitní </a:t>
            </a:r>
          </a:p>
        </p:txBody>
      </p:sp>
      <p:sp>
        <p:nvSpPr>
          <p:cNvPr id="2" name="TextovéPole 1"/>
          <p:cNvSpPr txBox="1"/>
          <p:nvPr/>
        </p:nvSpPr>
        <p:spPr>
          <a:xfrm>
            <a:off x="395536" y="1010711"/>
            <a:ext cx="8136904" cy="3816429"/>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stanovuje </a:t>
            </a:r>
            <a:r>
              <a:rPr lang="cs-CZ" b="1" dirty="0"/>
              <a:t>úkol formou částky nákladů, která nemá být </a:t>
            </a:r>
            <a:r>
              <a:rPr lang="cs-CZ" b="1" dirty="0" smtClean="0"/>
              <a:t>překročena</a:t>
            </a:r>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r>
              <a:rPr lang="cs-CZ" dirty="0" smtClean="0"/>
              <a:t>limit </a:t>
            </a:r>
            <a:r>
              <a:rPr lang="cs-CZ" dirty="0"/>
              <a:t>je absolutně nebo relativně nepřekročitelnou částkou pro dané rozpočtované </a:t>
            </a:r>
            <a:r>
              <a:rPr lang="cs-CZ" dirty="0" smtClean="0"/>
              <a:t>období</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případné </a:t>
            </a:r>
            <a:r>
              <a:rPr lang="cs-CZ" dirty="0"/>
              <a:t>překročení povoluje nadřízený vedoucí, a to buď formou explicitního souhlasu s výdajem specifické částky, dodatečného zvýšení limitu pro výdaje daného typu nebo zvýšením limitu na dané období pro celý útvar bez ohledu na specifiku položky, u které došlo k </a:t>
            </a:r>
            <a:r>
              <a:rPr lang="cs-CZ" dirty="0" smtClean="0"/>
              <a:t>překročení</a:t>
            </a:r>
          </a:p>
          <a:p>
            <a:pPr marL="285750"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sz="1550" dirty="0" smtClean="0"/>
              <a:t>využití </a:t>
            </a:r>
            <a:r>
              <a:rPr lang="cs-CZ" sz="1550" dirty="0"/>
              <a:t>limitního rozpočtu pro stanovení výnosů (příjmů) má menší účinek, protože tyto závisejí převážně na externích vztazích, na které sice lze působit, ale pro které stanovení minimální rozpočtované částky nemá důsledky. Limitní rozpočet výnosů má spíše dopad do soustavy </a:t>
            </a:r>
            <a:r>
              <a:rPr lang="cs-CZ" sz="1550" dirty="0" smtClean="0"/>
              <a:t>prémiování</a:t>
            </a:r>
            <a:endParaRPr lang="cs-CZ" sz="1550" dirty="0"/>
          </a:p>
        </p:txBody>
      </p:sp>
    </p:spTree>
    <p:extLst>
      <p:ext uri="{BB962C8B-B14F-4D97-AF65-F5344CB8AC3E}">
        <p14:creationId xmlns:p14="http://schemas.microsoft.com/office/powerpoint/2010/main" val="4197677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sz="3200" b="1" dirty="0"/>
              <a:t>Rozpočty indikativní </a:t>
            </a:r>
            <a:endParaRPr lang="cs-CZ" altLang="cs-CZ" sz="3200" b="1" dirty="0"/>
          </a:p>
        </p:txBody>
      </p:sp>
      <p:sp>
        <p:nvSpPr>
          <p:cNvPr id="2" name="TextovéPole 1"/>
          <p:cNvSpPr txBox="1"/>
          <p:nvPr/>
        </p:nvSpPr>
        <p:spPr>
          <a:xfrm>
            <a:off x="395536" y="1010711"/>
            <a:ext cx="8136904" cy="1200329"/>
          </a:xfrm>
          <a:prstGeom prst="rect">
            <a:avLst/>
          </a:prstGeom>
          <a:noFill/>
        </p:spPr>
        <p:txBody>
          <a:bodyPr wrap="square" rtlCol="0">
            <a:spAutoFit/>
          </a:bodyPr>
          <a:lstStyle/>
          <a:p>
            <a:pPr marL="285750" indent="-285750">
              <a:buFont typeface="Arial" panose="020B0604020202020204" pitchFamily="34" charset="0"/>
              <a:buChar char="•"/>
            </a:pPr>
            <a:r>
              <a:rPr lang="cs-CZ" dirty="0" smtClean="0"/>
              <a:t>je </a:t>
            </a:r>
            <a:r>
              <a:rPr lang="cs-CZ" b="1" dirty="0"/>
              <a:t>opakem </a:t>
            </a:r>
            <a:r>
              <a:rPr lang="cs-CZ" b="1" dirty="0" smtClean="0"/>
              <a:t>limitního</a:t>
            </a:r>
            <a:r>
              <a:rPr lang="cs-CZ" dirty="0" smtClean="0"/>
              <a:t> </a:t>
            </a:r>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r>
              <a:rPr lang="cs-CZ" dirty="0" smtClean="0"/>
              <a:t>stanoví se jim odhadovaná</a:t>
            </a:r>
            <a:r>
              <a:rPr lang="cs-CZ" dirty="0"/>
              <a:t>, předpokládaná nebo propočtená částka, jejíž nedodržení může mít důsledek pouze pro systém stimulace (prémiování</a:t>
            </a:r>
            <a:r>
              <a:rPr lang="cs-CZ" dirty="0" smtClean="0"/>
              <a:t>)</a:t>
            </a:r>
            <a:endParaRPr lang="cs-CZ" dirty="0"/>
          </a:p>
        </p:txBody>
      </p:sp>
    </p:spTree>
    <p:extLst>
      <p:ext uri="{BB962C8B-B14F-4D97-AF65-F5344CB8AC3E}">
        <p14:creationId xmlns:p14="http://schemas.microsoft.com/office/powerpoint/2010/main" val="26618954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Kontrola plnění rozpočtu</a:t>
            </a:r>
            <a:endParaRPr lang="cs-CZ" altLang="cs-CZ" sz="3200" b="1" dirty="0"/>
          </a:p>
        </p:txBody>
      </p:sp>
      <p:sp>
        <p:nvSpPr>
          <p:cNvPr id="2" name="TextovéPole 1"/>
          <p:cNvSpPr txBox="1"/>
          <p:nvPr/>
        </p:nvSpPr>
        <p:spPr>
          <a:xfrm>
            <a:off x="395536" y="987575"/>
            <a:ext cx="8568952" cy="2308324"/>
          </a:xfrm>
          <a:prstGeom prst="rect">
            <a:avLst/>
          </a:prstGeom>
          <a:noFill/>
        </p:spPr>
        <p:txBody>
          <a:bodyPr wrap="square" rtlCol="0">
            <a:spAutoFit/>
          </a:bodyPr>
          <a:lstStyle/>
          <a:p>
            <a:pPr marL="285750" indent="-285750">
              <a:buFont typeface="Arial" panose="020B0604020202020204" pitchFamily="34" charset="0"/>
              <a:buChar char="•"/>
            </a:pPr>
            <a:r>
              <a:rPr lang="cs-CZ" dirty="0"/>
              <a:t>z</a:t>
            </a:r>
            <a:r>
              <a:rPr lang="cs-CZ" dirty="0" smtClean="0"/>
              <a:t>ákladem </a:t>
            </a:r>
            <a:r>
              <a:rPr lang="cs-CZ" dirty="0"/>
              <a:t>kontroly plnění rozpočtů </a:t>
            </a:r>
            <a:r>
              <a:rPr lang="cs-CZ" b="1" dirty="0"/>
              <a:t>je kvantifikace a analýza rozdílů (tzv. odchylek)</a:t>
            </a:r>
            <a:r>
              <a:rPr lang="cs-CZ" dirty="0"/>
              <a:t> mezi skutečně dosaženou a rozpočtovanou úrovní konkrétní </a:t>
            </a:r>
            <a:r>
              <a:rPr lang="cs-CZ" dirty="0" smtClean="0"/>
              <a:t>veličiny</a:t>
            </a:r>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r>
              <a:rPr lang="cs-CZ" dirty="0" smtClean="0"/>
              <a:t>snadnější </a:t>
            </a:r>
            <a:r>
              <a:rPr lang="cs-CZ" dirty="0"/>
              <a:t>je kontrola a vyhodnocování krátkodobých rozpočtů, protože s prodlužujícím se časovým horizontem dochází ke komplikovanému vyčíslení výše odchylek, ale i jejich dvou nejdůležitějších charakteristik, tj. příčiny a </a:t>
            </a:r>
            <a:r>
              <a:rPr lang="cs-CZ" dirty="0" smtClean="0"/>
              <a:t>odpovědnosti</a:t>
            </a:r>
            <a:endParaRPr lang="cs-CZ" dirty="0"/>
          </a:p>
          <a:p>
            <a:endParaRPr lang="en-GB" dirty="0"/>
          </a:p>
          <a:p>
            <a:endParaRPr lang="pl-PL" dirty="0" smtClean="0"/>
          </a:p>
        </p:txBody>
      </p:sp>
    </p:spTree>
    <p:extLst>
      <p:ext uri="{BB962C8B-B14F-4D97-AF65-F5344CB8AC3E}">
        <p14:creationId xmlns:p14="http://schemas.microsoft.com/office/powerpoint/2010/main" val="1727205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Kontrola plnění rozpočtu</a:t>
            </a:r>
            <a:endParaRPr lang="cs-CZ" altLang="cs-CZ" sz="3200" b="1" dirty="0"/>
          </a:p>
        </p:txBody>
      </p:sp>
      <p:sp>
        <p:nvSpPr>
          <p:cNvPr id="2" name="TextovéPole 1"/>
          <p:cNvSpPr txBox="1"/>
          <p:nvPr/>
        </p:nvSpPr>
        <p:spPr>
          <a:xfrm>
            <a:off x="395536" y="796162"/>
            <a:ext cx="8568952" cy="4647426"/>
          </a:xfrm>
          <a:prstGeom prst="rect">
            <a:avLst/>
          </a:prstGeom>
          <a:noFill/>
        </p:spPr>
        <p:txBody>
          <a:bodyPr wrap="square" rtlCol="0">
            <a:spAutoFit/>
          </a:bodyPr>
          <a:lstStyle/>
          <a:p>
            <a:pPr algn="just"/>
            <a:r>
              <a:rPr lang="cs-CZ" sz="1950" b="1" dirty="0"/>
              <a:t>Při zjišťování odchylek se skutečné veličiny srovnávají</a:t>
            </a:r>
            <a:r>
              <a:rPr lang="cs-CZ" sz="1950" dirty="0"/>
              <a:t> zpravidla se třemi typy rozpočtů: </a:t>
            </a:r>
            <a:endParaRPr lang="cs-CZ" sz="1950" dirty="0" smtClean="0"/>
          </a:p>
          <a:p>
            <a:pPr algn="just"/>
            <a:endParaRPr lang="cs-CZ" sz="1950" b="1" dirty="0"/>
          </a:p>
          <a:p>
            <a:pPr marL="285750" indent="-285750" algn="just">
              <a:buFont typeface="Arial" panose="020B0604020202020204" pitchFamily="34" charset="0"/>
              <a:buChar char="•"/>
            </a:pPr>
            <a:r>
              <a:rPr lang="cs-CZ" sz="1950" b="1" dirty="0" smtClean="0"/>
              <a:t> </a:t>
            </a:r>
            <a:r>
              <a:rPr lang="cs-CZ" sz="1950" b="1" dirty="0"/>
              <a:t>s absolutním </a:t>
            </a:r>
            <a:r>
              <a:rPr lang="cs-CZ" sz="1950" b="1" dirty="0" smtClean="0"/>
              <a:t>rozpočtem</a:t>
            </a:r>
            <a:endParaRPr lang="cs-CZ" sz="1950" dirty="0"/>
          </a:p>
          <a:p>
            <a:pPr marL="285750" indent="-285750" algn="just">
              <a:buFont typeface="Arial" panose="020B0604020202020204" pitchFamily="34" charset="0"/>
              <a:buChar char="•"/>
            </a:pPr>
            <a:endParaRPr lang="cs-CZ" sz="1950" b="1" dirty="0" smtClean="0"/>
          </a:p>
          <a:p>
            <a:pPr marL="285750" indent="-285750" algn="just">
              <a:buFont typeface="Arial" panose="020B0604020202020204" pitchFamily="34" charset="0"/>
              <a:buChar char="•"/>
            </a:pPr>
            <a:r>
              <a:rPr lang="cs-CZ" sz="1950" b="1" dirty="0" smtClean="0"/>
              <a:t>s </a:t>
            </a:r>
            <a:r>
              <a:rPr lang="cs-CZ" sz="1950" b="1" dirty="0"/>
              <a:t>rozpočtem lineárně přepočteným na skutečný objem aktivity</a:t>
            </a:r>
            <a:r>
              <a:rPr lang="cs-CZ" sz="1950" dirty="0"/>
              <a:t> (např. na skutečný objem a sortiment vyrobených nebo prodaných výkonů, ujetých kilometrů, hodin poskytnutých služeb apod</a:t>
            </a:r>
            <a:r>
              <a:rPr lang="cs-CZ" sz="1950" dirty="0" smtClean="0"/>
              <a:t>.)</a:t>
            </a:r>
            <a:endParaRPr lang="cs-CZ" sz="1950" dirty="0"/>
          </a:p>
          <a:p>
            <a:pPr marL="285750" indent="-285750" algn="just">
              <a:buFont typeface="Arial" panose="020B0604020202020204" pitchFamily="34" charset="0"/>
              <a:buChar char="•"/>
            </a:pPr>
            <a:endParaRPr lang="cs-CZ" sz="1950" b="1" dirty="0" smtClean="0"/>
          </a:p>
          <a:p>
            <a:pPr marL="285750" indent="-285750" algn="just">
              <a:buFont typeface="Arial" panose="020B0604020202020204" pitchFamily="34" charset="0"/>
              <a:buChar char="•"/>
            </a:pPr>
            <a:r>
              <a:rPr lang="cs-CZ" sz="1950" b="1" dirty="0" smtClean="0"/>
              <a:t>s </a:t>
            </a:r>
            <a:r>
              <a:rPr lang="cs-CZ" sz="1950" b="1" dirty="0"/>
              <a:t>variantním rozpočtem,</a:t>
            </a:r>
            <a:r>
              <a:rPr lang="cs-CZ" sz="1950" dirty="0"/>
              <a:t> při kterém je respektována závislost, resp. nezávislost hodnocené veličiny ve vztahu k objemu aktivity, jako příklad je možno uvést stanovení nákladového úkolu na různé objemy vyrobených výrobků, který respektuje fixnost a variabilitu </a:t>
            </a:r>
            <a:r>
              <a:rPr lang="cs-CZ" sz="1950" dirty="0" smtClean="0"/>
              <a:t>nákladů</a:t>
            </a:r>
            <a:endParaRPr lang="cs-CZ" sz="1950" dirty="0"/>
          </a:p>
          <a:p>
            <a:endParaRPr lang="en-GB" dirty="0"/>
          </a:p>
          <a:p>
            <a:endParaRPr lang="pl-PL" dirty="0" smtClean="0"/>
          </a:p>
        </p:txBody>
      </p:sp>
    </p:spTree>
    <p:extLst>
      <p:ext uri="{BB962C8B-B14F-4D97-AF65-F5344CB8AC3E}">
        <p14:creationId xmlns:p14="http://schemas.microsoft.com/office/powerpoint/2010/main" val="1496454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9"/>
            <a:ext cx="7776864" cy="576064"/>
          </a:xfrm>
        </p:spPr>
        <p:txBody>
          <a:bodyPr/>
          <a:lstStyle/>
          <a:p>
            <a:r>
              <a:rPr lang="cs-CZ" altLang="cs-CZ" sz="3200" b="1" dirty="0" smtClean="0"/>
              <a:t>Základní typy odchylek</a:t>
            </a:r>
            <a:endParaRPr lang="cs-CZ" altLang="cs-CZ" sz="3200" b="1" dirty="0"/>
          </a:p>
        </p:txBody>
      </p:sp>
      <p:sp>
        <p:nvSpPr>
          <p:cNvPr id="2" name="TextovéPole 1"/>
          <p:cNvSpPr txBox="1"/>
          <p:nvPr/>
        </p:nvSpPr>
        <p:spPr>
          <a:xfrm>
            <a:off x="395536" y="987575"/>
            <a:ext cx="8064896" cy="3693319"/>
          </a:xfrm>
          <a:prstGeom prst="rect">
            <a:avLst/>
          </a:prstGeom>
          <a:noFill/>
        </p:spPr>
        <p:txBody>
          <a:bodyPr wrap="square" rtlCol="0">
            <a:spAutoFit/>
          </a:bodyPr>
          <a:lstStyle/>
          <a:p>
            <a:pPr marL="342900" indent="-342900" algn="just">
              <a:buFont typeface="Arial" panose="020B0604020202020204" pitchFamily="34" charset="0"/>
              <a:buChar char="•"/>
            </a:pPr>
            <a:r>
              <a:rPr lang="cs-CZ" b="1" dirty="0" smtClean="0"/>
              <a:t>kvalitativní odchylky - </a:t>
            </a:r>
            <a:r>
              <a:rPr lang="cs-CZ" dirty="0" smtClean="0"/>
              <a:t>vznikají </a:t>
            </a:r>
            <a:r>
              <a:rPr lang="cs-CZ" dirty="0"/>
              <a:t>jako rozdíl mezi rozpočtovanou a skutečnou úrovní dosažené ceny, mzdového ocenění a jiných parametrů souvisejících s oceněním hodnocené </a:t>
            </a:r>
            <a:r>
              <a:rPr lang="cs-CZ" dirty="0" smtClean="0"/>
              <a:t>veličiny</a:t>
            </a:r>
            <a:endParaRPr lang="cs-CZ" dirty="0"/>
          </a:p>
          <a:p>
            <a:pPr marL="342900" indent="-342900" algn="just">
              <a:buFont typeface="Arial" panose="020B0604020202020204" pitchFamily="34" charset="0"/>
              <a:buChar char="•"/>
            </a:pPr>
            <a:endParaRPr lang="cs-CZ" b="1" dirty="0" smtClean="0"/>
          </a:p>
          <a:p>
            <a:pPr marL="342900" indent="-342900" algn="just">
              <a:buFont typeface="Arial" panose="020B0604020202020204" pitchFamily="34" charset="0"/>
              <a:buChar char="•"/>
            </a:pPr>
            <a:r>
              <a:rPr lang="cs-CZ" b="1" dirty="0" smtClean="0"/>
              <a:t>kvantitativní odchylky - </a:t>
            </a:r>
            <a:r>
              <a:rPr lang="cs-CZ" dirty="0" smtClean="0"/>
              <a:t>vznikají </a:t>
            </a:r>
            <a:r>
              <a:rPr lang="cs-CZ" dirty="0"/>
              <a:t>naopak z rozdílu mezi rozpočtovanou a skutečnou úrovní naturální spotřeby, prodaných výkonů a jiných parametrů, které souvisejí s věcnou podstatou hodnocené </a:t>
            </a:r>
            <a:r>
              <a:rPr lang="cs-CZ" dirty="0" smtClean="0"/>
              <a:t>veličiny</a:t>
            </a: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smtClean="0"/>
          </a:p>
          <a:p>
            <a:pPr marL="285750" indent="-285750" algn="just">
              <a:buFont typeface="Arial" panose="020B0604020202020204" pitchFamily="34" charset="0"/>
              <a:buChar char="•"/>
            </a:pPr>
            <a:endParaRPr lang="cs-CZ" dirty="0" smtClean="0"/>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24433617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9"/>
            <a:ext cx="7776864" cy="576064"/>
          </a:xfrm>
        </p:spPr>
        <p:txBody>
          <a:bodyPr/>
          <a:lstStyle/>
          <a:p>
            <a:r>
              <a:rPr lang="cs-CZ" altLang="cs-CZ" sz="3200" b="1" dirty="0" smtClean="0"/>
              <a:t>Základní typy odchylek</a:t>
            </a:r>
            <a:endParaRPr lang="cs-CZ" altLang="cs-CZ" sz="3200" b="1" dirty="0"/>
          </a:p>
        </p:txBody>
      </p:sp>
      <p:sp>
        <p:nvSpPr>
          <p:cNvPr id="2" name="TextovéPole 1"/>
          <p:cNvSpPr txBox="1"/>
          <p:nvPr/>
        </p:nvSpPr>
        <p:spPr>
          <a:xfrm>
            <a:off x="395536" y="987575"/>
            <a:ext cx="8064896" cy="3693319"/>
          </a:xfrm>
          <a:prstGeom prst="rect">
            <a:avLst/>
          </a:prstGeom>
          <a:noFill/>
        </p:spPr>
        <p:txBody>
          <a:bodyPr wrap="square" rtlCol="0">
            <a:spAutoFit/>
          </a:bodyPr>
          <a:lstStyle/>
          <a:p>
            <a:pPr marL="342900" indent="-342900" algn="just">
              <a:buFont typeface="Arial" panose="020B0604020202020204" pitchFamily="34" charset="0"/>
              <a:buChar char="•"/>
            </a:pPr>
            <a:r>
              <a:rPr lang="cs-CZ" b="1" dirty="0" smtClean="0"/>
              <a:t>sortimentní odchylky</a:t>
            </a:r>
            <a:r>
              <a:rPr lang="cs-CZ" dirty="0"/>
              <a:t> </a:t>
            </a:r>
            <a:r>
              <a:rPr lang="cs-CZ" dirty="0" smtClean="0"/>
              <a:t>- kvantifikují </a:t>
            </a:r>
            <a:r>
              <a:rPr lang="cs-CZ" dirty="0"/>
              <a:t>rozdíl mezi směrným a skutečným sortimentním složením nakupovaných a prodávaných </a:t>
            </a:r>
            <a:r>
              <a:rPr lang="cs-CZ" dirty="0" smtClean="0"/>
              <a:t>výkonů</a:t>
            </a:r>
            <a:endParaRPr lang="cs-CZ" dirty="0"/>
          </a:p>
          <a:p>
            <a:pPr marL="342900" indent="-342900" algn="just">
              <a:buFont typeface="Arial" panose="020B0604020202020204" pitchFamily="34" charset="0"/>
              <a:buChar char="•"/>
            </a:pPr>
            <a:endParaRPr lang="cs-CZ" b="1" dirty="0" smtClean="0"/>
          </a:p>
          <a:p>
            <a:pPr marL="342900" indent="-342900" algn="just">
              <a:buFont typeface="Arial" panose="020B0604020202020204" pitchFamily="34" charset="0"/>
              <a:buChar char="•"/>
            </a:pPr>
            <a:r>
              <a:rPr lang="cs-CZ" b="1" dirty="0" smtClean="0"/>
              <a:t>odchylky </a:t>
            </a:r>
            <a:r>
              <a:rPr lang="cs-CZ" b="1" dirty="0"/>
              <a:t>z výtěžnosti a úspornosti</a:t>
            </a:r>
            <a:r>
              <a:rPr lang="cs-CZ" dirty="0"/>
              <a:t> vynakládaných ekonomických zdrojů a další. Kvantifikace nebývá omezená pouze na hodnotové vyjádření, ale význam má i procentní kvantifikace (vyjádření vývoje podílu na trhu), indexní hodnocení rozpočtované a skutečně dosažené struktury (u vývoje jednotlivých složek pracovního kapitálu firmy</a:t>
            </a:r>
            <a:r>
              <a:rPr lang="cs-CZ" dirty="0" smtClean="0"/>
              <a:t>)</a:t>
            </a:r>
            <a:endParaRPr lang="cs-CZ" dirty="0"/>
          </a:p>
          <a:p>
            <a:pPr marL="285750" indent="-285750" algn="just">
              <a:buFont typeface="Arial" panose="020B0604020202020204" pitchFamily="34" charset="0"/>
              <a:buChar char="•"/>
            </a:pPr>
            <a:endParaRPr lang="cs-CZ" dirty="0" smtClean="0"/>
          </a:p>
          <a:p>
            <a:pPr marL="285750" indent="-285750" algn="just">
              <a:buFont typeface="Arial" panose="020B0604020202020204" pitchFamily="34" charset="0"/>
              <a:buChar char="•"/>
            </a:pPr>
            <a:endParaRPr lang="cs-CZ" dirty="0" smtClean="0"/>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endParaRPr lang="cs-CZ"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97920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067694"/>
            <a:ext cx="6696744" cy="1368152"/>
          </a:xfrm>
        </p:spPr>
        <p:txBody>
          <a:bodyPr/>
          <a:lstStyle/>
          <a:p>
            <a:pPr algn="ctr"/>
            <a:r>
              <a:rPr lang="cs-CZ" altLang="cs-CZ" sz="4000" b="1" dirty="0" smtClean="0">
                <a:solidFill>
                  <a:srgbClr val="00544D"/>
                </a:solidFill>
              </a:rPr>
              <a:t>Děkuji za pozornost </a:t>
            </a:r>
            <a:endParaRPr lang="cs-CZ" sz="4000" b="1" dirty="0"/>
          </a:p>
        </p:txBody>
      </p:sp>
    </p:spTree>
    <p:extLst>
      <p:ext uri="{BB962C8B-B14F-4D97-AF65-F5344CB8AC3E}">
        <p14:creationId xmlns:p14="http://schemas.microsoft.com/office/powerpoint/2010/main" val="1394438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Klasifikace </a:t>
            </a:r>
            <a:r>
              <a:rPr lang="cs-CZ" altLang="cs-CZ" sz="3200" b="1" dirty="0"/>
              <a:t>a technika sestavení rozpočtu </a:t>
            </a:r>
          </a:p>
        </p:txBody>
      </p:sp>
      <p:sp>
        <p:nvSpPr>
          <p:cNvPr id="2" name="TextovéPole 1"/>
          <p:cNvSpPr txBox="1"/>
          <p:nvPr/>
        </p:nvSpPr>
        <p:spPr>
          <a:xfrm>
            <a:off x="395536" y="1010711"/>
            <a:ext cx="8136904" cy="4739759"/>
          </a:xfrm>
          <a:prstGeom prst="rect">
            <a:avLst/>
          </a:prstGeom>
          <a:noFill/>
        </p:spPr>
        <p:txBody>
          <a:bodyPr wrap="square" rtlCol="0">
            <a:spAutoFit/>
          </a:bodyPr>
          <a:lstStyle/>
          <a:p>
            <a:r>
              <a:rPr lang="cs-CZ" b="1" dirty="0"/>
              <a:t>Při rozpočtování se musí rozlišovat nejméně tyto dílčí typy:</a:t>
            </a:r>
          </a:p>
          <a:p>
            <a:pPr marL="742950" lvl="1" indent="-285750">
              <a:spcAft>
                <a:spcPts val="600"/>
              </a:spcAft>
              <a:buFont typeface="Arial" panose="020B0604020202020204" pitchFamily="34" charset="0"/>
              <a:buChar char="•"/>
            </a:pPr>
            <a:r>
              <a:rPr lang="cs-CZ" dirty="0"/>
              <a:t>Pevný rozpočet </a:t>
            </a:r>
          </a:p>
          <a:p>
            <a:pPr marL="742950" lvl="1" indent="-285750">
              <a:spcAft>
                <a:spcPts val="600"/>
              </a:spcAft>
              <a:buFont typeface="Arial" panose="020B0604020202020204" pitchFamily="34" charset="0"/>
              <a:buChar char="•"/>
            </a:pPr>
            <a:r>
              <a:rPr lang="cs-CZ" dirty="0"/>
              <a:t>Variantní (alternativní, flexibilní) rozpočet </a:t>
            </a:r>
          </a:p>
          <a:p>
            <a:pPr marL="742950" lvl="1" indent="-285750">
              <a:spcAft>
                <a:spcPts val="600"/>
              </a:spcAft>
              <a:buFont typeface="Arial" panose="020B0604020202020204" pitchFamily="34" charset="0"/>
              <a:buChar char="•"/>
            </a:pPr>
            <a:r>
              <a:rPr lang="cs-CZ" dirty="0" smtClean="0"/>
              <a:t>Přírůstkový </a:t>
            </a:r>
            <a:r>
              <a:rPr lang="cs-CZ" dirty="0"/>
              <a:t>(inkrementální) rozpočet </a:t>
            </a:r>
          </a:p>
          <a:p>
            <a:pPr marL="742950" lvl="1" indent="-285750">
              <a:spcAft>
                <a:spcPts val="600"/>
              </a:spcAft>
              <a:buFont typeface="Arial" panose="020B0604020202020204" pitchFamily="34" charset="0"/>
              <a:buChar char="•"/>
            </a:pPr>
            <a:r>
              <a:rPr lang="cs-CZ" dirty="0"/>
              <a:t>Rozpočet vycházející od nuly (ZBB – Zero Based Budget) </a:t>
            </a:r>
          </a:p>
          <a:p>
            <a:pPr marL="742950" lvl="1" indent="-285750">
              <a:spcAft>
                <a:spcPts val="600"/>
              </a:spcAft>
              <a:buFont typeface="Arial" panose="020B0604020202020204" pitchFamily="34" charset="0"/>
              <a:buChar char="•"/>
            </a:pPr>
            <a:r>
              <a:rPr lang="cs-CZ" dirty="0"/>
              <a:t>Rozpočet sestavovaný za pevně vymezené období </a:t>
            </a:r>
          </a:p>
          <a:p>
            <a:pPr marL="742950" lvl="1" indent="-285750">
              <a:spcAft>
                <a:spcPts val="600"/>
              </a:spcAft>
              <a:buFont typeface="Arial" panose="020B0604020202020204" pitchFamily="34" charset="0"/>
              <a:buChar char="•"/>
            </a:pPr>
            <a:r>
              <a:rPr lang="cs-CZ" dirty="0"/>
              <a:t>Rozpočet sestavovaný za klouzavé období </a:t>
            </a:r>
          </a:p>
          <a:p>
            <a:pPr marL="742950" lvl="1" indent="-285750">
              <a:spcAft>
                <a:spcPts val="600"/>
              </a:spcAft>
              <a:buFont typeface="Arial" panose="020B0604020202020204" pitchFamily="34" charset="0"/>
              <a:buChar char="•"/>
            </a:pPr>
            <a:r>
              <a:rPr lang="cs-CZ" dirty="0"/>
              <a:t>Rozpočet vymezující úkoly globálně </a:t>
            </a:r>
          </a:p>
          <a:p>
            <a:pPr marL="742950" lvl="1" indent="-285750">
              <a:spcAft>
                <a:spcPts val="600"/>
              </a:spcAft>
              <a:buFont typeface="Arial" panose="020B0604020202020204" pitchFamily="34" charset="0"/>
              <a:buChar char="•"/>
            </a:pPr>
            <a:r>
              <a:rPr lang="cs-CZ" dirty="0"/>
              <a:t>Rozpočet vymezující úkoly podle dílčích aktivit </a:t>
            </a:r>
          </a:p>
          <a:p>
            <a:pPr marL="742950" lvl="1" indent="-285750">
              <a:spcAft>
                <a:spcPts val="600"/>
              </a:spcAft>
              <a:buFont typeface="Arial" panose="020B0604020202020204" pitchFamily="34" charset="0"/>
              <a:buChar char="•"/>
            </a:pPr>
            <a:r>
              <a:rPr lang="cs-CZ" dirty="0"/>
              <a:t>Rozpočet limitní </a:t>
            </a:r>
          </a:p>
          <a:p>
            <a:pPr marL="742950" lvl="1" indent="-285750">
              <a:spcAft>
                <a:spcPts val="600"/>
              </a:spcAft>
              <a:buFont typeface="Arial" panose="020B0604020202020204" pitchFamily="34" charset="0"/>
              <a:buChar char="•"/>
            </a:pPr>
            <a:r>
              <a:rPr lang="cs-CZ" dirty="0" smtClean="0"/>
              <a:t>Rozpočet </a:t>
            </a:r>
            <a:r>
              <a:rPr lang="cs-CZ" dirty="0"/>
              <a:t>indikativní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Pevný rozpočet</a:t>
            </a:r>
            <a:endParaRPr lang="cs-CZ" altLang="cs-CZ" sz="3200" b="1" dirty="0"/>
          </a:p>
        </p:txBody>
      </p:sp>
      <p:sp>
        <p:nvSpPr>
          <p:cNvPr id="2" name="TextovéPole 1"/>
          <p:cNvSpPr txBox="1"/>
          <p:nvPr/>
        </p:nvSpPr>
        <p:spPr>
          <a:xfrm>
            <a:off x="395536" y="1010711"/>
            <a:ext cx="8136904" cy="3693319"/>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je </a:t>
            </a:r>
            <a:r>
              <a:rPr lang="cs-CZ" b="1" dirty="0"/>
              <a:t>stanoven pro jedinou úroveň činnosti</a:t>
            </a:r>
            <a:r>
              <a:rPr lang="cs-CZ" dirty="0"/>
              <a:t>, tj. stanovený objem aktivity, a </a:t>
            </a:r>
            <a:r>
              <a:rPr lang="cs-CZ" b="1" dirty="0"/>
              <a:t>nerozlišuje variabilní a fixní složky nákladů</a:t>
            </a:r>
            <a:r>
              <a:rPr lang="cs-CZ" dirty="0"/>
              <a:t>.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jeho </a:t>
            </a:r>
            <a:r>
              <a:rPr lang="cs-CZ" dirty="0"/>
              <a:t>použití není vhodné při kolísavém objemu činnosti a v situaci, kdy se skutečný objem může podstatně lišit od rozpočtované úrovně. </a:t>
            </a:r>
            <a:endParaRPr lang="cs-CZ" dirty="0" smtClean="0"/>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r>
              <a:rPr lang="cs-CZ" b="1" dirty="0" smtClean="0"/>
              <a:t>Kontrola </a:t>
            </a:r>
            <a:r>
              <a:rPr lang="cs-CZ" dirty="0"/>
              <a:t>se provádí dvěma způsoby: </a:t>
            </a:r>
          </a:p>
          <a:p>
            <a:pPr marL="742950" lvl="1" indent="-285750" algn="just">
              <a:buFont typeface="Arial" panose="020B0604020202020204" pitchFamily="34" charset="0"/>
              <a:buChar char="•"/>
            </a:pPr>
            <a:endParaRPr lang="cs-CZ" b="1" dirty="0" smtClean="0"/>
          </a:p>
          <a:p>
            <a:pPr marL="742950" lvl="1" indent="-285750" algn="just">
              <a:buFont typeface="Arial" panose="020B0604020202020204" pitchFamily="34" charset="0"/>
              <a:buChar char="•"/>
            </a:pPr>
            <a:r>
              <a:rPr lang="cs-CZ" dirty="0" smtClean="0"/>
              <a:t>Rozpočet </a:t>
            </a:r>
            <a:r>
              <a:rPr lang="cs-CZ" dirty="0"/>
              <a:t>se </a:t>
            </a:r>
            <a:r>
              <a:rPr lang="cs-CZ" dirty="0" smtClean="0"/>
              <a:t>nepřepočítává</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smtClean="0"/>
              <a:t>Rozpočet </a:t>
            </a:r>
            <a:r>
              <a:rPr lang="cs-CZ" dirty="0"/>
              <a:t>se přepočítává jako </a:t>
            </a:r>
            <a:r>
              <a:rPr lang="cs-CZ" dirty="0" smtClean="0"/>
              <a:t>celek</a:t>
            </a:r>
            <a:endParaRPr lang="en-GB" dirty="0"/>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2589993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Variantní (alternativní, flexibilní) rozpočet</a:t>
            </a:r>
            <a:endParaRPr lang="cs-CZ" altLang="cs-CZ" sz="3200" b="1" dirty="0"/>
          </a:p>
        </p:txBody>
      </p:sp>
      <p:sp>
        <p:nvSpPr>
          <p:cNvPr id="2" name="TextovéPole 1"/>
          <p:cNvSpPr txBox="1"/>
          <p:nvPr/>
        </p:nvSpPr>
        <p:spPr>
          <a:xfrm>
            <a:off x="395536" y="1010711"/>
            <a:ext cx="8136904" cy="3693319"/>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je </a:t>
            </a:r>
            <a:r>
              <a:rPr lang="cs-CZ" b="1" dirty="0"/>
              <a:t>stanoven pro jedinou úroveň činnosti</a:t>
            </a:r>
            <a:r>
              <a:rPr lang="cs-CZ" dirty="0"/>
              <a:t>, tj. stanovený objem aktivity, a </a:t>
            </a:r>
            <a:r>
              <a:rPr lang="cs-CZ" b="1" dirty="0"/>
              <a:t>nerozlišuje variabilní a fixní složky nákladů</a:t>
            </a:r>
            <a:r>
              <a:rPr lang="cs-CZ" dirty="0"/>
              <a:t>.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jeho </a:t>
            </a:r>
            <a:r>
              <a:rPr lang="cs-CZ" dirty="0"/>
              <a:t>použití není vhodné při kolísavém objemu činnosti a v situaci, kdy se skutečný objem může podstatně lišit od rozpočtované úrovně. </a:t>
            </a:r>
            <a:endParaRPr lang="cs-CZ" dirty="0" smtClean="0"/>
          </a:p>
          <a:p>
            <a:pPr marL="285750" indent="-285750" algn="just">
              <a:buFont typeface="Arial" panose="020B0604020202020204" pitchFamily="34" charset="0"/>
              <a:buChar char="•"/>
            </a:pPr>
            <a:endParaRPr lang="cs-CZ" b="1" dirty="0"/>
          </a:p>
          <a:p>
            <a:pPr marL="285750" indent="-285750" algn="just">
              <a:buFont typeface="Arial" panose="020B0604020202020204" pitchFamily="34" charset="0"/>
              <a:buChar char="•"/>
            </a:pPr>
            <a:r>
              <a:rPr lang="cs-CZ" b="1" dirty="0" smtClean="0"/>
              <a:t>Kontrola </a:t>
            </a:r>
            <a:r>
              <a:rPr lang="cs-CZ" dirty="0"/>
              <a:t>se provádí dvěma způsoby: </a:t>
            </a:r>
          </a:p>
          <a:p>
            <a:pPr marL="742950" lvl="1" indent="-285750" algn="just">
              <a:buFont typeface="Arial" panose="020B0604020202020204" pitchFamily="34" charset="0"/>
              <a:buChar char="•"/>
            </a:pPr>
            <a:endParaRPr lang="cs-CZ" b="1" dirty="0" smtClean="0"/>
          </a:p>
          <a:p>
            <a:pPr marL="742950" lvl="1" indent="-285750" algn="just">
              <a:buFont typeface="Arial" panose="020B0604020202020204" pitchFamily="34" charset="0"/>
              <a:buChar char="•"/>
            </a:pPr>
            <a:r>
              <a:rPr lang="cs-CZ" dirty="0" smtClean="0"/>
              <a:t>Rozpočet </a:t>
            </a:r>
            <a:r>
              <a:rPr lang="cs-CZ" dirty="0"/>
              <a:t>se </a:t>
            </a:r>
            <a:r>
              <a:rPr lang="cs-CZ" dirty="0" smtClean="0"/>
              <a:t>nepřepočítává</a:t>
            </a:r>
          </a:p>
          <a:p>
            <a:pPr marL="742950" lvl="1" indent="-285750" algn="just">
              <a:buFont typeface="Arial" panose="020B0604020202020204" pitchFamily="34" charset="0"/>
              <a:buChar char="•"/>
            </a:pPr>
            <a:endParaRPr lang="cs-CZ" dirty="0"/>
          </a:p>
          <a:p>
            <a:pPr marL="742950" lvl="1" indent="-285750" algn="just">
              <a:buFont typeface="Arial" panose="020B0604020202020204" pitchFamily="34" charset="0"/>
              <a:buChar char="•"/>
            </a:pPr>
            <a:r>
              <a:rPr lang="cs-CZ" dirty="0" smtClean="0"/>
              <a:t>Rozpočet </a:t>
            </a:r>
            <a:r>
              <a:rPr lang="cs-CZ" dirty="0"/>
              <a:t>se přepočítává jako </a:t>
            </a:r>
            <a:r>
              <a:rPr lang="cs-CZ" dirty="0" smtClean="0"/>
              <a:t>celek</a:t>
            </a:r>
            <a:endParaRPr lang="en-GB" dirty="0"/>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1947263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Variantní (alternativní, flexibilní) rozpočet</a:t>
            </a:r>
            <a:endParaRPr lang="cs-CZ" altLang="cs-CZ" sz="3200" b="1" dirty="0"/>
          </a:p>
        </p:txBody>
      </p:sp>
      <p:sp>
        <p:nvSpPr>
          <p:cNvPr id="2" name="TextovéPole 1"/>
          <p:cNvSpPr txBox="1"/>
          <p:nvPr/>
        </p:nvSpPr>
        <p:spPr>
          <a:xfrm>
            <a:off x="395536" y="1010711"/>
            <a:ext cx="8136904" cy="3139321"/>
          </a:xfrm>
          <a:prstGeom prst="rect">
            <a:avLst/>
          </a:prstGeom>
          <a:noFill/>
        </p:spPr>
        <p:txBody>
          <a:bodyPr wrap="square" rtlCol="0">
            <a:spAutoFit/>
          </a:bodyPr>
          <a:lstStyle/>
          <a:p>
            <a:pPr marL="285750" indent="-285750" algn="just">
              <a:buFont typeface="Arial" panose="020B0604020202020204" pitchFamily="34" charset="0"/>
              <a:buChar char="•"/>
            </a:pPr>
            <a:r>
              <a:rPr lang="cs-CZ" b="1" dirty="0" smtClean="0"/>
              <a:t>vychází </a:t>
            </a:r>
            <a:r>
              <a:rPr lang="cs-CZ" b="1" dirty="0"/>
              <a:t>z členění nákladů na variabilní a fixní a předpokládá možnost odchýlení skutečného a rozpočtovaného objemu</a:t>
            </a:r>
            <a:r>
              <a:rPr lang="cs-CZ" dirty="0"/>
              <a:t> činnosti.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důležitý </a:t>
            </a:r>
            <a:r>
              <a:rPr lang="cs-CZ" dirty="0"/>
              <a:t>pro kontrolu režijních nákladů, a to zejména v rámci vnitropodnikového odpovědnostního řízení.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vychází </a:t>
            </a:r>
            <a:r>
              <a:rPr lang="cs-CZ" dirty="0"/>
              <a:t>z předpokladu, že manažer na střední úrovni řízení může ovlivnit variabilní náklady, avšak fixní náklady ovlivňuje manažer na vyšší úrovni řízení. </a:t>
            </a:r>
            <a:endParaRPr lang="cs-CZ" dirty="0" smtClean="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dirty="0" smtClean="0"/>
              <a:t>pokud </a:t>
            </a:r>
            <a:r>
              <a:rPr lang="cs-CZ" dirty="0"/>
              <a:t>dojde k překročení objemu činnosti podle rozpočtu, vychází se z předpokladu, že útvar je oprávněn úměrně vynakládat vyšší variabilní </a:t>
            </a:r>
            <a:r>
              <a:rPr lang="cs-CZ" dirty="0" smtClean="0"/>
              <a:t>náklady</a:t>
            </a:r>
            <a:endParaRPr lang="cs-CZ" dirty="0"/>
          </a:p>
        </p:txBody>
      </p:sp>
    </p:spTree>
    <p:extLst>
      <p:ext uri="{BB962C8B-B14F-4D97-AF65-F5344CB8AC3E}">
        <p14:creationId xmlns:p14="http://schemas.microsoft.com/office/powerpoint/2010/main" val="756118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smtClean="0"/>
              <a:t>Variantní (alternativní, flexibilní) rozpočet</a:t>
            </a:r>
            <a:endParaRPr lang="cs-CZ" altLang="cs-CZ" sz="3200" b="1" dirty="0"/>
          </a:p>
        </p:txBody>
      </p:sp>
      <p:sp>
        <p:nvSpPr>
          <p:cNvPr id="2" name="TextovéPole 1"/>
          <p:cNvSpPr txBox="1"/>
          <p:nvPr/>
        </p:nvSpPr>
        <p:spPr>
          <a:xfrm>
            <a:off x="395536" y="1010711"/>
            <a:ext cx="8136904" cy="3724096"/>
          </a:xfrm>
          <a:prstGeom prst="rect">
            <a:avLst/>
          </a:prstGeom>
          <a:noFill/>
        </p:spPr>
        <p:txBody>
          <a:bodyPr wrap="square" rtlCol="0">
            <a:spAutoFit/>
          </a:bodyPr>
          <a:lstStyle/>
          <a:p>
            <a:pPr marL="285750" indent="-285750" algn="just">
              <a:buFont typeface="Arial" panose="020B0604020202020204" pitchFamily="34" charset="0"/>
              <a:buChar char="•"/>
            </a:pPr>
            <a:r>
              <a:rPr lang="cs-CZ" sz="2000" b="1" dirty="0" smtClean="0"/>
              <a:t>přepočet </a:t>
            </a:r>
            <a:r>
              <a:rPr lang="cs-CZ" sz="2000" b="1" dirty="0"/>
              <a:t>variabilních nákladů se provádí lineárně,</a:t>
            </a:r>
            <a:r>
              <a:rPr lang="cs-CZ" sz="2000" dirty="0"/>
              <a:t> tj. předpokládá se jejich proporcionální </a:t>
            </a:r>
            <a:r>
              <a:rPr lang="cs-CZ" sz="2000" dirty="0" smtClean="0"/>
              <a:t>vývoj</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a:t>t</a:t>
            </a:r>
            <a:r>
              <a:rPr lang="cs-CZ" sz="2000" dirty="0" smtClean="0"/>
              <a:t>ento vývoj </a:t>
            </a:r>
            <a:r>
              <a:rPr lang="cs-CZ" sz="2000" dirty="0"/>
              <a:t>nákladů můžeme sledovat zejména u krátkodobé kontroly nákladů, ale z dlouhodobého hlediska může být vývoj podproporcionální i </a:t>
            </a:r>
            <a:r>
              <a:rPr lang="cs-CZ" sz="2000" dirty="0" smtClean="0"/>
              <a:t>nadproporcionální </a:t>
            </a:r>
          </a:p>
          <a:p>
            <a:pPr marL="285750" indent="-285750" algn="just">
              <a:buFont typeface="Arial" panose="020B0604020202020204" pitchFamily="34" charset="0"/>
              <a:buChar char="•"/>
            </a:pPr>
            <a:endParaRPr lang="cs-CZ" sz="2000" dirty="0"/>
          </a:p>
          <a:p>
            <a:pPr marL="285750" indent="-285750" algn="just">
              <a:buFont typeface="Arial" panose="020B0604020202020204" pitchFamily="34" charset="0"/>
              <a:buChar char="•"/>
            </a:pPr>
            <a:r>
              <a:rPr lang="cs-CZ" sz="2000" dirty="0" smtClean="0"/>
              <a:t>dalším </a:t>
            </a:r>
            <a:r>
              <a:rPr lang="cs-CZ" sz="2000" dirty="0"/>
              <a:t>důvodem pro krátkodobou kontrolu je pojetí fixních nákladů, které jsou fixní pouze při krátkodobém přístupu, při delším období se mění obvykle jejich přírůstek </a:t>
            </a:r>
            <a:r>
              <a:rPr lang="cs-CZ" sz="2000" dirty="0" smtClean="0"/>
              <a:t>skokem</a:t>
            </a:r>
            <a:endParaRPr lang="cs-CZ" sz="2000" dirty="0"/>
          </a:p>
          <a:p>
            <a:pPr marL="285750" indent="-285750">
              <a:buFont typeface="Arial" panose="020B0604020202020204" pitchFamily="34" charset="0"/>
              <a:buChar char="•"/>
            </a:pP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3148068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a:t>Přírůstkový (inkrementální) rozpočet </a:t>
            </a:r>
          </a:p>
        </p:txBody>
      </p:sp>
      <p:sp>
        <p:nvSpPr>
          <p:cNvPr id="2" name="TextovéPole 1"/>
          <p:cNvSpPr txBox="1"/>
          <p:nvPr/>
        </p:nvSpPr>
        <p:spPr>
          <a:xfrm>
            <a:off x="395536" y="1010711"/>
            <a:ext cx="8136904" cy="4062651"/>
          </a:xfrm>
          <a:prstGeom prst="rect">
            <a:avLst/>
          </a:prstGeom>
          <a:noFill/>
        </p:spPr>
        <p:txBody>
          <a:bodyPr wrap="square" rtlCol="0">
            <a:spAutoFit/>
          </a:bodyPr>
          <a:lstStyle/>
          <a:p>
            <a:pPr algn="just"/>
            <a:r>
              <a:rPr lang="cs-CZ" sz="2000" dirty="0"/>
              <a:t>Tento typ rozpočtu vychází z těchto údajů: </a:t>
            </a:r>
          </a:p>
          <a:p>
            <a:pPr marL="342900" indent="-342900" algn="just">
              <a:buFont typeface="Arial" panose="020B0604020202020204" pitchFamily="34" charset="0"/>
              <a:buChar char="•"/>
            </a:pPr>
            <a:r>
              <a:rPr lang="cs-CZ" sz="2000" dirty="0" smtClean="0"/>
              <a:t>z </a:t>
            </a:r>
            <a:r>
              <a:rPr lang="cs-CZ" sz="2000" dirty="0"/>
              <a:t>rozpočtu za minulé období, </a:t>
            </a:r>
          </a:p>
          <a:p>
            <a:pPr marL="342900" indent="-342900" algn="just">
              <a:buFont typeface="Arial" panose="020B0604020202020204" pitchFamily="34" charset="0"/>
              <a:buChar char="•"/>
            </a:pPr>
            <a:r>
              <a:rPr lang="cs-CZ" sz="2000" b="1" dirty="0" smtClean="0"/>
              <a:t>ze </a:t>
            </a:r>
            <a:r>
              <a:rPr lang="cs-CZ" sz="2000" b="1" dirty="0"/>
              <a:t>skutečných výsledků za minulé období</a:t>
            </a:r>
            <a:r>
              <a:rPr lang="cs-CZ" sz="2000" dirty="0"/>
              <a:t>, zejména za poslední </a:t>
            </a:r>
            <a:r>
              <a:rPr lang="cs-CZ" sz="2000" dirty="0" smtClean="0"/>
              <a:t>období</a:t>
            </a:r>
            <a:endParaRPr lang="cs-CZ" sz="2000" dirty="0"/>
          </a:p>
          <a:p>
            <a:pPr algn="just"/>
            <a:endParaRPr lang="cs-CZ" sz="2000" dirty="0" smtClean="0"/>
          </a:p>
          <a:p>
            <a:pPr marL="342900" indent="-342900" algn="just">
              <a:buFont typeface="Arial" panose="020B0604020202020204" pitchFamily="34" charset="0"/>
              <a:buChar char="•"/>
            </a:pPr>
            <a:r>
              <a:rPr lang="cs-CZ" sz="2000" dirty="0" smtClean="0"/>
              <a:t>tyto údaje se při stanovení rozpočtu na příští období upraví o určitý procentní podíl, který vychází ze změny rozpočtovaného objemu činnosti a z cenových změn</a:t>
            </a:r>
          </a:p>
          <a:p>
            <a:pPr algn="just"/>
            <a:endParaRPr lang="cs-CZ" sz="2000" dirty="0" smtClean="0"/>
          </a:p>
          <a:p>
            <a:pPr marL="342900" indent="-342900" algn="just">
              <a:buFont typeface="Arial" panose="020B0604020202020204" pitchFamily="34" charset="0"/>
              <a:buChar char="•"/>
            </a:pPr>
            <a:r>
              <a:rPr lang="cs-CZ" sz="2000" dirty="0" smtClean="0"/>
              <a:t>předností </a:t>
            </a:r>
            <a:r>
              <a:rPr lang="cs-CZ" sz="2000" dirty="0"/>
              <a:t>tohoto rozpočtu je </a:t>
            </a:r>
            <a:r>
              <a:rPr lang="cs-CZ" sz="2000" b="1" dirty="0"/>
              <a:t>jeho jednoduchost</a:t>
            </a:r>
            <a:r>
              <a:rPr lang="cs-CZ" sz="2000" dirty="0"/>
              <a:t>, snadné využívání softwarových programů </a:t>
            </a:r>
            <a:r>
              <a:rPr lang="cs-CZ" sz="2000" dirty="0" smtClean="0"/>
              <a:t>pro </a:t>
            </a:r>
            <a:r>
              <a:rPr lang="cs-CZ" sz="2000" dirty="0"/>
              <a:t>počítače, má omezené nároky na zapojení manažerů do rozpočtování a relativně nízké náklady na </a:t>
            </a:r>
            <a:r>
              <a:rPr lang="cs-CZ" sz="2000" dirty="0" smtClean="0"/>
              <a:t>rozpočtování</a:t>
            </a:r>
            <a:endParaRPr lang="cs-CZ" sz="2000" dirty="0"/>
          </a:p>
          <a:p>
            <a:r>
              <a:rPr lang="cs-CZ" sz="2000" dirty="0"/>
              <a:t> </a:t>
            </a:r>
            <a:endParaRPr lang="pl-PL" dirty="0" smtClean="0"/>
          </a:p>
          <a:p>
            <a:pPr marL="285750" indent="-285750">
              <a:buFont typeface="Arial" panose="020B0604020202020204" pitchFamily="34" charset="0"/>
              <a:buChar char="•"/>
            </a:pPr>
            <a:endParaRPr lang="pl-PL" dirty="0" smtClean="0"/>
          </a:p>
        </p:txBody>
      </p:sp>
    </p:spTree>
    <p:extLst>
      <p:ext uri="{BB962C8B-B14F-4D97-AF65-F5344CB8AC3E}">
        <p14:creationId xmlns:p14="http://schemas.microsoft.com/office/powerpoint/2010/main" val="891344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3200" b="1" dirty="0"/>
              <a:t>Rozpočet vycházející od </a:t>
            </a:r>
            <a:r>
              <a:rPr lang="cs-CZ" altLang="cs-CZ" sz="3200" b="1" dirty="0" smtClean="0"/>
              <a:t>nuly</a:t>
            </a:r>
            <a:endParaRPr lang="cs-CZ" altLang="cs-CZ" sz="3200" b="1" dirty="0"/>
          </a:p>
        </p:txBody>
      </p:sp>
      <p:sp>
        <p:nvSpPr>
          <p:cNvPr id="2" name="TextovéPole 1"/>
          <p:cNvSpPr txBox="1"/>
          <p:nvPr/>
        </p:nvSpPr>
        <p:spPr>
          <a:xfrm>
            <a:off x="395536" y="1010711"/>
            <a:ext cx="8136904" cy="3170099"/>
          </a:xfrm>
          <a:prstGeom prst="rect">
            <a:avLst/>
          </a:prstGeom>
          <a:noFill/>
        </p:spPr>
        <p:txBody>
          <a:bodyPr wrap="square" rtlCol="0">
            <a:spAutoFit/>
          </a:bodyPr>
          <a:lstStyle/>
          <a:p>
            <a:pPr marL="342900" indent="-342900" algn="just">
              <a:buFont typeface="Arial" panose="020B0604020202020204" pitchFamily="34" charset="0"/>
              <a:buChar char="•"/>
            </a:pPr>
            <a:r>
              <a:rPr lang="cs-CZ" sz="2000" b="1" dirty="0" smtClean="0"/>
              <a:t>všechny </a:t>
            </a:r>
            <a:r>
              <a:rPr lang="cs-CZ" sz="2000" b="1" dirty="0"/>
              <a:t>činnosti </a:t>
            </a:r>
            <a:r>
              <a:rPr lang="cs-CZ" sz="2000" b="1" dirty="0" smtClean="0"/>
              <a:t>se hodnotí </a:t>
            </a:r>
            <a:r>
              <a:rPr lang="cs-CZ" sz="2000" b="1" dirty="0"/>
              <a:t>nově</a:t>
            </a:r>
            <a:r>
              <a:rPr lang="cs-CZ" sz="2000" dirty="0"/>
              <a:t>, jako by se rozpočet sestavoval pro novou dosud neexistující činnost a jako by neexistovaly údaje o nákladech za předchozí </a:t>
            </a:r>
            <a:r>
              <a:rPr lang="cs-CZ" sz="2000" dirty="0" smtClean="0"/>
              <a:t>období </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smtClean="0"/>
              <a:t>součástí </a:t>
            </a:r>
            <a:r>
              <a:rPr lang="cs-CZ" sz="2000" dirty="0"/>
              <a:t>metody je i ověřování potřebnosti určité úrovně poskytovaných služeb, proto se nejvíce metoda osvědčuje u činností, které poskytují služby, u útvarů, jejichž výše výdajů závisí na rozhodnutí vyššího stupně řízení, u nevýrobních činnosti a u ostatních útvarů při rozpočtování režijních nákladů. Velmi dobré zkušenosti má použití u podniků </a:t>
            </a:r>
            <a:r>
              <a:rPr lang="cs-CZ" sz="2000" dirty="0" smtClean="0"/>
              <a:t>samosprávy</a:t>
            </a:r>
            <a:endParaRPr lang="cs-CZ" sz="2000" dirty="0"/>
          </a:p>
        </p:txBody>
      </p:sp>
    </p:spTree>
    <p:extLst>
      <p:ext uri="{BB962C8B-B14F-4D97-AF65-F5344CB8AC3E}">
        <p14:creationId xmlns:p14="http://schemas.microsoft.com/office/powerpoint/2010/main" val="10716254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704856" cy="316835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800" dirty="0">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23478"/>
            <a:ext cx="8064896" cy="720080"/>
          </a:xfrm>
        </p:spPr>
        <p:txBody>
          <a:bodyPr/>
          <a:lstStyle/>
          <a:p>
            <a:r>
              <a:rPr lang="cs-CZ" altLang="cs-CZ" sz="2800" b="1" dirty="0"/>
              <a:t>Rozpočet sestavovaný za pevně vymezené období </a:t>
            </a:r>
          </a:p>
        </p:txBody>
      </p:sp>
      <p:sp>
        <p:nvSpPr>
          <p:cNvPr id="2" name="TextovéPole 1"/>
          <p:cNvSpPr txBox="1"/>
          <p:nvPr/>
        </p:nvSpPr>
        <p:spPr>
          <a:xfrm>
            <a:off x="395536" y="1010711"/>
            <a:ext cx="8136904" cy="2862322"/>
          </a:xfrm>
          <a:prstGeom prst="rect">
            <a:avLst/>
          </a:prstGeom>
          <a:noFill/>
        </p:spPr>
        <p:txBody>
          <a:bodyPr wrap="square" rtlCol="0">
            <a:spAutoFit/>
          </a:bodyPr>
          <a:lstStyle/>
          <a:p>
            <a:pPr marL="342900" indent="-342900" algn="just">
              <a:buFont typeface="Arial" panose="020B0604020202020204" pitchFamily="34" charset="0"/>
              <a:buChar char="•"/>
            </a:pPr>
            <a:r>
              <a:rPr lang="cs-CZ" sz="2000" dirty="0"/>
              <a:t>z</a:t>
            </a:r>
            <a:r>
              <a:rPr lang="cs-CZ" sz="2000" dirty="0" smtClean="0"/>
              <a:t>ejména </a:t>
            </a:r>
            <a:r>
              <a:rPr lang="cs-CZ" sz="2000" dirty="0"/>
              <a:t>u krátkodobého rozpočtování se vychází z předpokladu, že </a:t>
            </a:r>
            <a:r>
              <a:rPr lang="cs-CZ" sz="2000" b="1" dirty="0"/>
              <a:t>rozpočet se sestavuje za vymezené </a:t>
            </a:r>
            <a:r>
              <a:rPr lang="cs-CZ" sz="2000" b="1" dirty="0" smtClean="0"/>
              <a:t>rozpočtované </a:t>
            </a:r>
            <a:r>
              <a:rPr lang="cs-CZ" sz="2000" b="1" dirty="0"/>
              <a:t>období</a:t>
            </a:r>
            <a:r>
              <a:rPr lang="cs-CZ" sz="2000" dirty="0"/>
              <a:t> (např. roční</a:t>
            </a:r>
            <a:r>
              <a:rPr lang="cs-CZ" sz="2000" dirty="0" smtClean="0"/>
              <a:t>),</a:t>
            </a:r>
          </a:p>
          <a:p>
            <a:pPr marL="342900" indent="-342900" algn="just">
              <a:buFont typeface="Arial" panose="020B0604020202020204" pitchFamily="34" charset="0"/>
              <a:buChar char="•"/>
            </a:pPr>
            <a:endParaRPr lang="cs-CZ" sz="2000" dirty="0" smtClean="0"/>
          </a:p>
          <a:p>
            <a:pPr marL="342900" indent="-342900" algn="just">
              <a:buFont typeface="Arial" panose="020B0604020202020204" pitchFamily="34" charset="0"/>
              <a:buChar char="•"/>
            </a:pPr>
            <a:r>
              <a:rPr lang="cs-CZ" sz="2000" dirty="0" smtClean="0"/>
              <a:t>mnohdy bývá </a:t>
            </a:r>
            <a:r>
              <a:rPr lang="cs-CZ" sz="2000" dirty="0"/>
              <a:t>tento základní časový úsek rozdělen na dílčí časové úseky (např. </a:t>
            </a:r>
            <a:r>
              <a:rPr lang="cs-CZ" sz="2000" dirty="0" smtClean="0"/>
              <a:t>čtvrtletí)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smtClean="0"/>
              <a:t>čím </a:t>
            </a:r>
            <a:r>
              <a:rPr lang="cs-CZ" sz="2000" dirty="0"/>
              <a:t>jsou dílčí časové úseky vzdálenější od doby sestavení základního rozpočtu, tím méně přesné bývají úkoly. Proto se sestavuje klouzavý rozpočet</a:t>
            </a:r>
          </a:p>
        </p:txBody>
      </p:sp>
    </p:spTree>
    <p:extLst>
      <p:ext uri="{BB962C8B-B14F-4D97-AF65-F5344CB8AC3E}">
        <p14:creationId xmlns:p14="http://schemas.microsoft.com/office/powerpoint/2010/main" val="1529928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4614</TotalTime>
  <Words>1252</Words>
  <Application>Microsoft Office PowerPoint</Application>
  <PresentationFormat>Předvádění na obrazovce (16:9)</PresentationFormat>
  <Paragraphs>167</Paragraphs>
  <Slides>19</Slides>
  <Notes>17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Times New Roman</vt:lpstr>
      <vt:lpstr>SLU</vt:lpstr>
      <vt:lpstr>FORMY, SESTAVENÍ A KONTROLA ROZPOČTU</vt:lpstr>
      <vt:lpstr>Klasifikace a technika sestavení rozpočtu </vt:lpstr>
      <vt:lpstr>Pevný rozpočet</vt:lpstr>
      <vt:lpstr>Variantní (alternativní, flexibilní) rozpočet</vt:lpstr>
      <vt:lpstr>Variantní (alternativní, flexibilní) rozpočet</vt:lpstr>
      <vt:lpstr>Variantní (alternativní, flexibilní) rozpočet</vt:lpstr>
      <vt:lpstr>Přírůstkový (inkrementální) rozpočet </vt:lpstr>
      <vt:lpstr>Rozpočet vycházející od nuly</vt:lpstr>
      <vt:lpstr>Rozpočet sestavovaný za pevně vymezené období </vt:lpstr>
      <vt:lpstr>Rozpočet sestavovaný za klouzavé období </vt:lpstr>
      <vt:lpstr>Rozpočet vymezující úkoly globálně </vt:lpstr>
      <vt:lpstr>Rozpočet vymezující úkoly podle dílčích aktivit </vt:lpstr>
      <vt:lpstr>Rozpočet limitní </vt:lpstr>
      <vt:lpstr>Rozpočty indikativní </vt:lpstr>
      <vt:lpstr>Kontrola plnění rozpočtu</vt:lpstr>
      <vt:lpstr>Kontrola plnění rozpočtu</vt:lpstr>
      <vt:lpstr>Základní typy odchylek</vt:lpstr>
      <vt:lpstr>Základní typy odchylek</vt:lpstr>
      <vt:lpstr>Děkuji za pozornost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Vymetal</cp:lastModifiedBy>
  <cp:revision>352</cp:revision>
  <dcterms:created xsi:type="dcterms:W3CDTF">2016-07-06T15:42:34Z</dcterms:created>
  <dcterms:modified xsi:type="dcterms:W3CDTF">2020-04-20T13:17:14Z</dcterms:modified>
</cp:coreProperties>
</file>