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7" r:id="rId3"/>
    <p:sldId id="378" r:id="rId4"/>
    <p:sldId id="358" r:id="rId5"/>
    <p:sldId id="316" r:id="rId6"/>
    <p:sldId id="379" r:id="rId7"/>
    <p:sldId id="304" r:id="rId8"/>
    <p:sldId id="388" r:id="rId9"/>
    <p:sldId id="372" r:id="rId10"/>
    <p:sldId id="373" r:id="rId11"/>
    <p:sldId id="380" r:id="rId12"/>
    <p:sldId id="389" r:id="rId13"/>
    <p:sldId id="381" r:id="rId14"/>
    <p:sldId id="382" r:id="rId15"/>
    <p:sldId id="390" r:id="rId16"/>
    <p:sldId id="397" r:id="rId17"/>
    <p:sldId id="391" r:id="rId18"/>
    <p:sldId id="398" r:id="rId19"/>
    <p:sldId id="392" r:id="rId20"/>
    <p:sldId id="399" r:id="rId21"/>
    <p:sldId id="27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60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5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21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25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250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35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3360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7431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59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4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35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885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67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41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890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23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33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7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STANDARDNÍCH NÁKLADŮ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Zjišťují se 2 způsoby:</a:t>
            </a:r>
          </a:p>
          <a:p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průběžně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dodatečným výpočtem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184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 - průběžně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má </a:t>
            </a:r>
            <a:r>
              <a:rPr lang="cs-CZ" sz="2400" dirty="0"/>
              <a:t>význam hlavně v malosériové a středně sériové výrobě, kdy </a:t>
            </a:r>
            <a:r>
              <a:rPr lang="cs-CZ" sz="2400" dirty="0" smtClean="0"/>
              <a:t>je částka </a:t>
            </a:r>
            <a:r>
              <a:rPr lang="cs-CZ" sz="2400" dirty="0"/>
              <a:t>odchylek za určité období u určité kalkulační položky součtem dílčích </a:t>
            </a:r>
            <a:r>
              <a:rPr lang="cs-CZ" sz="2400" dirty="0" smtClean="0"/>
              <a:t>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just"/>
            <a:r>
              <a:rPr lang="cs-CZ" sz="2400" b="1" dirty="0" smtClean="0"/>
              <a:t>skutečné náklady = náklady </a:t>
            </a:r>
            <a:r>
              <a:rPr lang="cs-CZ" sz="2400" b="1" dirty="0"/>
              <a:t>podle standardů ± </a:t>
            </a:r>
            <a:r>
              <a:rPr lang="cs-CZ" sz="2400" b="1" dirty="0" smtClean="0"/>
              <a:t>odchylky</a:t>
            </a:r>
            <a:endParaRPr lang="cs-CZ" sz="2000" b="1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052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Zjišťování odchylek – dodatečným výpočtem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oužívá se </a:t>
            </a:r>
            <a:r>
              <a:rPr lang="cs-CZ" sz="2400" dirty="0"/>
              <a:t>v procesní technologii a u režijních </a:t>
            </a:r>
            <a:r>
              <a:rPr lang="cs-CZ" sz="2400" dirty="0" smtClean="0"/>
              <a:t>nákladů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Platí:</a:t>
            </a:r>
          </a:p>
          <a:p>
            <a:pPr marL="0" lvl="1"/>
            <a:endParaRPr lang="cs-CZ" sz="2400" b="1" dirty="0" smtClean="0"/>
          </a:p>
          <a:p>
            <a:pPr marL="0" lvl="1" algn="ctr"/>
            <a:r>
              <a:rPr lang="cs-CZ" sz="2000" b="1" u="sng" dirty="0" smtClean="0"/>
              <a:t>Skutečné </a:t>
            </a:r>
            <a:r>
              <a:rPr lang="cs-CZ" sz="2000" b="1" u="sng" dirty="0"/>
              <a:t>náklady = náklady podle standardů ± odchylky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8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podle místa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odle výrobku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ozitivní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egativní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říznivá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epříznivá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884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Zjišťují se dva typy odchylek: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 variabilních nákladů </a:t>
            </a:r>
            <a:r>
              <a:rPr lang="cs-CZ" sz="2000" b="1" dirty="0"/>
              <a:t>spotřební </a:t>
            </a:r>
            <a:r>
              <a:rPr lang="cs-CZ" sz="2000" b="1" dirty="0" smtClean="0"/>
              <a:t>odchylka, </a:t>
            </a:r>
            <a:r>
              <a:rPr lang="cs-CZ" sz="2000" dirty="0"/>
              <a:t>která ukazuje, zda ve vztahu ke skutečné </a:t>
            </a:r>
            <a:r>
              <a:rPr lang="cs-CZ" sz="2000" dirty="0" smtClean="0"/>
              <a:t>úrovni aktivity </a:t>
            </a:r>
            <a:r>
              <a:rPr lang="cs-CZ" sz="2000" dirty="0"/>
              <a:t>byly variabilní náklady vyšší nebo nižší, než odpovídá rozpočtu pro skutečný </a:t>
            </a:r>
            <a:r>
              <a:rPr lang="cs-CZ" sz="2000" dirty="0" smtClean="0"/>
              <a:t>objem, přepočet </a:t>
            </a:r>
            <a:r>
              <a:rPr lang="cs-CZ" sz="2000" dirty="0"/>
              <a:t>vychází z předpokladu proporcionálního (lineárního) krátkodobého </a:t>
            </a:r>
            <a:r>
              <a:rPr lang="cs-CZ" sz="2000" dirty="0" smtClean="0"/>
              <a:t>vývoje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 fixních nákladů </a:t>
            </a:r>
            <a:r>
              <a:rPr lang="cs-CZ" sz="2000" b="1" dirty="0"/>
              <a:t>objemová </a:t>
            </a:r>
            <a:r>
              <a:rPr lang="cs-CZ" sz="2000" b="1" dirty="0" smtClean="0"/>
              <a:t>odchylka, </a:t>
            </a:r>
            <a:r>
              <a:rPr lang="cs-CZ" sz="2000" dirty="0"/>
              <a:t>která ukazuje, zda se vůbec fixní náklady liší </a:t>
            </a:r>
            <a:r>
              <a:rPr lang="cs-CZ" sz="2000" dirty="0" smtClean="0"/>
              <a:t>ve skutečnosti </a:t>
            </a:r>
            <a:r>
              <a:rPr lang="cs-CZ" sz="2000" dirty="0"/>
              <a:t>od rozpočtovaných a jak objem produkce ovlivňuje podíl fixní režie na </a:t>
            </a:r>
            <a:r>
              <a:rPr lang="cs-CZ" sz="2000" dirty="0" smtClean="0"/>
              <a:t>jednotku produkce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80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Zjišťují se 4 typy odchylek, kdy u </a:t>
            </a:r>
            <a:r>
              <a:rPr lang="cs-CZ" sz="2000" dirty="0"/>
              <a:t>variabilních nákladů se spotřební odchylka </a:t>
            </a:r>
            <a:r>
              <a:rPr lang="cs-CZ" sz="2000" dirty="0" smtClean="0"/>
              <a:t>rozkládá na: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rozpočtovou </a:t>
            </a:r>
            <a:r>
              <a:rPr lang="cs-CZ" sz="2000" b="1" dirty="0"/>
              <a:t>odchylku</a:t>
            </a:r>
            <a:r>
              <a:rPr lang="cs-CZ" sz="2000" dirty="0"/>
              <a:t>, ta určuje, o kolik je skutečná režie větší nebo menší než </a:t>
            </a:r>
            <a:r>
              <a:rPr lang="cs-CZ" sz="2000" dirty="0" smtClean="0"/>
              <a:t>rozpočtované variabilní </a:t>
            </a:r>
            <a:r>
              <a:rPr lang="cs-CZ" sz="2000" dirty="0"/>
              <a:t>náklady zahrnuté ve variantním rozpočtu, který je přepočtený pro </a:t>
            </a:r>
            <a:r>
              <a:rPr lang="cs-CZ" sz="2000" dirty="0" smtClean="0"/>
              <a:t>skutečnou úroveň aktivity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výkonnostní </a:t>
            </a:r>
            <a:r>
              <a:rPr lang="cs-CZ" sz="2000" b="1" dirty="0"/>
              <a:t>odchylku</a:t>
            </a:r>
            <a:r>
              <a:rPr lang="cs-CZ" sz="2000" dirty="0"/>
              <a:t>, která ukazuje, kolik variabilních nákladů bylo neúčelně </a:t>
            </a:r>
            <a:r>
              <a:rPr lang="cs-CZ" sz="2000" dirty="0" smtClean="0"/>
              <a:t>vynaloženo na </a:t>
            </a:r>
            <a:r>
              <a:rPr lang="cs-CZ" sz="2000" dirty="0"/>
              <a:t>některou z neproduktivních aktivit jako jsou výroba zmetků a jejich </a:t>
            </a:r>
            <a:r>
              <a:rPr lang="cs-CZ" sz="2000" dirty="0" smtClean="0"/>
              <a:t>opravy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618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8292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Objemová </a:t>
            </a:r>
            <a:r>
              <a:rPr lang="cs-CZ" sz="2000" dirty="0"/>
              <a:t>odchylka u fixních nákladů se rozkládá navíc na</a:t>
            </a:r>
            <a:r>
              <a:rPr lang="cs-CZ" sz="2000" dirty="0" smtClean="0"/>
              <a:t>: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err="1" smtClean="0"/>
              <a:t>účinostní</a:t>
            </a:r>
            <a:r>
              <a:rPr lang="cs-CZ" sz="2000" b="1" dirty="0" smtClean="0"/>
              <a:t> </a:t>
            </a:r>
            <a:r>
              <a:rPr lang="cs-CZ" sz="2000" b="1" dirty="0"/>
              <a:t>odchylku</a:t>
            </a:r>
            <a:r>
              <a:rPr lang="cs-CZ" sz="2000" dirty="0"/>
              <a:t>, která ukazuje naopak důsledky dopadu neproduktivní činnosti na </a:t>
            </a:r>
            <a:r>
              <a:rPr lang="cs-CZ" sz="2000" dirty="0" smtClean="0"/>
              <a:t>fixní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kapacitní </a:t>
            </a:r>
            <a:r>
              <a:rPr lang="cs-CZ" sz="2000" b="1" dirty="0"/>
              <a:t>odchylku</a:t>
            </a:r>
            <a:r>
              <a:rPr lang="cs-CZ" sz="2000" dirty="0"/>
              <a:t>, která vzniká v důsledku nižší nebo vyšší úrovně celkové aktivity, </a:t>
            </a:r>
            <a:r>
              <a:rPr lang="cs-CZ" sz="2000" dirty="0" smtClean="0"/>
              <a:t>než je </a:t>
            </a:r>
            <a:r>
              <a:rPr lang="cs-CZ" sz="2000" dirty="0"/>
              <a:t>stanoveno v rozpočtu režie, bez přihlédnutí k tomu, zda se jedná o produktivní nebo </a:t>
            </a:r>
            <a:r>
              <a:rPr lang="cs-CZ" sz="2000" dirty="0" smtClean="0"/>
              <a:t>neproduktivní činnost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839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Zjišťují se </a:t>
            </a:r>
            <a:r>
              <a:rPr lang="cs-CZ" sz="2200" b="1" dirty="0"/>
              <a:t>tři typy odchylek</a:t>
            </a:r>
            <a:r>
              <a:rPr lang="cs-CZ" sz="2200" dirty="0"/>
              <a:t>, přičemž se obvykle spojuje důsledek neproduktivní činnosti. </a:t>
            </a:r>
            <a:r>
              <a:rPr lang="cs-CZ" sz="2200" dirty="0" smtClean="0"/>
              <a:t>Pak se </a:t>
            </a:r>
            <a:r>
              <a:rPr lang="cs-CZ" sz="2200" dirty="0"/>
              <a:t>rozlišuje</a:t>
            </a:r>
            <a:r>
              <a:rPr lang="cs-CZ" sz="2200" dirty="0" smtClean="0"/>
              <a:t>:</a:t>
            </a:r>
          </a:p>
          <a:p>
            <a:endParaRPr lang="cs-CZ" sz="2200" dirty="0"/>
          </a:p>
          <a:p>
            <a:r>
              <a:rPr lang="cs-CZ" sz="2200" dirty="0"/>
              <a:t>• </a:t>
            </a:r>
            <a:r>
              <a:rPr lang="cs-CZ" sz="2200" dirty="0" smtClean="0"/>
              <a:t>rozpočtová odchylka</a:t>
            </a:r>
          </a:p>
          <a:p>
            <a:endParaRPr lang="cs-CZ" sz="2200" dirty="0"/>
          </a:p>
          <a:p>
            <a:r>
              <a:rPr lang="cs-CZ" sz="2200" dirty="0"/>
              <a:t>• kapacitní </a:t>
            </a:r>
            <a:r>
              <a:rPr lang="cs-CZ" sz="2200" dirty="0" smtClean="0"/>
              <a:t>odchylka</a:t>
            </a:r>
          </a:p>
          <a:p>
            <a:endParaRPr lang="cs-CZ" sz="2200" dirty="0"/>
          </a:p>
          <a:p>
            <a:r>
              <a:rPr lang="cs-CZ" sz="2200" dirty="0"/>
              <a:t>• </a:t>
            </a:r>
            <a:r>
              <a:rPr lang="cs-CZ" sz="2200" dirty="0" err="1"/>
              <a:t>účinnostní</a:t>
            </a:r>
            <a:r>
              <a:rPr lang="cs-CZ" sz="2200" dirty="0"/>
              <a:t> nebo výkonnostní odchylka v širším </a:t>
            </a:r>
            <a:r>
              <a:rPr lang="cs-CZ" sz="2200" dirty="0" smtClean="0"/>
              <a:t>pojetí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9763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Kapacitní odchylka </a:t>
            </a:r>
            <a:r>
              <a:rPr lang="cs-CZ" sz="2000" dirty="0"/>
              <a:t>se někdy navíc člení na podrobnější typy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odchylka z prostojů,</a:t>
            </a:r>
          </a:p>
          <a:p>
            <a:r>
              <a:rPr lang="cs-CZ" sz="2000" dirty="0"/>
              <a:t>• odchylka z kalendářních rozdílů,</a:t>
            </a:r>
          </a:p>
          <a:p>
            <a:r>
              <a:rPr lang="cs-CZ" sz="2000" dirty="0"/>
              <a:t>• odchylka z nevyužívané kapacity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U kapacitní odchylky je třeba dále rozlišovat, jestli se odvozuje od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optimálního využití kapacity, nebo</a:t>
            </a:r>
          </a:p>
          <a:p>
            <a:r>
              <a:rPr lang="cs-CZ" sz="2000" dirty="0"/>
              <a:t>• plánovaného využití v daném období.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005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smtClean="0"/>
              <a:t>rozpočtová </a:t>
            </a:r>
            <a:r>
              <a:rPr lang="cs-CZ" sz="2200" b="1" dirty="0"/>
              <a:t>odchylka </a:t>
            </a:r>
            <a:r>
              <a:rPr lang="cs-CZ" sz="2200" dirty="0"/>
              <a:t>– obvykle je v odpovědnosti útvaru, ve kterém </a:t>
            </a:r>
            <a:r>
              <a:rPr lang="cs-CZ" sz="2200" dirty="0" smtClean="0"/>
              <a:t>vznikla</a:t>
            </a:r>
          </a:p>
          <a:p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 smtClean="0"/>
              <a:t>výkonnostní </a:t>
            </a:r>
            <a:r>
              <a:rPr lang="cs-CZ" sz="2200" b="1" dirty="0"/>
              <a:t>a </a:t>
            </a:r>
            <a:r>
              <a:rPr lang="cs-CZ" sz="2200" b="1" dirty="0" err="1"/>
              <a:t>účinnostní</a:t>
            </a:r>
            <a:r>
              <a:rPr lang="cs-CZ" sz="2200" b="1" dirty="0"/>
              <a:t> odchylka </a:t>
            </a:r>
            <a:r>
              <a:rPr lang="cs-CZ" sz="2200" dirty="0"/>
              <a:t>– protože se váže </a:t>
            </a:r>
            <a:r>
              <a:rPr lang="cs-CZ" sz="2200" dirty="0" smtClean="0"/>
              <a:t>k neproduktivnímu </a:t>
            </a:r>
            <a:r>
              <a:rPr lang="cs-CZ" sz="2200" dirty="0"/>
              <a:t>využití </a:t>
            </a:r>
            <a:r>
              <a:rPr lang="cs-CZ" sz="2200" dirty="0" smtClean="0"/>
              <a:t>kapacity, vystavují </a:t>
            </a:r>
            <a:r>
              <a:rPr lang="cs-CZ" sz="2200" dirty="0"/>
              <a:t>se pro tyto případy samostatné doklady (mzdové doklady, hlášení zmetků, </a:t>
            </a:r>
            <a:r>
              <a:rPr lang="cs-CZ" sz="2200" dirty="0" err="1" smtClean="0"/>
              <a:t>odchylkové</a:t>
            </a:r>
            <a:r>
              <a:rPr lang="cs-CZ" sz="2200" dirty="0"/>
              <a:t> </a:t>
            </a:r>
            <a:r>
              <a:rPr lang="cs-CZ" sz="2200" dirty="0" smtClean="0"/>
              <a:t>doklady </a:t>
            </a:r>
            <a:r>
              <a:rPr lang="cs-CZ" sz="2200" dirty="0"/>
              <a:t>a další), u kterých lze stanovit individuální </a:t>
            </a:r>
            <a:r>
              <a:rPr lang="cs-CZ" sz="2200" dirty="0" smtClean="0"/>
              <a:t>odpovědnost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569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Norma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0"/>
            <a:ext cx="82283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obvykle užší než </a:t>
            </a:r>
            <a:r>
              <a:rPr lang="cs-CZ" sz="2000" dirty="0" smtClean="0"/>
              <a:t>standard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směrná </a:t>
            </a:r>
            <a:r>
              <a:rPr lang="cs-CZ" sz="2000" dirty="0"/>
              <a:t>veličina </a:t>
            </a:r>
            <a:r>
              <a:rPr lang="cs-CZ" sz="2000" dirty="0" smtClean="0"/>
              <a:t>se vyjadřuje </a:t>
            </a:r>
            <a:r>
              <a:rPr lang="cs-CZ" sz="2000" dirty="0"/>
              <a:t>pomocí naturálních jednotek, pro tyto naturální </a:t>
            </a:r>
            <a:r>
              <a:rPr lang="cs-CZ" sz="2000" dirty="0" smtClean="0"/>
              <a:t>jednotky jsou stanoveny normované </a:t>
            </a:r>
            <a:r>
              <a:rPr lang="cs-CZ" sz="2000" dirty="0"/>
              <a:t>ceny, pomocí nichž stanovíme normu v </a:t>
            </a:r>
            <a:r>
              <a:rPr lang="cs-CZ" sz="2000" dirty="0" smtClean="0"/>
              <a:t>peněžních jednotkách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b="1" dirty="0"/>
              <a:t>stanovení normy v naturálních jednotkách </a:t>
            </a:r>
            <a:r>
              <a:rPr lang="cs-CZ" sz="2000" dirty="0"/>
              <a:t>obvykle odpovídá </a:t>
            </a:r>
            <a:r>
              <a:rPr lang="cs-CZ" sz="2000" b="1" dirty="0" smtClean="0"/>
              <a:t>technická příprava </a:t>
            </a:r>
            <a:r>
              <a:rPr lang="cs-CZ" sz="2000" b="1" dirty="0"/>
              <a:t>výroby</a:t>
            </a:r>
            <a:r>
              <a:rPr lang="cs-CZ" sz="2000" dirty="0"/>
              <a:t>, která se může v praxi dělit </a:t>
            </a:r>
            <a:r>
              <a:rPr lang="cs-CZ" sz="2000" dirty="0" smtClean="0"/>
              <a:t>na konstrukční</a:t>
            </a:r>
            <a:r>
              <a:rPr lang="cs-CZ" sz="2000" dirty="0"/>
              <a:t>, technologickou a </a:t>
            </a:r>
            <a:r>
              <a:rPr lang="cs-CZ" sz="2000" dirty="0" smtClean="0"/>
              <a:t>výrobně organizační složku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kapacitní </a:t>
            </a:r>
            <a:r>
              <a:rPr lang="cs-CZ" sz="2400" b="1" dirty="0"/>
              <a:t>odchylka </a:t>
            </a:r>
            <a:r>
              <a:rPr lang="cs-CZ" sz="2400" dirty="0"/>
              <a:t>– obvykle bývá v odpovědnosti vedení podniku (závodu, </a:t>
            </a:r>
            <a:r>
              <a:rPr lang="cs-CZ" sz="2400" dirty="0" smtClean="0"/>
              <a:t>oddělení) podle </a:t>
            </a:r>
            <a:r>
              <a:rPr lang="cs-CZ" sz="2400" dirty="0"/>
              <a:t>podmínek konkrétního </a:t>
            </a:r>
            <a:r>
              <a:rPr lang="cs-CZ" sz="2400" dirty="0" smtClean="0"/>
              <a:t>podniku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odchylky </a:t>
            </a:r>
            <a:r>
              <a:rPr lang="cs-CZ" sz="2400" b="1" dirty="0"/>
              <a:t>z prostojů </a:t>
            </a:r>
            <a:r>
              <a:rPr lang="cs-CZ" sz="2400" dirty="0"/>
              <a:t>nebo z jiného neproduktivního užití kapacity - obvykle je </a:t>
            </a:r>
            <a:r>
              <a:rPr lang="cs-CZ" sz="2400" dirty="0" smtClean="0"/>
              <a:t>můžeme rozlišovat </a:t>
            </a:r>
            <a:r>
              <a:rPr lang="cs-CZ" sz="2400" dirty="0"/>
              <a:t>podle odpovědnosti </a:t>
            </a:r>
            <a:r>
              <a:rPr lang="cs-CZ" sz="2400" dirty="0" smtClean="0"/>
              <a:t>viníků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848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Standard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842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chápán šířeji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norma </a:t>
            </a:r>
            <a:r>
              <a:rPr lang="cs-CZ" sz="2000" dirty="0"/>
              <a:t>se převážně používá </a:t>
            </a:r>
            <a:r>
              <a:rPr lang="cs-CZ" sz="2000" dirty="0" smtClean="0"/>
              <a:t>pro označení </a:t>
            </a:r>
            <a:r>
              <a:rPr lang="cs-CZ" sz="2000" dirty="0"/>
              <a:t>přímých (jednicových) nákladů, pojem standard </a:t>
            </a:r>
            <a:r>
              <a:rPr lang="cs-CZ" sz="2000" b="1" dirty="0"/>
              <a:t>zahrnuje i režijní náklady</a:t>
            </a:r>
            <a:r>
              <a:rPr lang="cs-CZ" sz="2000" dirty="0"/>
              <a:t>, </a:t>
            </a:r>
            <a:r>
              <a:rPr lang="cs-CZ" sz="2000" dirty="0" smtClean="0"/>
              <a:t>kdy funkci </a:t>
            </a:r>
            <a:r>
              <a:rPr lang="cs-CZ" sz="2000" dirty="0"/>
              <a:t>standardu plní rozpočet režijních </a:t>
            </a:r>
            <a:r>
              <a:rPr lang="cs-CZ" sz="2000" dirty="0" smtClean="0"/>
              <a:t>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mezi </a:t>
            </a:r>
            <a:r>
              <a:rPr lang="cs-CZ" sz="2000" dirty="0"/>
              <a:t>standardy se zahrnují i další </a:t>
            </a:r>
            <a:r>
              <a:rPr lang="cs-CZ" sz="2000" dirty="0" smtClean="0"/>
              <a:t>směrné veličiny</a:t>
            </a:r>
            <a:r>
              <a:rPr lang="cs-CZ" sz="2000" dirty="0"/>
              <a:t>, kterými mohou být cena materiálu, výrobku, mzdová sazba, ale i standardní </a:t>
            </a:r>
            <a:r>
              <a:rPr lang="cs-CZ" sz="2000" dirty="0" smtClean="0"/>
              <a:t>kapacita, standardní </a:t>
            </a:r>
            <a:r>
              <a:rPr lang="cs-CZ" sz="2000" dirty="0"/>
              <a:t>objem výroby nebo </a:t>
            </a:r>
            <a:r>
              <a:rPr lang="cs-CZ" sz="2000" dirty="0" smtClean="0"/>
              <a:t>prodeje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se stanovuje standard pro objem </a:t>
            </a:r>
            <a:r>
              <a:rPr lang="cs-CZ" sz="2000" dirty="0" smtClean="0"/>
              <a:t>výroby (prodeje</a:t>
            </a:r>
            <a:r>
              <a:rPr lang="cs-CZ" sz="2000" dirty="0"/>
              <a:t>), stanoví se nepřímo i standardní </a:t>
            </a:r>
            <a:r>
              <a:rPr lang="cs-CZ" sz="2000" dirty="0" smtClean="0"/>
              <a:t>výnosy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46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504055"/>
          </a:xfrm>
        </p:spPr>
        <p:txBody>
          <a:bodyPr/>
          <a:lstStyle/>
          <a:p>
            <a:r>
              <a:rPr lang="pl-PL" altLang="cs-CZ" sz="3200" b="1" dirty="0" smtClean="0"/>
              <a:t>Metoda standardních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77242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komplexní </a:t>
            </a:r>
            <a:r>
              <a:rPr lang="cs-CZ" sz="2000" dirty="0"/>
              <a:t>metoda řízení nákladů, případně výnosů ve </a:t>
            </a:r>
            <a:r>
              <a:rPr lang="cs-CZ" sz="2000" dirty="0" smtClean="0"/>
              <a:t>vnitropodnikovém pojetí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využívá všechny základní prvky manažerského </a:t>
            </a:r>
            <a:r>
              <a:rPr lang="cs-CZ" sz="2000" dirty="0" smtClean="0"/>
              <a:t>účetnictví, a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účtování </a:t>
            </a:r>
            <a:r>
              <a:rPr lang="cs-CZ" sz="2000" b="1" dirty="0"/>
              <a:t>nákladů</a:t>
            </a:r>
            <a:r>
              <a:rPr lang="cs-CZ" sz="2000" dirty="0"/>
              <a:t>, případně i </a:t>
            </a:r>
            <a:r>
              <a:rPr lang="cs-CZ" sz="2000" dirty="0" smtClean="0"/>
              <a:t>výnosů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kalkulace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rozpočtování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vnitropodnikové </a:t>
            </a:r>
            <a:r>
              <a:rPr lang="cs-CZ" sz="2000" b="1" dirty="0"/>
              <a:t>odpovědnostní </a:t>
            </a:r>
            <a:r>
              <a:rPr lang="cs-CZ" sz="2000" dirty="0" smtClean="0"/>
              <a:t>účetnictví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rozbor </a:t>
            </a:r>
            <a:r>
              <a:rPr lang="cs-CZ" sz="2000" dirty="0"/>
              <a:t>a poskytování </a:t>
            </a:r>
            <a:r>
              <a:rPr lang="cs-CZ" sz="2000" b="1" dirty="0"/>
              <a:t>informací pro </a:t>
            </a:r>
            <a:r>
              <a:rPr lang="cs-CZ" sz="2000" b="1" dirty="0" smtClean="0"/>
              <a:t>rozhodování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95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3200" b="1" dirty="0" smtClean="0"/>
              <a:t>Cíle metody standarních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3" y="969081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oskytuje informace pro</a:t>
            </a:r>
            <a:r>
              <a:rPr lang="cs-CZ" sz="2000" b="1" dirty="0" smtClean="0"/>
              <a:t> </a:t>
            </a:r>
            <a:r>
              <a:rPr lang="cs-CZ" sz="2000" b="1" dirty="0"/>
              <a:t>kontrolu</a:t>
            </a:r>
            <a:r>
              <a:rPr lang="cs-CZ" sz="2000" dirty="0"/>
              <a:t>, zejména </a:t>
            </a:r>
            <a:r>
              <a:rPr lang="cs-CZ" sz="2000" b="1" dirty="0"/>
              <a:t>běžné řízení nákladů </a:t>
            </a:r>
            <a:r>
              <a:rPr lang="cs-CZ" sz="2000" dirty="0"/>
              <a:t>pro </a:t>
            </a:r>
            <a:r>
              <a:rPr lang="cs-CZ" sz="2000" dirty="0" smtClean="0"/>
              <a:t>manažery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využití </a:t>
            </a:r>
            <a:r>
              <a:rPr lang="cs-CZ" sz="2000" dirty="0"/>
              <a:t>informací i ve </a:t>
            </a:r>
            <a:r>
              <a:rPr lang="cs-CZ" sz="2000" b="1" dirty="0"/>
              <a:t>finančním účetnictví</a:t>
            </a:r>
            <a:r>
              <a:rPr lang="cs-CZ" sz="2000" dirty="0"/>
              <a:t>, zvláště pro sestavení rozvahy, popř. i </a:t>
            </a:r>
            <a:r>
              <a:rPr lang="cs-CZ" sz="2000" dirty="0" smtClean="0"/>
              <a:t>výsledovky</a:t>
            </a:r>
          </a:p>
        </p:txBody>
      </p:sp>
    </p:spTree>
    <p:extLst>
      <p:ext uri="{BB962C8B-B14F-4D97-AF65-F5344CB8AC3E}">
        <p14:creationId xmlns:p14="http://schemas.microsoft.com/office/powerpoint/2010/main" val="27038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2800" b="1" dirty="0" smtClean="0"/>
              <a:t>Způsob fungovaní metody standardních nákladů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540" y="756459"/>
            <a:ext cx="81729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smtClean="0"/>
              <a:t>Probíhá v 5 etapách:</a:t>
            </a:r>
          </a:p>
          <a:p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stanoví se </a:t>
            </a:r>
            <a:r>
              <a:rPr lang="cs-CZ" sz="1700" b="1" dirty="0" smtClean="0"/>
              <a:t>standardy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zjišťují </a:t>
            </a:r>
            <a:r>
              <a:rPr lang="cs-CZ" sz="1700" dirty="0"/>
              <a:t>se </a:t>
            </a:r>
            <a:r>
              <a:rPr lang="cs-CZ" sz="1700" b="1" dirty="0"/>
              <a:t>skutečné veličiny</a:t>
            </a:r>
            <a:r>
              <a:rPr lang="cs-CZ" sz="1700" dirty="0"/>
              <a:t>, u některých jak v naturálním, tak i hodnotovém </a:t>
            </a:r>
            <a:r>
              <a:rPr lang="cs-CZ" sz="1700" dirty="0" smtClean="0"/>
              <a:t>vyjádření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kontroluje </a:t>
            </a:r>
            <a:r>
              <a:rPr lang="cs-CZ" sz="1700" dirty="0"/>
              <a:t>se dodržení standardů a zjišťují se </a:t>
            </a:r>
            <a:r>
              <a:rPr lang="cs-CZ" sz="1700" b="1" dirty="0" smtClean="0"/>
              <a:t>odchylky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provádí </a:t>
            </a:r>
            <a:r>
              <a:rPr lang="cs-CZ" sz="1700" dirty="0"/>
              <a:t>se </a:t>
            </a:r>
            <a:r>
              <a:rPr lang="cs-CZ" sz="1700" b="1" dirty="0"/>
              <a:t>rozbor </a:t>
            </a:r>
            <a:r>
              <a:rPr lang="cs-CZ" sz="1700" dirty="0"/>
              <a:t>odchylek a zjišťuje se </a:t>
            </a:r>
            <a:r>
              <a:rPr lang="cs-CZ" sz="1700" b="1" dirty="0"/>
              <a:t>příčina vzniku odchylek </a:t>
            </a:r>
            <a:r>
              <a:rPr lang="cs-CZ" sz="1700" dirty="0"/>
              <a:t>a útvary, případně </a:t>
            </a:r>
            <a:r>
              <a:rPr lang="cs-CZ" sz="1700" dirty="0" smtClean="0"/>
              <a:t>osoby zodpovědné </a:t>
            </a:r>
            <a:r>
              <a:rPr lang="cs-CZ" sz="1700" dirty="0"/>
              <a:t>za jejich </a:t>
            </a:r>
            <a:r>
              <a:rPr lang="cs-CZ" sz="1700" dirty="0" smtClean="0"/>
              <a:t>vznik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na </a:t>
            </a:r>
            <a:r>
              <a:rPr lang="cs-CZ" sz="1700" dirty="0"/>
              <a:t>rozbor navazuje </a:t>
            </a:r>
            <a:r>
              <a:rPr lang="cs-CZ" sz="1700" b="1" dirty="0"/>
              <a:t>opatření</a:t>
            </a:r>
            <a:r>
              <a:rPr lang="cs-CZ" sz="1700" dirty="0"/>
              <a:t>, které může být dvojího druhu</a:t>
            </a:r>
            <a:r>
              <a:rPr lang="cs-CZ" sz="17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má </a:t>
            </a:r>
            <a:r>
              <a:rPr lang="cs-CZ" sz="1700" b="1" dirty="0"/>
              <a:t>zabránit vzniku </a:t>
            </a:r>
            <a:r>
              <a:rPr lang="cs-CZ" sz="1700" dirty="0"/>
              <a:t>negativní odchylky ze stejné příčiny do </a:t>
            </a:r>
            <a:r>
              <a:rPr lang="cs-CZ" sz="1700" dirty="0" smtClean="0"/>
              <a:t>budoucnosti,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opatření</a:t>
            </a:r>
            <a:r>
              <a:rPr lang="cs-CZ" sz="1700" dirty="0"/>
              <a:t>, které si vynutí </a:t>
            </a:r>
            <a:r>
              <a:rPr lang="cs-CZ" sz="1700" b="1" dirty="0"/>
              <a:t>změnu </a:t>
            </a:r>
            <a:r>
              <a:rPr lang="cs-CZ" sz="1700" dirty="0" smtClean="0"/>
              <a:t>podmínek (např. výrobních)</a:t>
            </a:r>
          </a:p>
        </p:txBody>
      </p:sp>
    </p:spTree>
    <p:extLst>
      <p:ext uri="{BB962C8B-B14F-4D97-AF65-F5344CB8AC3E}">
        <p14:creationId xmlns:p14="http://schemas.microsoft.com/office/powerpoint/2010/main" val="13432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200" b="1" dirty="0" smtClean="0"/>
              <a:t>Typy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 hledisky </a:t>
            </a:r>
            <a:r>
              <a:rPr lang="cs-CZ" sz="2000" b="1" dirty="0"/>
              <a:t>typologie standardů </a:t>
            </a:r>
            <a:r>
              <a:rPr lang="cs-CZ" sz="2000" dirty="0"/>
              <a:t>je nutno rozlišit, zda jde o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přímých nákladů</a:t>
            </a:r>
            <a:r>
              <a:rPr lang="cs-CZ" sz="2000" dirty="0"/>
              <a:t>, označované </a:t>
            </a:r>
            <a:r>
              <a:rPr lang="cs-CZ" sz="2000" dirty="0" smtClean="0"/>
              <a:t>jako </a:t>
            </a:r>
            <a:r>
              <a:rPr lang="cs-CZ" sz="2000" b="1" dirty="0" smtClean="0"/>
              <a:t>normy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režijních nákladů</a:t>
            </a:r>
            <a:r>
              <a:rPr lang="cs-CZ" sz="2000" dirty="0"/>
              <a:t>, jejichž nástrojem je </a:t>
            </a:r>
            <a:r>
              <a:rPr lang="cs-CZ" sz="2000" b="1" dirty="0"/>
              <a:t>rozpočet </a:t>
            </a:r>
            <a:r>
              <a:rPr lang="cs-CZ" sz="2000" b="1" dirty="0" smtClean="0"/>
              <a:t>režie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celkových nákladů</a:t>
            </a:r>
            <a:r>
              <a:rPr lang="cs-CZ" sz="2000" dirty="0"/>
              <a:t>, které vyjadřujeme jako </a:t>
            </a:r>
            <a:r>
              <a:rPr lang="cs-CZ" sz="2000" b="1" dirty="0"/>
              <a:t>předběžné </a:t>
            </a:r>
            <a:r>
              <a:rPr lang="cs-CZ" sz="2000" b="1" dirty="0" smtClean="0"/>
              <a:t>kalkulace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4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 smtClean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Ve vztahu k trvání a změně standardu (času) můžeme rozlišit tyto typy standardů</a:t>
            </a:r>
            <a:r>
              <a:rPr lang="cs-CZ" sz="2400" dirty="0" smtClean="0"/>
              <a:t>:</a:t>
            </a:r>
          </a:p>
          <a:p>
            <a:pPr algn="just"/>
            <a:endParaRPr lang="cs-CZ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operativní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průměrné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základní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odhadované </a:t>
            </a:r>
            <a:r>
              <a:rPr lang="cs-CZ" sz="2400" dirty="0"/>
              <a:t>(nejsou standardem stanoveným jako striktní norma, ale plní analogické funkce</a:t>
            </a:r>
            <a:r>
              <a:rPr lang="cs-CZ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796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 od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</a:t>
            </a:r>
            <a:r>
              <a:rPr lang="cs-CZ" sz="2400" dirty="0" smtClean="0"/>
              <a:t>ontrola hospodárnosti a 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ropojeny s prémiováním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423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10365</TotalTime>
  <Words>893</Words>
  <Application>Microsoft Office PowerPoint</Application>
  <PresentationFormat>Předvádění na obrazovce (16:9)</PresentationFormat>
  <Paragraphs>170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SLU</vt:lpstr>
      <vt:lpstr>METODA STANDARDNÍCH NÁKLADŮ</vt:lpstr>
      <vt:lpstr>Norma</vt:lpstr>
      <vt:lpstr>Standard</vt:lpstr>
      <vt:lpstr>Metoda standardních nákladů</vt:lpstr>
      <vt:lpstr>Cíle metody standarních nákladů</vt:lpstr>
      <vt:lpstr>Způsob fungovaní metody standardních nákladů</vt:lpstr>
      <vt:lpstr>Typy standardů</vt:lpstr>
      <vt:lpstr>Typy standardů</vt:lpstr>
      <vt:lpstr>Odchylky od standardů</vt:lpstr>
      <vt:lpstr>Zjišťování odchylek</vt:lpstr>
      <vt:lpstr>Zjišťování odchylek - průběžně</vt:lpstr>
      <vt:lpstr>Zjišťování odchylek – dodatečným výpočtem</vt:lpstr>
      <vt:lpstr>Odchylky</vt:lpstr>
      <vt:lpstr>Typy odchylek</vt:lpstr>
      <vt:lpstr>Typy odchylek</vt:lpstr>
      <vt:lpstr>Typy odchylek</vt:lpstr>
      <vt:lpstr>Typy odchylek</vt:lpstr>
      <vt:lpstr>Typy odchylek</vt:lpstr>
      <vt:lpstr>Určení odpovědnosti za odchylky</vt:lpstr>
      <vt:lpstr>Určení odpovědnosti za odchylky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324</cp:revision>
  <dcterms:created xsi:type="dcterms:W3CDTF">2016-07-06T15:42:34Z</dcterms:created>
  <dcterms:modified xsi:type="dcterms:W3CDTF">2020-04-20T13:18:53Z</dcterms:modified>
</cp:coreProperties>
</file>