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6" r:id="rId3"/>
    <p:sldId id="257" r:id="rId4"/>
    <p:sldId id="284" r:id="rId5"/>
    <p:sldId id="291" r:id="rId6"/>
    <p:sldId id="304" r:id="rId7"/>
    <p:sldId id="364" r:id="rId8"/>
    <p:sldId id="261" r:id="rId9"/>
    <p:sldId id="314" r:id="rId10"/>
    <p:sldId id="327" r:id="rId11"/>
    <p:sldId id="264" r:id="rId12"/>
    <p:sldId id="332" r:id="rId13"/>
    <p:sldId id="333" r:id="rId14"/>
    <p:sldId id="343" r:id="rId15"/>
    <p:sldId id="344" r:id="rId16"/>
    <p:sldId id="365" r:id="rId17"/>
    <p:sldId id="269" r:id="rId18"/>
    <p:sldId id="349" r:id="rId19"/>
    <p:sldId id="36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3888431"/>
          </a:xfrm>
        </p:spPr>
        <p:txBody>
          <a:bodyPr/>
          <a:lstStyle/>
          <a:p>
            <a:r>
              <a:rPr lang="cs-CZ" dirty="0" smtClean="0"/>
              <a:t>4. seminář</a:t>
            </a:r>
            <a:br>
              <a:rPr lang="cs-CZ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u="dotted" dirty="0" smtClean="0"/>
              <a:t>kombinatorika </a:t>
            </a:r>
            <a:br>
              <a:rPr lang="cs-CZ" b="1" u="dotted" dirty="0" smtClean="0"/>
            </a:br>
            <a:r>
              <a:rPr lang="cs-CZ" b="1" u="dotted" dirty="0" smtClean="0"/>
              <a:t>a pravděpodobnost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Řešení 2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Zbývají 2 varianty</a:t>
            </a:r>
          </a:p>
          <a:p>
            <a:pPr>
              <a:buNone/>
            </a:pPr>
            <a:r>
              <a:rPr lang="cs-CZ" dirty="0" smtClean="0"/>
              <a:t> 	</a:t>
            </a:r>
            <a:r>
              <a:rPr lang="cs-CZ" u="sng" dirty="0" smtClean="0"/>
              <a:t>__</a:t>
            </a:r>
            <a:r>
              <a:rPr lang="cs-CZ" dirty="0" smtClean="0"/>
              <a:t>  __  __  __  </a:t>
            </a:r>
            <a:r>
              <a:rPr lang="cs-CZ" u="sng" dirty="0" smtClean="0"/>
              <a:t>_</a:t>
            </a:r>
            <a:r>
              <a:rPr lang="cs-CZ" dirty="0" smtClean="0"/>
              <a:t>_  __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	__  __  __  __  __  __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210 + </a:t>
            </a:r>
            <a:r>
              <a:rPr lang="cs-CZ" dirty="0" err="1" smtClean="0"/>
              <a:t>210</a:t>
            </a:r>
            <a:r>
              <a:rPr lang="cs-CZ" dirty="0" smtClean="0"/>
              <a:t> = </a:t>
            </a:r>
            <a:r>
              <a:rPr lang="cs-CZ" b="1" u="dbl" dirty="0" smtClean="0"/>
              <a:t>420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2060848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</a:rPr>
              <a:t>7</a:t>
            </a:r>
            <a:endParaRPr lang="cs-CZ" sz="3200" b="1" dirty="0">
              <a:solidFill>
                <a:srgbClr val="0000CC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03848" y="2060848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</a:rPr>
              <a:t>2</a:t>
            </a:r>
            <a:endParaRPr lang="cs-CZ" sz="3200" b="1" dirty="0">
              <a:solidFill>
                <a:srgbClr val="0000CC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779912" y="2060848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</a:rPr>
              <a:t>5</a:t>
            </a:r>
            <a:endParaRPr lang="cs-CZ" sz="3200" b="1" dirty="0">
              <a:solidFill>
                <a:srgbClr val="0000CC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99592" y="3645024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</a:rPr>
              <a:t>7</a:t>
            </a:r>
            <a:endParaRPr lang="cs-CZ" sz="3200" b="1" dirty="0">
              <a:solidFill>
                <a:srgbClr val="0000CC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03848" y="3645024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</a:rPr>
              <a:t>5</a:t>
            </a:r>
            <a:endParaRPr lang="cs-CZ" sz="3200" b="1" dirty="0">
              <a:solidFill>
                <a:srgbClr val="0000CC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779912" y="3645024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</a:rPr>
              <a:t>0</a:t>
            </a:r>
            <a:endParaRPr lang="cs-CZ" sz="3200" b="1" dirty="0">
              <a:solidFill>
                <a:srgbClr val="0000CC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99592" y="2636912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</a:t>
            </a:r>
            <a:endParaRPr lang="cs-CZ" sz="3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475656" y="2636912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7</a:t>
            </a:r>
            <a:endParaRPr lang="cs-CZ" sz="3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123728" y="2636912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6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699792" y="2636912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5</a:t>
            </a:r>
            <a:endParaRPr lang="cs-CZ" sz="3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275856" y="2636912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</a:t>
            </a:r>
            <a:endParaRPr lang="cs-CZ" sz="3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851920" y="2636912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</a:t>
            </a:r>
            <a:endParaRPr lang="cs-CZ" sz="32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827584" y="4221088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</a:t>
            </a:r>
            <a:endParaRPr lang="cs-CZ" sz="3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403648" y="4221088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7</a:t>
            </a:r>
            <a:endParaRPr lang="cs-CZ" sz="32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979712" y="4221088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6</a:t>
            </a:r>
            <a:endParaRPr lang="cs-CZ" sz="32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627784" y="4221088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5</a:t>
            </a:r>
            <a:endParaRPr lang="cs-CZ" sz="32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203848" y="4221088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</a:t>
            </a:r>
            <a:endParaRPr lang="cs-CZ" sz="32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779912" y="4221088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</a:t>
            </a:r>
            <a:endParaRPr lang="cs-CZ" sz="32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211960" y="2636912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210</a:t>
            </a:r>
            <a:endParaRPr lang="cs-CZ" sz="32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139952" y="422108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210</a:t>
            </a:r>
            <a:endParaRPr lang="cs-CZ" sz="32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187624" y="2636912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*     *     *    *    * </a:t>
            </a:r>
            <a:endParaRPr lang="cs-CZ" sz="32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1187624" y="4149080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*    *     *    *    * 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build="allAtOnce"/>
      <p:bldP spid="13" grpId="0" build="allAtOnce"/>
      <p:bldP spid="14" grpId="0" build="allAtOnce"/>
      <p:bldP spid="15" grpId="0" build="allAtOnce"/>
      <p:bldP spid="16" grpId="0" build="allAtOnce"/>
      <p:bldP spid="17" grpId="0" build="allAtOnce"/>
      <p:bldP spid="18" grpId="0" build="allAtOnce"/>
      <p:bldP spid="19" grpId="0" build="allAtOnce"/>
      <p:bldP spid="20" grpId="0" build="allAtOnce"/>
      <p:bldP spid="21" grpId="0" build="allAtOnce"/>
      <p:bldP spid="22" grpId="0" build="allAtOnce"/>
      <p:bldP spid="23" grpId="0" build="allAtOnce"/>
      <p:bldP spid="24" grpId="0" build="p"/>
      <p:bldP spid="2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CC"/>
                </a:solidFill>
              </a:rPr>
              <a:t>Příklad 3</a:t>
            </a: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cs-CZ" dirty="0" smtClean="0"/>
              <a:t>K sestavení vlajky, která má být složena ze tří různobarevných vodorovných pruhů, jsou k dispozici bílé, červené, modré, zelené a žluté pruhy.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dirty="0" smtClean="0"/>
              <a:t>Určete počet vlajek, které lze z těchto pruhů sestavit.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dirty="0" smtClean="0"/>
              <a:t>Kolik jich má modrý pruh uprostřed?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dirty="0" smtClean="0"/>
              <a:t>Kolik z nich má modrý pruh?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dirty="0" smtClean="0"/>
              <a:t>Kolik jich nemá uprostřed červený pruh?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CC"/>
                </a:solidFill>
              </a:rPr>
              <a:t>Řešení 3a</a:t>
            </a: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je všech možností? </a:t>
            </a:r>
          </a:p>
          <a:p>
            <a:pPr algn="just"/>
            <a:r>
              <a:rPr lang="cs-CZ" dirty="0" smtClean="0"/>
              <a:t>Sestavuji 3 pruhy z 5 možných, na pořadí záleží.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i="1" dirty="0" smtClean="0"/>
              <a:t>V</a:t>
            </a:r>
            <a:r>
              <a:rPr lang="cs-CZ" dirty="0" smtClean="0"/>
              <a:t>(3;5) =               </a:t>
            </a:r>
            <a:endParaRPr lang="cs-CZ" b="1" u="dbl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267744" y="3645024"/>
          <a:ext cx="1216521" cy="1057138"/>
        </p:xfrm>
        <a:graphic>
          <a:graphicData uri="http://schemas.openxmlformats.org/presentationml/2006/ole">
            <p:oleObj spid="_x0000_s32776" name="Rovnice" r:id="rId3" imgW="482391" imgH="418918" progId="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508104" y="3861048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5*4*3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948264" y="386104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</a:t>
            </a:r>
            <a:r>
              <a:rPr lang="cs-CZ" sz="3200" b="1" u="dbl" dirty="0" smtClean="0"/>
              <a:t>60</a:t>
            </a:r>
            <a:endParaRPr lang="cs-CZ" sz="3200" dirty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3419872" y="3645024"/>
          <a:ext cx="2160240" cy="973295"/>
        </p:xfrm>
        <a:graphic>
          <a:graphicData uri="http://schemas.openxmlformats.org/presentationml/2006/ole">
            <p:oleObj spid="_x0000_s32777" name="Rovnice" r:id="rId4" imgW="863225" imgH="3935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build="allAtOnce"/>
      <p:bldP spid="6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CC"/>
                </a:solidFill>
              </a:rPr>
              <a:t>Řešení 3b</a:t>
            </a: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z nich má modrý pruh uprostřed?</a:t>
            </a:r>
          </a:p>
          <a:p>
            <a:r>
              <a:rPr lang="cs-CZ" dirty="0" smtClean="0"/>
              <a:t>Jeden pruh je určený, vybírám 2 ze 4 barev.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i="1" dirty="0" smtClean="0"/>
              <a:t>V</a:t>
            </a:r>
            <a:r>
              <a:rPr lang="cs-CZ" dirty="0" smtClean="0"/>
              <a:t>(2;4) =              </a:t>
            </a:r>
            <a:endParaRPr lang="cs-CZ" b="1" u="dbl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195736" y="3140968"/>
          <a:ext cx="1196846" cy="1012716"/>
        </p:xfrm>
        <a:graphic>
          <a:graphicData uri="http://schemas.openxmlformats.org/presentationml/2006/ole">
            <p:oleObj spid="_x0000_s33797" name="Rovnice" r:id="rId3" imgW="495085" imgH="418918" progId="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419872" y="335699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4*3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427984" y="335699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</a:t>
            </a:r>
            <a:r>
              <a:rPr lang="cs-CZ" sz="3200" b="1" u="dbl" dirty="0" smtClean="0"/>
              <a:t>12</a:t>
            </a:r>
            <a:endParaRPr lang="cs-CZ" sz="3200" b="1" u="db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build="allAtOnce"/>
      <p:bldP spid="6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CC"/>
                </a:solidFill>
              </a:rPr>
              <a:t>Řešení 3c</a:t>
            </a: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má modrý pruh?</a:t>
            </a:r>
          </a:p>
          <a:p>
            <a:r>
              <a:rPr lang="cs-CZ" dirty="0" smtClean="0"/>
              <a:t>Modrý pruh může být: 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nahoře,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uprostřed,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dole.</a:t>
            </a:r>
          </a:p>
          <a:p>
            <a:pPr marL="914400" lvl="1" indent="-514350">
              <a:buFont typeface="+mj-lt"/>
              <a:buAutoNum type="arabicPeriod"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3 * </a:t>
            </a:r>
            <a:r>
              <a:rPr lang="cs-CZ" i="1" dirty="0" smtClean="0"/>
              <a:t>V</a:t>
            </a:r>
            <a:r>
              <a:rPr lang="cs-CZ" dirty="0" smtClean="0"/>
              <a:t>(2;4) =                    </a:t>
            </a:r>
            <a:endParaRPr lang="cs-CZ" b="1" u="dbl" dirty="0"/>
          </a:p>
        </p:txBody>
      </p:sp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2771800" y="4581128"/>
          <a:ext cx="1800200" cy="1142435"/>
        </p:xfrm>
        <a:graphic>
          <a:graphicData uri="http://schemas.openxmlformats.org/presentationml/2006/ole">
            <p:oleObj spid="_x0000_s44038" name="Rovnice" r:id="rId3" imgW="660400" imgH="419100" progId="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868144" y="486916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</a:t>
            </a:r>
            <a:r>
              <a:rPr lang="cs-CZ" sz="3200" b="1" u="dbl" dirty="0" smtClean="0"/>
              <a:t>36</a:t>
            </a:r>
            <a:endParaRPr lang="cs-CZ" sz="3200" b="1" u="dbl" dirty="0"/>
          </a:p>
        </p:txBody>
      </p:sp>
      <p:sp>
        <p:nvSpPr>
          <p:cNvPr id="7" name="TextovéPole 6"/>
          <p:cNvSpPr txBox="1"/>
          <p:nvPr/>
        </p:nvSpPr>
        <p:spPr>
          <a:xfrm>
            <a:off x="4499992" y="4869160"/>
            <a:ext cx="1512168" cy="593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3*4*3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build="allAtOnce"/>
      <p:bldP spid="7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CC"/>
                </a:solidFill>
              </a:rPr>
              <a:t>Řešení 3d</a:t>
            </a: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jich nemá uprostřed červený pruh?</a:t>
            </a:r>
          </a:p>
          <a:p>
            <a:pPr algn="just"/>
            <a:r>
              <a:rPr lang="cs-CZ" dirty="0" smtClean="0"/>
              <a:t>Všechny vlajky kromě té, která červený pruh uprostřed má.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60 – 12</a:t>
            </a:r>
            <a:endParaRPr lang="cs-CZ" b="1" u="dbl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23728" y="386104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</a:t>
            </a:r>
            <a:r>
              <a:rPr lang="cs-CZ" sz="3200" b="1" u="dbl" dirty="0" smtClean="0"/>
              <a:t>48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CC"/>
                </a:solidFill>
              </a:rPr>
              <a:t>Řešení 3 – pravděpodobnost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Pravděpodobnost b)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i="1" dirty="0" smtClean="0"/>
              <a:t>P</a:t>
            </a:r>
            <a:r>
              <a:rPr lang="cs-CZ" dirty="0" smtClean="0"/>
              <a:t> = 12/60</a:t>
            </a:r>
            <a:endParaRPr lang="cs-CZ" b="1" u="dbl" dirty="0" smtClean="0"/>
          </a:p>
          <a:p>
            <a:pPr>
              <a:buNone/>
            </a:pPr>
            <a:endParaRPr lang="cs-CZ" sz="2000" dirty="0" smtClean="0"/>
          </a:p>
          <a:p>
            <a:r>
              <a:rPr lang="cs-CZ" dirty="0" smtClean="0"/>
              <a:t>Pravděpodobnost c)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i="1" dirty="0" smtClean="0"/>
              <a:t>P</a:t>
            </a:r>
            <a:r>
              <a:rPr lang="cs-CZ" dirty="0" smtClean="0"/>
              <a:t> = 36/60</a:t>
            </a:r>
            <a:endParaRPr lang="cs-CZ" b="1" u="dbl" dirty="0" smtClean="0"/>
          </a:p>
          <a:p>
            <a:pPr>
              <a:buNone/>
            </a:pPr>
            <a:endParaRPr lang="cs-CZ" sz="2000" dirty="0" smtClean="0"/>
          </a:p>
          <a:p>
            <a:r>
              <a:rPr lang="cs-CZ" dirty="0" smtClean="0"/>
              <a:t>Pravděpodobnost d)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i="1" dirty="0" smtClean="0"/>
              <a:t>P</a:t>
            </a:r>
            <a:r>
              <a:rPr lang="cs-CZ" dirty="0" smtClean="0"/>
              <a:t> = 48/60</a:t>
            </a:r>
            <a:endParaRPr lang="cs-CZ" b="1" u="dbl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483768" y="2204864"/>
            <a:ext cx="144016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0,2</a:t>
            </a:r>
          </a:p>
          <a:p>
            <a:endParaRPr lang="cs-CZ" sz="3600" dirty="0" smtClean="0"/>
          </a:p>
          <a:p>
            <a:endParaRPr lang="cs-CZ" sz="3200" dirty="0" smtClean="0"/>
          </a:p>
          <a:p>
            <a:r>
              <a:rPr lang="cs-CZ" sz="3200" dirty="0" smtClean="0"/>
              <a:t>= 0,6</a:t>
            </a:r>
          </a:p>
          <a:p>
            <a:endParaRPr lang="cs-CZ" sz="3600" dirty="0" smtClean="0"/>
          </a:p>
          <a:p>
            <a:endParaRPr lang="cs-CZ" sz="3200" dirty="0" smtClean="0"/>
          </a:p>
          <a:p>
            <a:r>
              <a:rPr lang="cs-CZ" sz="3200" dirty="0" smtClean="0"/>
              <a:t>= 0,8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347864" y="2204864"/>
            <a:ext cx="223224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</a:t>
            </a:r>
            <a:r>
              <a:rPr lang="cs-CZ" sz="3200" b="1" u="dbl" dirty="0" smtClean="0"/>
              <a:t>20 %</a:t>
            </a:r>
          </a:p>
          <a:p>
            <a:endParaRPr lang="cs-CZ" sz="3600" dirty="0" smtClean="0"/>
          </a:p>
          <a:p>
            <a:endParaRPr lang="cs-CZ" sz="3200" dirty="0" smtClean="0"/>
          </a:p>
          <a:p>
            <a:r>
              <a:rPr lang="cs-CZ" sz="3200" dirty="0" smtClean="0"/>
              <a:t>= </a:t>
            </a:r>
            <a:r>
              <a:rPr lang="cs-CZ" sz="3200" b="1" u="dbl" dirty="0" smtClean="0"/>
              <a:t>60 %</a:t>
            </a:r>
          </a:p>
          <a:p>
            <a:endParaRPr lang="cs-CZ" sz="3600" dirty="0" smtClean="0"/>
          </a:p>
          <a:p>
            <a:endParaRPr lang="cs-CZ" sz="3200" dirty="0" smtClean="0"/>
          </a:p>
          <a:p>
            <a:r>
              <a:rPr lang="cs-CZ" sz="3200" dirty="0" smtClean="0"/>
              <a:t>= </a:t>
            </a:r>
            <a:r>
              <a:rPr lang="cs-CZ" sz="3200" b="1" u="dbl" dirty="0" smtClean="0"/>
              <a:t>80 %</a:t>
            </a:r>
            <a:endParaRPr lang="cs-CZ" sz="3200" b="1" u="db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Příklad 4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 smtClean="0"/>
              <a:t>Určete, kolika způsoby je možné ze 7 mužů </a:t>
            </a:r>
            <a:br>
              <a:rPr lang="cs-CZ" dirty="0" smtClean="0"/>
            </a:br>
            <a:r>
              <a:rPr lang="cs-CZ" dirty="0" smtClean="0"/>
              <a:t>a 4 žen vybrat šestičlennou skupinu, v níž jsou 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právě dvě ženy, 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aspoň dvě ženy.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Řešení 4a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Právě 2 ženy ve skupině.</a:t>
            </a:r>
          </a:p>
          <a:p>
            <a:endParaRPr lang="cs-CZ" dirty="0" smtClean="0"/>
          </a:p>
          <a:p>
            <a:pPr>
              <a:buNone/>
            </a:pPr>
            <a:r>
              <a:rPr lang="cs-CZ" i="1" dirty="0" smtClean="0"/>
              <a:t>K</a:t>
            </a:r>
            <a:r>
              <a:rPr lang="cs-CZ" dirty="0" smtClean="0"/>
              <a:t>(2;4) * </a:t>
            </a:r>
            <a:r>
              <a:rPr lang="cs-CZ" i="1" dirty="0" smtClean="0"/>
              <a:t>K</a:t>
            </a:r>
            <a:r>
              <a:rPr lang="cs-CZ" dirty="0" smtClean="0"/>
              <a:t>(4;7) =                               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       = 6*35 = </a:t>
            </a:r>
          </a:p>
          <a:p>
            <a:pPr>
              <a:buNone/>
            </a:pPr>
            <a:r>
              <a:rPr lang="cs-CZ" dirty="0" smtClean="0"/>
              <a:t>			       = </a:t>
            </a:r>
            <a:r>
              <a:rPr lang="cs-CZ" b="1" u="dbl" dirty="0" smtClean="0"/>
              <a:t>210</a:t>
            </a:r>
            <a:r>
              <a:rPr lang="cs-CZ" dirty="0" smtClean="0"/>
              <a:t> </a:t>
            </a: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3275856" y="2564904"/>
          <a:ext cx="3065621" cy="1001639"/>
        </p:xfrm>
        <a:graphic>
          <a:graphicData uri="http://schemas.openxmlformats.org/presentationml/2006/ole">
            <p:oleObj spid="_x0000_s48136" name="Rovnice" r:id="rId3" imgW="1282700" imgH="419100" progId="">
              <p:embed/>
            </p:oleObj>
          </a:graphicData>
        </a:graphic>
      </p:graphicFrame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2943917" y="3861048"/>
          <a:ext cx="3983271" cy="864096"/>
        </p:xfrm>
        <a:graphic>
          <a:graphicData uri="http://schemas.openxmlformats.org/presentationml/2006/ole">
            <p:oleObj spid="_x0000_s48137" name="Rovnice" r:id="rId4" imgW="1803400" imgH="3937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Řešení 4b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Autofit/>
          </a:bodyPr>
          <a:lstStyle/>
          <a:p>
            <a:r>
              <a:rPr lang="cs-CZ" sz="3000" dirty="0" smtClean="0"/>
              <a:t>Aspoň 2 ženy.</a:t>
            </a:r>
          </a:p>
          <a:p>
            <a:r>
              <a:rPr lang="cs-CZ" sz="3000" dirty="0" smtClean="0"/>
              <a:t>Tj. 2, 3 nebo 4 ženy.</a:t>
            </a:r>
          </a:p>
          <a:p>
            <a:endParaRPr lang="cs-CZ" sz="3000" dirty="0" smtClean="0"/>
          </a:p>
          <a:p>
            <a:pPr>
              <a:buNone/>
            </a:pPr>
            <a:r>
              <a:rPr lang="cs-CZ" sz="3000" i="1" dirty="0" smtClean="0"/>
              <a:t>K</a:t>
            </a:r>
            <a:r>
              <a:rPr lang="cs-CZ" sz="3000" dirty="0" smtClean="0"/>
              <a:t>(2;4)*</a:t>
            </a:r>
            <a:r>
              <a:rPr lang="cs-CZ" sz="3000" i="1" dirty="0" smtClean="0"/>
              <a:t>K</a:t>
            </a:r>
            <a:r>
              <a:rPr lang="cs-CZ" sz="3000" dirty="0" smtClean="0"/>
              <a:t>(4;7) = </a:t>
            </a:r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r>
              <a:rPr lang="cs-CZ" sz="3000" i="1" dirty="0" smtClean="0"/>
              <a:t>K</a:t>
            </a:r>
            <a:r>
              <a:rPr lang="cs-CZ" sz="3000" dirty="0" smtClean="0"/>
              <a:t>(3;4)*</a:t>
            </a:r>
            <a:r>
              <a:rPr lang="cs-CZ" sz="3000" i="1" dirty="0" smtClean="0"/>
              <a:t>K</a:t>
            </a:r>
            <a:r>
              <a:rPr lang="cs-CZ" sz="3000" dirty="0" smtClean="0"/>
              <a:t>(3;7) =</a:t>
            </a:r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r>
              <a:rPr lang="cs-CZ" sz="3000" i="1" dirty="0" smtClean="0"/>
              <a:t>K</a:t>
            </a:r>
            <a:r>
              <a:rPr lang="cs-CZ" sz="3000" dirty="0" smtClean="0"/>
              <a:t>(4;4)*</a:t>
            </a:r>
            <a:r>
              <a:rPr lang="cs-CZ" sz="3000" i="1" dirty="0" smtClean="0"/>
              <a:t>K</a:t>
            </a:r>
            <a:r>
              <a:rPr lang="cs-CZ" sz="3000" dirty="0" smtClean="0"/>
              <a:t>(2;7) =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3000" dirty="0" smtClean="0"/>
              <a:t>210 + 140 + 21 = </a:t>
            </a:r>
            <a:r>
              <a:rPr lang="cs-CZ" sz="3000" b="1" u="dbl" dirty="0" smtClean="0"/>
              <a:t>371</a:t>
            </a:r>
            <a:endParaRPr lang="cs-CZ" sz="3000" b="1" u="dbl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3059832" y="2564904"/>
          <a:ext cx="3065619" cy="1001638"/>
        </p:xfrm>
        <a:graphic>
          <a:graphicData uri="http://schemas.openxmlformats.org/presentationml/2006/ole">
            <p:oleObj spid="_x0000_s62475" name="Rovnice" r:id="rId3" imgW="1282700" imgH="419100" progId="">
              <p:embed/>
            </p:oleObj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3059832" y="3789040"/>
          <a:ext cx="2952328" cy="984109"/>
        </p:xfrm>
        <a:graphic>
          <a:graphicData uri="http://schemas.openxmlformats.org/presentationml/2006/ole">
            <p:oleObj spid="_x0000_s62476" name="Rovnice" r:id="rId4" imgW="1257300" imgH="419100" progId="">
              <p:embed/>
            </p:oleObj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3059832" y="4869160"/>
          <a:ext cx="3024336" cy="988149"/>
        </p:xfrm>
        <a:graphic>
          <a:graphicData uri="http://schemas.openxmlformats.org/presentationml/2006/ole">
            <p:oleObj spid="_x0000_s62477" name="Rovnice" r:id="rId5" imgW="1282700" imgH="419100" progId="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156176" y="2780928"/>
            <a:ext cx="15121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6*35</a:t>
            </a:r>
          </a:p>
          <a:p>
            <a:endParaRPr lang="cs-CZ" sz="4400" dirty="0" smtClean="0"/>
          </a:p>
          <a:p>
            <a:r>
              <a:rPr lang="cs-CZ" sz="3200" dirty="0" smtClean="0"/>
              <a:t>= 4*35</a:t>
            </a:r>
          </a:p>
          <a:p>
            <a:endParaRPr lang="cs-CZ" sz="4000" dirty="0" smtClean="0"/>
          </a:p>
          <a:p>
            <a:r>
              <a:rPr lang="cs-CZ" sz="3200" dirty="0" smtClean="0"/>
              <a:t>= 1*21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308304" y="2780928"/>
            <a:ext cx="15121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210</a:t>
            </a:r>
          </a:p>
          <a:p>
            <a:endParaRPr lang="cs-CZ" sz="4400" dirty="0" smtClean="0"/>
          </a:p>
          <a:p>
            <a:r>
              <a:rPr lang="cs-CZ" sz="3200" dirty="0" smtClean="0"/>
              <a:t>= 140</a:t>
            </a:r>
          </a:p>
          <a:p>
            <a:endParaRPr lang="cs-CZ" sz="4000" dirty="0" smtClean="0"/>
          </a:p>
          <a:p>
            <a:r>
              <a:rPr lang="cs-CZ" sz="3200" dirty="0" smtClean="0"/>
              <a:t>= 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  <p:bldP spid="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 lepší názornost spusťte jako prezentaci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CC"/>
                </a:solidFill>
              </a:rPr>
              <a:t>Příklad 1</a:t>
            </a: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just">
              <a:spcAft>
                <a:spcPts val="600"/>
              </a:spcAft>
              <a:buFont typeface="+mj-lt"/>
              <a:buAutoNum type="alphaLcParenR"/>
            </a:pPr>
            <a:r>
              <a:rPr lang="cs-CZ" dirty="0" smtClean="0"/>
              <a:t>Určete počet všech čtyřciferných přirozených čísel, v jejichž dekadickém zápisu není nula </a:t>
            </a:r>
            <a:br>
              <a:rPr lang="cs-CZ" dirty="0" smtClean="0"/>
            </a:br>
            <a:r>
              <a:rPr lang="cs-CZ" dirty="0" smtClean="0"/>
              <a:t>a ze zbývajících devíti číslic se v něm každá vyskytuje nejvýše jednou. </a:t>
            </a:r>
          </a:p>
          <a:p>
            <a:pPr marL="514350" indent="-514350" algn="just">
              <a:spcAft>
                <a:spcPts val="600"/>
              </a:spcAft>
              <a:buFont typeface="+mj-lt"/>
              <a:buAutoNum type="alphaLcParenR"/>
            </a:pPr>
            <a:r>
              <a:rPr lang="cs-CZ" dirty="0" smtClean="0"/>
              <a:t>Kolik z těchto čísel je větších než 9.000? </a:t>
            </a:r>
          </a:p>
          <a:p>
            <a:pPr marL="514350" indent="-514350" algn="just">
              <a:spcAft>
                <a:spcPts val="600"/>
              </a:spcAft>
              <a:buFont typeface="+mj-lt"/>
              <a:buAutoNum type="alphaLcParenR"/>
            </a:pPr>
            <a:r>
              <a:rPr lang="cs-CZ" dirty="0" smtClean="0"/>
              <a:t>Kolik je jich menších než 3.000?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CC"/>
                </a:solidFill>
              </a:rPr>
              <a:t>Řešení 1a</a:t>
            </a: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 algn="just"/>
            <a:r>
              <a:rPr lang="cs-CZ" dirty="0" smtClean="0"/>
              <a:t>Hledáme 4ciferná čísla bez 0 a bez opakování.</a:t>
            </a:r>
          </a:p>
          <a:p>
            <a:pPr algn="just"/>
            <a:r>
              <a:rPr lang="cs-CZ" dirty="0" smtClean="0"/>
              <a:t>Máme na výběr cifry 1, 2, 3, 4, 5, 6, 7, 8, 9.</a:t>
            </a:r>
          </a:p>
          <a:p>
            <a:pPr algn="just"/>
            <a:r>
              <a:rPr lang="cs-CZ" dirty="0" smtClean="0"/>
              <a:t>Máme čtyři pozice:</a:t>
            </a:r>
          </a:p>
          <a:p>
            <a:pPr>
              <a:buNone/>
            </a:pPr>
            <a:r>
              <a:rPr lang="cs-CZ" dirty="0" smtClean="0"/>
              <a:t>		__  __  __  __ </a:t>
            </a:r>
          </a:p>
          <a:p>
            <a:pPr>
              <a:buNone/>
            </a:pPr>
            <a:endParaRPr lang="cs-CZ" b="1" u="dbl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Kolik cifer lze na danou pozici umístit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75656" y="4005064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9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51720" y="4005064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8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27784" y="4005064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7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03848" y="4005064"/>
            <a:ext cx="360040" cy="593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6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707904" y="4005064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</a:t>
            </a:r>
            <a:r>
              <a:rPr lang="cs-CZ" sz="3200" b="1" u="dbl" dirty="0" smtClean="0"/>
              <a:t>3.024</a:t>
            </a:r>
            <a:endParaRPr lang="cs-CZ" sz="3200" b="1" u="dbl" dirty="0"/>
          </a:p>
        </p:txBody>
      </p:sp>
      <p:sp>
        <p:nvSpPr>
          <p:cNvPr id="9" name="TextovéPole 8"/>
          <p:cNvSpPr txBox="1"/>
          <p:nvPr/>
        </p:nvSpPr>
        <p:spPr>
          <a:xfrm>
            <a:off x="1763688" y="4005064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*</a:t>
            </a:r>
            <a:r>
              <a:rPr lang="cs-CZ" sz="2000" dirty="0" smtClean="0"/>
              <a:t>       </a:t>
            </a:r>
            <a:r>
              <a:rPr lang="cs-CZ" sz="3200" dirty="0" smtClean="0"/>
              <a:t>*</a:t>
            </a:r>
            <a:r>
              <a:rPr lang="cs-CZ" sz="2000" dirty="0" smtClean="0"/>
              <a:t>      </a:t>
            </a:r>
            <a:r>
              <a:rPr lang="cs-CZ" sz="3200" dirty="0" smtClean="0"/>
              <a:t>*</a:t>
            </a:r>
            <a:endParaRPr lang="cs-CZ" sz="3200" dirty="0"/>
          </a:p>
        </p:txBody>
      </p:sp>
      <p:cxnSp>
        <p:nvCxnSpPr>
          <p:cNvPr id="11" name="Přímá spojovací šipka 10"/>
          <p:cNvCxnSpPr/>
          <p:nvPr/>
        </p:nvCxnSpPr>
        <p:spPr>
          <a:xfrm flipV="1">
            <a:off x="1403648" y="4653136"/>
            <a:ext cx="14401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flipV="1">
            <a:off x="2051720" y="4653136"/>
            <a:ext cx="14401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flipV="1">
            <a:off x="2627784" y="4653136"/>
            <a:ext cx="14401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 flipV="1">
            <a:off x="3203848" y="4653136"/>
            <a:ext cx="14401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CC"/>
                </a:solidFill>
              </a:rPr>
              <a:t>Řešení 1b</a:t>
            </a: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jich je větších než 9.000?</a:t>
            </a:r>
          </a:p>
          <a:p>
            <a:pPr algn="just"/>
            <a:r>
              <a:rPr lang="cs-CZ" dirty="0" smtClean="0"/>
              <a:t>Hledám 4ciferná čísla s konkrétní první cifrou.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u="sng" dirty="0" smtClean="0"/>
              <a:t>__</a:t>
            </a:r>
            <a:r>
              <a:rPr lang="cs-CZ" dirty="0" smtClean="0"/>
              <a:t>  __  __  __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3356992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475656" y="3356992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8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051720" y="3356992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7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627784" y="3356992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6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059832" y="3356992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</a:t>
            </a:r>
            <a:r>
              <a:rPr lang="cs-CZ" sz="3200" b="1" u="dbl" dirty="0" smtClean="0"/>
              <a:t>336</a:t>
            </a:r>
            <a:endParaRPr lang="cs-CZ" sz="3200" b="1" u="dbl" dirty="0"/>
          </a:p>
        </p:txBody>
      </p:sp>
      <p:sp>
        <p:nvSpPr>
          <p:cNvPr id="9" name="TextovéPole 8"/>
          <p:cNvSpPr txBox="1"/>
          <p:nvPr/>
        </p:nvSpPr>
        <p:spPr>
          <a:xfrm>
            <a:off x="1187624" y="3284984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*</a:t>
            </a:r>
            <a:r>
              <a:rPr lang="cs-CZ" sz="2000" dirty="0" smtClean="0"/>
              <a:t>       </a:t>
            </a:r>
            <a:r>
              <a:rPr lang="cs-CZ" sz="3200" dirty="0" smtClean="0"/>
              <a:t>*</a:t>
            </a:r>
            <a:r>
              <a:rPr lang="cs-CZ" sz="2000" dirty="0" smtClean="0"/>
              <a:t>      </a:t>
            </a:r>
            <a:r>
              <a:rPr lang="cs-CZ" sz="3200" dirty="0" smtClean="0"/>
              <a:t>*</a:t>
            </a:r>
            <a:endParaRPr lang="cs-CZ" sz="3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99592" y="2708920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</a:rPr>
              <a:t>9</a:t>
            </a:r>
            <a:endParaRPr lang="cs-CZ" sz="32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CC"/>
                </a:solidFill>
              </a:rPr>
              <a:t>Řešení 1c</a:t>
            </a: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Kolik jich je menších než 3.000?</a:t>
            </a:r>
          </a:p>
          <a:p>
            <a:pPr algn="just"/>
            <a:r>
              <a:rPr lang="cs-CZ" dirty="0" smtClean="0"/>
              <a:t>Hledám 4ciferná čísla s konkrétní první cifrou, kterou může být 1 nebo 2.</a:t>
            </a:r>
          </a:p>
          <a:p>
            <a:pPr>
              <a:buNone/>
            </a:pPr>
            <a:r>
              <a:rPr lang="cs-CZ" dirty="0" smtClean="0"/>
              <a:t>	__  __  __  __</a:t>
            </a:r>
          </a:p>
          <a:p>
            <a:pPr>
              <a:buNone/>
            </a:pPr>
            <a:endParaRPr lang="cs-CZ" dirty="0" smtClean="0"/>
          </a:p>
          <a:p>
            <a:pPr>
              <a:spcBef>
                <a:spcPts val="1200"/>
              </a:spcBef>
              <a:buNone/>
            </a:pPr>
            <a:r>
              <a:rPr lang="cs-CZ" dirty="0" smtClean="0"/>
              <a:t>	__  </a:t>
            </a:r>
            <a:r>
              <a:rPr lang="cs-CZ" u="sng" dirty="0" smtClean="0"/>
              <a:t> </a:t>
            </a:r>
            <a:r>
              <a:rPr lang="cs-CZ" dirty="0" smtClean="0"/>
              <a:t>__  __  __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cs-CZ" dirty="0" smtClean="0"/>
              <a:t>	336 + </a:t>
            </a:r>
            <a:r>
              <a:rPr lang="cs-CZ" dirty="0" err="1" smtClean="0"/>
              <a:t>336</a:t>
            </a:r>
            <a:r>
              <a:rPr lang="cs-CZ" dirty="0" smtClean="0"/>
              <a:t> = </a:t>
            </a:r>
            <a:r>
              <a:rPr lang="cs-CZ" b="1" u="dbl" dirty="0" smtClean="0"/>
              <a:t>672</a:t>
            </a:r>
            <a:endParaRPr lang="cs-CZ" b="1" u="dbl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2996952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</a:rPr>
              <a:t>1</a:t>
            </a:r>
            <a:endParaRPr lang="cs-CZ" sz="3200" b="1" dirty="0">
              <a:solidFill>
                <a:srgbClr val="0000CC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9592" y="3573016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75656" y="3573016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8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051720" y="3573016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7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27784" y="3573016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6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987824" y="3573016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336</a:t>
            </a:r>
            <a:endParaRPr lang="cs-CZ" sz="3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187624" y="3501008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*</a:t>
            </a:r>
            <a:r>
              <a:rPr lang="cs-CZ" sz="2000" dirty="0" smtClean="0"/>
              <a:t>       </a:t>
            </a:r>
            <a:r>
              <a:rPr lang="cs-CZ" sz="3200" dirty="0" smtClean="0"/>
              <a:t>*</a:t>
            </a:r>
            <a:r>
              <a:rPr lang="cs-CZ" sz="2000" dirty="0" smtClean="0"/>
              <a:t>      </a:t>
            </a:r>
            <a:r>
              <a:rPr lang="cs-CZ" sz="3200" dirty="0" smtClean="0"/>
              <a:t>*</a:t>
            </a:r>
            <a:endParaRPr lang="cs-CZ" sz="3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99592" y="4653136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</a:t>
            </a:r>
            <a:endParaRPr lang="cs-CZ" sz="3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475656" y="4653136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8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195736" y="4653136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7</a:t>
            </a:r>
            <a:endParaRPr lang="cs-CZ" sz="3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699792" y="4653136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6</a:t>
            </a:r>
            <a:endParaRPr lang="cs-CZ" sz="3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987824" y="4653136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336</a:t>
            </a:r>
            <a:endParaRPr lang="cs-CZ" sz="32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187624" y="4581128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*</a:t>
            </a:r>
            <a:r>
              <a:rPr lang="cs-CZ" sz="2000" dirty="0" smtClean="0"/>
              <a:t>         </a:t>
            </a:r>
            <a:r>
              <a:rPr lang="cs-CZ" sz="3200" dirty="0" smtClean="0"/>
              <a:t>*</a:t>
            </a:r>
            <a:r>
              <a:rPr lang="cs-CZ" sz="2000" dirty="0" smtClean="0"/>
              <a:t>      </a:t>
            </a:r>
            <a:r>
              <a:rPr lang="cs-CZ" sz="3200" dirty="0" smtClean="0"/>
              <a:t>*</a:t>
            </a:r>
            <a:endParaRPr lang="cs-CZ" sz="3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899592" y="4149080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</a:rPr>
              <a:t>2</a:t>
            </a:r>
            <a:endParaRPr lang="cs-CZ" sz="32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build="allAtOnce"/>
      <p:bldP spid="13" grpId="0" build="allAtOnce"/>
      <p:bldP spid="14" grpId="0" build="allAtOnce"/>
      <p:bldP spid="15" grpId="0" build="allAtOnce"/>
      <p:bldP spid="16" grpId="0" build="allAtOnce"/>
      <p:bldP spid="1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CC"/>
                </a:solidFill>
              </a:rPr>
              <a:t>Řešení 1 – pravděpodobnost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Pravděpodobnost případu b)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i="1" dirty="0" smtClean="0"/>
              <a:t>P</a:t>
            </a:r>
            <a:r>
              <a:rPr lang="cs-CZ" dirty="0" smtClean="0"/>
              <a:t> = 336/3024 =</a:t>
            </a:r>
            <a:endParaRPr lang="cs-CZ" b="1" u="dbl" dirty="0" smtClean="0"/>
          </a:p>
          <a:p>
            <a:endParaRPr lang="cs-CZ" dirty="0" smtClean="0"/>
          </a:p>
          <a:p>
            <a:r>
              <a:rPr lang="cs-CZ" dirty="0" smtClean="0"/>
              <a:t>Pravděpodobnost případu c)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i="1" dirty="0" smtClean="0"/>
              <a:t>P</a:t>
            </a:r>
            <a:r>
              <a:rPr lang="cs-CZ" dirty="0" smtClean="0"/>
              <a:t> = 672/3024 =</a:t>
            </a:r>
            <a:endParaRPr lang="cs-CZ" b="1" u="dbl" dirty="0"/>
          </a:p>
        </p:txBody>
      </p:sp>
      <p:sp>
        <p:nvSpPr>
          <p:cNvPr id="4" name="TextovéPole 3"/>
          <p:cNvSpPr txBox="1"/>
          <p:nvPr/>
        </p:nvSpPr>
        <p:spPr>
          <a:xfrm>
            <a:off x="3347864" y="2204864"/>
            <a:ext cx="19442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0,111</a:t>
            </a:r>
          </a:p>
          <a:p>
            <a:endParaRPr lang="cs-CZ" sz="3200" dirty="0" smtClean="0"/>
          </a:p>
          <a:p>
            <a:endParaRPr lang="cs-CZ" sz="1600" dirty="0" smtClean="0"/>
          </a:p>
          <a:p>
            <a:endParaRPr lang="cs-CZ" sz="3200" dirty="0" smtClean="0"/>
          </a:p>
          <a:p>
            <a:r>
              <a:rPr lang="cs-CZ" sz="3200" dirty="0" smtClean="0"/>
              <a:t>0,222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427984" y="2204864"/>
            <a:ext cx="2376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 </a:t>
            </a:r>
            <a:r>
              <a:rPr lang="cs-CZ" sz="3200" b="1" u="dbl" dirty="0" smtClean="0"/>
              <a:t>11,1 %</a:t>
            </a:r>
          </a:p>
          <a:p>
            <a:endParaRPr lang="cs-CZ" sz="3200" b="1" u="dbl" dirty="0" smtClean="0"/>
          </a:p>
          <a:p>
            <a:endParaRPr lang="cs-CZ" sz="1600" b="1" u="dbl" dirty="0" smtClean="0"/>
          </a:p>
          <a:p>
            <a:endParaRPr lang="cs-CZ" sz="3200" b="1" u="dbl" dirty="0" smtClean="0"/>
          </a:p>
          <a:p>
            <a:r>
              <a:rPr lang="cs-CZ" sz="3200" dirty="0" smtClean="0"/>
              <a:t>= </a:t>
            </a:r>
            <a:r>
              <a:rPr lang="cs-CZ" sz="3200" b="1" u="dbl" dirty="0" smtClean="0"/>
              <a:t>22,2 %</a:t>
            </a:r>
            <a:endParaRPr lang="cs-CZ" sz="3200" b="1" u="db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Příklad 2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Určete, kolik telefonních čísel přichází v úvahu, jestliže si o čísle pamatujeme, že je šestimístné, začíná sedmičkou, neobsahuje žádné dvě stejné číslice a je dělitelné dvaceti pěti.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Řešení 2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Hledáme 6ciferné číslo, které začíná konkrétní číslicí, neopakují se v něm cifry a je dělitelné 25.</a:t>
            </a:r>
          </a:p>
          <a:p>
            <a:r>
              <a:rPr lang="cs-CZ" dirty="0" smtClean="0"/>
              <a:t>Číslo je dělitelné 25, pokud končí na: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25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50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75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00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619672" y="3717032"/>
            <a:ext cx="5760640" cy="2085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72"/>
              </a:spcBef>
            </a:pPr>
            <a:r>
              <a:rPr lang="cs-CZ" sz="2800" dirty="0" smtClean="0"/>
              <a:t>… lze</a:t>
            </a:r>
          </a:p>
          <a:p>
            <a:pPr>
              <a:spcBef>
                <a:spcPts val="672"/>
              </a:spcBef>
            </a:pPr>
            <a:r>
              <a:rPr lang="cs-CZ" sz="2800" dirty="0" smtClean="0"/>
              <a:t>… lze</a:t>
            </a:r>
          </a:p>
          <a:p>
            <a:pPr>
              <a:spcBef>
                <a:spcPts val="672"/>
              </a:spcBef>
            </a:pPr>
            <a:r>
              <a:rPr lang="cs-CZ" sz="2800" dirty="0" smtClean="0"/>
              <a:t>… nelze, sedmička je už na začátku</a:t>
            </a:r>
          </a:p>
          <a:p>
            <a:pPr>
              <a:spcBef>
                <a:spcPts val="672"/>
              </a:spcBef>
            </a:pPr>
            <a:r>
              <a:rPr lang="cs-CZ" sz="2800" dirty="0" smtClean="0"/>
              <a:t>… nelze, cifry se nesmí opakovat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442</Words>
  <Application>Microsoft Office PowerPoint</Application>
  <PresentationFormat>Předvádění na obrazovce (4:3)</PresentationFormat>
  <Paragraphs>207</Paragraphs>
  <Slides>19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Motiv sady Office</vt:lpstr>
      <vt:lpstr>Rovnice</vt:lpstr>
      <vt:lpstr>4. seminář  kombinatorika  a pravděpodobnost </vt:lpstr>
      <vt:lpstr>Snímek 2</vt:lpstr>
      <vt:lpstr>Příklad 1</vt:lpstr>
      <vt:lpstr>Řešení 1a</vt:lpstr>
      <vt:lpstr>Řešení 1b</vt:lpstr>
      <vt:lpstr>Řešení 1c</vt:lpstr>
      <vt:lpstr>Řešení 1 – pravděpodobnost</vt:lpstr>
      <vt:lpstr>Příklad 2</vt:lpstr>
      <vt:lpstr>Řešení 2</vt:lpstr>
      <vt:lpstr>Řešení 2</vt:lpstr>
      <vt:lpstr>Příklad 3</vt:lpstr>
      <vt:lpstr>Řešení 3a</vt:lpstr>
      <vt:lpstr>Řešení 3b</vt:lpstr>
      <vt:lpstr>Řešení 3c</vt:lpstr>
      <vt:lpstr>Řešení 3d</vt:lpstr>
      <vt:lpstr>Řešení 3 – pravděpodobnost</vt:lpstr>
      <vt:lpstr>Příklad 4</vt:lpstr>
      <vt:lpstr>Řešení 4a</vt:lpstr>
      <vt:lpstr>Řešení 4b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seminář</dc:title>
  <dc:creator>Zuzana Kiszová</dc:creator>
  <cp:lastModifiedBy>Zuzana Neničková</cp:lastModifiedBy>
  <cp:revision>50</cp:revision>
  <dcterms:created xsi:type="dcterms:W3CDTF">2013-03-07T10:22:04Z</dcterms:created>
  <dcterms:modified xsi:type="dcterms:W3CDTF">2020-03-17T17:10:21Z</dcterms:modified>
</cp:coreProperties>
</file>