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88" r:id="rId2"/>
    <p:sldId id="258" r:id="rId3"/>
    <p:sldId id="263" r:id="rId4"/>
    <p:sldId id="301" r:id="rId5"/>
    <p:sldId id="305" r:id="rId6"/>
    <p:sldId id="306" r:id="rId7"/>
    <p:sldId id="307" r:id="rId8"/>
    <p:sldId id="308" r:id="rId9"/>
    <p:sldId id="309" r:id="rId10"/>
    <p:sldId id="310" r:id="rId11"/>
    <p:sldId id="311" r:id="rId12"/>
    <p:sldId id="312" r:id="rId13"/>
    <p:sldId id="313" r:id="rId14"/>
    <p:sldId id="294" r:id="rId15"/>
    <p:sldId id="319" r:id="rId16"/>
    <p:sldId id="314" r:id="rId17"/>
    <p:sldId id="315" r:id="rId18"/>
    <p:sldId id="316" r:id="rId19"/>
    <p:sldId id="317" r:id="rId20"/>
    <p:sldId id="318" r:id="rId21"/>
    <p:sldId id="320" r:id="rId22"/>
    <p:sldId id="322" r:id="rId23"/>
    <p:sldId id="323" r:id="rId24"/>
    <p:sldId id="324" r:id="rId25"/>
    <p:sldId id="293" r:id="rId26"/>
    <p:sldId id="295" r:id="rId27"/>
    <p:sldId id="296" r:id="rId28"/>
    <p:sldId id="297" r:id="rId29"/>
    <p:sldId id="298" r:id="rId30"/>
    <p:sldId id="299" r:id="rId31"/>
    <p:sldId id="300" r:id="rId32"/>
    <p:sldId id="302" r:id="rId33"/>
    <p:sldId id="303" r:id="rId34"/>
    <p:sldId id="304" r:id="rId35"/>
    <p:sldId id="287"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108" d="100"/>
          <a:sy n="108"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Kotler &amp; Keller (2016, p. 441)</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11060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36557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131845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089820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2080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66669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56639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31065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912340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30880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342076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4151647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311832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938175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Kotler &amp; Keller (2016, p. 441)</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519282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Kotler &amp; Keller (2016, p. 441)</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134228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Kotler &amp; Keller (2016, p. 441)</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0528514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Kotler &amp; Keller (2016, p. 441)</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422986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Kotler &amp; Keller (2016, p. 441)</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240436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Kotler &amp; Keller (2016, p. 441)</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7562975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Kotler &amp; Keller (2016, p. 443)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351404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0808523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Kotler &amp; Keller (2016, p. 443)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1039800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Kotler &amp; Keller (2016)</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4148622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10248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230992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655309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64383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655517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Urbánek (2014)</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26808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738376" cy="4704523"/>
          </a:xfrm>
          <a:prstGeom prst="rect">
            <a:avLst/>
          </a:prstGeom>
        </p:spPr>
        <p:txBody>
          <a:bodyPr>
            <a:noAutofit/>
          </a:bodyPr>
          <a:lstStyle/>
          <a:p>
            <a:r>
              <a:rPr lang="en-US" sz="4000" dirty="0"/>
              <a:t>Management  may  not  know  what  specific  purchase</a:t>
            </a:r>
            <a:r>
              <a:rPr lang="cs-CZ" sz="4000" dirty="0"/>
              <a:t> </a:t>
            </a:r>
            <a:r>
              <a:rPr lang="en-US" sz="4000" b="1" dirty="0"/>
              <a:t>criteria</a:t>
            </a:r>
            <a:r>
              <a:rPr lang="en-US" sz="4000" dirty="0"/>
              <a:t>  users  </a:t>
            </a:r>
            <a:r>
              <a:rPr lang="en-US" sz="4000" b="1" dirty="0"/>
              <a:t>consider important</a:t>
            </a:r>
            <a:r>
              <a:rPr lang="en-US" sz="4000" dirty="0"/>
              <a:t>.  </a:t>
            </a:r>
            <a:endParaRPr lang="cs-CZ" sz="4000" dirty="0"/>
          </a:p>
          <a:p>
            <a:r>
              <a:rPr lang="en-US" sz="4000" dirty="0"/>
              <a:t>For  example,  customers  frequently  identify  key  purchase  criteria  not identified  by  management. </a:t>
            </a:r>
            <a:endParaRPr lang="cs-CZ" sz="4000" dirty="0"/>
          </a:p>
          <a:p>
            <a:r>
              <a:rPr lang="en-US" sz="4000" dirty="0"/>
              <a:t>Even  when  the  criteria  are  correctly  identified,</a:t>
            </a:r>
            <a:r>
              <a:rPr lang="cs-CZ" sz="4000" dirty="0"/>
              <a:t> </a:t>
            </a:r>
            <a:r>
              <a:rPr lang="en-US" sz="4000" dirty="0"/>
              <a:t>management may misjudge the relative importance of individual criteria.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Model - biases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269847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180437" cy="4704523"/>
          </a:xfrm>
          <a:prstGeom prst="rect">
            <a:avLst/>
          </a:prstGeom>
        </p:spPr>
        <p:txBody>
          <a:bodyPr>
            <a:noAutofit/>
          </a:bodyPr>
          <a:lstStyle/>
          <a:p>
            <a:r>
              <a:rPr lang="en-US" sz="4000" dirty="0"/>
              <a:t>Management  may  misjudge  how  users  </a:t>
            </a:r>
            <a:r>
              <a:rPr lang="en-US" sz="4000" b="1" dirty="0"/>
              <a:t>perceive  the  performance</a:t>
            </a:r>
            <a:r>
              <a:rPr lang="en-US" sz="4000" dirty="0"/>
              <a:t>  of  competitive products  on  specific  performance  criteria.  </a:t>
            </a:r>
            <a:endParaRPr lang="cs-CZ" sz="4000" dirty="0"/>
          </a:p>
          <a:p>
            <a:r>
              <a:rPr lang="en-US" sz="4000" dirty="0"/>
              <a:t>These  differences  in  perception of performance may exist for the most basic of criteria.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Model - biases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3591350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0009955" cy="4704523"/>
          </a:xfrm>
          <a:prstGeom prst="rect">
            <a:avLst/>
          </a:prstGeom>
        </p:spPr>
        <p:txBody>
          <a:bodyPr>
            <a:noAutofit/>
          </a:bodyPr>
          <a:lstStyle/>
          <a:p>
            <a:r>
              <a:rPr lang="en-US" sz="4000" dirty="0"/>
              <a:t>Management  may  fail  to  recognize  that  user  needs  have  </a:t>
            </a:r>
            <a:r>
              <a:rPr lang="en-US" sz="4000" b="1" dirty="0"/>
              <a:t>evolved</a:t>
            </a:r>
            <a:r>
              <a:rPr lang="en-US" sz="4000" dirty="0"/>
              <a:t>  in  response  to competitive  product  developments,  technological  advances,  or  other  market  or environmental influences.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Model - biases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63971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0009955" cy="4704523"/>
          </a:xfrm>
          <a:prstGeom prst="rect">
            <a:avLst/>
          </a:prstGeom>
        </p:spPr>
        <p:txBody>
          <a:bodyPr>
            <a:noAutofit/>
          </a:bodyPr>
          <a:lstStyle/>
          <a:p>
            <a:r>
              <a:rPr lang="en-US" sz="4000" dirty="0"/>
              <a:t>Management  may  fail  to  recognize  that  user  needs  have  </a:t>
            </a:r>
            <a:r>
              <a:rPr lang="en-US" sz="4000" b="1" dirty="0"/>
              <a:t>evolved</a:t>
            </a:r>
            <a:r>
              <a:rPr lang="en-US" sz="4000" dirty="0"/>
              <a:t>  in  response  to competitive  product  developments,  technological  advances,  or  other  market  or environmental influences.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Model - biases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106827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GAP Model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pic>
        <p:nvPicPr>
          <p:cNvPr id="2" name="Picture 1">
            <a:extLst>
              <a:ext uri="{FF2B5EF4-FFF2-40B4-BE49-F238E27FC236}">
                <a16:creationId xmlns:a16="http://schemas.microsoft.com/office/drawing/2014/main" id="{CE972512-5AD2-4F7B-8243-3B3767AE1308}"/>
              </a:ext>
            </a:extLst>
          </p:cNvPr>
          <p:cNvPicPr>
            <a:picLocks noChangeAspect="1"/>
          </p:cNvPicPr>
          <p:nvPr/>
        </p:nvPicPr>
        <p:blipFill>
          <a:blip r:embed="rId3"/>
          <a:stretch>
            <a:fillRect/>
          </a:stretch>
        </p:blipFill>
        <p:spPr>
          <a:xfrm>
            <a:off x="2959810" y="260649"/>
            <a:ext cx="6272379" cy="6309320"/>
          </a:xfrm>
          <a:prstGeom prst="rect">
            <a:avLst/>
          </a:prstGeom>
        </p:spPr>
      </p:pic>
      <p:sp>
        <p:nvSpPr>
          <p:cNvPr id="5" name="TextBox 4">
            <a:extLst>
              <a:ext uri="{FF2B5EF4-FFF2-40B4-BE49-F238E27FC236}">
                <a16:creationId xmlns:a16="http://schemas.microsoft.com/office/drawing/2014/main" id="{069A8E5A-1161-48F3-B842-50D32ECB45F2}"/>
              </a:ext>
            </a:extLst>
          </p:cNvPr>
          <p:cNvSpPr txBox="1"/>
          <p:nvPr/>
        </p:nvSpPr>
        <p:spPr>
          <a:xfrm>
            <a:off x="9517089" y="6001543"/>
            <a:ext cx="2339551" cy="307777"/>
          </a:xfrm>
          <a:prstGeom prst="rect">
            <a:avLst/>
          </a:prstGeom>
          <a:noFill/>
        </p:spPr>
        <p:txBody>
          <a:bodyPr wrap="none" rtlCol="0">
            <a:spAutoFit/>
          </a:bodyPr>
          <a:lstStyle/>
          <a:p>
            <a:r>
              <a:rPr lang="cs-CZ" sz="1400" dirty="0"/>
              <a:t>Source: Kotler &amp; Keller (2016)</a:t>
            </a:r>
          </a:p>
        </p:txBody>
      </p:sp>
    </p:spTree>
    <p:extLst>
      <p:ext uri="{BB962C8B-B14F-4D97-AF65-F5344CB8AC3E}">
        <p14:creationId xmlns:p14="http://schemas.microsoft.com/office/powerpoint/2010/main" val="1877986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GAP Model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
        <p:nvSpPr>
          <p:cNvPr id="5" name="TextBox 4">
            <a:extLst>
              <a:ext uri="{FF2B5EF4-FFF2-40B4-BE49-F238E27FC236}">
                <a16:creationId xmlns:a16="http://schemas.microsoft.com/office/drawing/2014/main" id="{069A8E5A-1161-48F3-B842-50D32ECB45F2}"/>
              </a:ext>
            </a:extLst>
          </p:cNvPr>
          <p:cNvSpPr txBox="1"/>
          <p:nvPr/>
        </p:nvSpPr>
        <p:spPr>
          <a:xfrm>
            <a:off x="9517089" y="6001543"/>
            <a:ext cx="1908471" cy="307777"/>
          </a:xfrm>
          <a:prstGeom prst="rect">
            <a:avLst/>
          </a:prstGeom>
          <a:noFill/>
        </p:spPr>
        <p:txBody>
          <a:bodyPr wrap="none" rtlCol="0">
            <a:spAutoFit/>
          </a:bodyPr>
          <a:lstStyle/>
          <a:p>
            <a:r>
              <a:rPr lang="cs-CZ" sz="1400" dirty="0"/>
              <a:t>Source: Urbánek (2014)</a:t>
            </a:r>
          </a:p>
        </p:txBody>
      </p:sp>
      <p:pic>
        <p:nvPicPr>
          <p:cNvPr id="3" name="Picture 2">
            <a:extLst>
              <a:ext uri="{FF2B5EF4-FFF2-40B4-BE49-F238E27FC236}">
                <a16:creationId xmlns:a16="http://schemas.microsoft.com/office/drawing/2014/main" id="{4A2740A4-7CBE-4DDD-9F55-F4115256DE5B}"/>
              </a:ext>
            </a:extLst>
          </p:cNvPr>
          <p:cNvPicPr>
            <a:picLocks noChangeAspect="1"/>
          </p:cNvPicPr>
          <p:nvPr/>
        </p:nvPicPr>
        <p:blipFill>
          <a:blip r:embed="rId3"/>
          <a:stretch>
            <a:fillRect/>
          </a:stretch>
        </p:blipFill>
        <p:spPr>
          <a:xfrm>
            <a:off x="925865" y="2306953"/>
            <a:ext cx="10661254" cy="2395706"/>
          </a:xfrm>
          <a:prstGeom prst="rect">
            <a:avLst/>
          </a:prstGeom>
        </p:spPr>
      </p:pic>
    </p:spTree>
    <p:extLst>
      <p:ext uri="{BB962C8B-B14F-4D97-AF65-F5344CB8AC3E}">
        <p14:creationId xmlns:p14="http://schemas.microsoft.com/office/powerpoint/2010/main" val="650546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0009955" cy="4704523"/>
          </a:xfrm>
          <a:prstGeom prst="rect">
            <a:avLst/>
          </a:prstGeom>
        </p:spPr>
        <p:txBody>
          <a:bodyPr>
            <a:noAutofit/>
          </a:bodyPr>
          <a:lstStyle/>
          <a:p>
            <a:r>
              <a:rPr lang="en-US" sz="4000" dirty="0"/>
              <a:t>The  first  gap  is  the  difference  between  consumer  expectations  and  management</a:t>
            </a:r>
            <a:r>
              <a:rPr lang="cs-CZ" sz="4000" dirty="0"/>
              <a:t> </a:t>
            </a:r>
            <a:r>
              <a:rPr lang="en-US" sz="4000" dirty="0"/>
              <a:t>perceptions  of  consumer  expectations.  </a:t>
            </a:r>
            <a:endParaRPr lang="cs-CZ" sz="4000" dirty="0"/>
          </a:p>
          <a:p>
            <a:r>
              <a:rPr lang="en-US" sz="4000" dirty="0"/>
              <a:t>Research  shows  that  financial  service  organizations often treat issues of privacy and confidentiality as relatively unimportant, whilst consumers considered them very important.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1</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185559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0846865" cy="4704523"/>
          </a:xfrm>
          <a:prstGeom prst="rect">
            <a:avLst/>
          </a:prstGeom>
        </p:spPr>
        <p:txBody>
          <a:bodyPr>
            <a:noAutofit/>
          </a:bodyPr>
          <a:lstStyle/>
          <a:p>
            <a:r>
              <a:rPr lang="en-US" sz="3200" dirty="0"/>
              <a:t>The  second  gap  is  the  difference  between  the  management  perceptions  of  consumer</a:t>
            </a:r>
            <a:r>
              <a:rPr lang="cs-CZ" sz="3200" dirty="0"/>
              <a:t> </a:t>
            </a:r>
            <a:r>
              <a:rPr lang="en-US" sz="3200" dirty="0"/>
              <a:t>expectations  and  service  quality  specifications.  </a:t>
            </a:r>
            <a:endParaRPr lang="cs-CZ" sz="3200" dirty="0"/>
          </a:p>
          <a:p>
            <a:r>
              <a:rPr lang="en-US" sz="3200" dirty="0"/>
              <a:t>Managers  will  set  specifications  for  service quality based on what they believe the consumer requires. </a:t>
            </a:r>
            <a:endParaRPr lang="cs-CZ" sz="3200" dirty="0"/>
          </a:p>
          <a:p>
            <a:r>
              <a:rPr lang="en-US" sz="3200" dirty="0"/>
              <a:t>However, this is not necessarily accurate. Hence, many service companies put much emphasis on technical quality, when in fact  the  quality  issues  associated  with  service  delivery  are  perceived  by  clients  as  more important.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2</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755133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r>
              <a:rPr lang="en-US" sz="3200" dirty="0"/>
              <a:t>The  third  gap  is  the  difference  between  service  quality  specification  and  the  service actually  delivered.  </a:t>
            </a:r>
            <a:endParaRPr lang="cs-CZ" sz="3200" dirty="0"/>
          </a:p>
          <a:p>
            <a:r>
              <a:rPr lang="en-US" sz="3200" dirty="0"/>
              <a:t>This  is  of  great  importance  to  services  where  the  delivery  system  relies heavily on people. It is extremely hard to ensure that quality specifications are met when a service involves immediate performance and delivery in the presence of the client</a:t>
            </a:r>
            <a:endParaRPr lang="cs-CZ" sz="3200" dirty="0"/>
          </a:p>
          <a:p>
            <a:r>
              <a:rPr lang="en-US" sz="3200" dirty="0"/>
              <a:t>For example, it happens in most government offices in India that one or more dealing clerks are on leave or do not process the files, leading to delay in the decisions. This upsets the whole working of the office.</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3</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4225297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r>
              <a:rPr lang="en-US" sz="3200" dirty="0"/>
              <a:t>The  fourth  gap  is  the  difference  between  service  delivery  intention  and  what  is communicated  about  the  service  to  customers.  This  establishes  an  expectation  within  the customer  which  may  not  be  met.  Often  this  is  result  of  inadequate  communication  by  the </a:t>
            </a:r>
            <a:r>
              <a:rPr lang="cs-CZ" sz="3200" dirty="0"/>
              <a:t>s</a:t>
            </a:r>
            <a:r>
              <a:rPr lang="en-US" sz="3200" dirty="0" err="1"/>
              <a:t>ervice</a:t>
            </a:r>
            <a:r>
              <a:rPr lang="en-US" sz="3200" dirty="0"/>
              <a:t> provider</a:t>
            </a:r>
            <a:endParaRPr lang="cs-CZ" sz="3200" dirty="0"/>
          </a:p>
          <a:p>
            <a:r>
              <a:rPr lang="en-US" sz="3200" dirty="0"/>
              <a:t>Indian Railways is a good example to show this gap. Late arrival of trains is more of a routine than being an exception. Even the clerk at the reception is unable to tell the exact time of delay. No officer of the railways takes any responsibility for the delay.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4</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239666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Quality and service innovation</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explain notion of the quality in services through understanding of the SERVQUAL model</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r>
              <a:rPr lang="en-US" sz="3200" dirty="0"/>
              <a:t>The  fifth  gap  represents  the  difference  between  the  actual  performance  and  the customers’ perception of the service. </a:t>
            </a:r>
            <a:endParaRPr lang="cs-CZ" sz="3200" dirty="0"/>
          </a:p>
          <a:p>
            <a:r>
              <a:rPr lang="en-US" sz="3200" dirty="0"/>
              <a:t>Subjective judgement of service quality will be affected by  many  factors,  all  of  which  may  change  the  perception  of  the  service,  which  has  been delivered.  Thus  a  guest  in  a  hotel  may  receive  excellent  service  throughout  his  stay,  apart from poor checking out facilities. </a:t>
            </a:r>
            <a:endParaRPr lang="cs-CZ" sz="3200" dirty="0"/>
          </a:p>
          <a:p>
            <a:r>
              <a:rPr lang="en-US" sz="3200" dirty="0"/>
              <a:t>But this last experience may damage his entire perception of the service, changing his overall estimation of the quality of the total service provided from good to poor.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5</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1950024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pPr marL="0" indent="0" algn="ctr">
              <a:buNone/>
            </a:pPr>
            <a:r>
              <a:rPr lang="cs-CZ" sz="3200" dirty="0"/>
              <a:t>Improving services</a:t>
            </a:r>
          </a:p>
          <a:p>
            <a:pPr marL="0" indent="0" algn="ctr">
              <a:buNone/>
            </a:pPr>
            <a:r>
              <a:rPr lang="en-US" sz="3200" b="1" dirty="0">
                <a:solidFill>
                  <a:srgbClr val="307871"/>
                </a:solidFill>
                <a:latin typeface="Times New Roman" panose="02020603050405020304" pitchFamily="18" charset="0"/>
                <a:cs typeface="Times New Roman" panose="02020603050405020304" pitchFamily="18" charset="0"/>
              </a:rPr>
              <a:t>Improving service quality is an important activity, which needs to be followed. </a:t>
            </a:r>
            <a:endParaRPr lang="cs-CZ" sz="3200" b="1" dirty="0">
              <a:solidFill>
                <a:srgbClr val="307871"/>
              </a:solidFill>
              <a:latin typeface="Times New Roman" panose="02020603050405020304" pitchFamily="18" charset="0"/>
              <a:cs typeface="Times New Roman" panose="02020603050405020304" pitchFamily="18" charset="0"/>
            </a:endParaRPr>
          </a:p>
          <a:p>
            <a:pPr marL="0" indent="0" algn="ctr">
              <a:buNone/>
            </a:pPr>
            <a:r>
              <a:rPr lang="en-US" sz="3200" b="1" dirty="0">
                <a:solidFill>
                  <a:srgbClr val="307871"/>
                </a:solidFill>
                <a:latin typeface="Times New Roman" panose="02020603050405020304" pitchFamily="18" charset="0"/>
                <a:cs typeface="Times New Roman" panose="02020603050405020304" pitchFamily="18" charset="0"/>
              </a:rPr>
              <a:t>Some of the commonly used techniques for improving service quality are Benchmarking and Service</a:t>
            </a:r>
            <a:r>
              <a:rPr lang="cs-CZ" sz="3200" b="1" dirty="0">
                <a:solidFill>
                  <a:srgbClr val="307871"/>
                </a:solidFill>
                <a:latin typeface="Times New Roman" panose="02020603050405020304" pitchFamily="18" charset="0"/>
                <a:cs typeface="Times New Roman" panose="02020603050405020304" pitchFamily="18" charset="0"/>
              </a:rPr>
              <a:t> </a:t>
            </a:r>
            <a:r>
              <a:rPr lang="en-US" sz="3200" b="1" dirty="0">
                <a:solidFill>
                  <a:srgbClr val="307871"/>
                </a:solidFill>
                <a:latin typeface="Times New Roman" panose="02020603050405020304" pitchFamily="18" charset="0"/>
                <a:cs typeface="Times New Roman" panose="02020603050405020304" pitchFamily="18" charset="0"/>
              </a:rPr>
              <a:t>Blueprinting.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2107197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r>
              <a:rPr lang="en-US" sz="4000" dirty="0"/>
              <a:t>In  order  to  evaluate  service  quality  it  is  important  to  establish  a  firm’s  performance relative  to  its  </a:t>
            </a:r>
            <a:r>
              <a:rPr lang="en-US" sz="4000" b="1" dirty="0"/>
              <a:t>competitors</a:t>
            </a:r>
            <a:r>
              <a:rPr lang="en-US" sz="4000" dirty="0"/>
              <a:t>.  </a:t>
            </a:r>
            <a:endParaRPr lang="cs-CZ" sz="4000" dirty="0"/>
          </a:p>
          <a:p>
            <a:r>
              <a:rPr lang="en-US" sz="4000" dirty="0"/>
              <a:t>Benchmarking  involves  looking  for  the  best  ways  to  achieve competitive advantage. </a:t>
            </a:r>
            <a:endParaRPr lang="cs-CZ" sz="4000" dirty="0"/>
          </a:p>
          <a:p>
            <a:r>
              <a:rPr lang="en-US" sz="4000" dirty="0"/>
              <a:t>It stems from the Japanese practice of ‘</a:t>
            </a:r>
            <a:r>
              <a:rPr lang="en-US" sz="4000" dirty="0" err="1"/>
              <a:t>dantotsu</a:t>
            </a:r>
            <a:r>
              <a:rPr lang="en-US" sz="4000" dirty="0"/>
              <a:t>’ which means striving to  be  ‘best  of  the  best’.</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Benchmarking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49490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r>
              <a:rPr lang="en-US" sz="4000" dirty="0"/>
              <a:t>Service  companies  who  wish  to  achieve  high  levels  of  service  quality  and  customer satisfaction  need  to  understand  all  the  factors  which  may  influence  customer  perception. </a:t>
            </a:r>
            <a:endParaRPr lang="cs-CZ" sz="4000" dirty="0"/>
          </a:p>
          <a:p>
            <a:r>
              <a:rPr lang="en-US" sz="4000" b="1" dirty="0"/>
              <a:t>Blueprinting</a:t>
            </a:r>
            <a:r>
              <a:rPr lang="en-US" sz="4000" dirty="0"/>
              <a:t> or </a:t>
            </a:r>
            <a:r>
              <a:rPr lang="en-US" sz="4000" b="1" dirty="0"/>
              <a:t>service process analysis </a:t>
            </a:r>
            <a:r>
              <a:rPr lang="en-US" sz="4000" dirty="0"/>
              <a:t>is a concept which breaks down the basic systems and structures of an organization in order to develop a greater understanding of the service process. </a:t>
            </a:r>
            <a:endParaRPr lang="cs-CZ" sz="40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Service Blueprint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3419619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6" y="1316765"/>
            <a:ext cx="11281254" cy="4704523"/>
          </a:xfrm>
          <a:prstGeom prst="rect">
            <a:avLst/>
          </a:prstGeom>
        </p:spPr>
        <p:txBody>
          <a:bodyPr>
            <a:noAutofit/>
          </a:bodyPr>
          <a:lstStyle/>
          <a:p>
            <a:r>
              <a:rPr lang="en-US" sz="4000" dirty="0"/>
              <a:t>The approach requires the identification of all of the points of contact between the customer and the service provider. </a:t>
            </a:r>
            <a:endParaRPr lang="cs-CZ" sz="4000" dirty="0"/>
          </a:p>
          <a:p>
            <a:r>
              <a:rPr lang="en-US" sz="4000" dirty="0"/>
              <a:t>Possible breakdowns in the service encounter can then be identified. </a:t>
            </a:r>
            <a:endParaRPr lang="cs-CZ" sz="4000"/>
          </a:p>
          <a:p>
            <a:r>
              <a:rPr lang="en-US" sz="4000"/>
              <a:t>These </a:t>
            </a:r>
            <a:r>
              <a:rPr lang="en-US" sz="4000" dirty="0"/>
              <a:t>can then be acted upon  and improved, thereby improving service </a:t>
            </a:r>
            <a:r>
              <a:rPr lang="en-US" sz="4000"/>
              <a:t>quality.</a:t>
            </a:r>
            <a:endParaRPr lang="cs-CZ" sz="4000" dirty="0"/>
          </a:p>
        </p:txBody>
      </p:sp>
      <p:sp>
        <p:nvSpPr>
          <p:cNvPr id="6" name="Nadpis 5"/>
          <p:cNvSpPr>
            <a:spLocks noGrp="1"/>
          </p:cNvSpPr>
          <p:nvPr>
            <p:ph type="title"/>
          </p:nvPr>
        </p:nvSpPr>
        <p:spPr>
          <a:xfrm>
            <a:off x="239349" y="260649"/>
            <a:ext cx="7296811" cy="676937"/>
          </a:xfrm>
        </p:spPr>
        <p:txBody>
          <a:bodyPr/>
          <a:lstStyle/>
          <a:p>
            <a:r>
              <a:rPr lang="cs-CZ" dirty="0"/>
              <a:t>Service Blueprint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3213368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Pioneers in conducting academic service research, Berry, Parasuraman, and Zeithaml offer 10 lessons they maintain are essential for improving service quality across service industries</a:t>
            </a:r>
            <a:r>
              <a:rPr lang="cs-CZ" sz="3600" dirty="0"/>
              <a:t>:</a:t>
            </a:r>
          </a:p>
          <a:p>
            <a:r>
              <a:rPr lang="cs-CZ" sz="3600" dirty="0">
                <a:solidFill>
                  <a:srgbClr val="008080"/>
                </a:solidFill>
              </a:rPr>
              <a:t>Listening, Reliability, Basic service, Service design, Recovery, Surprising customers, Fair play, Teamwork, Employee research, Servant Leadership.</a:t>
            </a:r>
          </a:p>
          <a:p>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buNone/>
            </a:pPr>
            <a:r>
              <a:rPr lang="en-US" sz="3600" b="1" dirty="0"/>
              <a:t> 1.  Listening</a:t>
            </a:r>
            <a:r>
              <a:rPr lang="en-US" sz="3600" dirty="0"/>
              <a:t>—Service providers should understand what customers really want through continuous learning about the expectations and perceptions of customers and noncustomers (for instance, by means of a service-quality information system).</a:t>
            </a:r>
          </a:p>
          <a:p>
            <a:pPr marL="0" indent="0">
              <a:buNone/>
            </a:pPr>
            <a:r>
              <a:rPr lang="en-US" sz="3600" b="1" dirty="0"/>
              <a:t> 2.  Reliability</a:t>
            </a:r>
            <a:r>
              <a:rPr lang="en-US" sz="3600" dirty="0"/>
              <a:t>—Reliability is the single most important dimension of service quality and must be a service priority.</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3310339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buNone/>
            </a:pPr>
            <a:r>
              <a:rPr lang="en-US" sz="3600" b="1" dirty="0"/>
              <a:t>3.  Basic service</a:t>
            </a:r>
            <a:r>
              <a:rPr lang="en-US" sz="3600" dirty="0"/>
              <a:t>—Service companies must deliver the basics and do what they are supposed to do—keep promises, use common sense, listen to customers, </a:t>
            </a:r>
          </a:p>
          <a:p>
            <a:pPr marL="0" indent="0">
              <a:buNone/>
            </a:pPr>
            <a:r>
              <a:rPr lang="en-US" sz="3600" dirty="0"/>
              <a:t>keep customers informed, and be determined to deliver value to customers.</a:t>
            </a:r>
          </a:p>
          <a:p>
            <a:pPr marL="0" indent="0">
              <a:buNone/>
            </a:pPr>
            <a:r>
              <a:rPr lang="en-US" sz="3600" b="1" dirty="0"/>
              <a:t>4.  Service design</a:t>
            </a:r>
            <a:r>
              <a:rPr lang="en-US" sz="3600" dirty="0"/>
              <a:t>—Service providers should take a holistic view of the service while managing its many details.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3115263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buNone/>
            </a:pPr>
            <a:r>
              <a:rPr lang="en-US" sz="3600" b="1" dirty="0"/>
              <a:t>5.  Recovery—</a:t>
            </a:r>
            <a:r>
              <a:rPr lang="en-US" sz="3600" dirty="0"/>
              <a:t>To satisfy customers who encounter a service problem, service companies should encourage customers to complain (and make it easy for them </a:t>
            </a:r>
          </a:p>
          <a:p>
            <a:pPr marL="0" indent="0">
              <a:buNone/>
            </a:pPr>
            <a:r>
              <a:rPr lang="en-US" sz="3600" dirty="0"/>
              <a:t>to do so), respond quickly and personally, and develop a problem-resolution system.</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61355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buNone/>
            </a:pPr>
            <a:r>
              <a:rPr lang="en-US" sz="3600" b="1" dirty="0"/>
              <a:t>6.  Surprising customers</a:t>
            </a:r>
            <a:r>
              <a:rPr lang="en-US" sz="3600" dirty="0"/>
              <a:t>—Although reliability is the most important dimension in meeting customers’ service expectations, process dimensions such as </a:t>
            </a:r>
          </a:p>
          <a:p>
            <a:pPr marL="0" indent="0">
              <a:buNone/>
            </a:pPr>
            <a:r>
              <a:rPr lang="en-US" sz="3600" dirty="0"/>
              <a:t> assurance, responsiveness, and empathy are most important in exceeding customer expectations, for example, by surprising them with uncommon swift-</a:t>
            </a:r>
          </a:p>
          <a:p>
            <a:pPr marL="0" indent="0">
              <a:buNone/>
            </a:pPr>
            <a:r>
              <a:rPr lang="en-US" sz="3600" dirty="0"/>
              <a:t>ness, grace, courtesy, competence, commitment, and understanding.</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260985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Quality and service innovation</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Defining quality in services</a:t>
            </a:r>
          </a:p>
          <a:p>
            <a:pPr marL="0" indent="0">
              <a:buNone/>
            </a:pPr>
            <a:r>
              <a:rPr lang="cs-CZ" sz="2400" b="1" dirty="0">
                <a:cs typeface="Arial" panose="020B0604020202020204" pitchFamily="34" charset="0"/>
              </a:rPr>
              <a:t>Servqual model</a:t>
            </a:r>
          </a:p>
          <a:p>
            <a:pPr marL="0" indent="0">
              <a:buNone/>
            </a:pPr>
            <a:r>
              <a:rPr lang="cs-CZ" sz="2400" b="1" dirty="0">
                <a:cs typeface="Arial" panose="020B0604020202020204" pitchFamily="34" charset="0"/>
              </a:rPr>
              <a:t>Improving services</a:t>
            </a:r>
          </a:p>
          <a:p>
            <a:pPr marL="0" indent="0">
              <a:buNone/>
            </a:pPr>
            <a:r>
              <a:rPr lang="cs-CZ" sz="2400" b="1" dirty="0">
                <a:cs typeface="Arial" panose="020B0604020202020204" pitchFamily="34" charset="0"/>
              </a:rPr>
              <a:t>Benchmarking</a:t>
            </a:r>
          </a:p>
          <a:p>
            <a:pPr marL="0" indent="0">
              <a:buNone/>
            </a:pPr>
            <a:r>
              <a:rPr lang="cs-CZ" sz="2400" b="1" dirty="0">
                <a:cs typeface="Arial" panose="020B0604020202020204" pitchFamily="34" charset="0"/>
              </a:rPr>
              <a:t>Service Blueprint</a:t>
            </a: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buNone/>
            </a:pPr>
            <a:r>
              <a:rPr lang="en-US" sz="3600" b="1" dirty="0"/>
              <a:t> 7.  Fair play</a:t>
            </a:r>
            <a:r>
              <a:rPr lang="en-US" sz="3600" dirty="0"/>
              <a:t>—Service companies must make special efforts to be fair, and to demonstrate fairness, to customers and employees.</a:t>
            </a:r>
          </a:p>
          <a:p>
            <a:pPr marL="0" indent="0">
              <a:buNone/>
            </a:pPr>
            <a:r>
              <a:rPr lang="en-US" sz="3600" b="1" dirty="0"/>
              <a:t> 8.  Teamwork</a:t>
            </a:r>
            <a:r>
              <a:rPr lang="en-US" sz="3600" dirty="0"/>
              <a:t>—Teamwork is what enables large organizations to deliver service with care and attentiveness by improving employee motivation and capabilities.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3433509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en-US" sz="3600" b="1" dirty="0"/>
              <a:t> 9.  Employee research</a:t>
            </a:r>
            <a:r>
              <a:rPr lang="en-US" sz="3600" dirty="0"/>
              <a:t>—Marketers should conduct research with employees to reveal why service problems occur and what companies must do to solve problems.</a:t>
            </a:r>
          </a:p>
          <a:p>
            <a:pPr marL="0" indent="0">
              <a:buNone/>
            </a:pPr>
            <a:r>
              <a:rPr lang="en-US" sz="3600" b="1" dirty="0"/>
              <a:t> 10.  Servant leadership</a:t>
            </a:r>
            <a:r>
              <a:rPr lang="en-US" sz="3600" dirty="0"/>
              <a:t>—Quality service comes from inspired leadership throughout the organization; from excellent service-system design; from the </a:t>
            </a:r>
            <a:r>
              <a:rPr lang="en-US" sz="3600" dirty="0" err="1"/>
              <a:t>effec</a:t>
            </a:r>
            <a:r>
              <a:rPr lang="en-US" sz="3600" dirty="0"/>
              <a:t>-</a:t>
            </a:r>
          </a:p>
          <a:p>
            <a:pPr marL="0" indent="0">
              <a:buNone/>
            </a:pPr>
            <a:r>
              <a:rPr lang="en-US" sz="3600" dirty="0" err="1"/>
              <a:t>tive</a:t>
            </a:r>
            <a:r>
              <a:rPr lang="en-US" sz="3600" dirty="0"/>
              <a:t> use of information and technology; and from a slow-to-change, invisible, all-powerful, internal force called corporate culture.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Improving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573928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dirty="0"/>
              <a:t>Consumers value </a:t>
            </a:r>
            <a:r>
              <a:rPr lang="en-US" sz="3600" b="1" dirty="0"/>
              <a:t>convenience</a:t>
            </a:r>
            <a:r>
              <a:rPr lang="en-US" sz="3600" dirty="0"/>
              <a:t> in services, and many person-to-person service interactions are being replaced by self-service technologies (SSTs) intended to provide that convenience.  To  traditional  vending  machines  we  can  add  automated  teller  machines (ATMs), self-pumping at gas stations, self-checkout at hotels, and a variety of activities on  the  Internet,  such  as  ticket  purchasing,  investment  trading,  and  customization  of products.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Incorporating self-service technologies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3212455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Chili’s is installing tabletop computer screens in its restaurants so customers can order directly and pay by credit card. </a:t>
            </a:r>
            <a:endParaRPr lang="cs-CZ" sz="3200" dirty="0"/>
          </a:p>
          <a:p>
            <a:r>
              <a:rPr lang="en-US" sz="3200" dirty="0"/>
              <a:t>The restaurant found users of the service spend more per check, in part because they buy more desserts and coffee when the screen is present. </a:t>
            </a:r>
            <a:endParaRPr lang="cs-CZ" sz="3200" dirty="0"/>
          </a:p>
          <a:p>
            <a:r>
              <a:rPr lang="en-US" sz="3200" dirty="0"/>
              <a:t>You can add an app like </a:t>
            </a:r>
            <a:r>
              <a:rPr lang="en-US" sz="3200" dirty="0" err="1"/>
              <a:t>WaitAway</a:t>
            </a:r>
            <a:r>
              <a:rPr lang="en-US" sz="3200" dirty="0"/>
              <a:t> to your cell phone and be contacted by text message when your table is ready at a restaurant—and monitor the length of the line in the process. </a:t>
            </a:r>
            <a:endParaRPr lang="cs-CZ" sz="3200" dirty="0"/>
          </a:p>
          <a:p>
            <a:r>
              <a:rPr lang="en-US" sz="3200" dirty="0"/>
              <a:t>OpenTable lets you easily book the reservation ahead of time</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Incorporating self-service technologies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1269520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Example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34</a:t>
            </a:fld>
            <a:endParaRPr lang="cs-CZ" dirty="0"/>
          </a:p>
        </p:txBody>
      </p:sp>
      <p:pic>
        <p:nvPicPr>
          <p:cNvPr id="2" name="Picture 1">
            <a:extLst>
              <a:ext uri="{FF2B5EF4-FFF2-40B4-BE49-F238E27FC236}">
                <a16:creationId xmlns:a16="http://schemas.microsoft.com/office/drawing/2014/main" id="{A98BEEE7-C023-4A43-A498-6BEF2D84715E}"/>
              </a:ext>
            </a:extLst>
          </p:cNvPr>
          <p:cNvPicPr>
            <a:picLocks noChangeAspect="1"/>
          </p:cNvPicPr>
          <p:nvPr/>
        </p:nvPicPr>
        <p:blipFill>
          <a:blip r:embed="rId3"/>
          <a:stretch>
            <a:fillRect/>
          </a:stretch>
        </p:blipFill>
        <p:spPr>
          <a:xfrm>
            <a:off x="639198" y="937586"/>
            <a:ext cx="9753551" cy="5075756"/>
          </a:xfrm>
          <a:prstGeom prst="rect">
            <a:avLst/>
          </a:prstGeom>
        </p:spPr>
      </p:pic>
      <p:sp>
        <p:nvSpPr>
          <p:cNvPr id="7" name="TextBox 6">
            <a:extLst>
              <a:ext uri="{FF2B5EF4-FFF2-40B4-BE49-F238E27FC236}">
                <a16:creationId xmlns:a16="http://schemas.microsoft.com/office/drawing/2014/main" id="{DFC3144A-62D0-4F28-ABAE-86A32401E592}"/>
              </a:ext>
            </a:extLst>
          </p:cNvPr>
          <p:cNvSpPr txBox="1"/>
          <p:nvPr/>
        </p:nvSpPr>
        <p:spPr>
          <a:xfrm>
            <a:off x="9517089" y="6001543"/>
            <a:ext cx="2339551" cy="307777"/>
          </a:xfrm>
          <a:prstGeom prst="rect">
            <a:avLst/>
          </a:prstGeom>
          <a:noFill/>
        </p:spPr>
        <p:txBody>
          <a:bodyPr wrap="none" rtlCol="0">
            <a:spAutoFit/>
          </a:bodyPr>
          <a:lstStyle/>
          <a:p>
            <a:r>
              <a:rPr lang="cs-CZ" sz="1400" dirty="0"/>
              <a:t>Source: Kotler &amp; Keller (2016)</a:t>
            </a:r>
          </a:p>
        </p:txBody>
      </p:sp>
    </p:spTree>
    <p:extLst>
      <p:ext uri="{BB962C8B-B14F-4D97-AF65-F5344CB8AC3E}">
        <p14:creationId xmlns:p14="http://schemas.microsoft.com/office/powerpoint/2010/main" val="405355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400" dirty="0"/>
              <a:t>In  the  present  times,  no  marketer  can  ignore  the  importance  of  service</a:t>
            </a:r>
            <a:r>
              <a:rPr lang="cs-CZ" sz="2400" dirty="0"/>
              <a:t> quality</a:t>
            </a:r>
            <a:r>
              <a:rPr lang="en-US" sz="2400" dirty="0"/>
              <a:t>.</a:t>
            </a:r>
            <a:r>
              <a:rPr lang="cs-CZ" sz="2400" dirty="0"/>
              <a:t> M</a:t>
            </a:r>
            <a:r>
              <a:rPr lang="en-US" sz="2400" dirty="0" err="1"/>
              <a:t>erely</a:t>
            </a:r>
            <a:r>
              <a:rPr lang="en-US" sz="2400" dirty="0"/>
              <a:t> providing the service is not source of competitive advantage because every marketer is providing the same. </a:t>
            </a:r>
            <a:endParaRPr lang="cs-CZ" sz="2400" dirty="0"/>
          </a:p>
          <a:p>
            <a:pPr algn="just"/>
            <a:r>
              <a:rPr lang="en-US" sz="2400" dirty="0"/>
              <a:t>In order to outsmart the competitors, it is important that ‘better’ service is provided to the customers.</a:t>
            </a:r>
            <a:endParaRPr lang="cs-CZ" sz="2400" dirty="0"/>
          </a:p>
          <a:p>
            <a:pPr algn="just"/>
            <a:r>
              <a:rPr lang="cs-CZ" sz="2400" dirty="0"/>
              <a:t>We learned there is gap model called SERVQUAL which is suitable for general analysis of the quality of service.</a:t>
            </a:r>
            <a:r>
              <a:rPr lang="en-US" sz="2400" dirty="0"/>
              <a:t> </a:t>
            </a:r>
            <a:endParaRPr lang="cs-CZ" sz="2400" dirty="0"/>
          </a:p>
          <a:p>
            <a:pPr algn="just"/>
            <a:r>
              <a:rPr lang="cs-CZ" sz="2400" dirty="0"/>
              <a:t>There are also strategies to improve service quality: </a:t>
            </a:r>
            <a:r>
              <a:rPr lang="en-US" sz="2400" dirty="0"/>
              <a:t>Listening, Reliability, Basic service, Service design, Recovery, Surprising customers, Fair play, Teamwork, Employee research, Servant Leadership.</a:t>
            </a:r>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The service quality of a firm is tested at each service encounter. </a:t>
            </a:r>
            <a:endParaRPr lang="cs-CZ" sz="3600" dirty="0"/>
          </a:p>
          <a:p>
            <a:r>
              <a:rPr lang="en-US" sz="3600" dirty="0"/>
              <a:t>If employees are bored, cannot answer simple questions, or are visiting each other while customers are waiting, customers will think twice about doing business there again.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78652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Being an intangible concept, defining service quality poses a lot of problems. It is very difficult to quantify the  abstract elements of service quality, which are  highly idiosyncratic and  customer-specific. </a:t>
            </a:r>
            <a:endParaRPr lang="cs-CZ" sz="3600" dirty="0"/>
          </a:p>
          <a:p>
            <a:r>
              <a:rPr lang="en-US" sz="3600" dirty="0"/>
              <a:t>However,  the most  commonly  accepted  definition  of  service  quality  is</a:t>
            </a:r>
            <a:r>
              <a:rPr lang="cs-CZ" sz="3600" dirty="0"/>
              <a:t>:</a:t>
            </a:r>
            <a:r>
              <a:rPr lang="en-US" sz="3600" dirty="0"/>
              <a:t>  </a:t>
            </a:r>
            <a:r>
              <a:rPr lang="en-US" sz="3600" b="1" dirty="0"/>
              <a:t>Service  quality  is  the  delivery  of excellent or superior service relative to customer expectations. </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Defining service quality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17689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41332" cy="4704523"/>
          </a:xfrm>
          <a:prstGeom prst="rect">
            <a:avLst/>
          </a:prstGeom>
        </p:spPr>
        <p:txBody>
          <a:bodyPr>
            <a:noAutofit/>
          </a:bodyPr>
          <a:lstStyle/>
          <a:p>
            <a:r>
              <a:rPr lang="en-US" sz="3200" dirty="0"/>
              <a:t>This  is  the  simplest  way  to  understand  service  quality,  although  this  definition  is  far from  being  adequate.  </a:t>
            </a:r>
            <a:endParaRPr lang="cs-CZ" sz="3200" dirty="0"/>
          </a:p>
          <a:p>
            <a:r>
              <a:rPr lang="en-US" sz="3200" dirty="0"/>
              <a:t>In  general  terms,  quality  is  defined  as  ‘conformance  to  standards’. Therefore, when service measures up</a:t>
            </a:r>
            <a:r>
              <a:rPr lang="cs-CZ" sz="3200" dirty="0"/>
              <a:t> </a:t>
            </a:r>
            <a:r>
              <a:rPr lang="en-US" sz="3200" dirty="0"/>
              <a:t>to some predefined parameters of performance, it is said to be of higher quality. </a:t>
            </a:r>
            <a:endParaRPr lang="cs-CZ" sz="3200" dirty="0"/>
          </a:p>
          <a:p>
            <a:r>
              <a:rPr lang="en-US" sz="3200" dirty="0"/>
              <a:t>The real issue is in identifying these parameters of performance and then  measuring  the  service  in  relation  to  these  parameters. </a:t>
            </a:r>
            <a:endParaRPr lang="cs-CZ" sz="32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Defining service quality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3217445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41332" cy="4704523"/>
          </a:xfrm>
          <a:prstGeom prst="rect">
            <a:avLst/>
          </a:prstGeom>
        </p:spPr>
        <p:txBody>
          <a:bodyPr>
            <a:noAutofit/>
          </a:bodyPr>
          <a:lstStyle/>
          <a:p>
            <a:r>
              <a:rPr lang="en-US" sz="3600" dirty="0"/>
              <a:t>For  example,  for  some  person, waiting for 15 minutes at a bank counter is ‘OK’, while it may be ‘too much’ for another. If a teller disposes off the customer in 10 minutes, the first customer would be very delighted, but the second customer will be protesting for the delay. The problem for the banker would lie in establishing  the  ‘normal’  time,  which  a  customer  should  wait  at  the  counter.  </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Defining service quality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135015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41332" cy="4704523"/>
          </a:xfrm>
          <a:prstGeom prst="rect">
            <a:avLst/>
          </a:prstGeom>
        </p:spPr>
        <p:txBody>
          <a:bodyPr>
            <a:noAutofit/>
          </a:bodyPr>
          <a:lstStyle/>
          <a:p>
            <a:r>
              <a:rPr lang="en-US" sz="3600" dirty="0"/>
              <a:t>Quality can be viewed from two perspectives - internal and external. </a:t>
            </a:r>
            <a:endParaRPr lang="cs-CZ" sz="3600" dirty="0"/>
          </a:p>
          <a:p>
            <a:r>
              <a:rPr lang="en-US" sz="3600" dirty="0"/>
              <a:t>Internal quality is based  on  conformance  to  specifications.  </a:t>
            </a:r>
            <a:endParaRPr lang="cs-CZ" sz="3600" dirty="0"/>
          </a:p>
          <a:p>
            <a:r>
              <a:rPr lang="en-US" sz="3600" dirty="0"/>
              <a:t>External  quality  is  based  on  relative  customer-perceived  quality.  </a:t>
            </a:r>
            <a:endParaRPr lang="cs-CZ" sz="3600" dirty="0"/>
          </a:p>
          <a:p>
            <a:r>
              <a:rPr lang="en-US" sz="3600" dirty="0"/>
              <a:t>The  important  point  is  that  quality  must  be  seen  from  the  customer’s</a:t>
            </a:r>
            <a:r>
              <a:rPr lang="cs-CZ" sz="3600" dirty="0"/>
              <a:t> </a:t>
            </a:r>
            <a:r>
              <a:rPr lang="en-US" sz="3600" dirty="0"/>
              <a:t>viewpoint,  not  the  company’s. </a:t>
            </a:r>
            <a:endParaRPr lang="cs-CZ" sz="36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GAP Model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59314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41332" cy="4704523"/>
          </a:xfrm>
          <a:prstGeom prst="rect">
            <a:avLst/>
          </a:prstGeom>
        </p:spPr>
        <p:txBody>
          <a:bodyPr>
            <a:noAutofit/>
          </a:bodyPr>
          <a:lstStyle/>
          <a:p>
            <a:pPr marL="0" indent="0" algn="ctr">
              <a:buNone/>
            </a:pPr>
            <a:r>
              <a:rPr lang="en-US" sz="3600" dirty="0"/>
              <a:t>It  is  essential  that  quality  </a:t>
            </a:r>
            <a:r>
              <a:rPr lang="cs-CZ" sz="3600" dirty="0"/>
              <a:t>is</a:t>
            </a:r>
            <a:r>
              <a:rPr lang="en-US" sz="3600" dirty="0"/>
              <a:t>  measured  from  the  customer’s perspective, not from what managers within a company think their customers’ views are</a:t>
            </a:r>
            <a:r>
              <a:rPr lang="cs-CZ" sz="3600" dirty="0"/>
              <a:t>!</a:t>
            </a:r>
          </a:p>
          <a:p>
            <a:pPr marL="0" indent="0" algn="ctr">
              <a:buNone/>
            </a:pPr>
            <a:endParaRPr lang="cs-CZ" sz="3600" b="1" dirty="0">
              <a:solidFill>
                <a:srgbClr val="307871"/>
              </a:solidFill>
              <a:latin typeface="Times New Roman" panose="02020603050405020304" pitchFamily="18" charset="0"/>
              <a:cs typeface="Times New Roman" panose="02020603050405020304" pitchFamily="18" charset="0"/>
            </a:endParaRPr>
          </a:p>
          <a:p>
            <a:pPr marL="0" indent="0" algn="ctr">
              <a:buNone/>
            </a:pPr>
            <a:r>
              <a:rPr lang="cs-CZ" sz="3600" b="1" dirty="0">
                <a:solidFill>
                  <a:srgbClr val="307871"/>
                </a:solidFill>
                <a:latin typeface="Times New Roman" panose="02020603050405020304" pitchFamily="18" charset="0"/>
                <a:cs typeface="Times New Roman" panose="02020603050405020304" pitchFamily="18" charset="0"/>
              </a:rPr>
              <a:t>There are biases!</a:t>
            </a:r>
          </a:p>
        </p:txBody>
      </p:sp>
      <p:sp>
        <p:nvSpPr>
          <p:cNvPr id="6" name="Nadpis 5"/>
          <p:cNvSpPr>
            <a:spLocks noGrp="1"/>
          </p:cNvSpPr>
          <p:nvPr>
            <p:ph type="title"/>
          </p:nvPr>
        </p:nvSpPr>
        <p:spPr>
          <a:xfrm>
            <a:off x="239349" y="260649"/>
            <a:ext cx="7296811" cy="676937"/>
          </a:xfrm>
        </p:spPr>
        <p:txBody>
          <a:bodyPr/>
          <a:lstStyle/>
          <a:p>
            <a:r>
              <a:rPr lang="cs-CZ" dirty="0"/>
              <a:t>GAP Model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189806666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2212</TotalTime>
  <Words>2160</Words>
  <Application>Microsoft Office PowerPoint</Application>
  <PresentationFormat>Widescreen</PresentationFormat>
  <Paragraphs>227</Paragraphs>
  <Slides>35</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Motiv Office</vt:lpstr>
      <vt:lpstr>Název prezentace</vt:lpstr>
      <vt:lpstr>PowerPoint Presentation</vt:lpstr>
      <vt:lpstr>PowerPoint Presentation</vt:lpstr>
      <vt:lpstr>Introduction</vt:lpstr>
      <vt:lpstr>Defining service quality</vt:lpstr>
      <vt:lpstr>Defining service quality</vt:lpstr>
      <vt:lpstr>Defining service quality</vt:lpstr>
      <vt:lpstr>GAP Model</vt:lpstr>
      <vt:lpstr>GAP Model</vt:lpstr>
      <vt:lpstr>GAP Model - biases</vt:lpstr>
      <vt:lpstr>GAP Model - biases</vt:lpstr>
      <vt:lpstr>GAP Model - biases</vt:lpstr>
      <vt:lpstr>GAP Model - biases</vt:lpstr>
      <vt:lpstr>GAP Model</vt:lpstr>
      <vt:lpstr>GAP Model</vt:lpstr>
      <vt:lpstr>GAP 1</vt:lpstr>
      <vt:lpstr>GAP 2</vt:lpstr>
      <vt:lpstr>GAP 3</vt:lpstr>
      <vt:lpstr>GAP 4</vt:lpstr>
      <vt:lpstr>GAP 5</vt:lpstr>
      <vt:lpstr>Improvement</vt:lpstr>
      <vt:lpstr>Benchmarking</vt:lpstr>
      <vt:lpstr>Service Blueprint</vt:lpstr>
      <vt:lpstr>Service Blueprint</vt:lpstr>
      <vt:lpstr>Improving services</vt:lpstr>
      <vt:lpstr>Improving services</vt:lpstr>
      <vt:lpstr>Improving services</vt:lpstr>
      <vt:lpstr>Improving services</vt:lpstr>
      <vt:lpstr>Improving services</vt:lpstr>
      <vt:lpstr>Improving services</vt:lpstr>
      <vt:lpstr>Improving services</vt:lpstr>
      <vt:lpstr>Incorporating self-service technologies</vt:lpstr>
      <vt:lpstr>Incorporating self-service technologies</vt:lpstr>
      <vt:lpstr>Example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189</cp:revision>
  <dcterms:created xsi:type="dcterms:W3CDTF">2016-11-25T20:36:16Z</dcterms:created>
  <dcterms:modified xsi:type="dcterms:W3CDTF">2019-05-01T20:51:58Z</dcterms:modified>
</cp:coreProperties>
</file>