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88" r:id="rId2"/>
    <p:sldId id="258" r:id="rId3"/>
    <p:sldId id="263"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 id="325" r:id="rId36"/>
    <p:sldId id="326" r:id="rId37"/>
    <p:sldId id="287" r:id="rId3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 initials="m" lastIdx="1" clrIdx="0">
    <p:extLst>
      <p:ext uri="{19B8F6BF-5375-455C-9EA6-DF929625EA0E}">
        <p15:presenceInfo xmlns:p15="http://schemas.microsoft.com/office/powerpoint/2012/main" userId="mart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FF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snapToGrid="0">
      <p:cViewPr varScale="1">
        <p:scale>
          <a:sx n="82" d="100"/>
          <a:sy n="82" d="100"/>
        </p:scale>
        <p:origin x="835"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7994D6-9834-41EE-897B-56F62E2676A9}" type="datetimeFigureOut">
              <a:rPr lang="en-US" smtClean="0"/>
              <a:t>5/2/2019</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606DA-6D10-439D-BB61-0F12376694FF}" type="slidenum">
              <a:rPr lang="en-US" smtClean="0"/>
              <a:t>‹#›</a:t>
            </a:fld>
            <a:endParaRPr lang="en-US"/>
          </a:p>
        </p:txBody>
      </p:sp>
    </p:spTree>
    <p:extLst>
      <p:ext uri="{BB962C8B-B14F-4D97-AF65-F5344CB8AC3E}">
        <p14:creationId xmlns:p14="http://schemas.microsoft.com/office/powerpoint/2010/main" val="252686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18977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70523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479414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836158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989177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16780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763320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1804057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5314573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678783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126470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0352735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416655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9407340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3968844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8944891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1586341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17014101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40984547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42633918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0983125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4118271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Ruskin-Brown (2005)</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5611016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9245543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3285027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26822045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2575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Ruskin-Brown (2005)</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634263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Ruskin-Brown (2005)</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226169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Ruskin-Brown (2005)</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348386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294268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4222366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724701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007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7527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02.05.2019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02.05.2019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02.05.2019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02.05.2019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02.05.2019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02.05.2019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02.05.2019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2437" y="5253203"/>
            <a:ext cx="1248139" cy="973549"/>
          </a:xfrm>
          <a:prstGeom prst="rect">
            <a:avLst/>
          </a:prstGeom>
        </p:spPr>
      </p:pic>
      <p:sp>
        <p:nvSpPr>
          <p:cNvPr id="7" name="Obdélník 6"/>
          <p:cNvSpPr/>
          <p:nvPr/>
        </p:nvSpPr>
        <p:spPr>
          <a:xfrm>
            <a:off x="527382" y="3154411"/>
            <a:ext cx="8939369" cy="3072341"/>
          </a:xfrm>
          <a:prstGeom prst="rect">
            <a:avLst/>
          </a:prstGeom>
          <a:solidFill>
            <a:srgbClr val="008080"/>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sz="2400" dirty="0">
                <a:ln w="0"/>
                <a:solidFill>
                  <a:schemeClr val="bg1"/>
                </a:solidFill>
                <a:effectLst>
                  <a:outerShdw blurRad="38100" dist="19050" dir="2700000" algn="tl" rotWithShape="0">
                    <a:schemeClr val="dk1">
                      <a:alpha val="40000"/>
                    </a:schemeClr>
                  </a:outerShdw>
                </a:effectLst>
              </a:rPr>
              <a:t>Prezentace předmětu:</a:t>
            </a:r>
          </a:p>
          <a:p>
            <a:pPr algn="ctr"/>
            <a:r>
              <a:rPr lang="cs-CZ" sz="2400" b="1" dirty="0">
                <a:ln w="0"/>
                <a:solidFill>
                  <a:schemeClr val="bg1"/>
                </a:solidFill>
                <a:effectLst>
                  <a:outerShdw blurRad="38100" dist="19050" dir="2700000" algn="tl" rotWithShape="0">
                    <a:schemeClr val="dk1">
                      <a:alpha val="40000"/>
                    </a:schemeClr>
                  </a:outerShdw>
                </a:effectLst>
              </a:rPr>
              <a:t>Marketing of services</a:t>
            </a:r>
          </a:p>
          <a:p>
            <a:pPr algn="ctr"/>
            <a:endParaRPr lang="cs-CZ" sz="2400" dirty="0">
              <a:ln w="0"/>
              <a:solidFill>
                <a:schemeClr val="bg1"/>
              </a:solidFill>
              <a:effectLst>
                <a:outerShdw blurRad="38100" dist="19050" dir="2700000" algn="tl" rotWithShape="0">
                  <a:schemeClr val="dk1">
                    <a:alpha val="40000"/>
                  </a:schemeClr>
                </a:outerShdw>
              </a:effectLst>
            </a:endParaRPr>
          </a:p>
          <a:p>
            <a:pPr algn="ctr"/>
            <a:r>
              <a:rPr lang="cs-CZ" sz="2400" dirty="0">
                <a:ln w="0"/>
                <a:solidFill>
                  <a:schemeClr val="bg1"/>
                </a:solidFill>
                <a:effectLst>
                  <a:outerShdw blurRad="38100" dist="19050" dir="2700000" algn="tl" rotWithShape="0">
                    <a:schemeClr val="dk1">
                      <a:alpha val="40000"/>
                    </a:schemeClr>
                  </a:outerShdw>
                </a:effectLst>
              </a:rPr>
              <a:t>Vyučující:</a:t>
            </a:r>
          </a:p>
          <a:p>
            <a:pPr algn="ctr"/>
            <a:r>
              <a:rPr lang="cs-CZ" sz="2400" b="1" dirty="0">
                <a:ln w="0"/>
                <a:solidFill>
                  <a:schemeClr val="bg1"/>
                </a:solidFill>
                <a:effectLst>
                  <a:outerShdw blurRad="38100" dist="19050" dir="2700000" algn="tl" rotWithShape="0">
                    <a:schemeClr val="dk1">
                      <a:alpha val="40000"/>
                    </a:schemeClr>
                  </a:outerShdw>
                </a:effectLst>
              </a:rPr>
              <a:t>Ing. Michal Stoklasa, Ph.D.</a:t>
            </a:r>
          </a:p>
          <a:p>
            <a:pPr algn="ctr"/>
            <a:r>
              <a:rPr lang="cs-CZ" sz="2400" b="1" dirty="0">
                <a:ln w="0"/>
                <a:solidFill>
                  <a:schemeClr val="bg1"/>
                </a:solidFill>
                <a:effectLst>
                  <a:outerShdw blurRad="38100" dist="19050" dir="2700000" algn="tl" rotWithShape="0">
                    <a:schemeClr val="dk1">
                      <a:alpha val="40000"/>
                    </a:schemeClr>
                  </a:outerShdw>
                </a:effectLst>
              </a:rPr>
              <a:t>Ing. Martin </a:t>
            </a:r>
            <a:r>
              <a:rPr lang="cs-CZ" sz="2400" b="1" dirty="0" err="1">
                <a:ln w="0"/>
                <a:solidFill>
                  <a:schemeClr val="bg1"/>
                </a:solidFill>
                <a:effectLst>
                  <a:outerShdw blurRad="38100" dist="19050" dir="2700000" algn="tl" rotWithShape="0">
                    <a:schemeClr val="dk1">
                      <a:alpha val="40000"/>
                    </a:schemeClr>
                  </a:outerShdw>
                </a:effectLst>
              </a:rPr>
              <a:t>Klepek</a:t>
            </a:r>
            <a:r>
              <a:rPr lang="cs-CZ" sz="2400" b="1" dirty="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933451"/>
            <a:ext cx="6815667" cy="2878667"/>
          </a:xfrm>
          <a:prstGeom prst="rect">
            <a:avLst/>
          </a:prstGeom>
        </p:spPr>
        <p:txBody>
          <a:bodyPr anchor="t">
            <a:normAutofit/>
          </a:bodyPr>
          <a:lstStyle/>
          <a:p>
            <a:pPr algn="l"/>
            <a:r>
              <a:rPr lang="cs-CZ" sz="5333" b="1" dirty="0">
                <a:solidFill>
                  <a:schemeClr val="bg1"/>
                </a:solidFill>
                <a:latin typeface="Times New Roman" panose="02020603050405020304" pitchFamily="18" charset="0"/>
                <a:cs typeface="Times New Roman" panose="02020603050405020304" pitchFamily="18" charset="0"/>
              </a:rPr>
              <a:t>Název</a:t>
            </a:r>
            <a:br>
              <a:rPr lang="cs-CZ" sz="5333" b="1" dirty="0">
                <a:solidFill>
                  <a:schemeClr val="bg1"/>
                </a:solidFill>
                <a:latin typeface="Times New Roman" panose="02020603050405020304" pitchFamily="18" charset="0"/>
                <a:cs typeface="Times New Roman" panose="02020603050405020304" pitchFamily="18" charset="0"/>
              </a:rPr>
            </a:br>
            <a:r>
              <a:rPr lang="cs-CZ" sz="5333"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2125733885"/>
              </p:ext>
            </p:extLst>
          </p:nvPr>
        </p:nvGraphicFramePr>
        <p:xfrm>
          <a:off x="719403" y="2085202"/>
          <a:ext cx="8640960" cy="580814"/>
        </p:xfrm>
        <a:graphic>
          <a:graphicData uri="http://schemas.openxmlformats.org/drawingml/2006/table">
            <a:tbl>
              <a:tblPr firstRow="1" firstCol="1" bandRow="1">
                <a:tableStyleId>{5C22544A-7EE6-4342-B048-85BDC9FD1C3A}</a:tableStyleId>
              </a:tblPr>
              <a:tblGrid>
                <a:gridCol w="3022555">
                  <a:extLst>
                    <a:ext uri="{9D8B030D-6E8A-4147-A177-3AD203B41FA5}">
                      <a16:colId xmlns:a16="http://schemas.microsoft.com/office/drawing/2014/main" val="3755197986"/>
                    </a:ext>
                  </a:extLst>
                </a:gridCol>
                <a:gridCol w="5618405">
                  <a:extLst>
                    <a:ext uri="{9D8B030D-6E8A-4147-A177-3AD203B41FA5}">
                      <a16:colId xmlns:a16="http://schemas.microsoft.com/office/drawing/2014/main" val="4011610095"/>
                    </a:ext>
                  </a:extLst>
                </a:gridCol>
              </a:tblGrid>
              <a:tr h="290407">
                <a:tc>
                  <a:txBody>
                    <a:bodyPr/>
                    <a:lstStyle/>
                    <a:p>
                      <a:pPr indent="180340" algn="l">
                        <a:lnSpc>
                          <a:spcPct val="115000"/>
                        </a:lnSpc>
                        <a:spcBef>
                          <a:spcPts val="425"/>
                        </a:spcBef>
                        <a:spcAft>
                          <a:spcPts val="0"/>
                        </a:spcAft>
                      </a:pPr>
                      <a:r>
                        <a:rPr lang="cs-CZ" sz="1600" dirty="0">
                          <a:effectLst/>
                        </a:rPr>
                        <a:t>Název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dirty="0">
                          <a:effectLst/>
                        </a:rPr>
                        <a:t>Rozvoj vzdělávání na Slezské univerzitě v Opavě</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2306872320"/>
                  </a:ext>
                </a:extLst>
              </a:tr>
              <a:tr h="290407">
                <a:tc>
                  <a:txBody>
                    <a:bodyPr/>
                    <a:lstStyle/>
                    <a:p>
                      <a:pPr indent="180340" algn="just">
                        <a:lnSpc>
                          <a:spcPct val="115000"/>
                        </a:lnSpc>
                        <a:spcBef>
                          <a:spcPts val="425"/>
                        </a:spcBef>
                        <a:spcAft>
                          <a:spcPts val="0"/>
                        </a:spcAft>
                      </a:pPr>
                      <a:r>
                        <a:rPr lang="cs-CZ" sz="1600" dirty="0">
                          <a:effectLst/>
                        </a:rPr>
                        <a:t>Registrační číslo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b="1" dirty="0">
                          <a:solidFill>
                            <a:schemeClr val="bg1"/>
                          </a:solidFill>
                          <a:effectLst/>
                        </a:rPr>
                        <a:t>CZ.02.2.69/0.0./0.0/16_015/0002400</a:t>
                      </a:r>
                      <a:endParaRPr lang="cs-CZ"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2504018" y="3769097"/>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765" y="333771"/>
            <a:ext cx="7340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2504018" y="6076264"/>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spTree>
    <p:extLst>
      <p:ext uri="{BB962C8B-B14F-4D97-AF65-F5344CB8AC3E}">
        <p14:creationId xmlns:p14="http://schemas.microsoft.com/office/powerpoint/2010/main" val="3375899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245013" cy="4704523"/>
          </a:xfrm>
          <a:prstGeom prst="rect">
            <a:avLst/>
          </a:prstGeom>
        </p:spPr>
        <p:txBody>
          <a:bodyPr>
            <a:noAutofit/>
          </a:bodyPr>
          <a:lstStyle/>
          <a:p>
            <a:r>
              <a:rPr lang="en-US" sz="4400" dirty="0"/>
              <a:t>Throughout the world there are many bureau providers of secondary data</a:t>
            </a:r>
            <a:r>
              <a:rPr lang="cs-CZ" sz="4400" dirty="0"/>
              <a:t> </a:t>
            </a:r>
            <a:r>
              <a:rPr lang="en-US" sz="4400" dirty="0"/>
              <a:t>search,  amongst  other  services,  they  provide  indirect  access  to  on-line</a:t>
            </a:r>
            <a:r>
              <a:rPr lang="cs-CZ" sz="4400" dirty="0"/>
              <a:t> </a:t>
            </a:r>
            <a:r>
              <a:rPr lang="en-US" sz="4400" dirty="0"/>
              <a:t>databases,  both  host  and  otherwise.  </a:t>
            </a:r>
            <a:endParaRPr lang="cs-CZ" sz="4400" dirty="0"/>
          </a:p>
        </p:txBody>
      </p:sp>
      <p:sp>
        <p:nvSpPr>
          <p:cNvPr id="6" name="Nadpis 5"/>
          <p:cNvSpPr>
            <a:spLocks noGrp="1"/>
          </p:cNvSpPr>
          <p:nvPr>
            <p:ph type="title"/>
          </p:nvPr>
        </p:nvSpPr>
        <p:spPr>
          <a:xfrm>
            <a:off x="239349" y="260649"/>
            <a:ext cx="7296811" cy="676937"/>
          </a:xfrm>
        </p:spPr>
        <p:txBody>
          <a:bodyPr/>
          <a:lstStyle/>
          <a:p>
            <a:r>
              <a:rPr lang="cs-CZ" dirty="0" err="1"/>
              <a:t>Secondary</a:t>
            </a:r>
            <a:r>
              <a:rPr lang="cs-CZ" dirty="0"/>
              <a:t> data via </a:t>
            </a:r>
            <a:r>
              <a:rPr lang="cs-CZ" dirty="0" err="1"/>
              <a:t>desk</a:t>
            </a:r>
            <a:r>
              <a:rPr lang="cs-CZ" dirty="0"/>
              <a:t> </a:t>
            </a:r>
            <a:r>
              <a:rPr lang="cs-CZ" dirty="0" err="1"/>
              <a:t>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10</a:t>
            </a:fld>
            <a:endParaRPr lang="cs-CZ" dirty="0"/>
          </a:p>
        </p:txBody>
      </p:sp>
    </p:spTree>
    <p:extLst>
      <p:ext uri="{BB962C8B-B14F-4D97-AF65-F5344CB8AC3E}">
        <p14:creationId xmlns:p14="http://schemas.microsoft.com/office/powerpoint/2010/main" val="1261266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245013" cy="4704523"/>
          </a:xfrm>
          <a:prstGeom prst="rect">
            <a:avLst/>
          </a:prstGeom>
        </p:spPr>
        <p:txBody>
          <a:bodyPr>
            <a:noAutofit/>
          </a:bodyPr>
          <a:lstStyle/>
          <a:p>
            <a:r>
              <a:rPr lang="en-US" sz="4000" dirty="0"/>
              <a:t>Governments  throughout  the  world  are  major  sources  of  secondary</a:t>
            </a:r>
            <a:r>
              <a:rPr lang="cs-CZ" sz="4000" dirty="0"/>
              <a:t> </a:t>
            </a:r>
            <a:r>
              <a:rPr lang="en-US" sz="4000" dirty="0"/>
              <a:t>information, some better than the United Kingdom (where there is no Freedom</a:t>
            </a:r>
            <a:r>
              <a:rPr lang="cs-CZ" sz="4000" dirty="0"/>
              <a:t> </a:t>
            </a:r>
            <a:r>
              <a:rPr lang="en-US" sz="4000" dirty="0"/>
              <a:t>of Information Act), but many far less organized and fruitful. </a:t>
            </a:r>
            <a:endParaRPr lang="cs-CZ" sz="4000" dirty="0"/>
          </a:p>
          <a:p>
            <a:r>
              <a:rPr lang="en-US" sz="4000" dirty="0"/>
              <a:t>Several major</a:t>
            </a:r>
            <a:r>
              <a:rPr lang="cs-CZ" sz="4000" dirty="0"/>
              <a:t> </a:t>
            </a:r>
            <a:r>
              <a:rPr lang="en-US" sz="4000" dirty="0"/>
              <a:t>countries also publish guides to what previous research is for sale, as in the</a:t>
            </a:r>
            <a:r>
              <a:rPr lang="cs-CZ" sz="4000" dirty="0"/>
              <a:t> </a:t>
            </a:r>
            <a:r>
              <a:rPr lang="en-US" sz="4000" dirty="0"/>
              <a:t>UK.</a:t>
            </a:r>
            <a:endParaRPr lang="cs-CZ" sz="4000" dirty="0"/>
          </a:p>
        </p:txBody>
      </p:sp>
      <p:sp>
        <p:nvSpPr>
          <p:cNvPr id="6" name="Nadpis 5"/>
          <p:cNvSpPr>
            <a:spLocks noGrp="1"/>
          </p:cNvSpPr>
          <p:nvPr>
            <p:ph type="title"/>
          </p:nvPr>
        </p:nvSpPr>
        <p:spPr>
          <a:xfrm>
            <a:off x="239349" y="260649"/>
            <a:ext cx="7296811" cy="676937"/>
          </a:xfrm>
        </p:spPr>
        <p:txBody>
          <a:bodyPr/>
          <a:lstStyle/>
          <a:p>
            <a:r>
              <a:rPr lang="cs-CZ" dirty="0" err="1"/>
              <a:t>Secondary</a:t>
            </a:r>
            <a:r>
              <a:rPr lang="cs-CZ" dirty="0"/>
              <a:t> data via </a:t>
            </a:r>
            <a:r>
              <a:rPr lang="cs-CZ" dirty="0" err="1"/>
              <a:t>desk</a:t>
            </a:r>
            <a:r>
              <a:rPr lang="cs-CZ" dirty="0"/>
              <a:t> </a:t>
            </a:r>
            <a:r>
              <a:rPr lang="cs-CZ" dirty="0" err="1"/>
              <a:t>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11</a:t>
            </a:fld>
            <a:endParaRPr lang="cs-CZ" dirty="0"/>
          </a:p>
        </p:txBody>
      </p:sp>
    </p:spTree>
    <p:extLst>
      <p:ext uri="{BB962C8B-B14F-4D97-AF65-F5344CB8AC3E}">
        <p14:creationId xmlns:p14="http://schemas.microsoft.com/office/powerpoint/2010/main" val="2722551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245013" cy="4704523"/>
          </a:xfrm>
          <a:prstGeom prst="rect">
            <a:avLst/>
          </a:prstGeom>
        </p:spPr>
        <p:txBody>
          <a:bodyPr>
            <a:noAutofit/>
          </a:bodyPr>
          <a:lstStyle/>
          <a:p>
            <a:r>
              <a:rPr lang="en-US" sz="4000" dirty="0"/>
              <a:t>Secondary data will be used to bring the business manager up to speed with</a:t>
            </a:r>
            <a:r>
              <a:rPr lang="cs-CZ" sz="4000" dirty="0"/>
              <a:t> </a:t>
            </a:r>
            <a:r>
              <a:rPr lang="en-US" sz="4000" dirty="0"/>
              <a:t>the main issues in the market, and to identify those areas where information</a:t>
            </a:r>
            <a:r>
              <a:rPr lang="cs-CZ" sz="4000" dirty="0"/>
              <a:t> </a:t>
            </a:r>
            <a:r>
              <a:rPr lang="en-US" sz="4000" dirty="0"/>
              <a:t>gaps exist. </a:t>
            </a:r>
            <a:endParaRPr lang="cs-CZ" sz="4000" dirty="0"/>
          </a:p>
          <a:p>
            <a:r>
              <a:rPr lang="en-US" sz="4000" dirty="0"/>
              <a:t>These gaps, if material to the objectives of the research, will now</a:t>
            </a:r>
            <a:r>
              <a:rPr lang="cs-CZ" sz="4000" dirty="0"/>
              <a:t> </a:t>
            </a:r>
            <a:r>
              <a:rPr lang="en-US" sz="4000" dirty="0"/>
              <a:t>need to be ﬁlled via primary research.</a:t>
            </a:r>
            <a:endParaRPr lang="cs-CZ" sz="4000" dirty="0"/>
          </a:p>
        </p:txBody>
      </p:sp>
      <p:sp>
        <p:nvSpPr>
          <p:cNvPr id="6" name="Nadpis 5"/>
          <p:cNvSpPr>
            <a:spLocks noGrp="1"/>
          </p:cNvSpPr>
          <p:nvPr>
            <p:ph type="title"/>
          </p:nvPr>
        </p:nvSpPr>
        <p:spPr>
          <a:xfrm>
            <a:off x="239349" y="260649"/>
            <a:ext cx="7296811" cy="676937"/>
          </a:xfrm>
        </p:spPr>
        <p:txBody>
          <a:bodyPr/>
          <a:lstStyle/>
          <a:p>
            <a:r>
              <a:rPr lang="cs-CZ" dirty="0" err="1"/>
              <a:t>Secondary</a:t>
            </a:r>
            <a:r>
              <a:rPr lang="cs-CZ" dirty="0"/>
              <a:t> data via </a:t>
            </a:r>
            <a:r>
              <a:rPr lang="cs-CZ" dirty="0" err="1"/>
              <a:t>desk</a:t>
            </a:r>
            <a:r>
              <a:rPr lang="cs-CZ" dirty="0"/>
              <a:t> </a:t>
            </a:r>
            <a:r>
              <a:rPr lang="cs-CZ" dirty="0" err="1"/>
              <a:t>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12</a:t>
            </a:fld>
            <a:endParaRPr lang="cs-CZ" dirty="0"/>
          </a:p>
        </p:txBody>
      </p:sp>
    </p:spTree>
    <p:extLst>
      <p:ext uri="{BB962C8B-B14F-4D97-AF65-F5344CB8AC3E}">
        <p14:creationId xmlns:p14="http://schemas.microsoft.com/office/powerpoint/2010/main" val="2692140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245013" cy="4704523"/>
          </a:xfrm>
          <a:prstGeom prst="rect">
            <a:avLst/>
          </a:prstGeom>
        </p:spPr>
        <p:txBody>
          <a:bodyPr>
            <a:noAutofit/>
          </a:bodyPr>
          <a:lstStyle/>
          <a:p>
            <a:r>
              <a:rPr lang="en-US" sz="3600" dirty="0"/>
              <a:t>However, it is dangerous to accept any secondary data at its face value. The</a:t>
            </a:r>
            <a:r>
              <a:rPr lang="cs-CZ" sz="3600" dirty="0"/>
              <a:t> </a:t>
            </a:r>
            <a:r>
              <a:rPr lang="en-US" sz="3600" dirty="0"/>
              <a:t>researcher should never forget that it is ‘second-hand’, i.e. obtained by someone</a:t>
            </a:r>
            <a:r>
              <a:rPr lang="cs-CZ" sz="3600" dirty="0"/>
              <a:t> </a:t>
            </a:r>
            <a:r>
              <a:rPr lang="en-US" sz="3600" dirty="0"/>
              <a:t>else,  at  some  other  time,  for  some  other  purpose  than  the  researcher’s</a:t>
            </a:r>
            <a:r>
              <a:rPr lang="cs-CZ" sz="3600" dirty="0"/>
              <a:t> </a:t>
            </a:r>
            <a:r>
              <a:rPr lang="en-US" sz="3600" dirty="0"/>
              <a:t>objectives. It should therefore always be tested for </a:t>
            </a:r>
            <a:r>
              <a:rPr lang="en-US" sz="3600" b="1" dirty="0"/>
              <a:t>impartiality</a:t>
            </a:r>
            <a:r>
              <a:rPr lang="en-US" sz="3600" dirty="0"/>
              <a:t>, </a:t>
            </a:r>
            <a:r>
              <a:rPr lang="en-US" sz="3600" b="1" dirty="0"/>
              <a:t>validity</a:t>
            </a:r>
            <a:r>
              <a:rPr lang="en-US" sz="3600" dirty="0"/>
              <a:t>,</a:t>
            </a:r>
            <a:r>
              <a:rPr lang="cs-CZ" sz="3600" dirty="0"/>
              <a:t> </a:t>
            </a:r>
            <a:r>
              <a:rPr lang="en-US" sz="3600" b="1" dirty="0"/>
              <a:t>currency</a:t>
            </a:r>
            <a:r>
              <a:rPr lang="en-US" sz="3600" dirty="0"/>
              <a:t>, and </a:t>
            </a:r>
            <a:r>
              <a:rPr lang="en-US" sz="3600" b="1" dirty="0"/>
              <a:t>reliability</a:t>
            </a:r>
            <a:r>
              <a:rPr lang="en-US" sz="3600" dirty="0"/>
              <a:t>.</a:t>
            </a:r>
            <a:endParaRPr lang="cs-CZ" sz="3600" dirty="0"/>
          </a:p>
        </p:txBody>
      </p:sp>
      <p:sp>
        <p:nvSpPr>
          <p:cNvPr id="6" name="Nadpis 5"/>
          <p:cNvSpPr>
            <a:spLocks noGrp="1"/>
          </p:cNvSpPr>
          <p:nvPr>
            <p:ph type="title"/>
          </p:nvPr>
        </p:nvSpPr>
        <p:spPr>
          <a:xfrm>
            <a:off x="239349" y="260649"/>
            <a:ext cx="7296811" cy="676937"/>
          </a:xfrm>
        </p:spPr>
        <p:txBody>
          <a:bodyPr/>
          <a:lstStyle/>
          <a:p>
            <a:r>
              <a:rPr lang="cs-CZ" dirty="0" err="1"/>
              <a:t>Secondary</a:t>
            </a:r>
            <a:r>
              <a:rPr lang="cs-CZ" dirty="0"/>
              <a:t> data via </a:t>
            </a:r>
            <a:r>
              <a:rPr lang="cs-CZ" dirty="0" err="1"/>
              <a:t>desk</a:t>
            </a:r>
            <a:r>
              <a:rPr lang="cs-CZ" dirty="0"/>
              <a:t> </a:t>
            </a:r>
            <a:r>
              <a:rPr lang="cs-CZ" dirty="0" err="1"/>
              <a:t>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13</a:t>
            </a:fld>
            <a:endParaRPr lang="cs-CZ" dirty="0"/>
          </a:p>
        </p:txBody>
      </p:sp>
    </p:spTree>
    <p:extLst>
      <p:ext uri="{BB962C8B-B14F-4D97-AF65-F5344CB8AC3E}">
        <p14:creationId xmlns:p14="http://schemas.microsoft.com/office/powerpoint/2010/main" val="211472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45013" cy="4892284"/>
          </a:xfrm>
          <a:prstGeom prst="rect">
            <a:avLst/>
          </a:prstGeom>
        </p:spPr>
        <p:txBody>
          <a:bodyPr>
            <a:noAutofit/>
          </a:bodyPr>
          <a:lstStyle/>
          <a:p>
            <a:r>
              <a:rPr lang="en-US" sz="3200" dirty="0"/>
              <a:t>‘Partial data’ is produced when there is a ‘hidden agenda’ to the research.</a:t>
            </a:r>
            <a:endParaRPr lang="cs-CZ" sz="3200" dirty="0"/>
          </a:p>
          <a:p>
            <a:r>
              <a:rPr lang="en-US" sz="3200" dirty="0"/>
              <a:t>Often research is carried out to ‘prove a point’, or the data has been edited</a:t>
            </a:r>
            <a:r>
              <a:rPr lang="cs-CZ" sz="3200" dirty="0"/>
              <a:t> </a:t>
            </a:r>
            <a:r>
              <a:rPr lang="en-US" sz="3200" dirty="0"/>
              <a:t>with such a motive. </a:t>
            </a:r>
            <a:endParaRPr lang="cs-CZ" sz="3200" dirty="0"/>
          </a:p>
          <a:p>
            <a:r>
              <a:rPr lang="en-US" sz="3200" dirty="0"/>
              <a:t>Trade associations, and industry groups are notorious</a:t>
            </a:r>
            <a:r>
              <a:rPr lang="cs-CZ" sz="3200" dirty="0"/>
              <a:t> </a:t>
            </a:r>
            <a:r>
              <a:rPr lang="en-US" sz="3200" dirty="0"/>
              <a:t>for slanting the data they present to the outside world. </a:t>
            </a:r>
            <a:endParaRPr lang="cs-CZ" sz="3200" dirty="0"/>
          </a:p>
          <a:p>
            <a:r>
              <a:rPr lang="en-US" sz="3200" dirty="0"/>
              <a:t>The ‘sharp’ manager</a:t>
            </a:r>
            <a:r>
              <a:rPr lang="cs-CZ" sz="3200" dirty="0"/>
              <a:t> </a:t>
            </a:r>
            <a:r>
              <a:rPr lang="en-US" sz="3200" dirty="0"/>
              <a:t>must ensure that he/she is satisﬁed that whatever bias exists, (some bias will</a:t>
            </a:r>
            <a:r>
              <a:rPr lang="cs-CZ" sz="3200" dirty="0"/>
              <a:t> </a:t>
            </a:r>
            <a:r>
              <a:rPr lang="en-US" sz="3200" dirty="0"/>
              <a:t>always be present) it does not put his/her research objectives in jeopardy.</a:t>
            </a:r>
            <a:endParaRPr lang="cs-CZ" sz="3200" dirty="0"/>
          </a:p>
        </p:txBody>
      </p:sp>
      <p:sp>
        <p:nvSpPr>
          <p:cNvPr id="6" name="Nadpis 5"/>
          <p:cNvSpPr>
            <a:spLocks noGrp="1"/>
          </p:cNvSpPr>
          <p:nvPr>
            <p:ph type="title"/>
          </p:nvPr>
        </p:nvSpPr>
        <p:spPr>
          <a:xfrm>
            <a:off x="239349" y="260649"/>
            <a:ext cx="7296811" cy="676937"/>
          </a:xfrm>
        </p:spPr>
        <p:txBody>
          <a:bodyPr/>
          <a:lstStyle/>
          <a:p>
            <a:r>
              <a:rPr lang="cs-CZ" dirty="0" err="1"/>
              <a:t>Secondary</a:t>
            </a:r>
            <a:r>
              <a:rPr lang="cs-CZ" dirty="0"/>
              <a:t> data - IMPARTIALITY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14</a:t>
            </a:fld>
            <a:endParaRPr lang="cs-CZ" dirty="0"/>
          </a:p>
        </p:txBody>
      </p:sp>
    </p:spTree>
    <p:extLst>
      <p:ext uri="{BB962C8B-B14F-4D97-AF65-F5344CB8AC3E}">
        <p14:creationId xmlns:p14="http://schemas.microsoft.com/office/powerpoint/2010/main" val="2117629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45013" cy="4892284"/>
          </a:xfrm>
          <a:prstGeom prst="rect">
            <a:avLst/>
          </a:prstGeom>
        </p:spPr>
        <p:txBody>
          <a:bodyPr>
            <a:noAutofit/>
          </a:bodyPr>
          <a:lstStyle/>
          <a:p>
            <a:r>
              <a:rPr lang="en-US" sz="3200" dirty="0"/>
              <a:t>That is to say that the research measures what it purports to measure. </a:t>
            </a:r>
            <a:endParaRPr lang="cs-CZ" sz="3200" dirty="0"/>
          </a:p>
          <a:p>
            <a:r>
              <a:rPr lang="en-US" sz="3200" dirty="0"/>
              <a:t>A notable</a:t>
            </a:r>
            <a:r>
              <a:rPr lang="cs-CZ" sz="3200" dirty="0"/>
              <a:t> </a:t>
            </a:r>
            <a:r>
              <a:rPr lang="en-US" sz="3200" dirty="0"/>
              <a:t>example to illustrate are the ‘Hawthorn Studies’ where the initial research</a:t>
            </a:r>
            <a:r>
              <a:rPr lang="cs-CZ" sz="3200" dirty="0"/>
              <a:t> </a:t>
            </a:r>
            <a:r>
              <a:rPr lang="en-US" sz="3200" dirty="0"/>
              <a:t>was  to  measure  assembly  shop  productivity  as  a  function  of  working</a:t>
            </a:r>
            <a:r>
              <a:rPr lang="cs-CZ" sz="3200" dirty="0"/>
              <a:t> </a:t>
            </a:r>
            <a:r>
              <a:rPr lang="en-US" sz="3200" dirty="0"/>
              <a:t>conditions. The hypothesis being that, ‘The better the conditions, the higher</a:t>
            </a:r>
            <a:r>
              <a:rPr lang="cs-CZ" sz="3200" dirty="0"/>
              <a:t> </a:t>
            </a:r>
            <a:r>
              <a:rPr lang="en-US" sz="3200" dirty="0"/>
              <a:t>the workforce productivity’. A speciﬁc variable under investigation was lighting</a:t>
            </a:r>
            <a:r>
              <a:rPr lang="cs-CZ" sz="3200" dirty="0"/>
              <a:t> </a:t>
            </a:r>
            <a:r>
              <a:rPr lang="en-US" sz="3200" dirty="0"/>
              <a:t>as an aspect of the working conditions. </a:t>
            </a:r>
            <a:endParaRPr lang="cs-CZ" sz="3200" dirty="0"/>
          </a:p>
        </p:txBody>
      </p:sp>
      <p:sp>
        <p:nvSpPr>
          <p:cNvPr id="6" name="Nadpis 5"/>
          <p:cNvSpPr>
            <a:spLocks noGrp="1"/>
          </p:cNvSpPr>
          <p:nvPr>
            <p:ph type="title"/>
          </p:nvPr>
        </p:nvSpPr>
        <p:spPr>
          <a:xfrm>
            <a:off x="239349" y="260649"/>
            <a:ext cx="7296811" cy="676937"/>
          </a:xfrm>
        </p:spPr>
        <p:txBody>
          <a:bodyPr/>
          <a:lstStyle/>
          <a:p>
            <a:r>
              <a:rPr lang="cs-CZ" dirty="0" err="1"/>
              <a:t>Secondary</a:t>
            </a:r>
            <a:r>
              <a:rPr lang="cs-CZ" dirty="0"/>
              <a:t> data - VALIDITY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15</a:t>
            </a:fld>
            <a:endParaRPr lang="cs-CZ" dirty="0"/>
          </a:p>
        </p:txBody>
      </p:sp>
    </p:spTree>
    <p:extLst>
      <p:ext uri="{BB962C8B-B14F-4D97-AF65-F5344CB8AC3E}">
        <p14:creationId xmlns:p14="http://schemas.microsoft.com/office/powerpoint/2010/main" val="2056180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45013" cy="4892284"/>
          </a:xfrm>
          <a:prstGeom prst="rect">
            <a:avLst/>
          </a:prstGeom>
        </p:spPr>
        <p:txBody>
          <a:bodyPr>
            <a:noAutofit/>
          </a:bodyPr>
          <a:lstStyle/>
          <a:p>
            <a:r>
              <a:rPr lang="en-US" sz="3200" dirty="0"/>
              <a:t>Better lighting did seem to result in higher productivity, but when the quality of lighting was reduced, productivity did not decline apace. Later research was able to show that assembly shop workers were responding to heightened levels of management attention, they had never seen managers on the shop ﬂoor before, let alone so many.</a:t>
            </a:r>
            <a:endParaRPr lang="cs-CZ" sz="3200" dirty="0"/>
          </a:p>
        </p:txBody>
      </p:sp>
      <p:sp>
        <p:nvSpPr>
          <p:cNvPr id="6" name="Nadpis 5"/>
          <p:cNvSpPr>
            <a:spLocks noGrp="1"/>
          </p:cNvSpPr>
          <p:nvPr>
            <p:ph type="title"/>
          </p:nvPr>
        </p:nvSpPr>
        <p:spPr>
          <a:xfrm>
            <a:off x="239349" y="260649"/>
            <a:ext cx="7296811" cy="676937"/>
          </a:xfrm>
        </p:spPr>
        <p:txBody>
          <a:bodyPr/>
          <a:lstStyle/>
          <a:p>
            <a:r>
              <a:rPr lang="cs-CZ" dirty="0" err="1"/>
              <a:t>Secondary</a:t>
            </a:r>
            <a:r>
              <a:rPr lang="cs-CZ" dirty="0"/>
              <a:t> data - VALIDITY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16</a:t>
            </a:fld>
            <a:endParaRPr lang="cs-CZ" dirty="0"/>
          </a:p>
        </p:txBody>
      </p:sp>
    </p:spTree>
    <p:extLst>
      <p:ext uri="{BB962C8B-B14F-4D97-AF65-F5344CB8AC3E}">
        <p14:creationId xmlns:p14="http://schemas.microsoft.com/office/powerpoint/2010/main" val="3540436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45013" cy="4892284"/>
          </a:xfrm>
          <a:prstGeom prst="rect">
            <a:avLst/>
          </a:prstGeom>
        </p:spPr>
        <p:txBody>
          <a:bodyPr>
            <a:noAutofit/>
          </a:bodyPr>
          <a:lstStyle/>
          <a:p>
            <a:r>
              <a:rPr lang="en-US" sz="4000" dirty="0"/>
              <a:t>How up-to-date is the information? The more current, then the more relevant</a:t>
            </a:r>
            <a:r>
              <a:rPr lang="cs-CZ" sz="4000" dirty="0"/>
              <a:t> </a:t>
            </a:r>
            <a:r>
              <a:rPr lang="en-US" sz="4000" dirty="0"/>
              <a:t>and useful the data is. The older the data the less reliable it will probably</a:t>
            </a:r>
            <a:r>
              <a:rPr lang="cs-CZ" sz="4000" dirty="0"/>
              <a:t> </a:t>
            </a:r>
            <a:r>
              <a:rPr lang="en-US" sz="4000" dirty="0"/>
              <a:t>be.</a:t>
            </a:r>
            <a:endParaRPr lang="cs-CZ" sz="4000" dirty="0"/>
          </a:p>
        </p:txBody>
      </p:sp>
      <p:sp>
        <p:nvSpPr>
          <p:cNvPr id="6" name="Nadpis 5"/>
          <p:cNvSpPr>
            <a:spLocks noGrp="1"/>
          </p:cNvSpPr>
          <p:nvPr>
            <p:ph type="title"/>
          </p:nvPr>
        </p:nvSpPr>
        <p:spPr>
          <a:xfrm>
            <a:off x="239349" y="260649"/>
            <a:ext cx="7296811" cy="676937"/>
          </a:xfrm>
        </p:spPr>
        <p:txBody>
          <a:bodyPr/>
          <a:lstStyle/>
          <a:p>
            <a:r>
              <a:rPr lang="cs-CZ" dirty="0" err="1"/>
              <a:t>Secondary</a:t>
            </a:r>
            <a:r>
              <a:rPr lang="cs-CZ" dirty="0"/>
              <a:t> data - CURRENCY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17</a:t>
            </a:fld>
            <a:endParaRPr lang="cs-CZ" dirty="0"/>
          </a:p>
        </p:txBody>
      </p:sp>
    </p:spTree>
    <p:extLst>
      <p:ext uri="{BB962C8B-B14F-4D97-AF65-F5344CB8AC3E}">
        <p14:creationId xmlns:p14="http://schemas.microsoft.com/office/powerpoint/2010/main" val="2649969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45013" cy="4892284"/>
          </a:xfrm>
          <a:prstGeom prst="rect">
            <a:avLst/>
          </a:prstGeom>
        </p:spPr>
        <p:txBody>
          <a:bodyPr>
            <a:noAutofit/>
          </a:bodyPr>
          <a:lstStyle/>
          <a:p>
            <a:r>
              <a:rPr lang="en-US" sz="4000" dirty="0"/>
              <a:t>This  topic  asks  whether  the  research  methodology  is  up  to  the  job?</a:t>
            </a:r>
            <a:r>
              <a:rPr lang="cs-CZ" sz="4000" dirty="0"/>
              <a:t> </a:t>
            </a:r>
          </a:p>
          <a:p>
            <a:r>
              <a:rPr lang="en-US" sz="4000" dirty="0"/>
              <a:t>A simple test is: would the marketer be satisﬁed with the way this research</a:t>
            </a:r>
            <a:r>
              <a:rPr lang="cs-CZ" sz="4000" dirty="0"/>
              <a:t> </a:t>
            </a:r>
            <a:r>
              <a:rPr lang="en-US" sz="4000" dirty="0"/>
              <a:t>were carried out if he/she were to commission it, and to pay out of their own</a:t>
            </a:r>
            <a:r>
              <a:rPr lang="cs-CZ" sz="4000" dirty="0"/>
              <a:t> </a:t>
            </a:r>
            <a:r>
              <a:rPr lang="en-US" sz="4000" dirty="0"/>
              <a:t>budget?</a:t>
            </a:r>
            <a:endParaRPr lang="cs-CZ" sz="4000" dirty="0"/>
          </a:p>
        </p:txBody>
      </p:sp>
      <p:sp>
        <p:nvSpPr>
          <p:cNvPr id="6" name="Nadpis 5"/>
          <p:cNvSpPr>
            <a:spLocks noGrp="1"/>
          </p:cNvSpPr>
          <p:nvPr>
            <p:ph type="title"/>
          </p:nvPr>
        </p:nvSpPr>
        <p:spPr>
          <a:xfrm>
            <a:off x="239349" y="260649"/>
            <a:ext cx="7296811" cy="676937"/>
          </a:xfrm>
        </p:spPr>
        <p:txBody>
          <a:bodyPr/>
          <a:lstStyle/>
          <a:p>
            <a:r>
              <a:rPr lang="cs-CZ" dirty="0" err="1"/>
              <a:t>Secondary</a:t>
            </a:r>
            <a:r>
              <a:rPr lang="cs-CZ" dirty="0"/>
              <a:t> data - RELIABILITY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18</a:t>
            </a:fld>
            <a:endParaRPr lang="cs-CZ" dirty="0"/>
          </a:p>
        </p:txBody>
      </p:sp>
    </p:spTree>
    <p:extLst>
      <p:ext uri="{BB962C8B-B14F-4D97-AF65-F5344CB8AC3E}">
        <p14:creationId xmlns:p14="http://schemas.microsoft.com/office/powerpoint/2010/main" val="272060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45013" cy="4892284"/>
          </a:xfrm>
          <a:prstGeom prst="rect">
            <a:avLst/>
          </a:prstGeom>
        </p:spPr>
        <p:txBody>
          <a:bodyPr>
            <a:noAutofit/>
          </a:bodyPr>
          <a:lstStyle/>
          <a:p>
            <a:r>
              <a:rPr lang="en-US" sz="4000" dirty="0"/>
              <a:t>Primary research is conducted to ﬁll information gaps that the secondary data</a:t>
            </a:r>
            <a:r>
              <a:rPr lang="cs-CZ" sz="4000" dirty="0"/>
              <a:t> </a:t>
            </a:r>
            <a:r>
              <a:rPr lang="en-US" sz="4000" dirty="0"/>
              <a:t>has not been able to satisfy.</a:t>
            </a:r>
          </a:p>
          <a:p>
            <a:r>
              <a:rPr lang="en-US" sz="4000" dirty="0"/>
              <a:t>Primary data can be obtained via a matrix of research approaches.</a:t>
            </a:r>
            <a:endParaRPr lang="cs-CZ" sz="4000" dirty="0"/>
          </a:p>
        </p:txBody>
      </p:sp>
      <p:sp>
        <p:nvSpPr>
          <p:cNvPr id="6" name="Nadpis 5"/>
          <p:cNvSpPr>
            <a:spLocks noGrp="1"/>
          </p:cNvSpPr>
          <p:nvPr>
            <p:ph type="title"/>
          </p:nvPr>
        </p:nvSpPr>
        <p:spPr>
          <a:xfrm>
            <a:off x="239349" y="260649"/>
            <a:ext cx="7296811" cy="676937"/>
          </a:xfrm>
        </p:spPr>
        <p:txBody>
          <a:bodyPr/>
          <a:lstStyle/>
          <a:p>
            <a:r>
              <a:rPr lang="en-US" dirty="0"/>
              <a:t>Primary information via</a:t>
            </a:r>
            <a:r>
              <a:rPr lang="cs-CZ" dirty="0"/>
              <a:t> </a:t>
            </a:r>
            <a:r>
              <a:rPr lang="cs-CZ" dirty="0" err="1"/>
              <a:t>Fi</a:t>
            </a:r>
            <a:r>
              <a:rPr lang="en-US" dirty="0" err="1"/>
              <a:t>eld</a:t>
            </a:r>
            <a:r>
              <a:rPr lang="en-US" dirty="0"/>
              <a:t> 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19</a:t>
            </a:fld>
            <a:endParaRPr lang="cs-CZ" dirty="0"/>
          </a:p>
        </p:txBody>
      </p:sp>
      <p:pic>
        <p:nvPicPr>
          <p:cNvPr id="2" name="Obrázek 1">
            <a:extLst>
              <a:ext uri="{FF2B5EF4-FFF2-40B4-BE49-F238E27FC236}">
                <a16:creationId xmlns:a16="http://schemas.microsoft.com/office/drawing/2014/main" id="{428ED808-7ADA-4E95-A58F-5C23C896CA3A}"/>
              </a:ext>
            </a:extLst>
          </p:cNvPr>
          <p:cNvPicPr>
            <a:picLocks noChangeAspect="1"/>
          </p:cNvPicPr>
          <p:nvPr/>
        </p:nvPicPr>
        <p:blipFill>
          <a:blip r:embed="rId3"/>
          <a:stretch>
            <a:fillRect/>
          </a:stretch>
        </p:blipFill>
        <p:spPr>
          <a:xfrm>
            <a:off x="2527670" y="4197970"/>
            <a:ext cx="7325457" cy="1823319"/>
          </a:xfrm>
          <a:prstGeom prst="rect">
            <a:avLst/>
          </a:prstGeom>
        </p:spPr>
      </p:pic>
    </p:spTree>
    <p:extLst>
      <p:ext uri="{BB962C8B-B14F-4D97-AF65-F5344CB8AC3E}">
        <p14:creationId xmlns:p14="http://schemas.microsoft.com/office/powerpoint/2010/main" val="3400344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r>
              <a:rPr lang="pl-PL" sz="4000" b="1" cap="all" dirty="0"/>
              <a:t>Quality and service innovation</a:t>
            </a:r>
          </a:p>
          <a:p>
            <a:pPr lvl="0"/>
            <a:r>
              <a:rPr lang="pl-PL" sz="4000" b="1" cap="all" dirty="0"/>
              <a:t>Through research</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603719"/>
            <a:ext cx="4806091" cy="194138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t>The aim of this presentation is to explore possibilities of marketing research in order to improve service quality</a:t>
            </a:r>
          </a:p>
          <a:p>
            <a:pPr marL="0" indent="0" algn="ctr">
              <a:buNone/>
            </a:pPr>
            <a:endParaRPr lang="en-GB" sz="2400" dirty="0">
              <a:solidFill>
                <a:srgbClr val="FF0000"/>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Martin Klepek</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r>
              <a:rPr lang="cs-CZ" altLang="cs-CZ" sz="1200" dirty="0">
                <a:solidFill>
                  <a:srgbClr val="307871"/>
                </a:solidFill>
                <a:latin typeface="Times New Roman" panose="02020603050405020304" pitchFamily="18" charset="0"/>
                <a:cs typeface="Times New Roman" panose="02020603050405020304" pitchFamily="18" charset="0"/>
              </a:rPr>
              <a:t>Michal Stoklasa</a:t>
            </a:r>
          </a:p>
          <a:p>
            <a:pPr algn="r"/>
            <a:r>
              <a:rPr lang="cs-CZ" altLang="cs-CZ" sz="1200" dirty="0">
                <a:solidFill>
                  <a:srgbClr val="307871"/>
                </a:solidFill>
                <a:latin typeface="Times New Roman" panose="02020603050405020304" pitchFamily="18" charset="0"/>
                <a:cs typeface="Times New Roman" panose="02020603050405020304" pitchFamily="18" charset="0"/>
              </a:rPr>
              <a:t>Přednášející </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45013" cy="4892284"/>
          </a:xfrm>
          <a:prstGeom prst="rect">
            <a:avLst/>
          </a:prstGeom>
        </p:spPr>
        <p:txBody>
          <a:bodyPr>
            <a:noAutofit/>
          </a:bodyPr>
          <a:lstStyle/>
          <a:p>
            <a:r>
              <a:rPr lang="cs-CZ" sz="4000" b="1" dirty="0"/>
              <a:t>Ad Hoc </a:t>
            </a:r>
            <a:r>
              <a:rPr lang="cs-CZ" sz="4000" b="1" dirty="0" err="1"/>
              <a:t>Studies</a:t>
            </a:r>
            <a:r>
              <a:rPr lang="cs-CZ" sz="4000" b="1" dirty="0"/>
              <a:t>:</a:t>
            </a:r>
          </a:p>
          <a:p>
            <a:r>
              <a:rPr lang="en-US" sz="4000" dirty="0"/>
              <a:t>The research is normally commissioned direct by the business managers</a:t>
            </a:r>
            <a:r>
              <a:rPr lang="cs-CZ" sz="4000" dirty="0"/>
              <a:t> </a:t>
            </a:r>
            <a:r>
              <a:rPr lang="en-US" sz="4000" dirty="0"/>
              <a:t>responsible. </a:t>
            </a:r>
            <a:endParaRPr lang="cs-CZ" sz="4000" dirty="0"/>
          </a:p>
          <a:p>
            <a:r>
              <a:rPr lang="en-US" sz="4000" dirty="0"/>
              <a:t>It is usually conducted on his/her behalf, this is most frequently</a:t>
            </a:r>
            <a:r>
              <a:rPr lang="cs-CZ" sz="4000" dirty="0"/>
              <a:t> </a:t>
            </a:r>
            <a:r>
              <a:rPr lang="en-US" sz="4000" dirty="0"/>
              <a:t>known as ‘ad hoc’ (some refer to it as ‘tailor made’). </a:t>
            </a:r>
            <a:endParaRPr lang="cs-CZ" sz="4000" dirty="0"/>
          </a:p>
        </p:txBody>
      </p:sp>
      <p:sp>
        <p:nvSpPr>
          <p:cNvPr id="6" name="Nadpis 5"/>
          <p:cNvSpPr>
            <a:spLocks noGrp="1"/>
          </p:cNvSpPr>
          <p:nvPr>
            <p:ph type="title"/>
          </p:nvPr>
        </p:nvSpPr>
        <p:spPr>
          <a:xfrm>
            <a:off x="239349" y="260649"/>
            <a:ext cx="7296811" cy="676937"/>
          </a:xfrm>
        </p:spPr>
        <p:txBody>
          <a:bodyPr/>
          <a:lstStyle/>
          <a:p>
            <a:r>
              <a:rPr lang="en-US" dirty="0"/>
              <a:t>Primary information via</a:t>
            </a:r>
            <a:r>
              <a:rPr lang="cs-CZ" dirty="0"/>
              <a:t> </a:t>
            </a:r>
            <a:r>
              <a:rPr lang="cs-CZ" dirty="0" err="1"/>
              <a:t>Fi</a:t>
            </a:r>
            <a:r>
              <a:rPr lang="en-US" dirty="0" err="1"/>
              <a:t>eld</a:t>
            </a:r>
            <a:r>
              <a:rPr lang="en-US" dirty="0"/>
              <a:t> 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20</a:t>
            </a:fld>
            <a:endParaRPr lang="cs-CZ" dirty="0"/>
          </a:p>
        </p:txBody>
      </p:sp>
    </p:spTree>
    <p:extLst>
      <p:ext uri="{BB962C8B-B14F-4D97-AF65-F5344CB8AC3E}">
        <p14:creationId xmlns:p14="http://schemas.microsoft.com/office/powerpoint/2010/main" val="974002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45013" cy="4892284"/>
          </a:xfrm>
          <a:prstGeom prst="rect">
            <a:avLst/>
          </a:prstGeom>
        </p:spPr>
        <p:txBody>
          <a:bodyPr>
            <a:noAutofit/>
          </a:bodyPr>
          <a:lstStyle/>
          <a:p>
            <a:r>
              <a:rPr lang="cs-CZ" sz="4000" b="1" dirty="0"/>
              <a:t>Ad Hoc </a:t>
            </a:r>
            <a:r>
              <a:rPr lang="cs-CZ" sz="4000" b="1" dirty="0" err="1"/>
              <a:t>Studies</a:t>
            </a:r>
            <a:r>
              <a:rPr lang="cs-CZ" sz="4000" b="1" dirty="0"/>
              <a:t> </a:t>
            </a:r>
            <a:r>
              <a:rPr lang="cs-CZ" sz="4000" b="1" dirty="0" err="1"/>
              <a:t>benefits</a:t>
            </a:r>
            <a:r>
              <a:rPr lang="cs-CZ" sz="4000" b="1" dirty="0"/>
              <a:t>:</a:t>
            </a:r>
          </a:p>
          <a:p>
            <a:r>
              <a:rPr lang="en-US" sz="4000" dirty="0"/>
              <a:t>the data obtained is the copyright of the client commissioning the</a:t>
            </a:r>
            <a:r>
              <a:rPr lang="cs-CZ" sz="4000" dirty="0"/>
              <a:t> </a:t>
            </a:r>
            <a:r>
              <a:rPr lang="en-US" sz="4000" dirty="0"/>
              <a:t>research,</a:t>
            </a:r>
          </a:p>
          <a:p>
            <a:r>
              <a:rPr lang="en-US" sz="4000" dirty="0"/>
              <a:t>the  fact  of  the  research  being  conducted  and  for  whom  can  be</a:t>
            </a:r>
            <a:r>
              <a:rPr lang="cs-CZ" sz="4000" dirty="0"/>
              <a:t> </a:t>
            </a:r>
            <a:r>
              <a:rPr lang="en-US" sz="4000" dirty="0"/>
              <a:t>conﬁdential,</a:t>
            </a:r>
          </a:p>
          <a:p>
            <a:r>
              <a:rPr lang="en-US" sz="4000" dirty="0"/>
              <a:t>the client has full control of the process,</a:t>
            </a:r>
            <a:endParaRPr lang="cs-CZ" sz="4000" dirty="0"/>
          </a:p>
        </p:txBody>
      </p:sp>
      <p:sp>
        <p:nvSpPr>
          <p:cNvPr id="6" name="Nadpis 5"/>
          <p:cNvSpPr>
            <a:spLocks noGrp="1"/>
          </p:cNvSpPr>
          <p:nvPr>
            <p:ph type="title"/>
          </p:nvPr>
        </p:nvSpPr>
        <p:spPr>
          <a:xfrm>
            <a:off x="239349" y="260649"/>
            <a:ext cx="7296811" cy="676937"/>
          </a:xfrm>
        </p:spPr>
        <p:txBody>
          <a:bodyPr/>
          <a:lstStyle/>
          <a:p>
            <a:r>
              <a:rPr lang="en-US" dirty="0"/>
              <a:t>Primary information via</a:t>
            </a:r>
            <a:r>
              <a:rPr lang="cs-CZ" dirty="0"/>
              <a:t> </a:t>
            </a:r>
            <a:r>
              <a:rPr lang="cs-CZ" dirty="0" err="1"/>
              <a:t>Fi</a:t>
            </a:r>
            <a:r>
              <a:rPr lang="en-US" dirty="0" err="1"/>
              <a:t>eld</a:t>
            </a:r>
            <a:r>
              <a:rPr lang="en-US" dirty="0"/>
              <a:t> 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21</a:t>
            </a:fld>
            <a:endParaRPr lang="cs-CZ" dirty="0"/>
          </a:p>
        </p:txBody>
      </p:sp>
    </p:spTree>
    <p:extLst>
      <p:ext uri="{BB962C8B-B14F-4D97-AF65-F5344CB8AC3E}">
        <p14:creationId xmlns:p14="http://schemas.microsoft.com/office/powerpoint/2010/main" val="3227958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45013" cy="4892284"/>
          </a:xfrm>
          <a:prstGeom prst="rect">
            <a:avLst/>
          </a:prstGeom>
        </p:spPr>
        <p:txBody>
          <a:bodyPr>
            <a:noAutofit/>
          </a:bodyPr>
          <a:lstStyle/>
          <a:p>
            <a:r>
              <a:rPr lang="cs-CZ" sz="4000" b="1" dirty="0"/>
              <a:t>Ad Hoc </a:t>
            </a:r>
            <a:r>
              <a:rPr lang="cs-CZ" sz="4000" b="1" dirty="0" err="1"/>
              <a:t>Studies</a:t>
            </a:r>
            <a:r>
              <a:rPr lang="cs-CZ" sz="4000" b="1" dirty="0"/>
              <a:t> </a:t>
            </a:r>
            <a:r>
              <a:rPr lang="cs-CZ" sz="4000" b="1" dirty="0" err="1"/>
              <a:t>benefits</a:t>
            </a:r>
            <a:r>
              <a:rPr lang="cs-CZ" sz="4000" b="1" dirty="0"/>
              <a:t>:</a:t>
            </a:r>
          </a:p>
          <a:p>
            <a:r>
              <a:rPr lang="en-US" sz="4000" dirty="0"/>
              <a:t>the client has full control of the process,</a:t>
            </a:r>
          </a:p>
          <a:p>
            <a:r>
              <a:rPr lang="en-US" sz="4000" dirty="0"/>
              <a:t>the research focuses entirely on what the client requires, and</a:t>
            </a:r>
          </a:p>
          <a:p>
            <a:r>
              <a:rPr lang="en-US" sz="4000" dirty="0"/>
              <a:t>the timing of the research will be to suit the client.</a:t>
            </a:r>
            <a:endParaRPr lang="cs-CZ" sz="4000" dirty="0"/>
          </a:p>
        </p:txBody>
      </p:sp>
      <p:sp>
        <p:nvSpPr>
          <p:cNvPr id="6" name="Nadpis 5"/>
          <p:cNvSpPr>
            <a:spLocks noGrp="1"/>
          </p:cNvSpPr>
          <p:nvPr>
            <p:ph type="title"/>
          </p:nvPr>
        </p:nvSpPr>
        <p:spPr>
          <a:xfrm>
            <a:off x="239349" y="260649"/>
            <a:ext cx="7296811" cy="676937"/>
          </a:xfrm>
        </p:spPr>
        <p:txBody>
          <a:bodyPr/>
          <a:lstStyle/>
          <a:p>
            <a:r>
              <a:rPr lang="en-US" dirty="0"/>
              <a:t>Primary information via</a:t>
            </a:r>
            <a:r>
              <a:rPr lang="cs-CZ" dirty="0"/>
              <a:t> </a:t>
            </a:r>
            <a:r>
              <a:rPr lang="cs-CZ" dirty="0" err="1"/>
              <a:t>Fi</a:t>
            </a:r>
            <a:r>
              <a:rPr lang="en-US" dirty="0" err="1"/>
              <a:t>eld</a:t>
            </a:r>
            <a:r>
              <a:rPr lang="en-US" dirty="0"/>
              <a:t> 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22</a:t>
            </a:fld>
            <a:endParaRPr lang="cs-CZ" dirty="0"/>
          </a:p>
        </p:txBody>
      </p:sp>
    </p:spTree>
    <p:extLst>
      <p:ext uri="{BB962C8B-B14F-4D97-AF65-F5344CB8AC3E}">
        <p14:creationId xmlns:p14="http://schemas.microsoft.com/office/powerpoint/2010/main" val="3102392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45013" cy="4892284"/>
          </a:xfrm>
          <a:prstGeom prst="rect">
            <a:avLst/>
          </a:prstGeom>
        </p:spPr>
        <p:txBody>
          <a:bodyPr>
            <a:noAutofit/>
          </a:bodyPr>
          <a:lstStyle/>
          <a:p>
            <a:r>
              <a:rPr lang="cs-CZ" sz="4000" b="1" dirty="0"/>
              <a:t>Ad Hoc </a:t>
            </a:r>
            <a:r>
              <a:rPr lang="cs-CZ" sz="4000" b="1" dirty="0" err="1"/>
              <a:t>Studies</a:t>
            </a:r>
            <a:r>
              <a:rPr lang="cs-CZ" sz="4000" b="1" dirty="0"/>
              <a:t> </a:t>
            </a:r>
            <a:r>
              <a:rPr lang="cs-CZ" sz="4000" b="1" dirty="0" err="1"/>
              <a:t>trade-offs</a:t>
            </a:r>
            <a:r>
              <a:rPr lang="cs-CZ" sz="4000" b="1" dirty="0"/>
              <a:t>:</a:t>
            </a:r>
          </a:p>
          <a:p>
            <a:r>
              <a:rPr lang="en-US" sz="4000" dirty="0"/>
              <a:t>the research will be more expensive, and</a:t>
            </a:r>
          </a:p>
          <a:p>
            <a:r>
              <a:rPr lang="en-US" sz="4000" dirty="0"/>
              <a:t>in many cases it will take much longer.</a:t>
            </a:r>
            <a:endParaRPr lang="cs-CZ" sz="4000" dirty="0"/>
          </a:p>
        </p:txBody>
      </p:sp>
      <p:sp>
        <p:nvSpPr>
          <p:cNvPr id="6" name="Nadpis 5"/>
          <p:cNvSpPr>
            <a:spLocks noGrp="1"/>
          </p:cNvSpPr>
          <p:nvPr>
            <p:ph type="title"/>
          </p:nvPr>
        </p:nvSpPr>
        <p:spPr>
          <a:xfrm>
            <a:off x="239349" y="260649"/>
            <a:ext cx="7296811" cy="676937"/>
          </a:xfrm>
        </p:spPr>
        <p:txBody>
          <a:bodyPr/>
          <a:lstStyle/>
          <a:p>
            <a:r>
              <a:rPr lang="en-US" dirty="0"/>
              <a:t>Primary information via</a:t>
            </a:r>
            <a:r>
              <a:rPr lang="cs-CZ" dirty="0"/>
              <a:t> </a:t>
            </a:r>
            <a:r>
              <a:rPr lang="cs-CZ" dirty="0" err="1"/>
              <a:t>Fi</a:t>
            </a:r>
            <a:r>
              <a:rPr lang="en-US" dirty="0" err="1"/>
              <a:t>eld</a:t>
            </a:r>
            <a:r>
              <a:rPr lang="en-US" dirty="0"/>
              <a:t> 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23</a:t>
            </a:fld>
            <a:endParaRPr lang="cs-CZ" dirty="0"/>
          </a:p>
        </p:txBody>
      </p:sp>
    </p:spTree>
    <p:extLst>
      <p:ext uri="{BB962C8B-B14F-4D97-AF65-F5344CB8AC3E}">
        <p14:creationId xmlns:p14="http://schemas.microsoft.com/office/powerpoint/2010/main" val="2958905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45013" cy="4892284"/>
          </a:xfrm>
          <a:prstGeom prst="rect">
            <a:avLst/>
          </a:prstGeom>
        </p:spPr>
        <p:txBody>
          <a:bodyPr>
            <a:noAutofit/>
          </a:bodyPr>
          <a:lstStyle/>
          <a:p>
            <a:r>
              <a:rPr lang="cs-CZ" sz="3600" b="1" dirty="0" err="1"/>
              <a:t>Multi</a:t>
            </a:r>
            <a:r>
              <a:rPr lang="cs-CZ" sz="3600" b="1" dirty="0"/>
              <a:t> </a:t>
            </a:r>
            <a:r>
              <a:rPr lang="cs-CZ" sz="3600" b="1" dirty="0" err="1"/>
              <a:t>client</a:t>
            </a:r>
            <a:r>
              <a:rPr lang="cs-CZ" sz="3600" b="1" dirty="0"/>
              <a:t>:</a:t>
            </a:r>
          </a:p>
          <a:p>
            <a:r>
              <a:rPr lang="en-US" sz="3600" dirty="0"/>
              <a:t>These fall into three distinct categories:</a:t>
            </a:r>
            <a:endParaRPr lang="cs-CZ" sz="3600" dirty="0"/>
          </a:p>
          <a:p>
            <a:pPr lvl="1"/>
            <a:r>
              <a:rPr lang="en-US" sz="3200" dirty="0" err="1"/>
              <a:t>i</a:t>
            </a:r>
            <a:r>
              <a:rPr lang="en-US" sz="3200" dirty="0"/>
              <a:t>) Syndicated studies instigated by a group of ﬁrms in an industry. This</a:t>
            </a:r>
            <a:r>
              <a:rPr lang="cs-CZ" sz="3200" dirty="0"/>
              <a:t> </a:t>
            </a:r>
            <a:r>
              <a:rPr lang="en-US" sz="3200" dirty="0"/>
              <a:t>study is then farmed out to be conducted by a research agency,</a:t>
            </a:r>
            <a:endParaRPr lang="cs-CZ" sz="3200" dirty="0"/>
          </a:p>
          <a:p>
            <a:pPr lvl="1"/>
            <a:r>
              <a:rPr lang="en-US" sz="3200" dirty="0"/>
              <a:t>ii)  Industry studies originated by the research agency, and</a:t>
            </a:r>
            <a:endParaRPr lang="cs-CZ" sz="3200" dirty="0"/>
          </a:p>
          <a:p>
            <a:pPr lvl="1"/>
            <a:r>
              <a:rPr lang="en-US" sz="3200" dirty="0"/>
              <a:t>iii) Omnibus studies – where the client buys one or more questions on</a:t>
            </a:r>
            <a:r>
              <a:rPr lang="cs-CZ" sz="3200" dirty="0"/>
              <a:t> </a:t>
            </a:r>
            <a:r>
              <a:rPr lang="en-US" sz="3200" dirty="0"/>
              <a:t>a study that will be conducted as a regular event.</a:t>
            </a:r>
            <a:endParaRPr lang="cs-CZ" sz="3200" dirty="0"/>
          </a:p>
        </p:txBody>
      </p:sp>
      <p:sp>
        <p:nvSpPr>
          <p:cNvPr id="6" name="Nadpis 5"/>
          <p:cNvSpPr>
            <a:spLocks noGrp="1"/>
          </p:cNvSpPr>
          <p:nvPr>
            <p:ph type="title"/>
          </p:nvPr>
        </p:nvSpPr>
        <p:spPr>
          <a:xfrm>
            <a:off x="239349" y="260649"/>
            <a:ext cx="7296811" cy="676937"/>
          </a:xfrm>
        </p:spPr>
        <p:txBody>
          <a:bodyPr/>
          <a:lstStyle/>
          <a:p>
            <a:r>
              <a:rPr lang="en-US" dirty="0"/>
              <a:t>Primary information via</a:t>
            </a:r>
            <a:r>
              <a:rPr lang="cs-CZ" dirty="0"/>
              <a:t> </a:t>
            </a:r>
            <a:r>
              <a:rPr lang="cs-CZ" dirty="0" err="1"/>
              <a:t>Fi</a:t>
            </a:r>
            <a:r>
              <a:rPr lang="en-US" dirty="0" err="1"/>
              <a:t>eld</a:t>
            </a:r>
            <a:r>
              <a:rPr lang="en-US" dirty="0"/>
              <a:t> 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24</a:t>
            </a:fld>
            <a:endParaRPr lang="cs-CZ" dirty="0"/>
          </a:p>
        </p:txBody>
      </p:sp>
    </p:spTree>
    <p:extLst>
      <p:ext uri="{BB962C8B-B14F-4D97-AF65-F5344CB8AC3E}">
        <p14:creationId xmlns:p14="http://schemas.microsoft.com/office/powerpoint/2010/main" val="2642009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45013" cy="4892284"/>
          </a:xfrm>
          <a:prstGeom prst="rect">
            <a:avLst/>
          </a:prstGeom>
        </p:spPr>
        <p:txBody>
          <a:bodyPr>
            <a:noAutofit/>
          </a:bodyPr>
          <a:lstStyle/>
          <a:p>
            <a:r>
              <a:rPr lang="cs-CZ" sz="3600" b="1" dirty="0" err="1"/>
              <a:t>Multi</a:t>
            </a:r>
            <a:r>
              <a:rPr lang="cs-CZ" sz="3600" b="1" dirty="0"/>
              <a:t> </a:t>
            </a:r>
            <a:r>
              <a:rPr lang="cs-CZ" sz="3600" b="1" dirty="0" err="1"/>
              <a:t>client</a:t>
            </a:r>
            <a:r>
              <a:rPr lang="cs-CZ" sz="3600" b="1" dirty="0"/>
              <a:t>:</a:t>
            </a:r>
          </a:p>
          <a:p>
            <a:r>
              <a:rPr lang="en-US" sz="3600" dirty="0"/>
              <a:t>In the latter two types of study, it is not clear who has ownership of the</a:t>
            </a:r>
            <a:r>
              <a:rPr lang="cs-CZ" sz="3600" dirty="0"/>
              <a:t> </a:t>
            </a:r>
            <a:r>
              <a:rPr lang="en-US" sz="3600" dirty="0"/>
              <a:t>copyright to the data obtained, though it is general opinion that the agency</a:t>
            </a:r>
            <a:r>
              <a:rPr lang="cs-CZ" sz="3600" dirty="0"/>
              <a:t> </a:t>
            </a:r>
            <a:r>
              <a:rPr lang="en-US" sz="3600" dirty="0"/>
              <a:t>conducting owns the copyright in item (ii); and the individual clients only own</a:t>
            </a:r>
            <a:r>
              <a:rPr lang="cs-CZ" sz="3600" dirty="0"/>
              <a:t> </a:t>
            </a:r>
            <a:r>
              <a:rPr lang="en-US" sz="3600" dirty="0"/>
              <a:t>the copyright to the results from their questions in item (iii).</a:t>
            </a:r>
            <a:endParaRPr lang="cs-CZ" sz="3200" dirty="0"/>
          </a:p>
        </p:txBody>
      </p:sp>
      <p:sp>
        <p:nvSpPr>
          <p:cNvPr id="6" name="Nadpis 5"/>
          <p:cNvSpPr>
            <a:spLocks noGrp="1"/>
          </p:cNvSpPr>
          <p:nvPr>
            <p:ph type="title"/>
          </p:nvPr>
        </p:nvSpPr>
        <p:spPr>
          <a:xfrm>
            <a:off x="239349" y="260649"/>
            <a:ext cx="7296811" cy="676937"/>
          </a:xfrm>
        </p:spPr>
        <p:txBody>
          <a:bodyPr/>
          <a:lstStyle/>
          <a:p>
            <a:r>
              <a:rPr lang="en-US" dirty="0"/>
              <a:t>Primary information via</a:t>
            </a:r>
            <a:r>
              <a:rPr lang="cs-CZ" dirty="0"/>
              <a:t> </a:t>
            </a:r>
            <a:r>
              <a:rPr lang="cs-CZ" dirty="0" err="1"/>
              <a:t>Fi</a:t>
            </a:r>
            <a:r>
              <a:rPr lang="en-US" dirty="0" err="1"/>
              <a:t>eld</a:t>
            </a:r>
            <a:r>
              <a:rPr lang="en-US" dirty="0"/>
              <a:t> 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25</a:t>
            </a:fld>
            <a:endParaRPr lang="cs-CZ" dirty="0"/>
          </a:p>
        </p:txBody>
      </p:sp>
    </p:spTree>
    <p:extLst>
      <p:ext uri="{BB962C8B-B14F-4D97-AF65-F5344CB8AC3E}">
        <p14:creationId xmlns:p14="http://schemas.microsoft.com/office/powerpoint/2010/main" val="3760268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45013" cy="4892284"/>
          </a:xfrm>
          <a:prstGeom prst="rect">
            <a:avLst/>
          </a:prstGeom>
        </p:spPr>
        <p:txBody>
          <a:bodyPr>
            <a:noAutofit/>
          </a:bodyPr>
          <a:lstStyle/>
          <a:p>
            <a:r>
              <a:rPr lang="cs-CZ" sz="3600" b="1" dirty="0" err="1"/>
              <a:t>Multi</a:t>
            </a:r>
            <a:r>
              <a:rPr lang="cs-CZ" sz="3600" b="1" dirty="0"/>
              <a:t> </a:t>
            </a:r>
            <a:r>
              <a:rPr lang="cs-CZ" sz="3600" b="1" dirty="0" err="1"/>
              <a:t>client</a:t>
            </a:r>
            <a:r>
              <a:rPr lang="cs-CZ" sz="3600" b="1" dirty="0"/>
              <a:t>:</a:t>
            </a:r>
          </a:p>
          <a:p>
            <a:r>
              <a:rPr lang="en-US" sz="3600" dirty="0"/>
              <a:t>The main beneﬁts of a multi-client approach are primarily cost. The costs of</a:t>
            </a:r>
            <a:r>
              <a:rPr lang="cs-CZ" sz="3600" dirty="0"/>
              <a:t> </a:t>
            </a:r>
            <a:r>
              <a:rPr lang="en-US" sz="3600" dirty="0"/>
              <a:t>this  type  of  research  are  shared  by  a  group  of  ﬁrms;  to  the  extent  that,</a:t>
            </a:r>
            <a:r>
              <a:rPr lang="cs-CZ" sz="3600" dirty="0"/>
              <a:t> </a:t>
            </a:r>
            <a:r>
              <a:rPr lang="en-US" sz="3600" dirty="0"/>
              <a:t>particularly for (</a:t>
            </a:r>
            <a:r>
              <a:rPr lang="en-US" sz="3600" dirty="0" err="1"/>
              <a:t>i</a:t>
            </a:r>
            <a:r>
              <a:rPr lang="en-US" sz="3600" dirty="0"/>
              <a:t>) and (ii), ﬁrms would otherwise not be able to afford, and</a:t>
            </a:r>
            <a:r>
              <a:rPr lang="cs-CZ" sz="3600" dirty="0"/>
              <a:t> </a:t>
            </a:r>
            <a:r>
              <a:rPr lang="en-US" sz="3600" dirty="0"/>
              <a:t>therefore may not do, the research.</a:t>
            </a:r>
            <a:endParaRPr lang="cs-CZ" sz="3200" dirty="0"/>
          </a:p>
        </p:txBody>
      </p:sp>
      <p:sp>
        <p:nvSpPr>
          <p:cNvPr id="6" name="Nadpis 5"/>
          <p:cNvSpPr>
            <a:spLocks noGrp="1"/>
          </p:cNvSpPr>
          <p:nvPr>
            <p:ph type="title"/>
          </p:nvPr>
        </p:nvSpPr>
        <p:spPr>
          <a:xfrm>
            <a:off x="239349" y="260649"/>
            <a:ext cx="7296811" cy="676937"/>
          </a:xfrm>
        </p:spPr>
        <p:txBody>
          <a:bodyPr/>
          <a:lstStyle/>
          <a:p>
            <a:r>
              <a:rPr lang="en-US" dirty="0"/>
              <a:t>Primary information via</a:t>
            </a:r>
            <a:r>
              <a:rPr lang="cs-CZ" dirty="0"/>
              <a:t> </a:t>
            </a:r>
            <a:r>
              <a:rPr lang="cs-CZ" dirty="0" err="1"/>
              <a:t>Fi</a:t>
            </a:r>
            <a:r>
              <a:rPr lang="en-US" dirty="0" err="1"/>
              <a:t>eld</a:t>
            </a:r>
            <a:r>
              <a:rPr lang="en-US" dirty="0"/>
              <a:t> 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26</a:t>
            </a:fld>
            <a:endParaRPr lang="cs-CZ" dirty="0"/>
          </a:p>
        </p:txBody>
      </p:sp>
    </p:spTree>
    <p:extLst>
      <p:ext uri="{BB962C8B-B14F-4D97-AF65-F5344CB8AC3E}">
        <p14:creationId xmlns:p14="http://schemas.microsoft.com/office/powerpoint/2010/main" val="1175038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45013" cy="4892284"/>
          </a:xfrm>
          <a:prstGeom prst="rect">
            <a:avLst/>
          </a:prstGeom>
        </p:spPr>
        <p:txBody>
          <a:bodyPr>
            <a:noAutofit/>
          </a:bodyPr>
          <a:lstStyle/>
          <a:p>
            <a:r>
              <a:rPr lang="en-US" sz="3600" dirty="0"/>
              <a:t>Perhaps the largest source of error in any data collection of primary data is</a:t>
            </a:r>
            <a:r>
              <a:rPr lang="cs-CZ" sz="3600" dirty="0"/>
              <a:t> </a:t>
            </a:r>
            <a:r>
              <a:rPr lang="en-US" sz="3600" dirty="0"/>
              <a:t>the assumption that ‘we know what is important to the customer’ when in</a:t>
            </a:r>
            <a:r>
              <a:rPr lang="cs-CZ" sz="3600" dirty="0"/>
              <a:t> </a:t>
            </a:r>
            <a:r>
              <a:rPr lang="en-US" sz="3600" dirty="0"/>
              <a:t>fact ‘we’ often do not. </a:t>
            </a:r>
            <a:endParaRPr lang="cs-CZ" sz="3600" dirty="0"/>
          </a:p>
          <a:p>
            <a:r>
              <a:rPr lang="en-US" sz="3600" dirty="0"/>
              <a:t>Issues that are important to the customer are referred</a:t>
            </a:r>
            <a:r>
              <a:rPr lang="cs-CZ" sz="3600" dirty="0"/>
              <a:t> </a:t>
            </a:r>
            <a:r>
              <a:rPr lang="en-US" sz="3600" dirty="0"/>
              <a:t>to as being ‘salient’ and when we combine this with the degree of importance</a:t>
            </a:r>
            <a:r>
              <a:rPr lang="cs-CZ" sz="3600" dirty="0"/>
              <a:t> </a:t>
            </a:r>
            <a:r>
              <a:rPr lang="en-US" sz="3600" dirty="0"/>
              <a:t>– i.e. how much are they important to the customer, it is referred to as saliency.</a:t>
            </a:r>
            <a:endParaRPr lang="cs-CZ" sz="3200" dirty="0"/>
          </a:p>
        </p:txBody>
      </p:sp>
      <p:sp>
        <p:nvSpPr>
          <p:cNvPr id="6" name="Nadpis 5"/>
          <p:cNvSpPr>
            <a:spLocks noGrp="1"/>
          </p:cNvSpPr>
          <p:nvPr>
            <p:ph type="title"/>
          </p:nvPr>
        </p:nvSpPr>
        <p:spPr>
          <a:xfrm>
            <a:off x="239349" y="260649"/>
            <a:ext cx="7296811" cy="676937"/>
          </a:xfrm>
        </p:spPr>
        <p:txBody>
          <a:bodyPr/>
          <a:lstStyle/>
          <a:p>
            <a:r>
              <a:rPr lang="cs-CZ" dirty="0" err="1"/>
              <a:t>Qualitative</a:t>
            </a:r>
            <a:r>
              <a:rPr lang="cs-CZ" dirty="0"/>
              <a:t> </a:t>
            </a:r>
            <a:r>
              <a:rPr lang="cs-CZ" dirty="0" err="1"/>
              <a:t>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27</a:t>
            </a:fld>
            <a:endParaRPr lang="cs-CZ" dirty="0"/>
          </a:p>
        </p:txBody>
      </p:sp>
    </p:spTree>
    <p:extLst>
      <p:ext uri="{BB962C8B-B14F-4D97-AF65-F5344CB8AC3E}">
        <p14:creationId xmlns:p14="http://schemas.microsoft.com/office/powerpoint/2010/main" val="2970497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45013" cy="4892284"/>
          </a:xfrm>
          <a:prstGeom prst="rect">
            <a:avLst/>
          </a:prstGeom>
        </p:spPr>
        <p:txBody>
          <a:bodyPr>
            <a:noAutofit/>
          </a:bodyPr>
          <a:lstStyle/>
          <a:p>
            <a:r>
              <a:rPr lang="en-US" sz="4000" dirty="0"/>
              <a:t>The only reliable way to obtain insights into this area of customer motivation</a:t>
            </a:r>
            <a:r>
              <a:rPr lang="cs-CZ" sz="4000" dirty="0"/>
              <a:t> </a:t>
            </a:r>
            <a:r>
              <a:rPr lang="en-US" sz="4000" dirty="0"/>
              <a:t>is to create the circumstances whereby they can tell us about what motivates</a:t>
            </a:r>
            <a:r>
              <a:rPr lang="cs-CZ" sz="4000" dirty="0"/>
              <a:t> </a:t>
            </a:r>
            <a:r>
              <a:rPr lang="en-US" sz="4000" dirty="0"/>
              <a:t>them without the researcher prompting them in any way.</a:t>
            </a:r>
            <a:endParaRPr lang="cs-CZ" sz="4000" dirty="0"/>
          </a:p>
          <a:p>
            <a:r>
              <a:rPr lang="en-US" sz="3600" dirty="0"/>
              <a:t>This  so-called  ‘unstructured  research’  is  often  exploratory  by  nature.</a:t>
            </a:r>
            <a:r>
              <a:rPr lang="cs-CZ" sz="3600" dirty="0"/>
              <a:t> </a:t>
            </a:r>
          </a:p>
        </p:txBody>
      </p:sp>
      <p:sp>
        <p:nvSpPr>
          <p:cNvPr id="6" name="Nadpis 5"/>
          <p:cNvSpPr>
            <a:spLocks noGrp="1"/>
          </p:cNvSpPr>
          <p:nvPr>
            <p:ph type="title"/>
          </p:nvPr>
        </p:nvSpPr>
        <p:spPr>
          <a:xfrm>
            <a:off x="239349" y="260649"/>
            <a:ext cx="7296811" cy="676937"/>
          </a:xfrm>
        </p:spPr>
        <p:txBody>
          <a:bodyPr/>
          <a:lstStyle/>
          <a:p>
            <a:r>
              <a:rPr lang="cs-CZ" dirty="0" err="1"/>
              <a:t>Qualitative</a:t>
            </a:r>
            <a:r>
              <a:rPr lang="cs-CZ" dirty="0"/>
              <a:t> </a:t>
            </a:r>
            <a:r>
              <a:rPr lang="cs-CZ" dirty="0" err="1"/>
              <a:t>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28</a:t>
            </a:fld>
            <a:endParaRPr lang="cs-CZ" dirty="0"/>
          </a:p>
        </p:txBody>
      </p:sp>
    </p:spTree>
    <p:extLst>
      <p:ext uri="{BB962C8B-B14F-4D97-AF65-F5344CB8AC3E}">
        <p14:creationId xmlns:p14="http://schemas.microsoft.com/office/powerpoint/2010/main" val="14224694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90733" cy="4892284"/>
          </a:xfrm>
          <a:prstGeom prst="rect">
            <a:avLst/>
          </a:prstGeom>
        </p:spPr>
        <p:txBody>
          <a:bodyPr>
            <a:noAutofit/>
          </a:bodyPr>
          <a:lstStyle/>
          <a:p>
            <a:r>
              <a:rPr lang="en-US" sz="3200" dirty="0"/>
              <a:t>There are many ways of conducting qualitative research, ranging from in-depth interviews to focus group discussions.</a:t>
            </a:r>
            <a:endParaRPr lang="cs-CZ" sz="3200" dirty="0"/>
          </a:p>
          <a:p>
            <a:r>
              <a:rPr lang="en-US" sz="3200" dirty="0"/>
              <a:t>Qualitative data is obtained using so called ‘unstructured research’ techniques. </a:t>
            </a:r>
            <a:endParaRPr lang="cs-CZ" sz="3200" dirty="0"/>
          </a:p>
          <a:p>
            <a:r>
              <a:rPr lang="en-US" sz="3200" dirty="0"/>
              <a:t>There  will  usually  not  be  a  questionnaire,  rather  a  so-called  ‘topics  list’.</a:t>
            </a:r>
          </a:p>
          <a:p>
            <a:r>
              <a:rPr lang="en-US" sz="3200" dirty="0"/>
              <a:t>Questions are nearly all in ‘open’ format, employing the classic ‘six honest</a:t>
            </a:r>
            <a:r>
              <a:rPr lang="cs-CZ" sz="3200" dirty="0"/>
              <a:t> </a:t>
            </a:r>
            <a:r>
              <a:rPr lang="en-US" sz="3200" dirty="0"/>
              <a:t>serving men’ of Kipling fame, (i.e. what, why, when, where, how, and who). </a:t>
            </a:r>
          </a:p>
        </p:txBody>
      </p:sp>
      <p:sp>
        <p:nvSpPr>
          <p:cNvPr id="6" name="Nadpis 5"/>
          <p:cNvSpPr>
            <a:spLocks noGrp="1"/>
          </p:cNvSpPr>
          <p:nvPr>
            <p:ph type="title"/>
          </p:nvPr>
        </p:nvSpPr>
        <p:spPr>
          <a:xfrm>
            <a:off x="239349" y="260649"/>
            <a:ext cx="7296811" cy="676937"/>
          </a:xfrm>
        </p:spPr>
        <p:txBody>
          <a:bodyPr/>
          <a:lstStyle/>
          <a:p>
            <a:r>
              <a:rPr lang="cs-CZ" dirty="0" err="1"/>
              <a:t>Qualitative</a:t>
            </a:r>
            <a:r>
              <a:rPr lang="cs-CZ" dirty="0"/>
              <a:t> </a:t>
            </a:r>
            <a:r>
              <a:rPr lang="cs-CZ" dirty="0" err="1"/>
              <a:t>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29</a:t>
            </a:fld>
            <a:endParaRPr lang="cs-CZ" dirty="0"/>
          </a:p>
        </p:txBody>
      </p:sp>
    </p:spTree>
    <p:extLst>
      <p:ext uri="{BB962C8B-B14F-4D97-AF65-F5344CB8AC3E}">
        <p14:creationId xmlns:p14="http://schemas.microsoft.com/office/powerpoint/2010/main" val="400064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525178" y="514222"/>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1165203"/>
            <a:ext cx="4297080" cy="2283851"/>
          </a:xfrm>
          <a:prstGeom prst="rect">
            <a:avLst/>
          </a:prstGeom>
        </p:spPr>
        <p:txBody>
          <a:bodyPr vert="horz" lIns="91440" tIns="45720" rIns="91440" bIns="45720" rtlCol="0" anchor="t">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pl-PL" sz="4000" b="1" cap="all" dirty="0"/>
              <a:t>Quality and service innovation</a:t>
            </a:r>
          </a:p>
          <a:p>
            <a:pPr lvl="0"/>
            <a:r>
              <a:rPr lang="pl-PL" sz="4000" b="1" cap="all" dirty="0"/>
              <a:t>Through research</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1966670"/>
            <a:ext cx="4806091" cy="296476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cs typeface="Arial" panose="020B0604020202020204" pitchFamily="34" charset="0"/>
              </a:rPr>
              <a:t>Feedback in services</a:t>
            </a:r>
          </a:p>
          <a:p>
            <a:pPr marL="0" indent="0">
              <a:buNone/>
            </a:pPr>
            <a:r>
              <a:rPr lang="cs-CZ" sz="2400" b="1" dirty="0">
                <a:cs typeface="Arial" panose="020B0604020202020204" pitchFamily="34" charset="0"/>
              </a:rPr>
              <a:t>Marketing research</a:t>
            </a:r>
          </a:p>
          <a:p>
            <a:pPr marL="0" indent="0">
              <a:buNone/>
            </a:pPr>
            <a:r>
              <a:rPr lang="cs-CZ" sz="2400" b="1" dirty="0">
                <a:cs typeface="Arial" panose="020B0604020202020204" pitchFamily="34" charset="0"/>
              </a:rPr>
              <a:t>Secondary data</a:t>
            </a:r>
          </a:p>
          <a:p>
            <a:pPr marL="0" indent="0">
              <a:buNone/>
            </a:pPr>
            <a:r>
              <a:rPr lang="cs-CZ" sz="2400" b="1" dirty="0">
                <a:cs typeface="Arial" panose="020B0604020202020204" pitchFamily="34" charset="0"/>
              </a:rPr>
              <a:t>Primary data</a:t>
            </a:r>
          </a:p>
        </p:txBody>
      </p:sp>
      <p:sp>
        <p:nvSpPr>
          <p:cNvPr id="3" name="TextovéPole 2"/>
          <p:cNvSpPr txBox="1"/>
          <p:nvPr/>
        </p:nvSpPr>
        <p:spPr>
          <a:xfrm>
            <a:off x="860612" y="3872753"/>
            <a:ext cx="3603812" cy="584775"/>
          </a:xfrm>
          <a:prstGeom prst="rect">
            <a:avLst/>
          </a:prstGeom>
          <a:noFill/>
        </p:spPr>
        <p:txBody>
          <a:bodyPr wrap="square" rtlCol="0">
            <a:spAutoFit/>
          </a:bodyPr>
          <a:lstStyle/>
          <a:p>
            <a:r>
              <a:rPr lang="cs-CZ" sz="3200" dirty="0">
                <a:solidFill>
                  <a:schemeClr val="bg1"/>
                </a:solidFill>
              </a:rPr>
              <a:t>Lecture structure</a:t>
            </a:r>
          </a:p>
        </p:txBody>
      </p:sp>
    </p:spTree>
    <p:extLst>
      <p:ext uri="{BB962C8B-B14F-4D97-AF65-F5344CB8AC3E}">
        <p14:creationId xmlns:p14="http://schemas.microsoft.com/office/powerpoint/2010/main" val="1628521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90733" cy="4892284"/>
          </a:xfrm>
          <a:prstGeom prst="rect">
            <a:avLst/>
          </a:prstGeom>
        </p:spPr>
        <p:txBody>
          <a:bodyPr>
            <a:noAutofit/>
          </a:bodyPr>
          <a:lstStyle/>
          <a:p>
            <a:r>
              <a:rPr lang="en-US" sz="4000" dirty="0"/>
              <a:t>These research methods all require a high level of interviewing skills during</a:t>
            </a:r>
            <a:r>
              <a:rPr lang="cs-CZ" sz="4000" dirty="0"/>
              <a:t> </a:t>
            </a:r>
            <a:r>
              <a:rPr lang="en-US" sz="4000" dirty="0"/>
              <a:t>the data capture, and interpretive skills during data analysis.</a:t>
            </a:r>
          </a:p>
          <a:p>
            <a:r>
              <a:rPr lang="en-US" sz="4000" dirty="0"/>
              <a:t>The implications are that the business manager should treat the ﬁndings of</a:t>
            </a:r>
            <a:r>
              <a:rPr lang="cs-CZ" sz="4000" dirty="0"/>
              <a:t> </a:t>
            </a:r>
            <a:r>
              <a:rPr lang="en-US" sz="4000" dirty="0"/>
              <a:t>such research with caution.</a:t>
            </a:r>
          </a:p>
        </p:txBody>
      </p:sp>
      <p:sp>
        <p:nvSpPr>
          <p:cNvPr id="6" name="Nadpis 5"/>
          <p:cNvSpPr>
            <a:spLocks noGrp="1"/>
          </p:cNvSpPr>
          <p:nvPr>
            <p:ph type="title"/>
          </p:nvPr>
        </p:nvSpPr>
        <p:spPr>
          <a:xfrm>
            <a:off x="239349" y="260649"/>
            <a:ext cx="7296811" cy="676937"/>
          </a:xfrm>
        </p:spPr>
        <p:txBody>
          <a:bodyPr/>
          <a:lstStyle/>
          <a:p>
            <a:r>
              <a:rPr lang="cs-CZ" dirty="0" err="1"/>
              <a:t>Qualitative</a:t>
            </a:r>
            <a:r>
              <a:rPr lang="cs-CZ" dirty="0"/>
              <a:t> </a:t>
            </a:r>
            <a:r>
              <a:rPr lang="cs-CZ" dirty="0" err="1"/>
              <a:t>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30</a:t>
            </a:fld>
            <a:endParaRPr lang="cs-CZ" dirty="0"/>
          </a:p>
        </p:txBody>
      </p:sp>
    </p:spTree>
    <p:extLst>
      <p:ext uri="{BB962C8B-B14F-4D97-AF65-F5344CB8AC3E}">
        <p14:creationId xmlns:p14="http://schemas.microsoft.com/office/powerpoint/2010/main" val="13537124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90733" cy="4892284"/>
          </a:xfrm>
          <a:prstGeom prst="rect">
            <a:avLst/>
          </a:prstGeom>
        </p:spPr>
        <p:txBody>
          <a:bodyPr>
            <a:noAutofit/>
          </a:bodyPr>
          <a:lstStyle/>
          <a:p>
            <a:r>
              <a:rPr lang="en-US" sz="3600" dirty="0"/>
              <a:t>The  methodologies  employed  in  quantitative  research  techniques  are</a:t>
            </a:r>
            <a:r>
              <a:rPr lang="cs-CZ" sz="3600" dirty="0"/>
              <a:t> </a:t>
            </a:r>
            <a:r>
              <a:rPr lang="en-US" sz="3600" dirty="0"/>
              <a:t>frequently referred to as ‘structured’. </a:t>
            </a:r>
            <a:endParaRPr lang="cs-CZ" sz="3600" dirty="0"/>
          </a:p>
          <a:p>
            <a:r>
              <a:rPr lang="en-US" sz="3600" dirty="0"/>
              <a:t>The quantitative data is captured via</a:t>
            </a:r>
            <a:r>
              <a:rPr lang="cs-CZ" sz="3600" dirty="0"/>
              <a:t> </a:t>
            </a:r>
            <a:r>
              <a:rPr lang="en-US" sz="3600" dirty="0"/>
              <a:t>the use of an ‘instrument’ such as a questionnaire, diary or audit most of which</a:t>
            </a:r>
            <a:r>
              <a:rPr lang="cs-CZ" sz="3600" dirty="0"/>
              <a:t> </a:t>
            </a:r>
            <a:r>
              <a:rPr lang="en-US" sz="3600" dirty="0"/>
              <a:t>can either be self administered, (such as by postal or e-mail questionnaire)</a:t>
            </a:r>
            <a:r>
              <a:rPr lang="cs-CZ" sz="3600" dirty="0"/>
              <a:t> </a:t>
            </a:r>
            <a:r>
              <a:rPr lang="en-US" sz="3600" dirty="0"/>
              <a:t>or response can be obtained via a personal interview conducted face to face</a:t>
            </a:r>
            <a:r>
              <a:rPr lang="cs-CZ" sz="3600" dirty="0"/>
              <a:t> </a:t>
            </a:r>
            <a:r>
              <a:rPr lang="en-US" sz="3600" dirty="0"/>
              <a:t>or by telephone.</a:t>
            </a:r>
          </a:p>
        </p:txBody>
      </p:sp>
      <p:sp>
        <p:nvSpPr>
          <p:cNvPr id="6" name="Nadpis 5"/>
          <p:cNvSpPr>
            <a:spLocks noGrp="1"/>
          </p:cNvSpPr>
          <p:nvPr>
            <p:ph type="title"/>
          </p:nvPr>
        </p:nvSpPr>
        <p:spPr>
          <a:xfrm>
            <a:off x="239349" y="260649"/>
            <a:ext cx="7296811" cy="676937"/>
          </a:xfrm>
        </p:spPr>
        <p:txBody>
          <a:bodyPr/>
          <a:lstStyle/>
          <a:p>
            <a:r>
              <a:rPr lang="cs-CZ" dirty="0" err="1"/>
              <a:t>Quantitative</a:t>
            </a:r>
            <a:r>
              <a:rPr lang="cs-CZ" dirty="0"/>
              <a:t> </a:t>
            </a:r>
            <a:r>
              <a:rPr lang="cs-CZ" dirty="0" err="1"/>
              <a:t>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31</a:t>
            </a:fld>
            <a:endParaRPr lang="cs-CZ" dirty="0"/>
          </a:p>
        </p:txBody>
      </p:sp>
    </p:spTree>
    <p:extLst>
      <p:ext uri="{BB962C8B-B14F-4D97-AF65-F5344CB8AC3E}">
        <p14:creationId xmlns:p14="http://schemas.microsoft.com/office/powerpoint/2010/main" val="34992940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5"/>
            <a:ext cx="10290733" cy="4892284"/>
          </a:xfrm>
          <a:prstGeom prst="rect">
            <a:avLst/>
          </a:prstGeom>
        </p:spPr>
        <p:txBody>
          <a:bodyPr>
            <a:noAutofit/>
          </a:bodyPr>
          <a:lstStyle/>
          <a:p>
            <a:r>
              <a:rPr lang="en-US" sz="4000" dirty="0"/>
              <a:t>The quantitative data is captured from a controlled sample of respondents.</a:t>
            </a:r>
          </a:p>
          <a:p>
            <a:r>
              <a:rPr lang="en-US" sz="4000" dirty="0"/>
              <a:t>This sample may be designed either to represent the target group, or to ensure</a:t>
            </a:r>
            <a:r>
              <a:rPr lang="cs-CZ" sz="4000" dirty="0"/>
              <a:t> </a:t>
            </a:r>
            <a:r>
              <a:rPr lang="en-US" sz="4000" dirty="0"/>
              <a:t>that all elements of the target group are adequately represented in the </a:t>
            </a:r>
            <a:r>
              <a:rPr lang="en-US" sz="4000" dirty="0" err="1"/>
              <a:t>datao</a:t>
            </a:r>
            <a:r>
              <a:rPr lang="cs-CZ" sz="4000" dirty="0"/>
              <a:t> </a:t>
            </a:r>
            <a:r>
              <a:rPr lang="en-US" sz="4000" dirty="0" err="1"/>
              <a:t>btained</a:t>
            </a:r>
            <a:r>
              <a:rPr lang="en-US" sz="4000" dirty="0"/>
              <a:t>.</a:t>
            </a:r>
          </a:p>
        </p:txBody>
      </p:sp>
      <p:sp>
        <p:nvSpPr>
          <p:cNvPr id="6" name="Nadpis 5"/>
          <p:cNvSpPr>
            <a:spLocks noGrp="1"/>
          </p:cNvSpPr>
          <p:nvPr>
            <p:ph type="title"/>
          </p:nvPr>
        </p:nvSpPr>
        <p:spPr>
          <a:xfrm>
            <a:off x="239349" y="260649"/>
            <a:ext cx="7296811" cy="676937"/>
          </a:xfrm>
        </p:spPr>
        <p:txBody>
          <a:bodyPr/>
          <a:lstStyle/>
          <a:p>
            <a:r>
              <a:rPr lang="cs-CZ" dirty="0" err="1"/>
              <a:t>Quantitative</a:t>
            </a:r>
            <a:r>
              <a:rPr lang="cs-CZ" dirty="0"/>
              <a:t> </a:t>
            </a:r>
            <a:r>
              <a:rPr lang="cs-CZ" dirty="0" err="1"/>
              <a:t>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32</a:t>
            </a:fld>
            <a:endParaRPr lang="cs-CZ" dirty="0"/>
          </a:p>
        </p:txBody>
      </p:sp>
    </p:spTree>
    <p:extLst>
      <p:ext uri="{BB962C8B-B14F-4D97-AF65-F5344CB8AC3E}">
        <p14:creationId xmlns:p14="http://schemas.microsoft.com/office/powerpoint/2010/main" val="16139601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4"/>
            <a:ext cx="11281253" cy="5180315"/>
          </a:xfrm>
          <a:prstGeom prst="rect">
            <a:avLst/>
          </a:prstGeom>
        </p:spPr>
        <p:txBody>
          <a:bodyPr>
            <a:noAutofit/>
          </a:bodyPr>
          <a:lstStyle/>
          <a:p>
            <a:r>
              <a:rPr lang="cs-CZ" sz="3200" b="1" dirty="0" err="1"/>
              <a:t>Customer</a:t>
            </a:r>
            <a:r>
              <a:rPr lang="cs-CZ" sz="3200" b="1" dirty="0"/>
              <a:t> </a:t>
            </a:r>
            <a:r>
              <a:rPr lang="cs-CZ" sz="3200" b="1" dirty="0" err="1"/>
              <a:t>complaint</a:t>
            </a:r>
            <a:r>
              <a:rPr lang="cs-CZ" sz="3200" b="1" dirty="0"/>
              <a:t> </a:t>
            </a:r>
            <a:r>
              <a:rPr lang="cs-CZ" sz="3200" b="1" dirty="0" err="1"/>
              <a:t>analysis</a:t>
            </a:r>
            <a:endParaRPr lang="cs-CZ" sz="3200" b="1" dirty="0"/>
          </a:p>
          <a:p>
            <a:r>
              <a:rPr lang="en-US" sz="3200" dirty="0"/>
              <a:t>The aim is to encourage customer complaints via the use of freephone numbers</a:t>
            </a:r>
            <a:r>
              <a:rPr lang="cs-CZ" sz="3200" dirty="0"/>
              <a:t> </a:t>
            </a:r>
            <a:r>
              <a:rPr lang="en-US" sz="3200" dirty="0"/>
              <a:t>and some form of incentive to make contact. </a:t>
            </a:r>
            <a:endParaRPr lang="cs-CZ" sz="3200" dirty="0"/>
          </a:p>
          <a:p>
            <a:r>
              <a:rPr lang="en-US" sz="3200" dirty="0"/>
              <a:t>This active side consists of such</a:t>
            </a:r>
            <a:r>
              <a:rPr lang="cs-CZ" sz="3200" dirty="0"/>
              <a:t> </a:t>
            </a:r>
            <a:r>
              <a:rPr lang="en-US" sz="3200" dirty="0"/>
              <a:t>practices as (so called) mystery shopping (see below), as well as customer</a:t>
            </a:r>
            <a:r>
              <a:rPr lang="cs-CZ" sz="3200" dirty="0"/>
              <a:t> </a:t>
            </a:r>
            <a:r>
              <a:rPr lang="en-US" sz="3200" dirty="0"/>
              <a:t>surveys, and internal staff attitude surveys. </a:t>
            </a:r>
            <a:endParaRPr lang="cs-CZ" sz="3200" dirty="0"/>
          </a:p>
          <a:p>
            <a:r>
              <a:rPr lang="en-US" sz="3200" dirty="0"/>
              <a:t>If service is used to add value to</a:t>
            </a:r>
            <a:r>
              <a:rPr lang="cs-CZ" sz="3200" dirty="0"/>
              <a:t> </a:t>
            </a:r>
            <a:r>
              <a:rPr lang="en-US" sz="3200" dirty="0"/>
              <a:t>the product, the management of moments of truth, (i.e. when one’s own people</a:t>
            </a:r>
            <a:r>
              <a:rPr lang="cs-CZ" sz="3200" dirty="0"/>
              <a:t> </a:t>
            </a:r>
            <a:r>
              <a:rPr lang="en-US" sz="3200" dirty="0"/>
              <a:t>are delivering the service), particularly requires that the morale, attitudes and</a:t>
            </a:r>
            <a:r>
              <a:rPr lang="cs-CZ" sz="3200" dirty="0"/>
              <a:t> </a:t>
            </a:r>
            <a:r>
              <a:rPr lang="en-US" sz="3200" dirty="0"/>
              <a:t>opinions of the people delivering the service be kept under surveillance.</a:t>
            </a:r>
          </a:p>
        </p:txBody>
      </p:sp>
      <p:sp>
        <p:nvSpPr>
          <p:cNvPr id="6" name="Nadpis 5"/>
          <p:cNvSpPr>
            <a:spLocks noGrp="1"/>
          </p:cNvSpPr>
          <p:nvPr>
            <p:ph type="title"/>
          </p:nvPr>
        </p:nvSpPr>
        <p:spPr>
          <a:xfrm>
            <a:off x="239349" y="260649"/>
            <a:ext cx="7296811" cy="676937"/>
          </a:xfrm>
        </p:spPr>
        <p:txBody>
          <a:bodyPr/>
          <a:lstStyle/>
          <a:p>
            <a:r>
              <a:rPr lang="cs-CZ" dirty="0" err="1"/>
              <a:t>Research</a:t>
            </a:r>
            <a:r>
              <a:rPr lang="cs-CZ" dirty="0"/>
              <a:t> </a:t>
            </a:r>
            <a:r>
              <a:rPr lang="cs-CZ" dirty="0" err="1"/>
              <a:t>examples</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33</a:t>
            </a:fld>
            <a:endParaRPr lang="cs-CZ" dirty="0"/>
          </a:p>
        </p:txBody>
      </p:sp>
    </p:spTree>
    <p:extLst>
      <p:ext uri="{BB962C8B-B14F-4D97-AF65-F5344CB8AC3E}">
        <p14:creationId xmlns:p14="http://schemas.microsoft.com/office/powerpoint/2010/main" val="20542831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4"/>
            <a:ext cx="11281253" cy="5180315"/>
          </a:xfrm>
          <a:prstGeom prst="rect">
            <a:avLst/>
          </a:prstGeom>
        </p:spPr>
        <p:txBody>
          <a:bodyPr>
            <a:noAutofit/>
          </a:bodyPr>
          <a:lstStyle/>
          <a:p>
            <a:r>
              <a:rPr lang="cs-CZ" sz="3200" b="1" dirty="0" err="1"/>
              <a:t>Mystery</a:t>
            </a:r>
            <a:r>
              <a:rPr lang="cs-CZ" sz="3200" b="1" dirty="0"/>
              <a:t> shopping</a:t>
            </a:r>
          </a:p>
          <a:p>
            <a:r>
              <a:rPr lang="en-US" sz="3200" dirty="0"/>
              <a:t>This is a double-sided coin. One side consists of monitoring the competition.</a:t>
            </a:r>
            <a:r>
              <a:rPr lang="cs-CZ" sz="3200" dirty="0"/>
              <a:t> </a:t>
            </a:r>
            <a:r>
              <a:rPr lang="en-US" sz="3200" dirty="0"/>
              <a:t>We can always learn things from the competition even if it’s only from their</a:t>
            </a:r>
            <a:r>
              <a:rPr lang="cs-CZ" sz="3200" dirty="0"/>
              <a:t> </a:t>
            </a:r>
            <a:r>
              <a:rPr lang="en-US" sz="3200" dirty="0"/>
              <a:t>mistakes. (As they are still in existence so they must be doing something right.)</a:t>
            </a:r>
          </a:p>
          <a:p>
            <a:r>
              <a:rPr lang="en-US" sz="3200" dirty="0"/>
              <a:t>The second side of the mystery shopping coin is the constant surveillance of</a:t>
            </a:r>
            <a:r>
              <a:rPr lang="cs-CZ" sz="3200" dirty="0"/>
              <a:t> </a:t>
            </a:r>
            <a:r>
              <a:rPr lang="en-US" sz="3200" dirty="0"/>
              <a:t>how well the marketer’s own ﬁrm delivers service. </a:t>
            </a:r>
          </a:p>
          <a:p>
            <a:r>
              <a:rPr lang="en-US" sz="3200" dirty="0"/>
              <a:t>This requires that there be some well deﬁned ‘action standards’ to provide</a:t>
            </a:r>
            <a:r>
              <a:rPr lang="cs-CZ" sz="3200" dirty="0"/>
              <a:t> </a:t>
            </a:r>
            <a:r>
              <a:rPr lang="en-US" sz="3200" dirty="0"/>
              <a:t>yardsticks against which the delivery of the service can be monitored.</a:t>
            </a:r>
          </a:p>
        </p:txBody>
      </p:sp>
      <p:sp>
        <p:nvSpPr>
          <p:cNvPr id="6" name="Nadpis 5"/>
          <p:cNvSpPr>
            <a:spLocks noGrp="1"/>
          </p:cNvSpPr>
          <p:nvPr>
            <p:ph type="title"/>
          </p:nvPr>
        </p:nvSpPr>
        <p:spPr>
          <a:xfrm>
            <a:off x="239349" y="260649"/>
            <a:ext cx="7296811" cy="676937"/>
          </a:xfrm>
        </p:spPr>
        <p:txBody>
          <a:bodyPr/>
          <a:lstStyle/>
          <a:p>
            <a:r>
              <a:rPr lang="cs-CZ" dirty="0" err="1"/>
              <a:t>Research</a:t>
            </a:r>
            <a:r>
              <a:rPr lang="cs-CZ" dirty="0"/>
              <a:t> </a:t>
            </a:r>
            <a:r>
              <a:rPr lang="cs-CZ" dirty="0" err="1"/>
              <a:t>examples</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34</a:t>
            </a:fld>
            <a:endParaRPr lang="cs-CZ" dirty="0"/>
          </a:p>
        </p:txBody>
      </p:sp>
    </p:spTree>
    <p:extLst>
      <p:ext uri="{BB962C8B-B14F-4D97-AF65-F5344CB8AC3E}">
        <p14:creationId xmlns:p14="http://schemas.microsoft.com/office/powerpoint/2010/main" val="30460347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4"/>
            <a:ext cx="11281253" cy="5180315"/>
          </a:xfrm>
          <a:prstGeom prst="rect">
            <a:avLst/>
          </a:prstGeom>
        </p:spPr>
        <p:txBody>
          <a:bodyPr>
            <a:noAutofit/>
          </a:bodyPr>
          <a:lstStyle/>
          <a:p>
            <a:r>
              <a:rPr lang="cs-CZ" sz="3600" b="1" dirty="0" err="1"/>
              <a:t>Customer</a:t>
            </a:r>
            <a:r>
              <a:rPr lang="cs-CZ" sz="3600" b="1" dirty="0"/>
              <a:t> </a:t>
            </a:r>
            <a:r>
              <a:rPr lang="cs-CZ" sz="3600" b="1" dirty="0" err="1"/>
              <a:t>surveys</a:t>
            </a:r>
            <a:endParaRPr lang="cs-CZ" sz="3600" b="1" dirty="0"/>
          </a:p>
          <a:p>
            <a:r>
              <a:rPr lang="en-US" sz="3600" dirty="0"/>
              <a:t>If these are held on a frequent basis, they can be expensive. </a:t>
            </a:r>
            <a:endParaRPr lang="cs-CZ" sz="3600" dirty="0"/>
          </a:p>
          <a:p>
            <a:r>
              <a:rPr lang="en-US" sz="3600" dirty="0"/>
              <a:t>The main source</a:t>
            </a:r>
            <a:r>
              <a:rPr lang="cs-CZ" sz="3600" dirty="0"/>
              <a:t> </a:t>
            </a:r>
            <a:r>
              <a:rPr lang="en-US" sz="3600" dirty="0"/>
              <a:t>of cost will derive from the difﬁculty of obtaining a consistent sample, be that</a:t>
            </a:r>
            <a:r>
              <a:rPr lang="cs-CZ" sz="3600" dirty="0"/>
              <a:t> </a:t>
            </a:r>
            <a:r>
              <a:rPr lang="en-US" sz="3600" dirty="0"/>
              <a:t>a representative sample, or one where each of the sub groups of customers</a:t>
            </a:r>
            <a:r>
              <a:rPr lang="cs-CZ" sz="3600" dirty="0"/>
              <a:t> </a:t>
            </a:r>
            <a:r>
              <a:rPr lang="en-US" sz="3600" dirty="0"/>
              <a:t>are adequately represented (there is a difference).</a:t>
            </a:r>
          </a:p>
        </p:txBody>
      </p:sp>
      <p:sp>
        <p:nvSpPr>
          <p:cNvPr id="6" name="Nadpis 5"/>
          <p:cNvSpPr>
            <a:spLocks noGrp="1"/>
          </p:cNvSpPr>
          <p:nvPr>
            <p:ph type="title"/>
          </p:nvPr>
        </p:nvSpPr>
        <p:spPr>
          <a:xfrm>
            <a:off x="239349" y="260649"/>
            <a:ext cx="7296811" cy="676937"/>
          </a:xfrm>
        </p:spPr>
        <p:txBody>
          <a:bodyPr/>
          <a:lstStyle/>
          <a:p>
            <a:r>
              <a:rPr lang="cs-CZ" dirty="0" err="1"/>
              <a:t>Research</a:t>
            </a:r>
            <a:r>
              <a:rPr lang="cs-CZ" dirty="0"/>
              <a:t> </a:t>
            </a:r>
            <a:r>
              <a:rPr lang="cs-CZ" dirty="0" err="1"/>
              <a:t>examples</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35</a:t>
            </a:fld>
            <a:endParaRPr lang="cs-CZ" dirty="0"/>
          </a:p>
        </p:txBody>
      </p:sp>
    </p:spTree>
    <p:extLst>
      <p:ext uri="{BB962C8B-B14F-4D97-AF65-F5344CB8AC3E}">
        <p14:creationId xmlns:p14="http://schemas.microsoft.com/office/powerpoint/2010/main" val="35424624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29004"/>
            <a:ext cx="11281253" cy="5180315"/>
          </a:xfrm>
          <a:prstGeom prst="rect">
            <a:avLst/>
          </a:prstGeom>
        </p:spPr>
        <p:txBody>
          <a:bodyPr>
            <a:noAutofit/>
          </a:bodyPr>
          <a:lstStyle/>
          <a:p>
            <a:r>
              <a:rPr lang="cs-CZ" sz="3600" b="1" dirty="0"/>
              <a:t>A panel</a:t>
            </a:r>
          </a:p>
          <a:p>
            <a:r>
              <a:rPr lang="en-US" sz="3600" dirty="0"/>
              <a:t>This is a standing sample of business customers, very similar to a user group.</a:t>
            </a:r>
            <a:r>
              <a:rPr lang="cs-CZ" sz="3600" dirty="0"/>
              <a:t> </a:t>
            </a:r>
            <a:r>
              <a:rPr lang="en-US" sz="3600" dirty="0"/>
              <a:t>The panel is so designed as to be representative of the market. Each and every</a:t>
            </a:r>
            <a:r>
              <a:rPr lang="cs-CZ" sz="3600" dirty="0"/>
              <a:t> </a:t>
            </a:r>
            <a:r>
              <a:rPr lang="en-US" sz="3600" dirty="0"/>
              <a:t>member of the panel (respondent) will be surveyed every time data is captured.</a:t>
            </a:r>
          </a:p>
          <a:p>
            <a:r>
              <a:rPr lang="en-US" sz="3600" dirty="0"/>
              <a:t>This requires </a:t>
            </a:r>
            <a:r>
              <a:rPr lang="en-US" sz="3600" dirty="0" err="1"/>
              <a:t>skilful</a:t>
            </a:r>
            <a:r>
              <a:rPr lang="en-US" sz="3600" dirty="0"/>
              <a:t> management to make sure that people on the panel do</a:t>
            </a:r>
            <a:r>
              <a:rPr lang="cs-CZ" sz="3600" dirty="0"/>
              <a:t> </a:t>
            </a:r>
            <a:r>
              <a:rPr lang="en-US" sz="3600" dirty="0"/>
              <a:t>not turn into professional respondents (that is to say behave abnormally and</a:t>
            </a:r>
            <a:r>
              <a:rPr lang="cs-CZ" sz="3600" dirty="0"/>
              <a:t> </a:t>
            </a:r>
            <a:r>
              <a:rPr lang="en-US" sz="3600" dirty="0"/>
              <a:t>therefore cease to be representative).</a:t>
            </a:r>
          </a:p>
        </p:txBody>
      </p:sp>
      <p:sp>
        <p:nvSpPr>
          <p:cNvPr id="6" name="Nadpis 5"/>
          <p:cNvSpPr>
            <a:spLocks noGrp="1"/>
          </p:cNvSpPr>
          <p:nvPr>
            <p:ph type="title"/>
          </p:nvPr>
        </p:nvSpPr>
        <p:spPr>
          <a:xfrm>
            <a:off x="239349" y="260649"/>
            <a:ext cx="7296811" cy="676937"/>
          </a:xfrm>
        </p:spPr>
        <p:txBody>
          <a:bodyPr/>
          <a:lstStyle/>
          <a:p>
            <a:r>
              <a:rPr lang="cs-CZ" dirty="0" err="1"/>
              <a:t>Research</a:t>
            </a:r>
            <a:r>
              <a:rPr lang="cs-CZ" dirty="0"/>
              <a:t> </a:t>
            </a:r>
            <a:r>
              <a:rPr lang="cs-CZ" dirty="0" err="1"/>
              <a:t>examples</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36</a:t>
            </a:fld>
            <a:endParaRPr lang="cs-CZ" dirty="0"/>
          </a:p>
        </p:txBody>
      </p:sp>
    </p:spTree>
    <p:extLst>
      <p:ext uri="{BB962C8B-B14F-4D97-AF65-F5344CB8AC3E}">
        <p14:creationId xmlns:p14="http://schemas.microsoft.com/office/powerpoint/2010/main" val="38457857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511718" y="576523"/>
            <a:ext cx="1702710"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800" b="1" kern="0" dirty="0">
                <a:solidFill>
                  <a:srgbClr val="307871"/>
                </a:solidFill>
                <a:latin typeface="Times New Roman"/>
                <a:ea typeface="+mj-ea"/>
                <a:cs typeface="+mj-cs"/>
              </a:rPr>
              <a:t>Summary</a:t>
            </a:r>
            <a:endParaRPr kumimoji="0" lang="en-GB" sz="2800" b="1" i="0" u="none" strike="noStrike" kern="0" cap="none" spc="0" normalizeH="0" baseline="0" dirty="0">
              <a:ln>
                <a:noFill/>
              </a:ln>
              <a:solidFill>
                <a:sysClr val="windowText" lastClr="000000"/>
              </a:solidFill>
              <a:effectLst/>
              <a:uLnTx/>
              <a:uFillTx/>
            </a:endParaRPr>
          </a:p>
        </p:txBody>
      </p:sp>
      <p:sp>
        <p:nvSpPr>
          <p:cNvPr id="2" name="TextovéPole 1"/>
          <p:cNvSpPr txBox="1"/>
          <p:nvPr/>
        </p:nvSpPr>
        <p:spPr>
          <a:xfrm>
            <a:off x="117049" y="1548711"/>
            <a:ext cx="10156504" cy="461665"/>
          </a:xfrm>
          <a:prstGeom prst="rect">
            <a:avLst/>
          </a:prstGeom>
          <a:solidFill>
            <a:schemeClr val="accent6">
              <a:lumMod val="40000"/>
              <a:lumOff val="60000"/>
            </a:schemeClr>
          </a:solidFill>
        </p:spPr>
        <p:txBody>
          <a:bodyPr wrap="square" rtlCol="0">
            <a:spAutoFit/>
          </a:bodyPr>
          <a:lstStyle/>
          <a:p>
            <a:endParaRPr lang="cs-CZ" sz="2400" b="1" dirty="0">
              <a:solidFill>
                <a:srgbClr val="002060"/>
              </a:solidFill>
              <a:cs typeface="Arial" panose="020B0604020202020204" pitchFamily="34"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Content Placeholder 2">
            <a:extLst>
              <a:ext uri="{FF2B5EF4-FFF2-40B4-BE49-F238E27FC236}">
                <a16:creationId xmlns:a16="http://schemas.microsoft.com/office/drawing/2014/main" id="{2C251978-D2C0-4060-9117-96E17C5F82A7}"/>
              </a:ext>
            </a:extLst>
          </p:cNvPr>
          <p:cNvSpPr txBox="1">
            <a:spLocks/>
          </p:cNvSpPr>
          <p:nvPr/>
        </p:nvSpPr>
        <p:spPr>
          <a:xfrm>
            <a:off x="527381" y="2207171"/>
            <a:ext cx="10965681" cy="481536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600" dirty="0" err="1"/>
              <a:t>We</a:t>
            </a:r>
            <a:r>
              <a:rPr lang="cs-CZ" sz="2600" dirty="0"/>
              <a:t> </a:t>
            </a:r>
            <a:r>
              <a:rPr lang="cs-CZ" sz="2600" dirty="0" err="1"/>
              <a:t>have</a:t>
            </a:r>
            <a:r>
              <a:rPr lang="cs-CZ" sz="2600" dirty="0"/>
              <a:t> </a:t>
            </a:r>
            <a:r>
              <a:rPr lang="cs-CZ" sz="2600" dirty="0" err="1"/>
              <a:t>leadned</a:t>
            </a:r>
            <a:r>
              <a:rPr lang="cs-CZ" sz="2600" dirty="0"/>
              <a:t> </a:t>
            </a:r>
            <a:r>
              <a:rPr lang="cs-CZ" sz="2600" dirty="0" err="1"/>
              <a:t>what</a:t>
            </a:r>
            <a:r>
              <a:rPr lang="cs-CZ" sz="2600" dirty="0"/>
              <a:t> </a:t>
            </a:r>
            <a:r>
              <a:rPr lang="cs-CZ" sz="2600" dirty="0" err="1"/>
              <a:t>is</a:t>
            </a:r>
            <a:r>
              <a:rPr lang="cs-CZ" sz="2600" dirty="0"/>
              <a:t> </a:t>
            </a:r>
            <a:r>
              <a:rPr lang="cs-CZ" sz="2600" dirty="0" err="1"/>
              <a:t>the</a:t>
            </a:r>
            <a:r>
              <a:rPr lang="cs-CZ" sz="2600" dirty="0"/>
              <a:t> </a:t>
            </a:r>
            <a:r>
              <a:rPr lang="cs-CZ" sz="2600" dirty="0" err="1"/>
              <a:t>purpose</a:t>
            </a:r>
            <a:r>
              <a:rPr lang="cs-CZ" sz="2600" dirty="0"/>
              <a:t> </a:t>
            </a:r>
            <a:r>
              <a:rPr lang="cs-CZ" sz="2600" dirty="0" err="1"/>
              <a:t>of</a:t>
            </a:r>
            <a:r>
              <a:rPr lang="cs-CZ" sz="2600" dirty="0"/>
              <a:t> </a:t>
            </a:r>
            <a:r>
              <a:rPr lang="cs-CZ" sz="2600" dirty="0" err="1"/>
              <a:t>research</a:t>
            </a:r>
            <a:r>
              <a:rPr lang="cs-CZ" sz="2600" dirty="0"/>
              <a:t> in </a:t>
            </a:r>
            <a:r>
              <a:rPr lang="cs-CZ" sz="2600" dirty="0" err="1"/>
              <a:t>service</a:t>
            </a:r>
            <a:r>
              <a:rPr lang="cs-CZ" sz="2600" dirty="0"/>
              <a:t> marketing.</a:t>
            </a:r>
          </a:p>
          <a:p>
            <a:pPr algn="just"/>
            <a:r>
              <a:rPr lang="cs-CZ" sz="2600" dirty="0" err="1"/>
              <a:t>What</a:t>
            </a:r>
            <a:r>
              <a:rPr lang="cs-CZ" sz="2600" dirty="0"/>
              <a:t> </a:t>
            </a:r>
            <a:r>
              <a:rPr lang="cs-CZ" sz="2600" dirty="0" err="1"/>
              <a:t>is</a:t>
            </a:r>
            <a:r>
              <a:rPr lang="cs-CZ" sz="2600" dirty="0"/>
              <a:t> </a:t>
            </a:r>
            <a:r>
              <a:rPr lang="cs-CZ" sz="2600" dirty="0" err="1"/>
              <a:t>the</a:t>
            </a:r>
            <a:r>
              <a:rPr lang="cs-CZ" sz="2600" dirty="0"/>
              <a:t> </a:t>
            </a:r>
            <a:r>
              <a:rPr lang="cs-CZ" sz="2600" dirty="0" err="1"/>
              <a:t>difference</a:t>
            </a:r>
            <a:r>
              <a:rPr lang="cs-CZ" sz="2600" dirty="0"/>
              <a:t> </a:t>
            </a:r>
            <a:r>
              <a:rPr lang="cs-CZ" sz="2600" dirty="0" err="1"/>
              <a:t>between</a:t>
            </a:r>
            <a:r>
              <a:rPr lang="cs-CZ" sz="2600" dirty="0"/>
              <a:t> </a:t>
            </a:r>
            <a:r>
              <a:rPr lang="cs-CZ" sz="2600" dirty="0" err="1"/>
              <a:t>quantitative</a:t>
            </a:r>
            <a:r>
              <a:rPr lang="cs-CZ" sz="2600" dirty="0"/>
              <a:t> and </a:t>
            </a:r>
            <a:r>
              <a:rPr lang="cs-CZ" sz="2600" dirty="0" err="1"/>
              <a:t>qualitative</a:t>
            </a:r>
            <a:r>
              <a:rPr lang="cs-CZ" sz="2600" dirty="0"/>
              <a:t> data.</a:t>
            </a:r>
          </a:p>
          <a:p>
            <a:pPr algn="just"/>
            <a:r>
              <a:rPr lang="cs-CZ" sz="2600" dirty="0" err="1"/>
              <a:t>What</a:t>
            </a:r>
            <a:r>
              <a:rPr lang="cs-CZ" sz="2600" dirty="0"/>
              <a:t> </a:t>
            </a:r>
            <a:r>
              <a:rPr lang="cs-CZ" sz="2600" dirty="0" err="1"/>
              <a:t>is</a:t>
            </a:r>
            <a:r>
              <a:rPr lang="cs-CZ" sz="2600" dirty="0"/>
              <a:t> </a:t>
            </a:r>
            <a:r>
              <a:rPr lang="cs-CZ" sz="2600" dirty="0" err="1"/>
              <a:t>the</a:t>
            </a:r>
            <a:r>
              <a:rPr lang="cs-CZ" sz="2600" dirty="0"/>
              <a:t> </a:t>
            </a:r>
            <a:r>
              <a:rPr lang="cs-CZ" sz="2600" dirty="0" err="1"/>
              <a:t>difference</a:t>
            </a:r>
            <a:r>
              <a:rPr lang="cs-CZ" sz="2600" dirty="0"/>
              <a:t> </a:t>
            </a:r>
            <a:r>
              <a:rPr lang="cs-CZ" sz="2600" dirty="0" err="1"/>
              <a:t>between</a:t>
            </a:r>
            <a:r>
              <a:rPr lang="cs-CZ" sz="2600" dirty="0"/>
              <a:t> </a:t>
            </a:r>
            <a:r>
              <a:rPr lang="cs-CZ" sz="2600" dirty="0" err="1"/>
              <a:t>primary</a:t>
            </a:r>
            <a:r>
              <a:rPr lang="cs-CZ" sz="2600" dirty="0"/>
              <a:t> and </a:t>
            </a:r>
            <a:r>
              <a:rPr lang="cs-CZ" sz="2600" dirty="0" err="1"/>
              <a:t>secondary</a:t>
            </a:r>
            <a:r>
              <a:rPr lang="cs-CZ" sz="2600" dirty="0"/>
              <a:t> data.</a:t>
            </a:r>
          </a:p>
          <a:p>
            <a:pPr algn="just"/>
            <a:r>
              <a:rPr lang="en-US" sz="2600" dirty="0"/>
              <a:t>Primary research is conducted to ﬁll information gaps that the secondary data has not been able to satisfy.</a:t>
            </a:r>
            <a:endParaRPr lang="cs-CZ" sz="2600" dirty="0"/>
          </a:p>
          <a:p>
            <a:pPr algn="just"/>
            <a:r>
              <a:rPr lang="en-US" sz="2600"/>
              <a:t>The major beneﬁt of secondary data is that it can be accessed at a very modest cost compared to the cost of primary research, another is the speed with which the data can be obtained. </a:t>
            </a:r>
            <a:endParaRPr lang="en-US" sz="2600" dirty="0"/>
          </a:p>
          <a:p>
            <a:pPr algn="just"/>
            <a:endParaRPr lang="cs-CZ" sz="2600" dirty="0"/>
          </a:p>
          <a:p>
            <a:pPr algn="just"/>
            <a:endParaRPr lang="en-US" sz="2600" dirty="0"/>
          </a:p>
          <a:p>
            <a:pPr algn="just"/>
            <a:endParaRPr lang="en-US" sz="2600" dirty="0"/>
          </a:p>
        </p:txBody>
      </p:sp>
    </p:spTree>
    <p:extLst>
      <p:ext uri="{BB962C8B-B14F-4D97-AF65-F5344CB8AC3E}">
        <p14:creationId xmlns:p14="http://schemas.microsoft.com/office/powerpoint/2010/main" val="304444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3200" dirty="0"/>
              <a:t>In  order</a:t>
            </a:r>
            <a:endParaRPr lang="cs-CZ" sz="3200" dirty="0"/>
          </a:p>
          <a:p>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1088789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Types of information available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5</a:t>
            </a:fld>
            <a:endParaRPr lang="cs-CZ" dirty="0"/>
          </a:p>
        </p:txBody>
      </p:sp>
      <p:pic>
        <p:nvPicPr>
          <p:cNvPr id="2" name="Picture 1">
            <a:extLst>
              <a:ext uri="{FF2B5EF4-FFF2-40B4-BE49-F238E27FC236}">
                <a16:creationId xmlns:a16="http://schemas.microsoft.com/office/drawing/2014/main" id="{9787D93B-DD85-456F-9227-40C227415EC2}"/>
              </a:ext>
            </a:extLst>
          </p:cNvPr>
          <p:cNvPicPr>
            <a:picLocks noChangeAspect="1"/>
          </p:cNvPicPr>
          <p:nvPr/>
        </p:nvPicPr>
        <p:blipFill>
          <a:blip r:embed="rId3"/>
          <a:stretch>
            <a:fillRect/>
          </a:stretch>
        </p:blipFill>
        <p:spPr>
          <a:xfrm>
            <a:off x="2275178" y="1265321"/>
            <a:ext cx="6644271" cy="4327357"/>
          </a:xfrm>
          <a:prstGeom prst="rect">
            <a:avLst/>
          </a:prstGeom>
        </p:spPr>
      </p:pic>
      <p:sp>
        <p:nvSpPr>
          <p:cNvPr id="5" name="TextBox 4">
            <a:extLst>
              <a:ext uri="{FF2B5EF4-FFF2-40B4-BE49-F238E27FC236}">
                <a16:creationId xmlns:a16="http://schemas.microsoft.com/office/drawing/2014/main" id="{666F5766-E9E1-45AA-8063-4B2E75D6A912}"/>
              </a:ext>
            </a:extLst>
          </p:cNvPr>
          <p:cNvSpPr txBox="1"/>
          <p:nvPr/>
        </p:nvSpPr>
        <p:spPr>
          <a:xfrm>
            <a:off x="2880360" y="4130040"/>
            <a:ext cx="1165860" cy="369332"/>
          </a:xfrm>
          <a:prstGeom prst="rect">
            <a:avLst/>
          </a:prstGeom>
          <a:solidFill>
            <a:schemeClr val="bg1">
              <a:lumMod val="85000"/>
            </a:schemeClr>
          </a:solidFill>
        </p:spPr>
        <p:txBody>
          <a:bodyPr wrap="square" rtlCol="0">
            <a:spAutoFit/>
          </a:bodyPr>
          <a:lstStyle/>
          <a:p>
            <a:r>
              <a:rPr lang="cs-CZ" dirty="0">
                <a:latin typeface="Gill Sans MT Condensed" panose="020B0506020104020203" pitchFamily="34" charset="-18"/>
              </a:rPr>
              <a:t>Quantitative</a:t>
            </a:r>
          </a:p>
        </p:txBody>
      </p:sp>
      <p:sp>
        <p:nvSpPr>
          <p:cNvPr id="7" name="TextBox 6">
            <a:extLst>
              <a:ext uri="{FF2B5EF4-FFF2-40B4-BE49-F238E27FC236}">
                <a16:creationId xmlns:a16="http://schemas.microsoft.com/office/drawing/2014/main" id="{42F70DF0-6C68-4D19-9BEE-320DC304436D}"/>
              </a:ext>
            </a:extLst>
          </p:cNvPr>
          <p:cNvSpPr txBox="1"/>
          <p:nvPr/>
        </p:nvSpPr>
        <p:spPr>
          <a:xfrm>
            <a:off x="8959693" y="5897751"/>
            <a:ext cx="2896947" cy="369332"/>
          </a:xfrm>
          <a:prstGeom prst="rect">
            <a:avLst/>
          </a:prstGeom>
          <a:noFill/>
        </p:spPr>
        <p:txBody>
          <a:bodyPr wrap="none" rtlCol="0">
            <a:spAutoFit/>
          </a:bodyPr>
          <a:lstStyle/>
          <a:p>
            <a:r>
              <a:rPr lang="cs-CZ" dirty="0"/>
              <a:t>Source: Ruskin-Brown (2005)</a:t>
            </a:r>
          </a:p>
        </p:txBody>
      </p:sp>
    </p:spTree>
    <p:extLst>
      <p:ext uri="{BB962C8B-B14F-4D97-AF65-F5344CB8AC3E}">
        <p14:creationId xmlns:p14="http://schemas.microsoft.com/office/powerpoint/2010/main" val="4181117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4000" b="1" dirty="0"/>
              <a:t>Secondary data </a:t>
            </a:r>
            <a:r>
              <a:rPr lang="en-US" sz="4000" dirty="0"/>
              <a:t>– second-hand data that some other organization</a:t>
            </a:r>
            <a:r>
              <a:rPr lang="cs-CZ" sz="4000" dirty="0"/>
              <a:t> </a:t>
            </a:r>
            <a:r>
              <a:rPr lang="en-US" sz="4000" dirty="0"/>
              <a:t>has gathered at some other time, for some other purpose but yours.</a:t>
            </a:r>
          </a:p>
          <a:p>
            <a:r>
              <a:rPr lang="en-US" sz="4000" b="1" dirty="0"/>
              <a:t>Primary data </a:t>
            </a:r>
            <a:r>
              <a:rPr lang="en-US" sz="4000" dirty="0"/>
              <a:t>– information gathered direct from the market, either</a:t>
            </a:r>
            <a:r>
              <a:rPr lang="cs-CZ" sz="4000" dirty="0"/>
              <a:t> </a:t>
            </a:r>
            <a:r>
              <a:rPr lang="en-US" sz="4000" dirty="0"/>
              <a:t>via a research agency, or by your organization.</a:t>
            </a:r>
            <a:endParaRPr lang="cs-CZ" sz="4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Types of information available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6</a:t>
            </a:fld>
            <a:endParaRPr lang="cs-CZ" dirty="0"/>
          </a:p>
        </p:txBody>
      </p:sp>
    </p:spTree>
    <p:extLst>
      <p:ext uri="{BB962C8B-B14F-4D97-AF65-F5344CB8AC3E}">
        <p14:creationId xmlns:p14="http://schemas.microsoft.com/office/powerpoint/2010/main" val="2735788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245013" cy="4704523"/>
          </a:xfrm>
          <a:prstGeom prst="rect">
            <a:avLst/>
          </a:prstGeom>
        </p:spPr>
        <p:txBody>
          <a:bodyPr>
            <a:noAutofit/>
          </a:bodyPr>
          <a:lstStyle/>
          <a:p>
            <a:r>
              <a:rPr lang="en-US" sz="4000" b="1" dirty="0"/>
              <a:t>Qualitative data – </a:t>
            </a:r>
            <a:r>
              <a:rPr lang="en-US" sz="4400" dirty="0"/>
              <a:t>unstructured data, often for initial exploratory</a:t>
            </a:r>
            <a:r>
              <a:rPr lang="cs-CZ" sz="4400" dirty="0"/>
              <a:t> </a:t>
            </a:r>
            <a:r>
              <a:rPr lang="en-US" sz="4400" dirty="0"/>
              <a:t>purposes  because  we  don’t  know  what  the  issues  are  with  our</a:t>
            </a:r>
            <a:r>
              <a:rPr lang="cs-CZ" sz="4400" dirty="0"/>
              <a:t> </a:t>
            </a:r>
            <a:r>
              <a:rPr lang="en-US" sz="4400" dirty="0"/>
              <a:t>customers. We may think we know, but we are not our own typical</a:t>
            </a:r>
            <a:r>
              <a:rPr lang="cs-CZ" sz="4400" dirty="0"/>
              <a:t> </a:t>
            </a:r>
            <a:r>
              <a:rPr lang="en-US" sz="4400" dirty="0"/>
              <a:t>customers.</a:t>
            </a:r>
            <a:endParaRPr lang="cs-CZ" sz="4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Types of information available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7</a:t>
            </a:fld>
            <a:endParaRPr lang="cs-CZ" dirty="0"/>
          </a:p>
        </p:txBody>
      </p:sp>
    </p:spTree>
    <p:extLst>
      <p:ext uri="{BB962C8B-B14F-4D97-AF65-F5344CB8AC3E}">
        <p14:creationId xmlns:p14="http://schemas.microsoft.com/office/powerpoint/2010/main" val="420688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245013" cy="4704523"/>
          </a:xfrm>
          <a:prstGeom prst="rect">
            <a:avLst/>
          </a:prstGeom>
        </p:spPr>
        <p:txBody>
          <a:bodyPr>
            <a:noAutofit/>
          </a:bodyPr>
          <a:lstStyle/>
          <a:p>
            <a:r>
              <a:rPr lang="en-US" sz="4000" b="1" dirty="0"/>
              <a:t>Quantitative data – </a:t>
            </a:r>
            <a:r>
              <a:rPr lang="en-US" sz="4000" dirty="0"/>
              <a:t>the information has numbers and proportions</a:t>
            </a:r>
            <a:r>
              <a:rPr lang="cs-CZ" sz="4000" dirty="0"/>
              <a:t> </a:t>
            </a:r>
            <a:r>
              <a:rPr lang="en-US" sz="4000" dirty="0"/>
              <a:t>associated with them and with the right size and type of sample will</a:t>
            </a:r>
            <a:r>
              <a:rPr lang="cs-CZ" sz="4000" dirty="0"/>
              <a:t> </a:t>
            </a:r>
            <a:r>
              <a:rPr lang="en-US" sz="4000" dirty="0"/>
              <a:t>also have conﬁdence levels and statistical signiﬁcance to the point</a:t>
            </a:r>
            <a:r>
              <a:rPr lang="cs-CZ" sz="4000" dirty="0"/>
              <a:t> </a:t>
            </a:r>
            <a:r>
              <a:rPr lang="en-US" sz="4000" dirty="0"/>
              <a:t>that we can make management decisions based on this information,</a:t>
            </a:r>
            <a:r>
              <a:rPr lang="cs-CZ" sz="4000" dirty="0"/>
              <a:t> </a:t>
            </a:r>
            <a:r>
              <a:rPr lang="en-US" sz="4000" dirty="0"/>
              <a:t>with conﬁdence.</a:t>
            </a:r>
            <a:endParaRPr lang="cs-CZ" sz="4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Types of information available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8</a:t>
            </a:fld>
            <a:endParaRPr lang="cs-CZ" dirty="0"/>
          </a:p>
        </p:txBody>
      </p:sp>
    </p:spTree>
    <p:extLst>
      <p:ext uri="{BB962C8B-B14F-4D97-AF65-F5344CB8AC3E}">
        <p14:creationId xmlns:p14="http://schemas.microsoft.com/office/powerpoint/2010/main" val="2243023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245013" cy="4704523"/>
          </a:xfrm>
          <a:prstGeom prst="rect">
            <a:avLst/>
          </a:prstGeom>
        </p:spPr>
        <p:txBody>
          <a:bodyPr>
            <a:noAutofit/>
          </a:bodyPr>
          <a:lstStyle/>
          <a:p>
            <a:r>
              <a:rPr lang="en-US" sz="3600" dirty="0"/>
              <a:t>The major beneﬁt of secondary data is that it can be accessed at a very modest</a:t>
            </a:r>
            <a:r>
              <a:rPr lang="cs-CZ" sz="3600" dirty="0"/>
              <a:t> </a:t>
            </a:r>
            <a:r>
              <a:rPr lang="en-US" sz="3600" dirty="0"/>
              <a:t>cost compared to the cost of primary research, another is the speed with which</a:t>
            </a:r>
            <a:r>
              <a:rPr lang="cs-CZ" sz="3600" dirty="0"/>
              <a:t> </a:t>
            </a:r>
            <a:r>
              <a:rPr lang="en-US" sz="3600" dirty="0"/>
              <a:t>the data can be obtained. However, direct access to a ‘host’ database is usually</a:t>
            </a:r>
            <a:r>
              <a:rPr lang="cs-CZ" sz="3600" dirty="0"/>
              <a:t> </a:t>
            </a:r>
            <a:r>
              <a:rPr lang="en-US" sz="3600" dirty="0"/>
              <a:t>restricted to people or ﬁrms who are members, i.e. they have an existing</a:t>
            </a:r>
            <a:r>
              <a:rPr lang="cs-CZ" sz="3600" dirty="0"/>
              <a:t> </a:t>
            </a:r>
            <a:r>
              <a:rPr lang="en-US" sz="3600" dirty="0"/>
              <a:t>account and can be billed for the time used and the per page cost of the data</a:t>
            </a:r>
            <a:r>
              <a:rPr lang="cs-CZ" sz="3600" dirty="0"/>
              <a:t> </a:t>
            </a:r>
            <a:r>
              <a:rPr lang="en-US" sz="3600" dirty="0"/>
              <a:t>accessed.</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err="1"/>
              <a:t>Secondary</a:t>
            </a:r>
            <a:r>
              <a:rPr lang="cs-CZ" dirty="0"/>
              <a:t> data via </a:t>
            </a:r>
            <a:r>
              <a:rPr lang="cs-CZ" dirty="0" err="1"/>
              <a:t>desk</a:t>
            </a:r>
            <a:r>
              <a:rPr lang="cs-CZ" dirty="0"/>
              <a:t> </a:t>
            </a:r>
            <a:r>
              <a:rPr lang="cs-CZ" dirty="0" err="1"/>
              <a:t>research</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9</a:t>
            </a:fld>
            <a:endParaRPr lang="cs-CZ" dirty="0"/>
          </a:p>
        </p:txBody>
      </p:sp>
    </p:spTree>
    <p:extLst>
      <p:ext uri="{BB962C8B-B14F-4D97-AF65-F5344CB8AC3E}">
        <p14:creationId xmlns:p14="http://schemas.microsoft.com/office/powerpoint/2010/main" val="64957722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2276</TotalTime>
  <Words>2326</Words>
  <Application>Microsoft Office PowerPoint</Application>
  <PresentationFormat>Širokoúhlá obrazovka</PresentationFormat>
  <Paragraphs>245</Paragraphs>
  <Slides>37</Slides>
  <Notes>33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37</vt:i4>
      </vt:variant>
    </vt:vector>
  </HeadingPairs>
  <TitlesOfParts>
    <vt:vector size="43" baseType="lpstr">
      <vt:lpstr>Arial</vt:lpstr>
      <vt:lpstr>Calibri</vt:lpstr>
      <vt:lpstr>Calibri Light</vt:lpstr>
      <vt:lpstr>Gill Sans MT Condensed</vt:lpstr>
      <vt:lpstr>Times New Roman</vt:lpstr>
      <vt:lpstr>Motiv Office</vt:lpstr>
      <vt:lpstr>Název prezentace</vt:lpstr>
      <vt:lpstr>Prezentace aplikace PowerPoint</vt:lpstr>
      <vt:lpstr>Prezentace aplikace PowerPoint</vt:lpstr>
      <vt:lpstr>Introduction</vt:lpstr>
      <vt:lpstr>Types of information available</vt:lpstr>
      <vt:lpstr>Types of information available</vt:lpstr>
      <vt:lpstr>Types of information available</vt:lpstr>
      <vt:lpstr>Types of information available</vt:lpstr>
      <vt:lpstr>Secondary data via desk research</vt:lpstr>
      <vt:lpstr>Secondary data via desk research</vt:lpstr>
      <vt:lpstr>Secondary data via desk research</vt:lpstr>
      <vt:lpstr>Secondary data via desk research</vt:lpstr>
      <vt:lpstr>Secondary data via desk research</vt:lpstr>
      <vt:lpstr>Secondary data - IMPARTIALITY</vt:lpstr>
      <vt:lpstr>Secondary data - VALIDITY</vt:lpstr>
      <vt:lpstr>Secondary data - VALIDITY</vt:lpstr>
      <vt:lpstr>Secondary data - CURRENCY</vt:lpstr>
      <vt:lpstr>Secondary data - RELIABILITY</vt:lpstr>
      <vt:lpstr>Primary information via Field research</vt:lpstr>
      <vt:lpstr>Primary information via Field research</vt:lpstr>
      <vt:lpstr>Primary information via Field research</vt:lpstr>
      <vt:lpstr>Primary information via Field research</vt:lpstr>
      <vt:lpstr>Primary information via Field research</vt:lpstr>
      <vt:lpstr>Primary information via Field research</vt:lpstr>
      <vt:lpstr>Primary information via Field research</vt:lpstr>
      <vt:lpstr>Primary information via Field research</vt:lpstr>
      <vt:lpstr>Qualitative research</vt:lpstr>
      <vt:lpstr>Qualitative research</vt:lpstr>
      <vt:lpstr>Qualitative research</vt:lpstr>
      <vt:lpstr>Qualitative research</vt:lpstr>
      <vt:lpstr>Quantitative research</vt:lpstr>
      <vt:lpstr>Quantitative research</vt:lpstr>
      <vt:lpstr>Research examples</vt:lpstr>
      <vt:lpstr>Research examples</vt:lpstr>
      <vt:lpstr>Research examples</vt:lpstr>
      <vt:lpstr>Research examples</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kle0001</cp:lastModifiedBy>
  <cp:revision>186</cp:revision>
  <dcterms:created xsi:type="dcterms:W3CDTF">2016-11-25T20:36:16Z</dcterms:created>
  <dcterms:modified xsi:type="dcterms:W3CDTF">2019-05-02T08:09:09Z</dcterms:modified>
</cp:coreProperties>
</file>