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88" r:id="rId2"/>
    <p:sldId id="258" r:id="rId3"/>
    <p:sldId id="263" r:id="rId4"/>
    <p:sldId id="293" r:id="rId5"/>
    <p:sldId id="294" r:id="rId6"/>
    <p:sldId id="295" r:id="rId7"/>
    <p:sldId id="296" r:id="rId8"/>
    <p:sldId id="297" r:id="rId9"/>
    <p:sldId id="298" r:id="rId10"/>
    <p:sldId id="299" r:id="rId11"/>
    <p:sldId id="300" r:id="rId12"/>
    <p:sldId id="301" r:id="rId13"/>
    <p:sldId id="302" r:id="rId14"/>
    <p:sldId id="303" r:id="rId15"/>
    <p:sldId id="304" r:id="rId16"/>
    <p:sldId id="306" r:id="rId17"/>
    <p:sldId id="305" r:id="rId18"/>
    <p:sldId id="307" r:id="rId19"/>
    <p:sldId id="308" r:id="rId20"/>
    <p:sldId id="309" r:id="rId21"/>
    <p:sldId id="310" r:id="rId22"/>
    <p:sldId id="311" r:id="rId23"/>
    <p:sldId id="312" r:id="rId24"/>
    <p:sldId id="313" r:id="rId25"/>
    <p:sldId id="314" r:id="rId26"/>
    <p:sldId id="315" r:id="rId27"/>
    <p:sldId id="316" r:id="rId28"/>
    <p:sldId id="317" r:id="rId29"/>
    <p:sldId id="318" r:id="rId30"/>
    <p:sldId id="319" r:id="rId31"/>
    <p:sldId id="320" r:id="rId32"/>
    <p:sldId id="321" r:id="rId33"/>
    <p:sldId id="322" r:id="rId34"/>
    <p:sldId id="287" r:id="rId3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FFFF66"/>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00" autoAdjust="0"/>
    <p:restoredTop sz="94660"/>
  </p:normalViewPr>
  <p:slideViewPr>
    <p:cSldViewPr snapToGrid="0">
      <p:cViewPr varScale="1">
        <p:scale>
          <a:sx n="50" d="100"/>
          <a:sy n="50" d="100"/>
        </p:scale>
        <p:origin x="29" y="7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7994D6-9834-41EE-897B-56F62E2676A9}" type="datetimeFigureOut">
              <a:rPr lang="en-US" smtClean="0"/>
              <a:t>5/2/2019</a:t>
            </a:fld>
            <a:endParaRPr lang="en-US"/>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2606DA-6D10-439D-BB61-0F12376694FF}" type="slidenum">
              <a:rPr lang="en-US" smtClean="0"/>
              <a:t>‹#›</a:t>
            </a:fld>
            <a:endParaRPr lang="en-US"/>
          </a:p>
        </p:txBody>
      </p:sp>
    </p:spTree>
    <p:extLst>
      <p:ext uri="{BB962C8B-B14F-4D97-AF65-F5344CB8AC3E}">
        <p14:creationId xmlns:p14="http://schemas.microsoft.com/office/powerpoint/2010/main" val="2526868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18977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496426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1989524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4930548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31991475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17511008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8384393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8508320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29505583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3409532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1057792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3493443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25307126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17269103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41640246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4472307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21604013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42427137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10757426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27682555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38542153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2455054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4752910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1996490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722652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51551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2212441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3983649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6075614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Urbánek (2014)</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4128942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02.05.2019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02.05.2019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02.05.2019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30070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5"/>
            <a:ext cx="1274720" cy="994283"/>
          </a:xfrm>
          <a:prstGeom prst="rect">
            <a:avLst/>
          </a:prstGeom>
        </p:spPr>
      </p:pic>
      <p:sp>
        <p:nvSpPr>
          <p:cNvPr id="7" name="Nadpis 1"/>
          <p:cNvSpPr>
            <a:spLocks noGrp="1"/>
          </p:cNvSpPr>
          <p:nvPr>
            <p:ph type="title"/>
          </p:nvPr>
        </p:nvSpPr>
        <p:spPr>
          <a:xfrm>
            <a:off x="335360" y="260649"/>
            <a:ext cx="6048672" cy="676937"/>
          </a:xfrm>
          <a:prstGeom prst="rect">
            <a:avLst/>
          </a:prstGeom>
          <a:noFill/>
          <a:ln>
            <a:noFill/>
          </a:ln>
        </p:spPr>
        <p:txBody>
          <a:bodyPr anchor="t">
            <a:noAutofit/>
          </a:bodyPr>
          <a:lstStyle>
            <a:lvl1pPr algn="l">
              <a:defRPr sz="3200"/>
            </a:lvl1pPr>
          </a:lstStyle>
          <a:p>
            <a:pPr algn="l"/>
            <a:r>
              <a:rPr lang="cs-CZ" sz="32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0"/>
            <a:ext cx="3860800" cy="365125"/>
          </a:xfrm>
          <a:prstGeom prst="rect">
            <a:avLst/>
          </a:prstGeom>
        </p:spPr>
        <p:txBody>
          <a:bodyPr/>
          <a:lstStyle>
            <a:lvl1pPr algn="l">
              <a:defRPr sz="1067">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0"/>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75273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02.05.2019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02.05.2019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02.05.2019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02.05.2019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02.05.2019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02.05.2019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02.05.2019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02.05.2019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02.05.2019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2437" y="5253203"/>
            <a:ext cx="1248139" cy="973549"/>
          </a:xfrm>
          <a:prstGeom prst="rect">
            <a:avLst/>
          </a:prstGeom>
        </p:spPr>
      </p:pic>
      <p:sp>
        <p:nvSpPr>
          <p:cNvPr id="7" name="Obdélník 6"/>
          <p:cNvSpPr/>
          <p:nvPr/>
        </p:nvSpPr>
        <p:spPr>
          <a:xfrm>
            <a:off x="527382" y="3154411"/>
            <a:ext cx="8939369" cy="3072341"/>
          </a:xfrm>
          <a:prstGeom prst="rect">
            <a:avLst/>
          </a:prstGeom>
          <a:solidFill>
            <a:srgbClr val="008080"/>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sz="2400" dirty="0">
                <a:ln w="0"/>
                <a:solidFill>
                  <a:schemeClr val="bg1"/>
                </a:solidFill>
                <a:effectLst>
                  <a:outerShdw blurRad="38100" dist="19050" dir="2700000" algn="tl" rotWithShape="0">
                    <a:schemeClr val="dk1">
                      <a:alpha val="40000"/>
                    </a:schemeClr>
                  </a:outerShdw>
                </a:effectLst>
              </a:rPr>
              <a:t>Prezentace předmětu:</a:t>
            </a:r>
          </a:p>
          <a:p>
            <a:pPr algn="ctr"/>
            <a:r>
              <a:rPr lang="cs-CZ" sz="2400" b="1" dirty="0">
                <a:ln w="0"/>
                <a:solidFill>
                  <a:schemeClr val="bg1"/>
                </a:solidFill>
                <a:effectLst>
                  <a:outerShdw blurRad="38100" dist="19050" dir="2700000" algn="tl" rotWithShape="0">
                    <a:schemeClr val="dk1">
                      <a:alpha val="40000"/>
                    </a:schemeClr>
                  </a:outerShdw>
                </a:effectLst>
              </a:rPr>
              <a:t>Marketing of services</a:t>
            </a:r>
          </a:p>
          <a:p>
            <a:pPr algn="ctr"/>
            <a:endParaRPr lang="cs-CZ" sz="2400" dirty="0">
              <a:ln w="0"/>
              <a:solidFill>
                <a:schemeClr val="bg1"/>
              </a:solidFill>
              <a:effectLst>
                <a:outerShdw blurRad="38100" dist="19050" dir="2700000" algn="tl" rotWithShape="0">
                  <a:schemeClr val="dk1">
                    <a:alpha val="40000"/>
                  </a:schemeClr>
                </a:outerShdw>
              </a:effectLst>
            </a:endParaRPr>
          </a:p>
          <a:p>
            <a:pPr algn="ctr"/>
            <a:r>
              <a:rPr lang="cs-CZ" sz="2400" dirty="0">
                <a:ln w="0"/>
                <a:solidFill>
                  <a:schemeClr val="bg1"/>
                </a:solidFill>
                <a:effectLst>
                  <a:outerShdw blurRad="38100" dist="19050" dir="2700000" algn="tl" rotWithShape="0">
                    <a:schemeClr val="dk1">
                      <a:alpha val="40000"/>
                    </a:schemeClr>
                  </a:outerShdw>
                </a:effectLst>
              </a:rPr>
              <a:t>Vyučující:</a:t>
            </a:r>
          </a:p>
          <a:p>
            <a:pPr algn="ctr"/>
            <a:r>
              <a:rPr lang="cs-CZ" sz="2400" b="1" dirty="0">
                <a:ln w="0"/>
                <a:solidFill>
                  <a:schemeClr val="bg1"/>
                </a:solidFill>
                <a:effectLst>
                  <a:outerShdw blurRad="38100" dist="19050" dir="2700000" algn="tl" rotWithShape="0">
                    <a:schemeClr val="dk1">
                      <a:alpha val="40000"/>
                    </a:schemeClr>
                  </a:outerShdw>
                </a:effectLst>
              </a:rPr>
              <a:t>Ing. Michal Stoklasa, Ph.D.</a:t>
            </a:r>
          </a:p>
          <a:p>
            <a:pPr algn="ctr"/>
            <a:r>
              <a:rPr lang="cs-CZ" sz="2400" b="1" dirty="0">
                <a:ln w="0"/>
                <a:solidFill>
                  <a:schemeClr val="bg1"/>
                </a:solidFill>
                <a:effectLst>
                  <a:outerShdw blurRad="38100" dist="19050" dir="2700000" algn="tl" rotWithShape="0">
                    <a:schemeClr val="dk1">
                      <a:alpha val="40000"/>
                    </a:schemeClr>
                  </a:outerShdw>
                </a:effectLst>
              </a:rPr>
              <a:t>Ing. Martin </a:t>
            </a:r>
            <a:r>
              <a:rPr lang="cs-CZ" sz="2400" b="1" dirty="0" err="1">
                <a:ln w="0"/>
                <a:solidFill>
                  <a:schemeClr val="bg1"/>
                </a:solidFill>
                <a:effectLst>
                  <a:outerShdw blurRad="38100" dist="19050" dir="2700000" algn="tl" rotWithShape="0">
                    <a:schemeClr val="dk1">
                      <a:alpha val="40000"/>
                    </a:schemeClr>
                  </a:outerShdw>
                </a:effectLst>
              </a:rPr>
              <a:t>Klepek</a:t>
            </a:r>
            <a:r>
              <a:rPr lang="cs-CZ" sz="2400" b="1" dirty="0">
                <a:ln w="0"/>
                <a:solidFill>
                  <a:schemeClr val="bg1"/>
                </a:solidFill>
                <a:effectLst>
                  <a:outerShdw blurRad="38100" dist="19050" dir="2700000" algn="tl" rotWithShape="0">
                    <a:schemeClr val="dk1">
                      <a:alpha val="40000"/>
                    </a:schemeClr>
                  </a:outerShdw>
                </a:effectLst>
              </a:rPr>
              <a:t>, Ph.D.</a:t>
            </a:r>
          </a:p>
        </p:txBody>
      </p:sp>
      <p:sp>
        <p:nvSpPr>
          <p:cNvPr id="2" name="Nadpis 1"/>
          <p:cNvSpPr>
            <a:spLocks noGrp="1"/>
          </p:cNvSpPr>
          <p:nvPr>
            <p:ph type="ctrTitle" idx="4294967295"/>
          </p:nvPr>
        </p:nvSpPr>
        <p:spPr>
          <a:xfrm>
            <a:off x="0" y="933451"/>
            <a:ext cx="6815667" cy="2878667"/>
          </a:xfrm>
          <a:prstGeom prst="rect">
            <a:avLst/>
          </a:prstGeom>
        </p:spPr>
        <p:txBody>
          <a:bodyPr anchor="t">
            <a:normAutofit/>
          </a:bodyPr>
          <a:lstStyle/>
          <a:p>
            <a:pPr algn="l"/>
            <a:r>
              <a:rPr lang="cs-CZ" sz="5333" b="1" dirty="0">
                <a:solidFill>
                  <a:schemeClr val="bg1"/>
                </a:solidFill>
                <a:latin typeface="Times New Roman" panose="02020603050405020304" pitchFamily="18" charset="0"/>
                <a:cs typeface="Times New Roman" panose="02020603050405020304" pitchFamily="18" charset="0"/>
              </a:rPr>
              <a:t>Název</a:t>
            </a:r>
            <a:br>
              <a:rPr lang="cs-CZ" sz="5333" b="1" dirty="0">
                <a:solidFill>
                  <a:schemeClr val="bg1"/>
                </a:solidFill>
                <a:latin typeface="Times New Roman" panose="02020603050405020304" pitchFamily="18" charset="0"/>
                <a:cs typeface="Times New Roman" panose="02020603050405020304" pitchFamily="18" charset="0"/>
              </a:rPr>
            </a:br>
            <a:r>
              <a:rPr lang="cs-CZ" sz="5333"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2125733885"/>
              </p:ext>
            </p:extLst>
          </p:nvPr>
        </p:nvGraphicFramePr>
        <p:xfrm>
          <a:off x="719403" y="2085202"/>
          <a:ext cx="8640960" cy="580814"/>
        </p:xfrm>
        <a:graphic>
          <a:graphicData uri="http://schemas.openxmlformats.org/drawingml/2006/table">
            <a:tbl>
              <a:tblPr firstRow="1" firstCol="1" bandRow="1">
                <a:tableStyleId>{5C22544A-7EE6-4342-B048-85BDC9FD1C3A}</a:tableStyleId>
              </a:tblPr>
              <a:tblGrid>
                <a:gridCol w="3022555">
                  <a:extLst>
                    <a:ext uri="{9D8B030D-6E8A-4147-A177-3AD203B41FA5}">
                      <a16:colId xmlns:a16="http://schemas.microsoft.com/office/drawing/2014/main" val="3755197986"/>
                    </a:ext>
                  </a:extLst>
                </a:gridCol>
                <a:gridCol w="5618405">
                  <a:extLst>
                    <a:ext uri="{9D8B030D-6E8A-4147-A177-3AD203B41FA5}">
                      <a16:colId xmlns:a16="http://schemas.microsoft.com/office/drawing/2014/main" val="4011610095"/>
                    </a:ext>
                  </a:extLst>
                </a:gridCol>
              </a:tblGrid>
              <a:tr h="290407">
                <a:tc>
                  <a:txBody>
                    <a:bodyPr/>
                    <a:lstStyle/>
                    <a:p>
                      <a:pPr indent="180340" algn="l">
                        <a:lnSpc>
                          <a:spcPct val="115000"/>
                        </a:lnSpc>
                        <a:spcBef>
                          <a:spcPts val="425"/>
                        </a:spcBef>
                        <a:spcAft>
                          <a:spcPts val="0"/>
                        </a:spcAft>
                      </a:pPr>
                      <a:r>
                        <a:rPr lang="cs-CZ" sz="1600" dirty="0">
                          <a:effectLst/>
                        </a:rPr>
                        <a:t>Název projektu</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tc>
                  <a:txBody>
                    <a:bodyPr/>
                    <a:lstStyle/>
                    <a:p>
                      <a:pPr indent="180340" algn="just">
                        <a:lnSpc>
                          <a:spcPct val="115000"/>
                        </a:lnSpc>
                        <a:spcBef>
                          <a:spcPts val="425"/>
                        </a:spcBef>
                        <a:spcAft>
                          <a:spcPts val="0"/>
                        </a:spcAft>
                      </a:pPr>
                      <a:r>
                        <a:rPr lang="cs-CZ" sz="1600" dirty="0">
                          <a:effectLst/>
                        </a:rPr>
                        <a:t>Rozvoj vzdělávání na Slezské univerzitě v Opavě</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extLst>
                  <a:ext uri="{0D108BD9-81ED-4DB2-BD59-A6C34878D82A}">
                    <a16:rowId xmlns:a16="http://schemas.microsoft.com/office/drawing/2014/main" val="2306872320"/>
                  </a:ext>
                </a:extLst>
              </a:tr>
              <a:tr h="290407">
                <a:tc>
                  <a:txBody>
                    <a:bodyPr/>
                    <a:lstStyle/>
                    <a:p>
                      <a:pPr indent="180340" algn="just">
                        <a:lnSpc>
                          <a:spcPct val="115000"/>
                        </a:lnSpc>
                        <a:spcBef>
                          <a:spcPts val="425"/>
                        </a:spcBef>
                        <a:spcAft>
                          <a:spcPts val="0"/>
                        </a:spcAft>
                      </a:pPr>
                      <a:r>
                        <a:rPr lang="cs-CZ" sz="1600" dirty="0">
                          <a:effectLst/>
                        </a:rPr>
                        <a:t>Registrační číslo projektu</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tc>
                  <a:txBody>
                    <a:bodyPr/>
                    <a:lstStyle/>
                    <a:p>
                      <a:pPr indent="180340" algn="just">
                        <a:lnSpc>
                          <a:spcPct val="115000"/>
                        </a:lnSpc>
                        <a:spcBef>
                          <a:spcPts val="425"/>
                        </a:spcBef>
                        <a:spcAft>
                          <a:spcPts val="0"/>
                        </a:spcAft>
                      </a:pPr>
                      <a:r>
                        <a:rPr lang="cs-CZ" sz="1600" b="1" dirty="0">
                          <a:solidFill>
                            <a:schemeClr val="bg1"/>
                          </a:solidFill>
                          <a:effectLst/>
                        </a:rPr>
                        <a:t>CZ.02.2.69/0.0./0.0/16_015/0002400</a:t>
                      </a:r>
                      <a:endParaRPr lang="cs-CZ"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2504018" y="3769097"/>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cs-CZ" sz="2400"/>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6765" y="333771"/>
            <a:ext cx="7340600" cy="16256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2504018" y="6076264"/>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cs-CZ" sz="2400"/>
          </a:p>
        </p:txBody>
      </p:sp>
    </p:spTree>
    <p:extLst>
      <p:ext uri="{BB962C8B-B14F-4D97-AF65-F5344CB8AC3E}">
        <p14:creationId xmlns:p14="http://schemas.microsoft.com/office/powerpoint/2010/main" val="3375899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900333" cy="4704523"/>
          </a:xfrm>
          <a:prstGeom prst="rect">
            <a:avLst/>
          </a:prstGeom>
        </p:spPr>
        <p:txBody>
          <a:bodyPr>
            <a:noAutofit/>
          </a:bodyPr>
          <a:lstStyle/>
          <a:p>
            <a:r>
              <a:rPr lang="en-US" sz="3600" dirty="0"/>
              <a:t>The service concept is the definition of the offer in terms of the bundle of goods and services sold to the consumer plus the relative importance of this bundle to the consumer. </a:t>
            </a:r>
            <a:endParaRPr lang="cs-CZ" sz="3600" dirty="0"/>
          </a:p>
          <a:p>
            <a:r>
              <a:rPr lang="en-US" sz="3600" dirty="0"/>
              <a:t>It enables the manager to understand some of the intangibles, elusive and implicit that affect the consumer  decision  and  to  design  and  operate  his  organization  to  deliver  a  total  service package  that  emphasizes  the  important  element  of  that  package. </a:t>
            </a:r>
            <a:endParaRPr lang="cs-CZ" sz="3600" dirty="0"/>
          </a:p>
        </p:txBody>
      </p:sp>
      <p:sp>
        <p:nvSpPr>
          <p:cNvPr id="6" name="Nadpis 5"/>
          <p:cNvSpPr>
            <a:spLocks noGrp="1"/>
          </p:cNvSpPr>
          <p:nvPr>
            <p:ph type="title"/>
          </p:nvPr>
        </p:nvSpPr>
        <p:spPr>
          <a:xfrm>
            <a:off x="239349" y="260649"/>
            <a:ext cx="7296811" cy="676937"/>
          </a:xfrm>
        </p:spPr>
        <p:txBody>
          <a:bodyPr/>
          <a:lstStyle/>
          <a:p>
            <a:r>
              <a:rPr lang="cs-CZ" dirty="0" err="1"/>
              <a:t>The</a:t>
            </a:r>
            <a:r>
              <a:rPr lang="cs-CZ" dirty="0"/>
              <a:t> </a:t>
            </a:r>
            <a:r>
              <a:rPr lang="cs-CZ" dirty="0" err="1"/>
              <a:t>service</a:t>
            </a:r>
            <a:r>
              <a:rPr lang="cs-CZ" dirty="0"/>
              <a:t> </a:t>
            </a:r>
            <a:r>
              <a:rPr lang="cs-CZ" dirty="0" err="1"/>
              <a:t>concept</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10</a:t>
            </a:fld>
            <a:endParaRPr lang="cs-CZ" dirty="0"/>
          </a:p>
        </p:txBody>
      </p:sp>
    </p:spTree>
    <p:extLst>
      <p:ext uri="{BB962C8B-B14F-4D97-AF65-F5344CB8AC3E}">
        <p14:creationId xmlns:p14="http://schemas.microsoft.com/office/powerpoint/2010/main" val="3647481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900333" cy="4704523"/>
          </a:xfrm>
          <a:prstGeom prst="rect">
            <a:avLst/>
          </a:prstGeom>
        </p:spPr>
        <p:txBody>
          <a:bodyPr>
            <a:noAutofit/>
          </a:bodyPr>
          <a:lstStyle/>
          <a:p>
            <a:r>
              <a:rPr lang="en-US" sz="3600" dirty="0"/>
              <a:t>The  marketing  concept dictates  that  marketing  decisions  should  be  based  upon  customer  needs  and  wants.  </a:t>
            </a:r>
            <a:endParaRPr lang="cs-CZ" sz="3600" dirty="0"/>
          </a:p>
          <a:p>
            <a:r>
              <a:rPr lang="en-US" sz="3600" dirty="0"/>
              <a:t>Buyers purchase goods and services to satisfy their needs and wants. </a:t>
            </a:r>
            <a:endParaRPr lang="cs-CZ" sz="3600" dirty="0"/>
          </a:p>
          <a:p>
            <a:r>
              <a:rPr lang="en-US" sz="3600" dirty="0"/>
              <a:t>Thus when a buyer engages in a market transaction he perceives a bundle of benefits and satisfaction to be derived from that transaction.</a:t>
            </a:r>
            <a:endParaRPr lang="cs-CZ" sz="3600" dirty="0"/>
          </a:p>
        </p:txBody>
      </p:sp>
      <p:sp>
        <p:nvSpPr>
          <p:cNvPr id="6" name="Nadpis 5"/>
          <p:cNvSpPr>
            <a:spLocks noGrp="1"/>
          </p:cNvSpPr>
          <p:nvPr>
            <p:ph type="title"/>
          </p:nvPr>
        </p:nvSpPr>
        <p:spPr>
          <a:xfrm>
            <a:off x="239349" y="260649"/>
            <a:ext cx="7296811" cy="676937"/>
          </a:xfrm>
        </p:spPr>
        <p:txBody>
          <a:bodyPr/>
          <a:lstStyle/>
          <a:p>
            <a:r>
              <a:rPr lang="cs-CZ" dirty="0" err="1"/>
              <a:t>The</a:t>
            </a:r>
            <a:r>
              <a:rPr lang="cs-CZ" dirty="0"/>
              <a:t> </a:t>
            </a:r>
            <a:r>
              <a:rPr lang="cs-CZ" dirty="0" err="1"/>
              <a:t>service</a:t>
            </a:r>
            <a:r>
              <a:rPr lang="cs-CZ" dirty="0"/>
              <a:t> </a:t>
            </a:r>
            <a:r>
              <a:rPr lang="cs-CZ" dirty="0" err="1"/>
              <a:t>concept</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11</a:t>
            </a:fld>
            <a:endParaRPr lang="cs-CZ" dirty="0"/>
          </a:p>
        </p:txBody>
      </p:sp>
    </p:spTree>
    <p:extLst>
      <p:ext uri="{BB962C8B-B14F-4D97-AF65-F5344CB8AC3E}">
        <p14:creationId xmlns:p14="http://schemas.microsoft.com/office/powerpoint/2010/main" val="2358278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900333" cy="4704523"/>
          </a:xfrm>
          <a:prstGeom prst="rect">
            <a:avLst/>
          </a:prstGeom>
        </p:spPr>
        <p:txBody>
          <a:bodyPr>
            <a:noAutofit/>
          </a:bodyPr>
          <a:lstStyle/>
          <a:p>
            <a:r>
              <a:rPr lang="en-US" sz="3600" dirty="0"/>
              <a:t>From the sellers’ view point however the market offering can be divided into its component parts. </a:t>
            </a:r>
            <a:endParaRPr lang="cs-CZ" sz="3600" dirty="0"/>
          </a:p>
          <a:p>
            <a:r>
              <a:rPr lang="en-US" sz="3600" dirty="0"/>
              <a:t>The marketing mix is the convenient means of organizing all the variables controlled by the marketer that influence transactions in the marketplace. </a:t>
            </a:r>
            <a:endParaRPr lang="cs-CZ" sz="3600" dirty="0"/>
          </a:p>
          <a:p>
            <a:r>
              <a:rPr lang="en-US" sz="3600" dirty="0"/>
              <a:t>It is a ‘checklist approach’ where marketer’s  attempt  to  list  and  organize  the  variables  under  their  control  which  may  be important in influencing transactions in the market place.</a:t>
            </a:r>
            <a:endParaRPr lang="cs-CZ" sz="3600" dirty="0"/>
          </a:p>
        </p:txBody>
      </p:sp>
      <p:sp>
        <p:nvSpPr>
          <p:cNvPr id="6" name="Nadpis 5"/>
          <p:cNvSpPr>
            <a:spLocks noGrp="1"/>
          </p:cNvSpPr>
          <p:nvPr>
            <p:ph type="title"/>
          </p:nvPr>
        </p:nvSpPr>
        <p:spPr>
          <a:xfrm>
            <a:off x="239349" y="260649"/>
            <a:ext cx="7296811" cy="676937"/>
          </a:xfrm>
        </p:spPr>
        <p:txBody>
          <a:bodyPr/>
          <a:lstStyle/>
          <a:p>
            <a:r>
              <a:rPr lang="cs-CZ" dirty="0" err="1"/>
              <a:t>The</a:t>
            </a:r>
            <a:r>
              <a:rPr lang="cs-CZ" dirty="0"/>
              <a:t> </a:t>
            </a:r>
            <a:r>
              <a:rPr lang="cs-CZ" dirty="0" err="1"/>
              <a:t>service</a:t>
            </a:r>
            <a:r>
              <a:rPr lang="cs-CZ" dirty="0"/>
              <a:t> </a:t>
            </a:r>
            <a:r>
              <a:rPr lang="cs-CZ" dirty="0" err="1"/>
              <a:t>concept</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12</a:t>
            </a:fld>
            <a:endParaRPr lang="cs-CZ" dirty="0"/>
          </a:p>
        </p:txBody>
      </p:sp>
    </p:spTree>
    <p:extLst>
      <p:ext uri="{BB962C8B-B14F-4D97-AF65-F5344CB8AC3E}">
        <p14:creationId xmlns:p14="http://schemas.microsoft.com/office/powerpoint/2010/main" val="2354044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r>
              <a:rPr lang="en-US" sz="3600" dirty="0"/>
              <a:t>The products that firms market do differ in extent to which they involve the transfer of ownership of physical goods. </a:t>
            </a:r>
            <a:endParaRPr lang="cs-CZ" sz="3600" dirty="0"/>
          </a:p>
          <a:p>
            <a:r>
              <a:rPr lang="en-US" sz="3600" dirty="0"/>
              <a:t>However, intangible components inevitably play a pivotal role in  winning  and  maintaining  a  satisfied  customer.  </a:t>
            </a:r>
            <a:endParaRPr lang="cs-CZ" sz="3600" dirty="0"/>
          </a:p>
          <a:p>
            <a:r>
              <a:rPr lang="en-US" sz="3600" dirty="0"/>
              <a:t>To  stress  this  point  we  will  refer  to  all market  offerings  of  firms  as  their  services  and  point  out  that  these  services  can  be  broken down into four main components</a:t>
            </a:r>
            <a:r>
              <a:rPr lang="cs-CZ" sz="3600" dirty="0"/>
              <a:t>.</a:t>
            </a:r>
          </a:p>
        </p:txBody>
      </p:sp>
      <p:sp>
        <p:nvSpPr>
          <p:cNvPr id="6" name="Nadpis 5"/>
          <p:cNvSpPr>
            <a:spLocks noGrp="1"/>
          </p:cNvSpPr>
          <p:nvPr>
            <p:ph type="title"/>
          </p:nvPr>
        </p:nvSpPr>
        <p:spPr>
          <a:xfrm>
            <a:off x="239349" y="260649"/>
            <a:ext cx="7296811" cy="676937"/>
          </a:xfrm>
        </p:spPr>
        <p:txBody>
          <a:bodyPr/>
          <a:lstStyle/>
          <a:p>
            <a:r>
              <a:rPr lang="cs-CZ" dirty="0" err="1"/>
              <a:t>The</a:t>
            </a:r>
            <a:r>
              <a:rPr lang="cs-CZ" dirty="0"/>
              <a:t> </a:t>
            </a:r>
            <a:r>
              <a:rPr lang="cs-CZ" dirty="0" err="1"/>
              <a:t>compoments</a:t>
            </a:r>
            <a:r>
              <a:rPr lang="cs-CZ" dirty="0"/>
              <a:t> </a:t>
            </a:r>
            <a:r>
              <a:rPr lang="cs-CZ" dirty="0" err="1"/>
              <a:t>of</a:t>
            </a:r>
            <a:r>
              <a:rPr lang="cs-CZ" dirty="0"/>
              <a:t> a </a:t>
            </a:r>
            <a:r>
              <a:rPr lang="cs-CZ" dirty="0" err="1"/>
              <a:t>service</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13</a:t>
            </a:fld>
            <a:endParaRPr lang="cs-CZ" dirty="0"/>
          </a:p>
        </p:txBody>
      </p:sp>
    </p:spTree>
    <p:extLst>
      <p:ext uri="{BB962C8B-B14F-4D97-AF65-F5344CB8AC3E}">
        <p14:creationId xmlns:p14="http://schemas.microsoft.com/office/powerpoint/2010/main" val="4191591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pPr marL="742950" indent="-742950">
              <a:buFont typeface="+mj-lt"/>
              <a:buAutoNum type="arabicPeriod"/>
            </a:pPr>
            <a:r>
              <a:rPr lang="cs-CZ" sz="4800" b="1" dirty="0" err="1"/>
              <a:t>Service</a:t>
            </a:r>
            <a:r>
              <a:rPr lang="cs-CZ" sz="4800" b="1" dirty="0"/>
              <a:t> </a:t>
            </a:r>
            <a:r>
              <a:rPr lang="cs-CZ" sz="4800" b="1" dirty="0" err="1"/>
              <a:t>delivery</a:t>
            </a:r>
            <a:endParaRPr lang="cs-CZ" sz="4800" b="1" dirty="0"/>
          </a:p>
          <a:p>
            <a:pPr marL="742950" indent="-742950">
              <a:buFont typeface="+mj-lt"/>
              <a:buAutoNum type="arabicPeriod"/>
            </a:pPr>
            <a:r>
              <a:rPr lang="cs-CZ" sz="4800" b="1" dirty="0" err="1"/>
              <a:t>Service</a:t>
            </a:r>
            <a:r>
              <a:rPr lang="cs-CZ" sz="4800" b="1" dirty="0"/>
              <a:t> </a:t>
            </a:r>
            <a:r>
              <a:rPr lang="cs-CZ" sz="4800" b="1" dirty="0" err="1"/>
              <a:t>environment</a:t>
            </a:r>
            <a:endParaRPr lang="cs-CZ" sz="4800" b="1" dirty="0"/>
          </a:p>
          <a:p>
            <a:pPr marL="742950" indent="-742950">
              <a:buFont typeface="+mj-lt"/>
              <a:buAutoNum type="arabicPeriod"/>
            </a:pPr>
            <a:r>
              <a:rPr lang="cs-CZ" sz="4800" b="1" dirty="0" err="1"/>
              <a:t>Service</a:t>
            </a:r>
            <a:r>
              <a:rPr lang="cs-CZ" sz="4800" b="1" dirty="0"/>
              <a:t> </a:t>
            </a:r>
            <a:r>
              <a:rPr lang="cs-CZ" sz="4800" b="1" dirty="0" err="1"/>
              <a:t>product</a:t>
            </a:r>
            <a:endParaRPr lang="cs-CZ" sz="4800" b="1" dirty="0"/>
          </a:p>
          <a:p>
            <a:pPr marL="742950" indent="-742950">
              <a:buFont typeface="+mj-lt"/>
              <a:buAutoNum type="arabicPeriod"/>
            </a:pPr>
            <a:r>
              <a:rPr lang="cs-CZ" sz="4800" b="1" dirty="0" err="1"/>
              <a:t>Physisical</a:t>
            </a:r>
            <a:r>
              <a:rPr lang="cs-CZ" sz="4800" b="1" dirty="0"/>
              <a:t> </a:t>
            </a:r>
            <a:r>
              <a:rPr lang="cs-CZ" sz="4800" b="1" dirty="0" err="1"/>
              <a:t>product</a:t>
            </a:r>
            <a:endParaRPr lang="cs-CZ" sz="4800" b="1" dirty="0"/>
          </a:p>
        </p:txBody>
      </p:sp>
      <p:sp>
        <p:nvSpPr>
          <p:cNvPr id="6" name="Nadpis 5"/>
          <p:cNvSpPr>
            <a:spLocks noGrp="1"/>
          </p:cNvSpPr>
          <p:nvPr>
            <p:ph type="title"/>
          </p:nvPr>
        </p:nvSpPr>
        <p:spPr>
          <a:xfrm>
            <a:off x="239349" y="260649"/>
            <a:ext cx="7296811" cy="676937"/>
          </a:xfrm>
        </p:spPr>
        <p:txBody>
          <a:bodyPr/>
          <a:lstStyle/>
          <a:p>
            <a:r>
              <a:rPr lang="cs-CZ" dirty="0" err="1"/>
              <a:t>The</a:t>
            </a:r>
            <a:r>
              <a:rPr lang="cs-CZ" dirty="0"/>
              <a:t> </a:t>
            </a:r>
            <a:r>
              <a:rPr lang="cs-CZ" dirty="0" err="1"/>
              <a:t>compoments</a:t>
            </a:r>
            <a:r>
              <a:rPr lang="cs-CZ" dirty="0"/>
              <a:t> </a:t>
            </a:r>
            <a:r>
              <a:rPr lang="cs-CZ" dirty="0" err="1"/>
              <a:t>of</a:t>
            </a:r>
            <a:r>
              <a:rPr lang="cs-CZ" dirty="0"/>
              <a:t> a </a:t>
            </a:r>
            <a:r>
              <a:rPr lang="cs-CZ" dirty="0" err="1"/>
              <a:t>service</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14</a:t>
            </a:fld>
            <a:endParaRPr lang="cs-CZ" dirty="0"/>
          </a:p>
        </p:txBody>
      </p:sp>
    </p:spTree>
    <p:extLst>
      <p:ext uri="{BB962C8B-B14F-4D97-AF65-F5344CB8AC3E}">
        <p14:creationId xmlns:p14="http://schemas.microsoft.com/office/powerpoint/2010/main" val="594995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pPr marL="0" indent="0">
              <a:buNone/>
            </a:pPr>
            <a:r>
              <a:rPr lang="cs-CZ" sz="4800" b="1" dirty="0" err="1"/>
              <a:t>Service</a:t>
            </a:r>
            <a:r>
              <a:rPr lang="cs-CZ" sz="4800" b="1" dirty="0"/>
              <a:t> </a:t>
            </a:r>
            <a:r>
              <a:rPr lang="cs-CZ" sz="4800" b="1" dirty="0" err="1"/>
              <a:t>delivery</a:t>
            </a:r>
            <a:endParaRPr lang="cs-CZ" sz="4800" b="1" dirty="0"/>
          </a:p>
          <a:p>
            <a:r>
              <a:rPr lang="cs-CZ" sz="3600" dirty="0"/>
              <a:t>I</a:t>
            </a:r>
            <a:r>
              <a:rPr lang="en-US" sz="3600" dirty="0"/>
              <a:t>s the result of “planning your work, “and the service delivery is the result of working your plan. For example, the service may be that a fast-food customer is greeted cheerfully within ten seconds, but the actual service delivery may be hindered by the counter employee joking in the back of the store for five minutes with other employees. </a:t>
            </a:r>
            <a:endParaRPr lang="cs-CZ" sz="3600" dirty="0"/>
          </a:p>
        </p:txBody>
      </p:sp>
      <p:sp>
        <p:nvSpPr>
          <p:cNvPr id="6" name="Nadpis 5"/>
          <p:cNvSpPr>
            <a:spLocks noGrp="1"/>
          </p:cNvSpPr>
          <p:nvPr>
            <p:ph type="title"/>
          </p:nvPr>
        </p:nvSpPr>
        <p:spPr>
          <a:xfrm>
            <a:off x="239349" y="260649"/>
            <a:ext cx="7296811" cy="676937"/>
          </a:xfrm>
        </p:spPr>
        <p:txBody>
          <a:bodyPr/>
          <a:lstStyle/>
          <a:p>
            <a:r>
              <a:rPr lang="cs-CZ" dirty="0" err="1"/>
              <a:t>The</a:t>
            </a:r>
            <a:r>
              <a:rPr lang="cs-CZ" dirty="0"/>
              <a:t> </a:t>
            </a:r>
            <a:r>
              <a:rPr lang="cs-CZ" dirty="0" err="1"/>
              <a:t>compoments</a:t>
            </a:r>
            <a:r>
              <a:rPr lang="cs-CZ" dirty="0"/>
              <a:t> </a:t>
            </a:r>
            <a:r>
              <a:rPr lang="cs-CZ" dirty="0" err="1"/>
              <a:t>of</a:t>
            </a:r>
            <a:r>
              <a:rPr lang="cs-CZ" dirty="0"/>
              <a:t> a </a:t>
            </a:r>
            <a:r>
              <a:rPr lang="cs-CZ" dirty="0" err="1"/>
              <a:t>service</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15</a:t>
            </a:fld>
            <a:endParaRPr lang="cs-CZ" dirty="0"/>
          </a:p>
        </p:txBody>
      </p:sp>
    </p:spTree>
    <p:extLst>
      <p:ext uri="{BB962C8B-B14F-4D97-AF65-F5344CB8AC3E}">
        <p14:creationId xmlns:p14="http://schemas.microsoft.com/office/powerpoint/2010/main" val="2611829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pPr marL="0" indent="0">
              <a:buNone/>
            </a:pPr>
            <a:r>
              <a:rPr lang="cs-CZ" sz="4800" b="1" dirty="0" err="1"/>
              <a:t>Service</a:t>
            </a:r>
            <a:r>
              <a:rPr lang="cs-CZ" sz="4800" b="1" dirty="0"/>
              <a:t> </a:t>
            </a:r>
            <a:r>
              <a:rPr lang="cs-CZ" sz="4800" b="1" dirty="0" err="1"/>
              <a:t>environment</a:t>
            </a:r>
            <a:endParaRPr lang="cs-CZ" sz="4800" b="1" dirty="0"/>
          </a:p>
          <a:p>
            <a:r>
              <a:rPr lang="cs-CZ" sz="3600" dirty="0" err="1"/>
              <a:t>It</a:t>
            </a:r>
            <a:r>
              <a:rPr lang="cs-CZ" sz="3600" dirty="0"/>
              <a:t> </a:t>
            </a:r>
            <a:r>
              <a:rPr lang="en-US" sz="3600" dirty="0"/>
              <a:t>can  also  signal  the  intended  market  segment  and  position  the organizations. </a:t>
            </a:r>
            <a:endParaRPr lang="cs-CZ" sz="3600" dirty="0"/>
          </a:p>
          <a:p>
            <a:r>
              <a:rPr lang="en-US" sz="3600" dirty="0"/>
              <a:t>For example, a restaurant near a university campus might signal that it is catering to </a:t>
            </a:r>
            <a:r>
              <a:rPr lang="cs-CZ" sz="3600" dirty="0"/>
              <a:t>c</a:t>
            </a:r>
            <a:r>
              <a:rPr lang="en-US" sz="3600" dirty="0" err="1"/>
              <a:t>ollege</a:t>
            </a:r>
            <a:r>
              <a:rPr lang="en-US" sz="3600" dirty="0"/>
              <a:t> students by putting college memorabilia and pictures of students on the walls. </a:t>
            </a:r>
            <a:endParaRPr lang="cs-CZ" sz="3600" dirty="0"/>
          </a:p>
        </p:txBody>
      </p:sp>
      <p:sp>
        <p:nvSpPr>
          <p:cNvPr id="6" name="Nadpis 5"/>
          <p:cNvSpPr>
            <a:spLocks noGrp="1"/>
          </p:cNvSpPr>
          <p:nvPr>
            <p:ph type="title"/>
          </p:nvPr>
        </p:nvSpPr>
        <p:spPr>
          <a:xfrm>
            <a:off x="239349" y="260649"/>
            <a:ext cx="7296811" cy="676937"/>
          </a:xfrm>
        </p:spPr>
        <p:txBody>
          <a:bodyPr/>
          <a:lstStyle/>
          <a:p>
            <a:r>
              <a:rPr lang="cs-CZ" dirty="0" err="1"/>
              <a:t>The</a:t>
            </a:r>
            <a:r>
              <a:rPr lang="cs-CZ" dirty="0"/>
              <a:t> </a:t>
            </a:r>
            <a:r>
              <a:rPr lang="cs-CZ" dirty="0" err="1"/>
              <a:t>compoments</a:t>
            </a:r>
            <a:r>
              <a:rPr lang="cs-CZ" dirty="0"/>
              <a:t> </a:t>
            </a:r>
            <a:r>
              <a:rPr lang="cs-CZ" dirty="0" err="1"/>
              <a:t>of</a:t>
            </a:r>
            <a:r>
              <a:rPr lang="cs-CZ" dirty="0"/>
              <a:t> a </a:t>
            </a:r>
            <a:r>
              <a:rPr lang="cs-CZ" dirty="0" err="1"/>
              <a:t>service</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16</a:t>
            </a:fld>
            <a:endParaRPr lang="cs-CZ" dirty="0"/>
          </a:p>
        </p:txBody>
      </p:sp>
    </p:spTree>
    <p:extLst>
      <p:ext uri="{BB962C8B-B14F-4D97-AF65-F5344CB8AC3E}">
        <p14:creationId xmlns:p14="http://schemas.microsoft.com/office/powerpoint/2010/main" val="11040101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pPr marL="0" indent="0">
              <a:buNone/>
            </a:pPr>
            <a:r>
              <a:rPr lang="cs-CZ" sz="4800" b="1" dirty="0" err="1"/>
              <a:t>Service</a:t>
            </a:r>
            <a:r>
              <a:rPr lang="cs-CZ" sz="4800" b="1" dirty="0"/>
              <a:t> </a:t>
            </a:r>
            <a:r>
              <a:rPr lang="cs-CZ" sz="4800" b="1" dirty="0" err="1"/>
              <a:t>product</a:t>
            </a:r>
            <a:endParaRPr lang="cs-CZ" sz="4800" b="1" dirty="0"/>
          </a:p>
          <a:p>
            <a:r>
              <a:rPr lang="cs-CZ" sz="3600" dirty="0" err="1"/>
              <a:t>It</a:t>
            </a:r>
            <a:r>
              <a:rPr lang="cs-CZ" sz="3600" dirty="0"/>
              <a:t> </a:t>
            </a:r>
            <a:r>
              <a:rPr lang="en-US" sz="3600" dirty="0"/>
              <a:t>is the core performance purchased by the customer, the flow of events designed to provide a desired outcome. </a:t>
            </a:r>
            <a:endParaRPr lang="cs-CZ" sz="3600" dirty="0"/>
          </a:p>
          <a:p>
            <a:r>
              <a:rPr lang="en-US" sz="3600" dirty="0"/>
              <a:t>It refers to that part of the experience apart from the transfer of physical goods and typically includes interactions with the trim’s personnel’. </a:t>
            </a:r>
            <a:endParaRPr lang="cs-CZ" sz="3600" dirty="0"/>
          </a:p>
        </p:txBody>
      </p:sp>
      <p:sp>
        <p:nvSpPr>
          <p:cNvPr id="6" name="Nadpis 5"/>
          <p:cNvSpPr>
            <a:spLocks noGrp="1"/>
          </p:cNvSpPr>
          <p:nvPr>
            <p:ph type="title"/>
          </p:nvPr>
        </p:nvSpPr>
        <p:spPr>
          <a:xfrm>
            <a:off x="239349" y="260649"/>
            <a:ext cx="7296811" cy="676937"/>
          </a:xfrm>
        </p:spPr>
        <p:txBody>
          <a:bodyPr/>
          <a:lstStyle/>
          <a:p>
            <a:r>
              <a:rPr lang="cs-CZ" dirty="0" err="1"/>
              <a:t>The</a:t>
            </a:r>
            <a:r>
              <a:rPr lang="cs-CZ" dirty="0"/>
              <a:t> </a:t>
            </a:r>
            <a:r>
              <a:rPr lang="cs-CZ" dirty="0" err="1"/>
              <a:t>compoments</a:t>
            </a:r>
            <a:r>
              <a:rPr lang="cs-CZ" dirty="0"/>
              <a:t> </a:t>
            </a:r>
            <a:r>
              <a:rPr lang="cs-CZ" dirty="0" err="1"/>
              <a:t>of</a:t>
            </a:r>
            <a:r>
              <a:rPr lang="cs-CZ" dirty="0"/>
              <a:t> a </a:t>
            </a:r>
            <a:r>
              <a:rPr lang="cs-CZ" dirty="0" err="1"/>
              <a:t>service</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17</a:t>
            </a:fld>
            <a:endParaRPr lang="cs-CZ" dirty="0"/>
          </a:p>
        </p:txBody>
      </p:sp>
    </p:spTree>
    <p:extLst>
      <p:ext uri="{BB962C8B-B14F-4D97-AF65-F5344CB8AC3E}">
        <p14:creationId xmlns:p14="http://schemas.microsoft.com/office/powerpoint/2010/main" val="3734512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34573" cy="4704523"/>
          </a:xfrm>
          <a:prstGeom prst="rect">
            <a:avLst/>
          </a:prstGeom>
        </p:spPr>
        <p:txBody>
          <a:bodyPr>
            <a:noAutofit/>
          </a:bodyPr>
          <a:lstStyle/>
          <a:p>
            <a:pPr marL="0" indent="0">
              <a:buNone/>
            </a:pPr>
            <a:r>
              <a:rPr lang="cs-CZ" sz="4800" b="1" dirty="0" err="1"/>
              <a:t>Physical</a:t>
            </a:r>
            <a:r>
              <a:rPr lang="cs-CZ" sz="4800" b="1" dirty="0"/>
              <a:t> </a:t>
            </a:r>
            <a:r>
              <a:rPr lang="cs-CZ" sz="4800" b="1" dirty="0" err="1"/>
              <a:t>product</a:t>
            </a:r>
            <a:endParaRPr lang="cs-CZ" sz="4800" b="1" dirty="0"/>
          </a:p>
          <a:p>
            <a:r>
              <a:rPr lang="en-US" sz="3600" dirty="0"/>
              <a:t>Physical product is whatever the organization transfers to the customer that can be touched. It is tangible and physically real. Examples include houses, automobiles, computers, books, hotel soap and shampoo, and food. </a:t>
            </a:r>
            <a:endParaRPr lang="cs-CZ" sz="3600" dirty="0"/>
          </a:p>
        </p:txBody>
      </p:sp>
      <p:sp>
        <p:nvSpPr>
          <p:cNvPr id="6" name="Nadpis 5"/>
          <p:cNvSpPr>
            <a:spLocks noGrp="1"/>
          </p:cNvSpPr>
          <p:nvPr>
            <p:ph type="title"/>
          </p:nvPr>
        </p:nvSpPr>
        <p:spPr>
          <a:xfrm>
            <a:off x="239349" y="260649"/>
            <a:ext cx="7296811" cy="676937"/>
          </a:xfrm>
        </p:spPr>
        <p:txBody>
          <a:bodyPr/>
          <a:lstStyle/>
          <a:p>
            <a:r>
              <a:rPr lang="cs-CZ" dirty="0" err="1"/>
              <a:t>The</a:t>
            </a:r>
            <a:r>
              <a:rPr lang="cs-CZ" dirty="0"/>
              <a:t> </a:t>
            </a:r>
            <a:r>
              <a:rPr lang="cs-CZ" dirty="0" err="1"/>
              <a:t>compoments</a:t>
            </a:r>
            <a:r>
              <a:rPr lang="cs-CZ" dirty="0"/>
              <a:t> </a:t>
            </a:r>
            <a:r>
              <a:rPr lang="cs-CZ" dirty="0" err="1"/>
              <a:t>of</a:t>
            </a:r>
            <a:r>
              <a:rPr lang="cs-CZ" dirty="0"/>
              <a:t> a </a:t>
            </a:r>
            <a:r>
              <a:rPr lang="cs-CZ" dirty="0" err="1"/>
              <a:t>service</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18</a:t>
            </a:fld>
            <a:endParaRPr lang="cs-CZ" dirty="0"/>
          </a:p>
        </p:txBody>
      </p:sp>
    </p:spTree>
    <p:extLst>
      <p:ext uri="{BB962C8B-B14F-4D97-AF65-F5344CB8AC3E}">
        <p14:creationId xmlns:p14="http://schemas.microsoft.com/office/powerpoint/2010/main" val="1666116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34573" cy="4704523"/>
          </a:xfrm>
          <a:prstGeom prst="rect">
            <a:avLst/>
          </a:prstGeom>
        </p:spPr>
        <p:txBody>
          <a:bodyPr>
            <a:noAutofit/>
          </a:bodyPr>
          <a:lstStyle/>
          <a:p>
            <a:pPr marL="0" indent="0">
              <a:buNone/>
            </a:pPr>
            <a:r>
              <a:rPr lang="cs-CZ" sz="4800" b="1" dirty="0"/>
              <a:t>Idea </a:t>
            </a:r>
            <a:r>
              <a:rPr lang="cs-CZ" sz="4800" b="1" dirty="0" err="1"/>
              <a:t>generation</a:t>
            </a:r>
            <a:endParaRPr lang="cs-CZ" sz="4800" b="1" dirty="0"/>
          </a:p>
          <a:p>
            <a:r>
              <a:rPr lang="en-US" sz="3600" dirty="0"/>
              <a:t>Ideas  may  be  generated  in  many  ways.  They  can  arise  inside  the  organization  and outside  it,  they  can  result  from  search  procedures  (e.g.  marketing  research)  as  well  as informally;  they  may  involve  the  organization  in  creating  the  means  of  delivering  the  new service product or they may involve the organization in obtaining rights to services product, like franchise. . </a:t>
            </a:r>
            <a:endParaRPr lang="cs-CZ" sz="3600" dirty="0"/>
          </a:p>
        </p:txBody>
      </p:sp>
      <p:sp>
        <p:nvSpPr>
          <p:cNvPr id="6" name="Nadpis 5"/>
          <p:cNvSpPr>
            <a:spLocks noGrp="1"/>
          </p:cNvSpPr>
          <p:nvPr>
            <p:ph type="title"/>
          </p:nvPr>
        </p:nvSpPr>
        <p:spPr>
          <a:xfrm>
            <a:off x="239349" y="260649"/>
            <a:ext cx="7296811" cy="676937"/>
          </a:xfrm>
        </p:spPr>
        <p:txBody>
          <a:bodyPr/>
          <a:lstStyle/>
          <a:p>
            <a:r>
              <a:rPr lang="cs-CZ" dirty="0"/>
              <a:t>NEW SERVICE DEVELOPMENT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19</a:t>
            </a:fld>
            <a:endParaRPr lang="cs-CZ" dirty="0"/>
          </a:p>
        </p:txBody>
      </p:sp>
    </p:spTree>
    <p:extLst>
      <p:ext uri="{BB962C8B-B14F-4D97-AF65-F5344CB8AC3E}">
        <p14:creationId xmlns:p14="http://schemas.microsoft.com/office/powerpoint/2010/main" val="30786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720605"/>
            <a:ext cx="4297080" cy="3394195"/>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b="1" dirty="0"/>
          </a:p>
          <a:p>
            <a:pPr algn="l"/>
            <a:endParaRPr lang="cs-CZ" sz="4000" b="1" dirty="0"/>
          </a:p>
          <a:p>
            <a:pPr lvl="0"/>
            <a:r>
              <a:rPr lang="pl-PL" sz="4000" b="1" cap="all" dirty="0"/>
              <a:t>NEW SERVICE DESIGN</a:t>
            </a:r>
            <a:endParaRPr lang="cs-CZ" sz="4000" b="1" cap="all" dirty="0"/>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2603719"/>
            <a:ext cx="4806091" cy="1941387"/>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400" b="1" i="1" dirty="0"/>
              <a:t>The aim of this presentation is to </a:t>
            </a:r>
            <a:r>
              <a:rPr lang="cs-CZ" sz="2400" b="1" i="1" dirty="0" err="1"/>
              <a:t>explain</a:t>
            </a:r>
            <a:r>
              <a:rPr lang="cs-CZ" sz="2400" b="1" i="1" dirty="0"/>
              <a:t> </a:t>
            </a:r>
            <a:r>
              <a:rPr lang="cs-CZ" sz="2400" b="1" i="1" dirty="0" err="1"/>
              <a:t>how</a:t>
            </a:r>
            <a:r>
              <a:rPr lang="cs-CZ" sz="2400" b="1" i="1" dirty="0"/>
              <a:t> </a:t>
            </a:r>
            <a:r>
              <a:rPr lang="cs-CZ" sz="2400" b="1" i="1" dirty="0" err="1"/>
              <a:t>new</a:t>
            </a:r>
            <a:r>
              <a:rPr lang="cs-CZ" sz="2400" b="1" i="1" dirty="0"/>
              <a:t> </a:t>
            </a:r>
            <a:r>
              <a:rPr lang="cs-CZ" sz="2400" b="1" i="1" dirty="0" err="1"/>
              <a:t>service</a:t>
            </a:r>
            <a:r>
              <a:rPr lang="cs-CZ" sz="2400" b="1" i="1" dirty="0"/>
              <a:t> </a:t>
            </a:r>
            <a:r>
              <a:rPr lang="cs-CZ" sz="2400" b="1" i="1" dirty="0" err="1"/>
              <a:t>can</a:t>
            </a:r>
            <a:r>
              <a:rPr lang="cs-CZ" sz="2400" b="1" i="1" dirty="0"/>
              <a:t> </a:t>
            </a:r>
            <a:r>
              <a:rPr lang="cs-CZ" sz="2400" b="1" i="1" dirty="0" err="1"/>
              <a:t>be</a:t>
            </a:r>
            <a:r>
              <a:rPr lang="cs-CZ" sz="2400" b="1" i="1" dirty="0"/>
              <a:t> </a:t>
            </a:r>
            <a:r>
              <a:rPr lang="cs-CZ" sz="2400" b="1" i="1" dirty="0" err="1"/>
              <a:t>designed</a:t>
            </a:r>
            <a:r>
              <a:rPr lang="cs-CZ" sz="2400" b="1" i="1" dirty="0"/>
              <a:t> </a:t>
            </a:r>
            <a:r>
              <a:rPr lang="cs-CZ" sz="2400" b="1" i="1" dirty="0" err="1"/>
              <a:t>through</a:t>
            </a:r>
            <a:r>
              <a:rPr lang="cs-CZ" sz="2400" b="1" i="1" dirty="0"/>
              <a:t> proces </a:t>
            </a:r>
            <a:r>
              <a:rPr lang="cs-CZ" sz="2400" b="1" i="1" dirty="0" err="1"/>
              <a:t>with</a:t>
            </a:r>
            <a:r>
              <a:rPr lang="cs-CZ" sz="2400" b="1" i="1" dirty="0"/>
              <a:t> </a:t>
            </a:r>
            <a:r>
              <a:rPr lang="cs-CZ" sz="2400" b="1" i="1" dirty="0" err="1"/>
              <a:t>possible</a:t>
            </a:r>
            <a:r>
              <a:rPr lang="cs-CZ" sz="2400" b="1" i="1" dirty="0"/>
              <a:t> </a:t>
            </a:r>
            <a:r>
              <a:rPr lang="cs-CZ" sz="2400" b="1" i="1" dirty="0" err="1"/>
              <a:t>critical</a:t>
            </a:r>
            <a:r>
              <a:rPr lang="cs-CZ" sz="2400" b="1" i="1" dirty="0"/>
              <a:t> </a:t>
            </a:r>
            <a:r>
              <a:rPr lang="cs-CZ" sz="2400" b="1" i="1" dirty="0" err="1"/>
              <a:t>issues</a:t>
            </a:r>
            <a:endParaRPr lang="cs-CZ" sz="2400" b="1" i="1" dirty="0"/>
          </a:p>
          <a:p>
            <a:pPr marL="0" indent="0" algn="ctr">
              <a:buNone/>
            </a:pPr>
            <a:endParaRPr lang="en-GB" sz="2400" dirty="0">
              <a:solidFill>
                <a:srgbClr val="FF0000"/>
              </a:solidFill>
              <a:cs typeface="Times New Roman" panose="02020603050405020304" pitchFamily="18" charset="0"/>
            </a:endParaRPr>
          </a:p>
        </p:txBody>
      </p:sp>
      <p:sp>
        <p:nvSpPr>
          <p:cNvPr id="8"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Martin Klepek</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Garant předmětu</a:t>
            </a:r>
          </a:p>
          <a:p>
            <a:pPr algn="r"/>
            <a:r>
              <a:rPr lang="cs-CZ" altLang="cs-CZ" sz="1200" dirty="0">
                <a:solidFill>
                  <a:srgbClr val="307871"/>
                </a:solidFill>
                <a:latin typeface="Times New Roman" panose="02020603050405020304" pitchFamily="18" charset="0"/>
                <a:cs typeface="Times New Roman" panose="02020603050405020304" pitchFamily="18" charset="0"/>
              </a:rPr>
              <a:t>Michal Stoklasa</a:t>
            </a:r>
          </a:p>
          <a:p>
            <a:pPr algn="r"/>
            <a:r>
              <a:rPr lang="cs-CZ" altLang="cs-CZ" sz="1200" dirty="0">
                <a:solidFill>
                  <a:srgbClr val="307871"/>
                </a:solidFill>
                <a:latin typeface="Times New Roman" panose="02020603050405020304" pitchFamily="18" charset="0"/>
                <a:cs typeface="Times New Roman" panose="02020603050405020304" pitchFamily="18" charset="0"/>
              </a:rPr>
              <a:t>Přednášející </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584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34573" cy="4704523"/>
          </a:xfrm>
          <a:prstGeom prst="rect">
            <a:avLst/>
          </a:prstGeom>
        </p:spPr>
        <p:txBody>
          <a:bodyPr>
            <a:noAutofit/>
          </a:bodyPr>
          <a:lstStyle/>
          <a:p>
            <a:pPr marL="0" indent="0">
              <a:buNone/>
            </a:pPr>
            <a:r>
              <a:rPr lang="cs-CZ" sz="4800" b="1" dirty="0"/>
              <a:t>Idea </a:t>
            </a:r>
            <a:r>
              <a:rPr lang="cs-CZ" sz="4800" b="1" dirty="0" err="1"/>
              <a:t>Screening</a:t>
            </a:r>
            <a:endParaRPr lang="cs-CZ" sz="4800" b="1" dirty="0"/>
          </a:p>
          <a:p>
            <a:r>
              <a:rPr lang="en-US" sz="3200" dirty="0"/>
              <a:t>This stage is concerned with checking out which ideas will justify the time, expense and managerial commitment of further research and study. Two features usually associated with the screening phase are: </a:t>
            </a:r>
          </a:p>
          <a:p>
            <a:pPr lvl="1"/>
            <a:r>
              <a:rPr lang="en-US" dirty="0"/>
              <a:t>The  establishment  or  use  of  previously  agreed  evaluative  criteria  to  enable  the comparison  of  ideas  generated  (e.g.  ideas  compatible  with  the  organization’s objectives and re sources). </a:t>
            </a:r>
          </a:p>
          <a:p>
            <a:pPr lvl="1"/>
            <a:r>
              <a:rPr lang="en-US" dirty="0"/>
              <a:t>The weighing, ranking and rating of the ideas against the criteria used. </a:t>
            </a:r>
            <a:endParaRPr lang="cs-CZ" dirty="0"/>
          </a:p>
        </p:txBody>
      </p:sp>
      <p:sp>
        <p:nvSpPr>
          <p:cNvPr id="6" name="Nadpis 5"/>
          <p:cNvSpPr>
            <a:spLocks noGrp="1"/>
          </p:cNvSpPr>
          <p:nvPr>
            <p:ph type="title"/>
          </p:nvPr>
        </p:nvSpPr>
        <p:spPr>
          <a:xfrm>
            <a:off x="239349" y="260649"/>
            <a:ext cx="7296811" cy="676937"/>
          </a:xfrm>
        </p:spPr>
        <p:txBody>
          <a:bodyPr/>
          <a:lstStyle/>
          <a:p>
            <a:r>
              <a:rPr lang="cs-CZ" dirty="0"/>
              <a:t>NEW SERVICE DEVELOPMENT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20</a:t>
            </a:fld>
            <a:endParaRPr lang="cs-CZ" dirty="0"/>
          </a:p>
        </p:txBody>
      </p:sp>
    </p:spTree>
    <p:extLst>
      <p:ext uri="{BB962C8B-B14F-4D97-AF65-F5344CB8AC3E}">
        <p14:creationId xmlns:p14="http://schemas.microsoft.com/office/powerpoint/2010/main" val="28830199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34573" cy="4704523"/>
          </a:xfrm>
          <a:prstGeom prst="rect">
            <a:avLst/>
          </a:prstGeom>
        </p:spPr>
        <p:txBody>
          <a:bodyPr>
            <a:noAutofit/>
          </a:bodyPr>
          <a:lstStyle/>
          <a:p>
            <a:pPr marL="0" indent="0">
              <a:buNone/>
            </a:pPr>
            <a:r>
              <a:rPr lang="cs-CZ" sz="4800" b="1" dirty="0" err="1"/>
              <a:t>Concept</a:t>
            </a:r>
            <a:r>
              <a:rPr lang="cs-CZ" sz="4800" b="1" dirty="0"/>
              <a:t> </a:t>
            </a:r>
            <a:r>
              <a:rPr lang="cs-CZ" sz="4800" b="1" dirty="0" err="1"/>
              <a:t>development</a:t>
            </a:r>
            <a:endParaRPr lang="cs-CZ" sz="4800" b="1" dirty="0"/>
          </a:p>
          <a:p>
            <a:r>
              <a:rPr lang="en-US" sz="3600" dirty="0"/>
              <a:t>This  phase  is  concerned  with  translating  the  service product  idea,  where  the  possible  service  product  is  defined  in  functional  and objective  terms,  into  a  ser  vice  product  concept,  the  specific  subjective  consumer meaning the organization tries to build into the product idea. </a:t>
            </a:r>
            <a:endParaRPr lang="cs-CZ" sz="3200" dirty="0"/>
          </a:p>
        </p:txBody>
      </p:sp>
      <p:sp>
        <p:nvSpPr>
          <p:cNvPr id="6" name="Nadpis 5"/>
          <p:cNvSpPr>
            <a:spLocks noGrp="1"/>
          </p:cNvSpPr>
          <p:nvPr>
            <p:ph type="title"/>
          </p:nvPr>
        </p:nvSpPr>
        <p:spPr>
          <a:xfrm>
            <a:off x="239349" y="260649"/>
            <a:ext cx="7296811" cy="676937"/>
          </a:xfrm>
        </p:spPr>
        <p:txBody>
          <a:bodyPr/>
          <a:lstStyle/>
          <a:p>
            <a:r>
              <a:rPr lang="cs-CZ" dirty="0"/>
              <a:t>NEW SERVICE DEVELOPMENT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21</a:t>
            </a:fld>
            <a:endParaRPr lang="cs-CZ" dirty="0"/>
          </a:p>
        </p:txBody>
      </p:sp>
    </p:spTree>
    <p:extLst>
      <p:ext uri="{BB962C8B-B14F-4D97-AF65-F5344CB8AC3E}">
        <p14:creationId xmlns:p14="http://schemas.microsoft.com/office/powerpoint/2010/main" val="4061617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34573" cy="4704523"/>
          </a:xfrm>
          <a:prstGeom prst="rect">
            <a:avLst/>
          </a:prstGeom>
        </p:spPr>
        <p:txBody>
          <a:bodyPr>
            <a:noAutofit/>
          </a:bodyPr>
          <a:lstStyle/>
          <a:p>
            <a:pPr marL="0" indent="0">
              <a:buNone/>
            </a:pPr>
            <a:r>
              <a:rPr lang="cs-CZ" sz="4800" b="1" dirty="0" err="1"/>
              <a:t>Concept</a:t>
            </a:r>
            <a:r>
              <a:rPr lang="cs-CZ" sz="4800" b="1" dirty="0"/>
              <a:t> </a:t>
            </a:r>
            <a:r>
              <a:rPr lang="cs-CZ" sz="4800" b="1" dirty="0" err="1"/>
              <a:t>development</a:t>
            </a:r>
            <a:endParaRPr lang="cs-CZ" sz="4800" b="1" dirty="0"/>
          </a:p>
          <a:p>
            <a:r>
              <a:rPr lang="en-US" sz="4000" dirty="0"/>
              <a:t>Concept testing is applicable in services contexts as well as in goods’ contexts. Concept testing consists of taking the concepts developed after the stages  of  idea  generation  and  idea  screening  and  getting  reactions  to  them  from groups of target customers. </a:t>
            </a:r>
            <a:endParaRPr lang="cs-CZ" sz="3600" dirty="0"/>
          </a:p>
        </p:txBody>
      </p:sp>
      <p:sp>
        <p:nvSpPr>
          <p:cNvPr id="6" name="Nadpis 5"/>
          <p:cNvSpPr>
            <a:spLocks noGrp="1"/>
          </p:cNvSpPr>
          <p:nvPr>
            <p:ph type="title"/>
          </p:nvPr>
        </p:nvSpPr>
        <p:spPr>
          <a:xfrm>
            <a:off x="239349" y="260649"/>
            <a:ext cx="7296811" cy="676937"/>
          </a:xfrm>
        </p:spPr>
        <p:txBody>
          <a:bodyPr/>
          <a:lstStyle/>
          <a:p>
            <a:r>
              <a:rPr lang="cs-CZ" dirty="0"/>
              <a:t>NEW SERVICE DEVELOPMENT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22</a:t>
            </a:fld>
            <a:endParaRPr lang="cs-CZ" dirty="0"/>
          </a:p>
        </p:txBody>
      </p:sp>
    </p:spTree>
    <p:extLst>
      <p:ext uri="{BB962C8B-B14F-4D97-AF65-F5344CB8AC3E}">
        <p14:creationId xmlns:p14="http://schemas.microsoft.com/office/powerpoint/2010/main" val="27271468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34573" cy="4704523"/>
          </a:xfrm>
          <a:prstGeom prst="rect">
            <a:avLst/>
          </a:prstGeom>
        </p:spPr>
        <p:txBody>
          <a:bodyPr>
            <a:noAutofit/>
          </a:bodyPr>
          <a:lstStyle/>
          <a:p>
            <a:pPr marL="0" indent="0">
              <a:buNone/>
            </a:pPr>
            <a:r>
              <a:rPr lang="cs-CZ" sz="4800" b="1" dirty="0"/>
              <a:t>Business </a:t>
            </a:r>
            <a:r>
              <a:rPr lang="cs-CZ" sz="4800" b="1" dirty="0" err="1"/>
              <a:t>Analysis</a:t>
            </a:r>
            <a:endParaRPr lang="cs-CZ" sz="4800" b="1" dirty="0"/>
          </a:p>
          <a:p>
            <a:r>
              <a:rPr lang="en-US" sz="4000" dirty="0"/>
              <a:t>This stage is concerned with translating the proposed idea into a firm business proposal. </a:t>
            </a:r>
            <a:endParaRPr lang="cs-CZ" sz="4000" dirty="0"/>
          </a:p>
          <a:p>
            <a:r>
              <a:rPr lang="en-US" sz="4000" dirty="0"/>
              <a:t>It involves undertaking a detailed analysis of the attractiveness of the idea in business terms and  its  likely  chances  of  success  or  failure. </a:t>
            </a:r>
            <a:endParaRPr lang="cs-CZ" sz="3600" dirty="0"/>
          </a:p>
        </p:txBody>
      </p:sp>
      <p:sp>
        <p:nvSpPr>
          <p:cNvPr id="6" name="Nadpis 5"/>
          <p:cNvSpPr>
            <a:spLocks noGrp="1"/>
          </p:cNvSpPr>
          <p:nvPr>
            <p:ph type="title"/>
          </p:nvPr>
        </p:nvSpPr>
        <p:spPr>
          <a:xfrm>
            <a:off x="239349" y="260649"/>
            <a:ext cx="7296811" cy="676937"/>
          </a:xfrm>
        </p:spPr>
        <p:txBody>
          <a:bodyPr/>
          <a:lstStyle/>
          <a:p>
            <a:r>
              <a:rPr lang="cs-CZ" dirty="0"/>
              <a:t>NEW SERVICE DEVELOPMENT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23</a:t>
            </a:fld>
            <a:endParaRPr lang="cs-CZ" dirty="0"/>
          </a:p>
        </p:txBody>
      </p:sp>
    </p:spTree>
    <p:extLst>
      <p:ext uri="{BB962C8B-B14F-4D97-AF65-F5344CB8AC3E}">
        <p14:creationId xmlns:p14="http://schemas.microsoft.com/office/powerpoint/2010/main" val="23794585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34573" cy="4704523"/>
          </a:xfrm>
          <a:prstGeom prst="rect">
            <a:avLst/>
          </a:prstGeom>
        </p:spPr>
        <p:txBody>
          <a:bodyPr>
            <a:noAutofit/>
          </a:bodyPr>
          <a:lstStyle/>
          <a:p>
            <a:pPr marL="0" indent="0">
              <a:buNone/>
            </a:pPr>
            <a:r>
              <a:rPr lang="cs-CZ" sz="4800" b="1" dirty="0"/>
              <a:t>Business </a:t>
            </a:r>
            <a:r>
              <a:rPr lang="cs-CZ" sz="4800" b="1" dirty="0" err="1"/>
              <a:t>Analysis</a:t>
            </a:r>
            <a:endParaRPr lang="cs-CZ" sz="4800" b="1" dirty="0"/>
          </a:p>
          <a:p>
            <a:r>
              <a:rPr lang="en-US" sz="3600" dirty="0"/>
              <a:t>A  substantial  analysis  will  consider  in  detail aspects like the manpower required to implement the new service product idea, the additional physical  resources  required,  the  likely  estimates  of  sales,  costs  and  profits  over  time,  the contribution  of  the  mew  service  to  the  range  on  offer,  likely  customers  reaction  to  the innovation and the likely response of competitors.</a:t>
            </a:r>
            <a:endParaRPr lang="cs-CZ" sz="3200" dirty="0"/>
          </a:p>
        </p:txBody>
      </p:sp>
      <p:sp>
        <p:nvSpPr>
          <p:cNvPr id="6" name="Nadpis 5"/>
          <p:cNvSpPr>
            <a:spLocks noGrp="1"/>
          </p:cNvSpPr>
          <p:nvPr>
            <p:ph type="title"/>
          </p:nvPr>
        </p:nvSpPr>
        <p:spPr>
          <a:xfrm>
            <a:off x="239349" y="260649"/>
            <a:ext cx="7296811" cy="676937"/>
          </a:xfrm>
        </p:spPr>
        <p:txBody>
          <a:bodyPr/>
          <a:lstStyle/>
          <a:p>
            <a:r>
              <a:rPr lang="cs-CZ" dirty="0"/>
              <a:t>NEW SERVICE DEVELOPMENT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24</a:t>
            </a:fld>
            <a:endParaRPr lang="cs-CZ" dirty="0"/>
          </a:p>
        </p:txBody>
      </p:sp>
    </p:spTree>
    <p:extLst>
      <p:ext uri="{BB962C8B-B14F-4D97-AF65-F5344CB8AC3E}">
        <p14:creationId xmlns:p14="http://schemas.microsoft.com/office/powerpoint/2010/main" val="6388017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34573" cy="4704523"/>
          </a:xfrm>
          <a:prstGeom prst="rect">
            <a:avLst/>
          </a:prstGeom>
        </p:spPr>
        <p:txBody>
          <a:bodyPr>
            <a:noAutofit/>
          </a:bodyPr>
          <a:lstStyle/>
          <a:p>
            <a:pPr marL="0" indent="0">
              <a:buNone/>
            </a:pPr>
            <a:r>
              <a:rPr lang="cs-CZ" sz="4800" b="1" dirty="0" err="1"/>
              <a:t>Development</a:t>
            </a:r>
            <a:endParaRPr lang="cs-CZ" sz="4800" b="1" dirty="0"/>
          </a:p>
          <a:p>
            <a:r>
              <a:rPr lang="en-US" sz="3600" dirty="0"/>
              <a:t>The  tangible  elements  of  the  service product  will  be  designed  and  tested.  </a:t>
            </a:r>
            <a:endParaRPr lang="cs-CZ" sz="3600" dirty="0"/>
          </a:p>
          <a:p>
            <a:r>
              <a:rPr lang="en-US" sz="3600" dirty="0"/>
              <a:t>Unlike  goods  the  development  stage  of  new  service </a:t>
            </a:r>
            <a:r>
              <a:rPr lang="cs-CZ" sz="3600" dirty="0"/>
              <a:t> </a:t>
            </a:r>
            <a:r>
              <a:rPr lang="en-US" sz="3600" dirty="0"/>
              <a:t>product development involves attention to both the tangible elements of the service product delivery system. </a:t>
            </a:r>
            <a:endParaRPr lang="cs-CZ" sz="3200" dirty="0"/>
          </a:p>
        </p:txBody>
      </p:sp>
      <p:sp>
        <p:nvSpPr>
          <p:cNvPr id="6" name="Nadpis 5"/>
          <p:cNvSpPr>
            <a:spLocks noGrp="1"/>
          </p:cNvSpPr>
          <p:nvPr>
            <p:ph type="title"/>
          </p:nvPr>
        </p:nvSpPr>
        <p:spPr>
          <a:xfrm>
            <a:off x="239349" y="260649"/>
            <a:ext cx="7296811" cy="676937"/>
          </a:xfrm>
        </p:spPr>
        <p:txBody>
          <a:bodyPr/>
          <a:lstStyle/>
          <a:p>
            <a:r>
              <a:rPr lang="cs-CZ" dirty="0"/>
              <a:t>NEW SERVICE DEVELOPMENT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25</a:t>
            </a:fld>
            <a:endParaRPr lang="cs-CZ" dirty="0"/>
          </a:p>
        </p:txBody>
      </p:sp>
    </p:spTree>
    <p:extLst>
      <p:ext uri="{BB962C8B-B14F-4D97-AF65-F5344CB8AC3E}">
        <p14:creationId xmlns:p14="http://schemas.microsoft.com/office/powerpoint/2010/main" val="11918829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34573" cy="4704523"/>
          </a:xfrm>
          <a:prstGeom prst="rect">
            <a:avLst/>
          </a:prstGeom>
        </p:spPr>
        <p:txBody>
          <a:bodyPr>
            <a:noAutofit/>
          </a:bodyPr>
          <a:lstStyle/>
          <a:p>
            <a:pPr marL="0" indent="0">
              <a:buNone/>
            </a:pPr>
            <a:r>
              <a:rPr lang="cs-CZ" sz="4800" b="1" dirty="0" err="1"/>
              <a:t>Testing</a:t>
            </a:r>
            <a:endParaRPr lang="cs-CZ" sz="4800" b="1" dirty="0"/>
          </a:p>
          <a:p>
            <a:r>
              <a:rPr lang="en-US" sz="3200" dirty="0"/>
              <a:t>Testing of new service products may not always be possible. Airlines may introduce a new  class  of  service  on  a  selected  number  of  routes  or  a  bank  may  make  a  new  service available initially on a regional basis like automated cash dispensers. But some new service products do not have such an opportunity. They must be available and operate to designed levels of quality and performance from their introduction.</a:t>
            </a:r>
            <a:endParaRPr lang="cs-CZ" dirty="0"/>
          </a:p>
        </p:txBody>
      </p:sp>
      <p:sp>
        <p:nvSpPr>
          <p:cNvPr id="6" name="Nadpis 5"/>
          <p:cNvSpPr>
            <a:spLocks noGrp="1"/>
          </p:cNvSpPr>
          <p:nvPr>
            <p:ph type="title"/>
          </p:nvPr>
        </p:nvSpPr>
        <p:spPr>
          <a:xfrm>
            <a:off x="239349" y="260649"/>
            <a:ext cx="7296811" cy="676937"/>
          </a:xfrm>
        </p:spPr>
        <p:txBody>
          <a:bodyPr/>
          <a:lstStyle/>
          <a:p>
            <a:r>
              <a:rPr lang="cs-CZ" dirty="0"/>
              <a:t>NEW SERVICE DEVELOPMENT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26</a:t>
            </a:fld>
            <a:endParaRPr lang="cs-CZ" dirty="0"/>
          </a:p>
        </p:txBody>
      </p:sp>
    </p:spTree>
    <p:extLst>
      <p:ext uri="{BB962C8B-B14F-4D97-AF65-F5344CB8AC3E}">
        <p14:creationId xmlns:p14="http://schemas.microsoft.com/office/powerpoint/2010/main" val="5136324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34573" cy="4704523"/>
          </a:xfrm>
          <a:prstGeom prst="rect">
            <a:avLst/>
          </a:prstGeom>
        </p:spPr>
        <p:txBody>
          <a:bodyPr>
            <a:noAutofit/>
          </a:bodyPr>
          <a:lstStyle/>
          <a:p>
            <a:pPr marL="0" indent="0">
              <a:buNone/>
            </a:pPr>
            <a:r>
              <a:rPr lang="cs-CZ" sz="4800" b="1" dirty="0" err="1"/>
              <a:t>Commercionalisation</a:t>
            </a:r>
            <a:endParaRPr lang="cs-CZ" sz="4800" b="1" dirty="0"/>
          </a:p>
          <a:p>
            <a:r>
              <a:rPr lang="en-US" sz="3200" dirty="0"/>
              <a:t>This stage  represents or organization’s commitment to a full-scale launch of the new service  product.  The  scale  of  operation  may  be  relatively  modest  like  adding  an  additional service  to  an  airline’s  routes  or  large  scale  involving  the  national  launch  of  fast  service footwear repair outlets operating on a concession basis.</a:t>
            </a:r>
            <a:endParaRPr lang="cs-CZ" dirty="0"/>
          </a:p>
        </p:txBody>
      </p:sp>
      <p:sp>
        <p:nvSpPr>
          <p:cNvPr id="6" name="Nadpis 5"/>
          <p:cNvSpPr>
            <a:spLocks noGrp="1"/>
          </p:cNvSpPr>
          <p:nvPr>
            <p:ph type="title"/>
          </p:nvPr>
        </p:nvSpPr>
        <p:spPr>
          <a:xfrm>
            <a:off x="239349" y="260649"/>
            <a:ext cx="7296811" cy="676937"/>
          </a:xfrm>
        </p:spPr>
        <p:txBody>
          <a:bodyPr/>
          <a:lstStyle/>
          <a:p>
            <a:r>
              <a:rPr lang="cs-CZ" dirty="0"/>
              <a:t>NEW SERVICE DEVELOPMENT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27</a:t>
            </a:fld>
            <a:endParaRPr lang="cs-CZ" dirty="0"/>
          </a:p>
        </p:txBody>
      </p:sp>
    </p:spTree>
    <p:extLst>
      <p:ext uri="{BB962C8B-B14F-4D97-AF65-F5344CB8AC3E}">
        <p14:creationId xmlns:p14="http://schemas.microsoft.com/office/powerpoint/2010/main" val="1694328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pPr marL="0" indent="0">
              <a:buNone/>
            </a:pPr>
            <a:r>
              <a:rPr lang="cs-CZ" sz="4800" b="1" dirty="0" err="1"/>
              <a:t>Commercionalisation</a:t>
            </a:r>
            <a:endParaRPr lang="cs-CZ" sz="4800" b="1" dirty="0"/>
          </a:p>
          <a:p>
            <a:r>
              <a:rPr lang="en-US" sz="3200" dirty="0"/>
              <a:t>In undertaking the launch, the four points may apply: </a:t>
            </a:r>
            <a:endParaRPr lang="cs-CZ" sz="3200" dirty="0"/>
          </a:p>
          <a:p>
            <a:r>
              <a:rPr lang="en-US" dirty="0"/>
              <a:t>When to introduce the new service product. </a:t>
            </a:r>
          </a:p>
          <a:p>
            <a:r>
              <a:rPr lang="en-US" dirty="0"/>
              <a:t>Where to launch the new service product, whether locally, regionally</a:t>
            </a:r>
            <a:r>
              <a:rPr lang="cs-CZ" dirty="0"/>
              <a:t> </a:t>
            </a:r>
            <a:r>
              <a:rPr lang="en-US" dirty="0"/>
              <a:t>nationally or internationally. </a:t>
            </a:r>
          </a:p>
          <a:p>
            <a:r>
              <a:rPr lang="en-US" dirty="0"/>
              <a:t>To  whom  to  launch  the  new  service  product  usually  deter  mined  by  earlier exploration in the new service product development </a:t>
            </a:r>
            <a:r>
              <a:rPr lang="en-US" dirty="0" err="1"/>
              <a:t>proce</a:t>
            </a:r>
            <a:r>
              <a:rPr lang="cs-CZ" dirty="0"/>
              <a:t>s</a:t>
            </a:r>
            <a:r>
              <a:rPr lang="en-US" dirty="0"/>
              <a:t>s. </a:t>
            </a:r>
          </a:p>
          <a:p>
            <a:r>
              <a:rPr lang="en-US" dirty="0"/>
              <a:t>How to launch the new service product. Unit trusts for example may offer a fixed price unit on initial investments for a certain time period. </a:t>
            </a:r>
            <a:endParaRPr lang="cs-CZ" dirty="0"/>
          </a:p>
        </p:txBody>
      </p:sp>
      <p:sp>
        <p:nvSpPr>
          <p:cNvPr id="6" name="Nadpis 5"/>
          <p:cNvSpPr>
            <a:spLocks noGrp="1"/>
          </p:cNvSpPr>
          <p:nvPr>
            <p:ph type="title"/>
          </p:nvPr>
        </p:nvSpPr>
        <p:spPr>
          <a:xfrm>
            <a:off x="239349" y="260649"/>
            <a:ext cx="7296811" cy="676937"/>
          </a:xfrm>
        </p:spPr>
        <p:txBody>
          <a:bodyPr/>
          <a:lstStyle/>
          <a:p>
            <a:r>
              <a:rPr lang="cs-CZ" dirty="0"/>
              <a:t>NEW SERVICE DEVELOPMENT</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28</a:t>
            </a:fld>
            <a:endParaRPr lang="cs-CZ" dirty="0"/>
          </a:p>
        </p:txBody>
      </p:sp>
    </p:spTree>
    <p:extLst>
      <p:ext uri="{BB962C8B-B14F-4D97-AF65-F5344CB8AC3E}">
        <p14:creationId xmlns:p14="http://schemas.microsoft.com/office/powerpoint/2010/main" val="33827247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pPr marL="0" indent="0">
              <a:buNone/>
            </a:pPr>
            <a:r>
              <a:rPr lang="cs-CZ" sz="4800" b="1" dirty="0" err="1"/>
              <a:t>Branding</a:t>
            </a:r>
            <a:endParaRPr lang="cs-CZ" sz="4800" b="1" dirty="0"/>
          </a:p>
          <a:p>
            <a:r>
              <a:rPr lang="en-US" sz="3200" dirty="0"/>
              <a:t>Branding,  brand  development  and  brand  acceptance  are  usually  not  prominent  in  the marketing of services’. Certainly branding is difficult because of the problems of maintaining consistency of quality in service settings. </a:t>
            </a:r>
            <a:endParaRPr lang="cs-CZ" sz="3200" dirty="0"/>
          </a:p>
          <a:p>
            <a:r>
              <a:rPr lang="en-US" sz="3200" dirty="0"/>
              <a:t>Example: In a study of brand loyalty in the context of the computer rental market it was found there was no one reason why customers terminated </a:t>
            </a:r>
            <a:r>
              <a:rPr lang="cs-CZ" sz="3200" dirty="0"/>
              <a:t>r</a:t>
            </a:r>
            <a:r>
              <a:rPr lang="en-US" sz="3200" dirty="0" err="1"/>
              <a:t>ental</a:t>
            </a:r>
            <a:r>
              <a:rPr lang="en-US" sz="3200" dirty="0"/>
              <a:t> agreements or maintained or renewed their agreements.</a:t>
            </a:r>
            <a:endParaRPr lang="cs-CZ" dirty="0"/>
          </a:p>
        </p:txBody>
      </p:sp>
      <p:sp>
        <p:nvSpPr>
          <p:cNvPr id="6" name="Nadpis 5"/>
          <p:cNvSpPr>
            <a:spLocks noGrp="1"/>
          </p:cNvSpPr>
          <p:nvPr>
            <p:ph type="title"/>
          </p:nvPr>
        </p:nvSpPr>
        <p:spPr>
          <a:xfrm>
            <a:off x="239349" y="260649"/>
            <a:ext cx="7296811" cy="676937"/>
          </a:xfrm>
        </p:spPr>
        <p:txBody>
          <a:bodyPr/>
          <a:lstStyle/>
          <a:p>
            <a:r>
              <a:rPr lang="cs-CZ" dirty="0" err="1"/>
              <a:t>Critical</a:t>
            </a:r>
            <a:r>
              <a:rPr lang="cs-CZ" dirty="0"/>
              <a:t> </a:t>
            </a:r>
            <a:r>
              <a:rPr lang="cs-CZ" dirty="0" err="1"/>
              <a:t>issues</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29</a:t>
            </a:fld>
            <a:endParaRPr lang="cs-CZ" dirty="0"/>
          </a:p>
        </p:txBody>
      </p:sp>
    </p:spTree>
    <p:extLst>
      <p:ext uri="{BB962C8B-B14F-4D97-AF65-F5344CB8AC3E}">
        <p14:creationId xmlns:p14="http://schemas.microsoft.com/office/powerpoint/2010/main" val="4241773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525178" y="514222"/>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1165203"/>
            <a:ext cx="4297080" cy="2283851"/>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pl-PL" sz="4000" b="1" cap="all" dirty="0"/>
              <a:t>NEW SERVICE DESIGN</a:t>
            </a:r>
            <a:endParaRPr lang="cs-CZ" sz="4000" b="1" cap="all" dirty="0"/>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1966670"/>
            <a:ext cx="4806091" cy="2964767"/>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b="1" dirty="0" err="1">
                <a:cs typeface="Arial" panose="020B0604020202020204" pitchFamily="34" charset="0"/>
              </a:rPr>
              <a:t>Service</a:t>
            </a:r>
            <a:r>
              <a:rPr lang="cs-CZ" sz="2400" b="1" dirty="0">
                <a:cs typeface="Arial" panose="020B0604020202020204" pitchFamily="34" charset="0"/>
              </a:rPr>
              <a:t> </a:t>
            </a:r>
            <a:r>
              <a:rPr lang="cs-CZ" sz="2400" b="1" dirty="0" err="1">
                <a:cs typeface="Arial" panose="020B0604020202020204" pitchFamily="34" charset="0"/>
              </a:rPr>
              <a:t>economic</a:t>
            </a:r>
            <a:r>
              <a:rPr lang="cs-CZ" sz="2400" b="1" dirty="0">
                <a:cs typeface="Arial" panose="020B0604020202020204" pitchFamily="34" charset="0"/>
              </a:rPr>
              <a:t> </a:t>
            </a:r>
            <a:r>
              <a:rPr lang="cs-CZ" sz="2400" b="1" dirty="0" err="1">
                <a:cs typeface="Arial" panose="020B0604020202020204" pitchFamily="34" charset="0"/>
              </a:rPr>
              <a:t>description</a:t>
            </a:r>
            <a:endParaRPr lang="cs-CZ" sz="2400" b="1" dirty="0">
              <a:cs typeface="Arial" panose="020B0604020202020204" pitchFamily="34" charset="0"/>
            </a:endParaRPr>
          </a:p>
          <a:p>
            <a:pPr marL="0" indent="0">
              <a:buNone/>
            </a:pPr>
            <a:r>
              <a:rPr lang="cs-CZ" sz="2400" b="1" dirty="0" err="1">
                <a:cs typeface="Arial" panose="020B0604020202020204" pitchFamily="34" charset="0"/>
              </a:rPr>
              <a:t>The</a:t>
            </a:r>
            <a:r>
              <a:rPr lang="cs-CZ" sz="2400" b="1" dirty="0">
                <a:cs typeface="Arial" panose="020B0604020202020204" pitchFamily="34" charset="0"/>
              </a:rPr>
              <a:t> </a:t>
            </a:r>
            <a:r>
              <a:rPr lang="cs-CZ" sz="2400" b="1" dirty="0" err="1">
                <a:cs typeface="Arial" panose="020B0604020202020204" pitchFamily="34" charset="0"/>
              </a:rPr>
              <a:t>service</a:t>
            </a:r>
            <a:r>
              <a:rPr lang="cs-CZ" sz="2400" b="1" dirty="0">
                <a:cs typeface="Arial" panose="020B0604020202020204" pitchFamily="34" charset="0"/>
              </a:rPr>
              <a:t> </a:t>
            </a:r>
            <a:r>
              <a:rPr lang="cs-CZ" sz="2400" b="1" dirty="0" err="1">
                <a:cs typeface="Arial" panose="020B0604020202020204" pitchFamily="34" charset="0"/>
              </a:rPr>
              <a:t>concept</a:t>
            </a:r>
            <a:endParaRPr lang="cs-CZ" sz="2400" b="1" dirty="0">
              <a:cs typeface="Arial" panose="020B0604020202020204" pitchFamily="34" charset="0"/>
            </a:endParaRPr>
          </a:p>
          <a:p>
            <a:pPr marL="0" indent="0">
              <a:buNone/>
            </a:pPr>
            <a:r>
              <a:rPr lang="cs-CZ" sz="2400" b="1" dirty="0" err="1">
                <a:cs typeface="Arial" panose="020B0604020202020204" pitchFamily="34" charset="0"/>
              </a:rPr>
              <a:t>The</a:t>
            </a:r>
            <a:r>
              <a:rPr lang="cs-CZ" sz="2400" b="1" dirty="0">
                <a:cs typeface="Arial" panose="020B0604020202020204" pitchFamily="34" charset="0"/>
              </a:rPr>
              <a:t> </a:t>
            </a:r>
            <a:r>
              <a:rPr lang="cs-CZ" sz="2400" b="1" dirty="0" err="1">
                <a:cs typeface="Arial" panose="020B0604020202020204" pitchFamily="34" charset="0"/>
              </a:rPr>
              <a:t>components</a:t>
            </a:r>
            <a:r>
              <a:rPr lang="cs-CZ" sz="2400" b="1" dirty="0">
                <a:cs typeface="Arial" panose="020B0604020202020204" pitchFamily="34" charset="0"/>
              </a:rPr>
              <a:t> </a:t>
            </a:r>
            <a:r>
              <a:rPr lang="cs-CZ" sz="2400" b="1" dirty="0" err="1">
                <a:cs typeface="Arial" panose="020B0604020202020204" pitchFamily="34" charset="0"/>
              </a:rPr>
              <a:t>of</a:t>
            </a:r>
            <a:r>
              <a:rPr lang="cs-CZ" sz="2400" b="1" dirty="0">
                <a:cs typeface="Arial" panose="020B0604020202020204" pitchFamily="34" charset="0"/>
              </a:rPr>
              <a:t> </a:t>
            </a:r>
            <a:r>
              <a:rPr lang="cs-CZ" sz="2400" b="1" dirty="0" err="1">
                <a:cs typeface="Arial" panose="020B0604020202020204" pitchFamily="34" charset="0"/>
              </a:rPr>
              <a:t>service</a:t>
            </a:r>
            <a:endParaRPr lang="cs-CZ" sz="2400" b="1" dirty="0">
              <a:cs typeface="Arial" panose="020B0604020202020204" pitchFamily="34" charset="0"/>
            </a:endParaRPr>
          </a:p>
          <a:p>
            <a:pPr marL="0" indent="0">
              <a:buNone/>
            </a:pPr>
            <a:r>
              <a:rPr lang="cs-CZ" sz="2400" b="1" dirty="0">
                <a:cs typeface="Arial" panose="020B0604020202020204" pitchFamily="34" charset="0"/>
              </a:rPr>
              <a:t>Step-by-step </a:t>
            </a:r>
            <a:r>
              <a:rPr lang="cs-CZ" sz="2400" b="1" dirty="0" err="1">
                <a:cs typeface="Arial" panose="020B0604020202020204" pitchFamily="34" charset="0"/>
              </a:rPr>
              <a:t>service</a:t>
            </a:r>
            <a:r>
              <a:rPr lang="cs-CZ" sz="2400" b="1" dirty="0">
                <a:cs typeface="Arial" panose="020B0604020202020204" pitchFamily="34" charset="0"/>
              </a:rPr>
              <a:t> </a:t>
            </a:r>
            <a:r>
              <a:rPr lang="cs-CZ" sz="2400" b="1" dirty="0" err="1">
                <a:cs typeface="Arial" panose="020B0604020202020204" pitchFamily="34" charset="0"/>
              </a:rPr>
              <a:t>product</a:t>
            </a:r>
            <a:r>
              <a:rPr lang="cs-CZ" sz="2400" b="1" dirty="0">
                <a:cs typeface="Arial" panose="020B0604020202020204" pitchFamily="34" charset="0"/>
              </a:rPr>
              <a:t> </a:t>
            </a:r>
            <a:r>
              <a:rPr lang="cs-CZ" sz="2400" b="1" dirty="0" err="1">
                <a:cs typeface="Arial" panose="020B0604020202020204" pitchFamily="34" charset="0"/>
              </a:rPr>
              <a:t>development</a:t>
            </a:r>
            <a:endParaRPr lang="cs-CZ" sz="2400" b="1" dirty="0">
              <a:cs typeface="Arial" panose="020B0604020202020204" pitchFamily="34" charset="0"/>
            </a:endParaRPr>
          </a:p>
          <a:p>
            <a:pPr marL="0" indent="0">
              <a:buNone/>
            </a:pPr>
            <a:r>
              <a:rPr lang="cs-CZ" sz="2400" b="1" dirty="0" err="1">
                <a:cs typeface="Arial" panose="020B0604020202020204" pitchFamily="34" charset="0"/>
              </a:rPr>
              <a:t>Critical</a:t>
            </a:r>
            <a:r>
              <a:rPr lang="cs-CZ" sz="2400" b="1" dirty="0">
                <a:cs typeface="Arial" panose="020B0604020202020204" pitchFamily="34" charset="0"/>
              </a:rPr>
              <a:t> </a:t>
            </a:r>
            <a:r>
              <a:rPr lang="cs-CZ" sz="2400" b="1" dirty="0" err="1">
                <a:cs typeface="Arial" panose="020B0604020202020204" pitchFamily="34" charset="0"/>
              </a:rPr>
              <a:t>issues</a:t>
            </a:r>
            <a:endParaRPr lang="cs-CZ" sz="2400" b="1" dirty="0">
              <a:cs typeface="Arial" panose="020B0604020202020204" pitchFamily="34" charset="0"/>
            </a:endParaRPr>
          </a:p>
        </p:txBody>
      </p:sp>
      <p:sp>
        <p:nvSpPr>
          <p:cNvPr id="3" name="TextovéPole 2"/>
          <p:cNvSpPr txBox="1"/>
          <p:nvPr/>
        </p:nvSpPr>
        <p:spPr>
          <a:xfrm>
            <a:off x="860612" y="3872753"/>
            <a:ext cx="3603812" cy="584775"/>
          </a:xfrm>
          <a:prstGeom prst="rect">
            <a:avLst/>
          </a:prstGeom>
          <a:noFill/>
        </p:spPr>
        <p:txBody>
          <a:bodyPr wrap="square" rtlCol="0">
            <a:spAutoFit/>
          </a:bodyPr>
          <a:lstStyle/>
          <a:p>
            <a:r>
              <a:rPr lang="cs-CZ" sz="3200" dirty="0">
                <a:solidFill>
                  <a:schemeClr val="bg1"/>
                </a:solidFill>
              </a:rPr>
              <a:t>Lecture structure</a:t>
            </a:r>
          </a:p>
        </p:txBody>
      </p:sp>
    </p:spTree>
    <p:extLst>
      <p:ext uri="{BB962C8B-B14F-4D97-AF65-F5344CB8AC3E}">
        <p14:creationId xmlns:p14="http://schemas.microsoft.com/office/powerpoint/2010/main" val="1628521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pPr marL="0" indent="0">
              <a:buNone/>
            </a:pPr>
            <a:r>
              <a:rPr lang="cs-CZ" sz="4800" b="1" dirty="0"/>
              <a:t>Patent</a:t>
            </a:r>
          </a:p>
          <a:p>
            <a:r>
              <a:rPr lang="en-US" sz="3200" dirty="0"/>
              <a:t>The  intangibility  of  services  means  that  there  are  no  patents.  It  is  thus  difficult  to prevent competitors from copying service innovations though trade names can be protected. </a:t>
            </a:r>
          </a:p>
          <a:p>
            <a:r>
              <a:rPr lang="en-US" sz="3200" dirty="0"/>
              <a:t>This means that innovations can have short life-cycles because they are easy to copy.</a:t>
            </a:r>
            <a:endParaRPr lang="cs-CZ" dirty="0"/>
          </a:p>
        </p:txBody>
      </p:sp>
      <p:sp>
        <p:nvSpPr>
          <p:cNvPr id="6" name="Nadpis 5"/>
          <p:cNvSpPr>
            <a:spLocks noGrp="1"/>
          </p:cNvSpPr>
          <p:nvPr>
            <p:ph type="title"/>
          </p:nvPr>
        </p:nvSpPr>
        <p:spPr>
          <a:xfrm>
            <a:off x="239349" y="260649"/>
            <a:ext cx="7296811" cy="676937"/>
          </a:xfrm>
        </p:spPr>
        <p:txBody>
          <a:bodyPr/>
          <a:lstStyle/>
          <a:p>
            <a:r>
              <a:rPr lang="cs-CZ" dirty="0" err="1"/>
              <a:t>Critical</a:t>
            </a:r>
            <a:r>
              <a:rPr lang="cs-CZ" dirty="0"/>
              <a:t> </a:t>
            </a:r>
            <a:r>
              <a:rPr lang="cs-CZ" dirty="0" err="1"/>
              <a:t>issues</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30</a:t>
            </a:fld>
            <a:endParaRPr lang="cs-CZ" dirty="0"/>
          </a:p>
        </p:txBody>
      </p:sp>
    </p:spTree>
    <p:extLst>
      <p:ext uri="{BB962C8B-B14F-4D97-AF65-F5344CB8AC3E}">
        <p14:creationId xmlns:p14="http://schemas.microsoft.com/office/powerpoint/2010/main" val="29610400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pPr marL="0" indent="0">
              <a:buNone/>
            </a:pPr>
            <a:r>
              <a:rPr lang="cs-CZ" sz="4800" b="1" dirty="0" err="1"/>
              <a:t>Warranty</a:t>
            </a:r>
            <a:endParaRPr lang="cs-CZ" sz="4800" b="1" dirty="0"/>
          </a:p>
          <a:p>
            <a:r>
              <a:rPr lang="en-US" sz="3200" dirty="0"/>
              <a:t>Warranties  are  usually  related  to  product  sales.  However  they  can  be  an  important elements  in  the  strategy  of  service  marketers.  In  law  a  warranty  is  an  undertaking  on  the vendor’s part that the thing sold by the vendor is fit for use or fulfills specified conditions. Such undertakings are of two kinds, implied and express. </a:t>
            </a:r>
            <a:endParaRPr lang="cs-CZ" dirty="0"/>
          </a:p>
        </p:txBody>
      </p:sp>
      <p:sp>
        <p:nvSpPr>
          <p:cNvPr id="6" name="Nadpis 5"/>
          <p:cNvSpPr>
            <a:spLocks noGrp="1"/>
          </p:cNvSpPr>
          <p:nvPr>
            <p:ph type="title"/>
          </p:nvPr>
        </p:nvSpPr>
        <p:spPr>
          <a:xfrm>
            <a:off x="239349" y="260649"/>
            <a:ext cx="7296811" cy="676937"/>
          </a:xfrm>
        </p:spPr>
        <p:txBody>
          <a:bodyPr/>
          <a:lstStyle/>
          <a:p>
            <a:r>
              <a:rPr lang="cs-CZ" dirty="0" err="1"/>
              <a:t>Critical</a:t>
            </a:r>
            <a:r>
              <a:rPr lang="cs-CZ" dirty="0"/>
              <a:t> </a:t>
            </a:r>
            <a:r>
              <a:rPr lang="cs-CZ" dirty="0" err="1"/>
              <a:t>issues</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31</a:t>
            </a:fld>
            <a:endParaRPr lang="cs-CZ" dirty="0"/>
          </a:p>
        </p:txBody>
      </p:sp>
    </p:spTree>
    <p:extLst>
      <p:ext uri="{BB962C8B-B14F-4D97-AF65-F5344CB8AC3E}">
        <p14:creationId xmlns:p14="http://schemas.microsoft.com/office/powerpoint/2010/main" val="16711185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pPr marL="0" indent="0">
              <a:buNone/>
            </a:pPr>
            <a:r>
              <a:rPr lang="cs-CZ" sz="4800" b="1" dirty="0" err="1"/>
              <a:t>Warranty</a:t>
            </a:r>
            <a:endParaRPr lang="cs-CZ" sz="4800" b="1" dirty="0"/>
          </a:p>
          <a:p>
            <a:r>
              <a:rPr lang="en-US" sz="3200" dirty="0"/>
              <a:t>Warranties  can  be  of  importance  in  marketing  certain  services.  For  example  investment schemes which guarantee payments in spite of changes in external conditions can be a useful factor in marketing financial services. </a:t>
            </a:r>
            <a:endParaRPr lang="cs-CZ" dirty="0"/>
          </a:p>
        </p:txBody>
      </p:sp>
      <p:sp>
        <p:nvSpPr>
          <p:cNvPr id="6" name="Nadpis 5"/>
          <p:cNvSpPr>
            <a:spLocks noGrp="1"/>
          </p:cNvSpPr>
          <p:nvPr>
            <p:ph type="title"/>
          </p:nvPr>
        </p:nvSpPr>
        <p:spPr>
          <a:xfrm>
            <a:off x="239349" y="260649"/>
            <a:ext cx="7296811" cy="676937"/>
          </a:xfrm>
        </p:spPr>
        <p:txBody>
          <a:bodyPr/>
          <a:lstStyle/>
          <a:p>
            <a:r>
              <a:rPr lang="cs-CZ" dirty="0" err="1"/>
              <a:t>Critical</a:t>
            </a:r>
            <a:r>
              <a:rPr lang="cs-CZ" dirty="0"/>
              <a:t> </a:t>
            </a:r>
            <a:r>
              <a:rPr lang="cs-CZ" dirty="0" err="1"/>
              <a:t>issues</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32</a:t>
            </a:fld>
            <a:endParaRPr lang="cs-CZ" dirty="0"/>
          </a:p>
        </p:txBody>
      </p:sp>
    </p:spTree>
    <p:extLst>
      <p:ext uri="{BB962C8B-B14F-4D97-AF65-F5344CB8AC3E}">
        <p14:creationId xmlns:p14="http://schemas.microsoft.com/office/powerpoint/2010/main" val="16558465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281253" cy="4704523"/>
          </a:xfrm>
          <a:prstGeom prst="rect">
            <a:avLst/>
          </a:prstGeom>
        </p:spPr>
        <p:txBody>
          <a:bodyPr>
            <a:noAutofit/>
          </a:bodyPr>
          <a:lstStyle/>
          <a:p>
            <a:pPr marL="0" indent="0">
              <a:buNone/>
            </a:pPr>
            <a:r>
              <a:rPr lang="cs-CZ" sz="4800" b="1" dirty="0" err="1"/>
              <a:t>After-sale</a:t>
            </a:r>
            <a:r>
              <a:rPr lang="cs-CZ" sz="4800" b="1" dirty="0"/>
              <a:t> </a:t>
            </a:r>
            <a:r>
              <a:rPr lang="cs-CZ" sz="4800" b="1" dirty="0" err="1"/>
              <a:t>service</a:t>
            </a:r>
            <a:endParaRPr lang="cs-CZ" sz="4800" b="1" dirty="0"/>
          </a:p>
          <a:p>
            <a:r>
              <a:rPr lang="en-US" sz="3200" dirty="0"/>
              <a:t>After-sale service is usually associated with the sale of tangibles. However it too has relevance to services markets. </a:t>
            </a:r>
            <a:endParaRPr lang="cs-CZ" sz="3200" dirty="0"/>
          </a:p>
          <a:p>
            <a:r>
              <a:rPr lang="en-US" sz="3200" dirty="0"/>
              <a:t>For example, an airline can assist passengers to arrange hire cars  and  book  hotels  as  part  of  their  service;  an  insurance  company  can  advise  clients  on changes  they  should  make  to  their  policies  as  their  personal  circumstances  change;  a stockbroker  can  assist  the  client  to  readjust  a  portfolio  of  shares;  a  dentist  can  provide  a check-up some time after providing dental treatment. </a:t>
            </a:r>
            <a:endParaRPr lang="cs-CZ" dirty="0"/>
          </a:p>
        </p:txBody>
      </p:sp>
      <p:sp>
        <p:nvSpPr>
          <p:cNvPr id="6" name="Nadpis 5"/>
          <p:cNvSpPr>
            <a:spLocks noGrp="1"/>
          </p:cNvSpPr>
          <p:nvPr>
            <p:ph type="title"/>
          </p:nvPr>
        </p:nvSpPr>
        <p:spPr>
          <a:xfrm>
            <a:off x="239349" y="260649"/>
            <a:ext cx="7296811" cy="676937"/>
          </a:xfrm>
        </p:spPr>
        <p:txBody>
          <a:bodyPr/>
          <a:lstStyle/>
          <a:p>
            <a:r>
              <a:rPr lang="cs-CZ" dirty="0" err="1"/>
              <a:t>Critical</a:t>
            </a:r>
            <a:r>
              <a:rPr lang="cs-CZ" dirty="0"/>
              <a:t> </a:t>
            </a:r>
            <a:r>
              <a:rPr lang="cs-CZ" dirty="0" err="1"/>
              <a:t>issues</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33</a:t>
            </a:fld>
            <a:endParaRPr lang="cs-CZ" dirty="0"/>
          </a:p>
        </p:txBody>
      </p:sp>
    </p:spTree>
    <p:extLst>
      <p:ext uri="{BB962C8B-B14F-4D97-AF65-F5344CB8AC3E}">
        <p14:creationId xmlns:p14="http://schemas.microsoft.com/office/powerpoint/2010/main" val="29518847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511718" y="576523"/>
            <a:ext cx="1702710"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cs-CZ" sz="2800" b="1" kern="0" dirty="0">
                <a:solidFill>
                  <a:srgbClr val="307871"/>
                </a:solidFill>
                <a:latin typeface="Times New Roman"/>
                <a:ea typeface="+mj-ea"/>
                <a:cs typeface="+mj-cs"/>
              </a:rPr>
              <a:t>Summary</a:t>
            </a:r>
            <a:endParaRPr kumimoji="0" lang="en-GB" sz="2800" b="1" i="0" u="none" strike="noStrike" kern="0" cap="none" spc="0" normalizeH="0" baseline="0" dirty="0">
              <a:ln>
                <a:noFill/>
              </a:ln>
              <a:solidFill>
                <a:sysClr val="windowText" lastClr="000000"/>
              </a:solidFill>
              <a:effectLst/>
              <a:uLnTx/>
              <a:uFillTx/>
            </a:endParaRPr>
          </a:p>
        </p:txBody>
      </p:sp>
      <p:sp>
        <p:nvSpPr>
          <p:cNvPr id="2" name="TextovéPole 1"/>
          <p:cNvSpPr txBox="1"/>
          <p:nvPr/>
        </p:nvSpPr>
        <p:spPr>
          <a:xfrm>
            <a:off x="117049" y="1548711"/>
            <a:ext cx="10156504" cy="461665"/>
          </a:xfrm>
          <a:prstGeom prst="rect">
            <a:avLst/>
          </a:prstGeom>
          <a:solidFill>
            <a:schemeClr val="accent6">
              <a:lumMod val="40000"/>
              <a:lumOff val="60000"/>
            </a:schemeClr>
          </a:solidFill>
        </p:spPr>
        <p:txBody>
          <a:bodyPr wrap="square" rtlCol="0">
            <a:spAutoFit/>
          </a:bodyPr>
          <a:lstStyle/>
          <a:p>
            <a:endParaRPr lang="cs-CZ" sz="2400" b="1" dirty="0">
              <a:solidFill>
                <a:srgbClr val="002060"/>
              </a:solidFill>
              <a:cs typeface="Arial" panose="020B0604020202020204" pitchFamily="34"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7" name="Content Placeholder 2">
            <a:extLst>
              <a:ext uri="{FF2B5EF4-FFF2-40B4-BE49-F238E27FC236}">
                <a16:creationId xmlns:a16="http://schemas.microsoft.com/office/drawing/2014/main" id="{2C251978-D2C0-4060-9117-96E17C5F82A7}"/>
              </a:ext>
            </a:extLst>
          </p:cNvPr>
          <p:cNvSpPr txBox="1">
            <a:spLocks/>
          </p:cNvSpPr>
          <p:nvPr/>
        </p:nvSpPr>
        <p:spPr>
          <a:xfrm>
            <a:off x="527381" y="2207171"/>
            <a:ext cx="10965681" cy="4815367"/>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600" dirty="0"/>
              <a:t>We have learned t</a:t>
            </a:r>
            <a:r>
              <a:rPr lang="en-US" sz="2600" dirty="0"/>
              <a:t>here  are  </a:t>
            </a:r>
            <a:r>
              <a:rPr lang="cs-CZ" sz="2600" dirty="0" err="1"/>
              <a:t>the</a:t>
            </a:r>
            <a:r>
              <a:rPr lang="cs-CZ" sz="2600" dirty="0"/>
              <a:t> </a:t>
            </a:r>
            <a:r>
              <a:rPr lang="cs-CZ" sz="2600" dirty="0" err="1"/>
              <a:t>approaches</a:t>
            </a:r>
            <a:r>
              <a:rPr lang="cs-CZ" sz="2600" dirty="0"/>
              <a:t> to </a:t>
            </a:r>
            <a:r>
              <a:rPr lang="cs-CZ" sz="2600" dirty="0" err="1"/>
              <a:t>service</a:t>
            </a:r>
            <a:r>
              <a:rPr lang="cs-CZ" sz="2600" dirty="0"/>
              <a:t> design</a:t>
            </a:r>
          </a:p>
          <a:p>
            <a:pPr algn="just"/>
            <a:r>
              <a:rPr lang="cs-CZ" sz="2600" dirty="0" err="1"/>
              <a:t>We</a:t>
            </a:r>
            <a:r>
              <a:rPr lang="cs-CZ" sz="2600" dirty="0"/>
              <a:t> </a:t>
            </a:r>
            <a:r>
              <a:rPr lang="cs-CZ" sz="2600" dirty="0" err="1"/>
              <a:t>have</a:t>
            </a:r>
            <a:r>
              <a:rPr lang="cs-CZ" sz="2600" dirty="0"/>
              <a:t> </a:t>
            </a:r>
            <a:r>
              <a:rPr lang="cs-CZ" sz="2600" dirty="0" err="1"/>
              <a:t>introduced</a:t>
            </a:r>
            <a:r>
              <a:rPr lang="cs-CZ" sz="2600" dirty="0"/>
              <a:t> </a:t>
            </a:r>
            <a:r>
              <a:rPr lang="cs-CZ" sz="2800" dirty="0" err="1"/>
              <a:t>the</a:t>
            </a:r>
            <a:r>
              <a:rPr lang="cs-CZ" sz="2800" dirty="0"/>
              <a:t> s</a:t>
            </a:r>
            <a:r>
              <a:rPr lang="en-US" sz="2800" dirty="0" err="1"/>
              <a:t>ervice</a:t>
            </a:r>
            <a:r>
              <a:rPr lang="en-US" sz="2800" dirty="0"/>
              <a:t> concept </a:t>
            </a:r>
            <a:r>
              <a:rPr lang="cs-CZ" sz="2800" dirty="0" err="1"/>
              <a:t>which</a:t>
            </a:r>
            <a:r>
              <a:rPr lang="cs-CZ" sz="2800" dirty="0"/>
              <a:t> </a:t>
            </a:r>
            <a:r>
              <a:rPr lang="en-US" sz="2800" dirty="0"/>
              <a:t>is the core of the service offering. </a:t>
            </a:r>
            <a:endParaRPr lang="cs-CZ" sz="2800" dirty="0"/>
          </a:p>
          <a:p>
            <a:pPr algn="just"/>
            <a:r>
              <a:rPr lang="cs-CZ" sz="2600" dirty="0" err="1"/>
              <a:t>We</a:t>
            </a:r>
            <a:r>
              <a:rPr lang="cs-CZ" sz="2600" dirty="0"/>
              <a:t> </a:t>
            </a:r>
            <a:r>
              <a:rPr lang="cs-CZ" sz="2600" dirty="0" err="1"/>
              <a:t>presented</a:t>
            </a:r>
            <a:r>
              <a:rPr lang="cs-CZ" sz="2600" dirty="0"/>
              <a:t> </a:t>
            </a:r>
            <a:r>
              <a:rPr lang="cs-CZ" sz="2600" dirty="0" err="1"/>
              <a:t>new</a:t>
            </a:r>
            <a:r>
              <a:rPr lang="cs-CZ" sz="2600" dirty="0"/>
              <a:t> </a:t>
            </a:r>
            <a:r>
              <a:rPr lang="cs-CZ" sz="2600" dirty="0" err="1"/>
              <a:t>service</a:t>
            </a:r>
            <a:r>
              <a:rPr lang="cs-CZ" sz="2600" dirty="0"/>
              <a:t> design </a:t>
            </a:r>
            <a:r>
              <a:rPr lang="cs-CZ" sz="2600" dirty="0" err="1"/>
              <a:t>procees</a:t>
            </a:r>
            <a:r>
              <a:rPr lang="cs-CZ" sz="2600" dirty="0"/>
              <a:t> </a:t>
            </a:r>
            <a:r>
              <a:rPr lang="cs-CZ" sz="2600" dirty="0" err="1"/>
              <a:t>consisting</a:t>
            </a:r>
            <a:r>
              <a:rPr lang="cs-CZ" sz="2600" dirty="0"/>
              <a:t> </a:t>
            </a:r>
            <a:r>
              <a:rPr lang="cs-CZ" sz="2600" dirty="0" err="1"/>
              <a:t>of</a:t>
            </a:r>
            <a:r>
              <a:rPr lang="cs-CZ" sz="2600" dirty="0"/>
              <a:t>: Idea </a:t>
            </a:r>
            <a:r>
              <a:rPr lang="cs-CZ" sz="2600" dirty="0" err="1"/>
              <a:t>Generation</a:t>
            </a:r>
            <a:r>
              <a:rPr lang="cs-CZ" sz="2600" dirty="0"/>
              <a:t>, Idea </a:t>
            </a:r>
            <a:r>
              <a:rPr lang="cs-CZ" sz="2600" dirty="0" err="1"/>
              <a:t>screening</a:t>
            </a:r>
            <a:r>
              <a:rPr lang="cs-CZ" sz="2600" dirty="0"/>
              <a:t>, </a:t>
            </a:r>
            <a:r>
              <a:rPr lang="cs-CZ" sz="2600" dirty="0" err="1"/>
              <a:t>Concept</a:t>
            </a:r>
            <a:r>
              <a:rPr lang="cs-CZ" sz="2600" dirty="0"/>
              <a:t> </a:t>
            </a:r>
            <a:r>
              <a:rPr lang="cs-CZ" sz="2600" dirty="0" err="1"/>
              <a:t>Developmend</a:t>
            </a:r>
            <a:r>
              <a:rPr lang="cs-CZ" sz="2600" dirty="0"/>
              <a:t>, </a:t>
            </a:r>
            <a:r>
              <a:rPr lang="cs-CZ" sz="2600" dirty="0" err="1"/>
              <a:t>Concept</a:t>
            </a:r>
            <a:r>
              <a:rPr lang="cs-CZ" sz="2600" dirty="0"/>
              <a:t> </a:t>
            </a:r>
            <a:r>
              <a:rPr lang="cs-CZ" sz="2600" dirty="0" err="1"/>
              <a:t>testing</a:t>
            </a:r>
            <a:r>
              <a:rPr lang="cs-CZ" sz="2600" dirty="0"/>
              <a:t>, Business </a:t>
            </a:r>
            <a:r>
              <a:rPr lang="cs-CZ" sz="2600" dirty="0" err="1"/>
              <a:t>analysis</a:t>
            </a:r>
            <a:r>
              <a:rPr lang="cs-CZ" sz="2600" dirty="0"/>
              <a:t>, </a:t>
            </a:r>
            <a:r>
              <a:rPr lang="cs-CZ" sz="2600" dirty="0" err="1"/>
              <a:t>Development</a:t>
            </a:r>
            <a:r>
              <a:rPr lang="cs-CZ" sz="2600" dirty="0"/>
              <a:t>, </a:t>
            </a:r>
            <a:r>
              <a:rPr lang="cs-CZ" sz="2600" dirty="0" err="1"/>
              <a:t>Testing</a:t>
            </a:r>
            <a:r>
              <a:rPr lang="cs-CZ" sz="2600" dirty="0"/>
              <a:t>, </a:t>
            </a:r>
            <a:r>
              <a:rPr lang="cs-CZ" sz="2600" dirty="0" err="1"/>
              <a:t>Commercialization</a:t>
            </a:r>
            <a:r>
              <a:rPr lang="cs-CZ" sz="2600" dirty="0"/>
              <a:t>.</a:t>
            </a:r>
          </a:p>
          <a:p>
            <a:pPr algn="just"/>
            <a:r>
              <a:rPr lang="cs-CZ" sz="2600" dirty="0" err="1"/>
              <a:t>There</a:t>
            </a:r>
            <a:r>
              <a:rPr lang="cs-CZ" sz="2600" dirty="0"/>
              <a:t> are </a:t>
            </a:r>
            <a:r>
              <a:rPr lang="cs-CZ" sz="2600" dirty="0" err="1"/>
              <a:t>also</a:t>
            </a:r>
            <a:r>
              <a:rPr lang="cs-CZ" sz="2600" dirty="0"/>
              <a:t> </a:t>
            </a:r>
            <a:r>
              <a:rPr lang="cs-CZ" sz="2600" dirty="0" err="1"/>
              <a:t>few</a:t>
            </a:r>
            <a:r>
              <a:rPr lang="cs-CZ" sz="2600" dirty="0"/>
              <a:t> </a:t>
            </a:r>
            <a:r>
              <a:rPr lang="cs-CZ" sz="2600" dirty="0" err="1"/>
              <a:t>critical</a:t>
            </a:r>
            <a:r>
              <a:rPr lang="cs-CZ" sz="2600" dirty="0"/>
              <a:t> </a:t>
            </a:r>
            <a:r>
              <a:rPr lang="cs-CZ" sz="2600" dirty="0" err="1"/>
              <a:t>issues</a:t>
            </a:r>
            <a:r>
              <a:rPr lang="cs-CZ" sz="2600" dirty="0"/>
              <a:t> in </a:t>
            </a:r>
            <a:r>
              <a:rPr lang="cs-CZ" sz="2600" dirty="0" err="1"/>
              <a:t>developing</a:t>
            </a:r>
            <a:r>
              <a:rPr lang="cs-CZ" sz="2600" dirty="0"/>
              <a:t> </a:t>
            </a:r>
            <a:r>
              <a:rPr lang="cs-CZ" sz="2600" dirty="0" err="1"/>
              <a:t>new</a:t>
            </a:r>
            <a:r>
              <a:rPr lang="cs-CZ" sz="2600" dirty="0"/>
              <a:t> </a:t>
            </a:r>
            <a:r>
              <a:rPr lang="cs-CZ" sz="2600" dirty="0" err="1"/>
              <a:t>service</a:t>
            </a:r>
            <a:r>
              <a:rPr lang="cs-CZ" sz="2600" dirty="0"/>
              <a:t>: </a:t>
            </a:r>
            <a:r>
              <a:rPr lang="cs-CZ" sz="2600" dirty="0" err="1"/>
              <a:t>Branding</a:t>
            </a:r>
            <a:r>
              <a:rPr lang="cs-CZ" sz="2600" dirty="0"/>
              <a:t>, Patent, </a:t>
            </a:r>
            <a:r>
              <a:rPr lang="cs-CZ" sz="2600" dirty="0" err="1"/>
              <a:t>Warranty</a:t>
            </a:r>
            <a:r>
              <a:rPr lang="cs-CZ" sz="2600" dirty="0"/>
              <a:t>, </a:t>
            </a:r>
            <a:r>
              <a:rPr lang="cs-CZ" sz="2600" dirty="0" err="1"/>
              <a:t>After-sale</a:t>
            </a:r>
            <a:r>
              <a:rPr lang="cs-CZ" sz="2600" dirty="0"/>
              <a:t> </a:t>
            </a:r>
            <a:r>
              <a:rPr lang="cs-CZ" sz="2600" dirty="0" err="1"/>
              <a:t>Service</a:t>
            </a:r>
            <a:r>
              <a:rPr lang="cs-CZ" sz="2600" dirty="0"/>
              <a:t>.</a:t>
            </a:r>
            <a:endParaRPr lang="en-US" sz="2600" dirty="0"/>
          </a:p>
        </p:txBody>
      </p:sp>
    </p:spTree>
    <p:extLst>
      <p:ext uri="{BB962C8B-B14F-4D97-AF65-F5344CB8AC3E}">
        <p14:creationId xmlns:p14="http://schemas.microsoft.com/office/powerpoint/2010/main" val="3044440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en-US" sz="3200" dirty="0"/>
              <a:t>Services are economic activities that create value and provide benefits for customers. It is an act or performance  offered  by  one  person  another  and  which  is  especially  separately  identifiable, intangible, non transfer of ownership and perishable in character. </a:t>
            </a:r>
            <a:endParaRPr lang="cs-CZ" sz="3200" dirty="0"/>
          </a:p>
          <a:p>
            <a:r>
              <a:rPr lang="en-US" sz="3200" dirty="0"/>
              <a:t>Services includes a wide variety of activities i.e. utilities, law enforcing, civil, administrative and defense, transport and communication, distribution traders, business profession, leisure and recreation. </a:t>
            </a:r>
            <a:endParaRPr lang="cs-CZ" sz="3200" dirty="0"/>
          </a:p>
        </p:txBody>
      </p:sp>
      <p:sp>
        <p:nvSpPr>
          <p:cNvPr id="6" name="Nadpis 5"/>
          <p:cNvSpPr>
            <a:spLocks noGrp="1"/>
          </p:cNvSpPr>
          <p:nvPr>
            <p:ph type="title"/>
          </p:nvPr>
        </p:nvSpPr>
        <p:spPr>
          <a:xfrm>
            <a:off x="239349" y="260649"/>
            <a:ext cx="7296811" cy="676937"/>
          </a:xfrm>
        </p:spPr>
        <p:txBody>
          <a:bodyPr/>
          <a:lstStyle/>
          <a:p>
            <a:r>
              <a:rPr lang="cs-CZ" dirty="0" err="1"/>
              <a:t>Introduction</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4</a:t>
            </a:fld>
            <a:endParaRPr lang="cs-CZ" dirty="0"/>
          </a:p>
        </p:txBody>
      </p:sp>
    </p:spTree>
    <p:extLst>
      <p:ext uri="{BB962C8B-B14F-4D97-AF65-F5344CB8AC3E}">
        <p14:creationId xmlns:p14="http://schemas.microsoft.com/office/powerpoint/2010/main" val="1088789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en-US" sz="4000" dirty="0"/>
              <a:t>The growth of service industry is the result  of  economic  development  of  the  society  and  socio-cultural  change  among  the  people. </a:t>
            </a:r>
          </a:p>
          <a:p>
            <a:r>
              <a:rPr lang="en-US" sz="4000" dirty="0"/>
              <a:t>Sometimes, it may be possible that the specific service industry is the result of a combination of several reasons.</a:t>
            </a:r>
            <a:endParaRPr lang="cs-CZ" sz="4000" dirty="0"/>
          </a:p>
        </p:txBody>
      </p:sp>
      <p:sp>
        <p:nvSpPr>
          <p:cNvPr id="6" name="Nadpis 5"/>
          <p:cNvSpPr>
            <a:spLocks noGrp="1"/>
          </p:cNvSpPr>
          <p:nvPr>
            <p:ph type="title"/>
          </p:nvPr>
        </p:nvSpPr>
        <p:spPr>
          <a:xfrm>
            <a:off x="239349" y="260649"/>
            <a:ext cx="7296811" cy="676937"/>
          </a:xfrm>
        </p:spPr>
        <p:txBody>
          <a:bodyPr/>
          <a:lstStyle/>
          <a:p>
            <a:r>
              <a:rPr lang="cs-CZ" dirty="0" err="1"/>
              <a:t>Introduction</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5</a:t>
            </a:fld>
            <a:endParaRPr lang="cs-CZ" dirty="0"/>
          </a:p>
        </p:txBody>
      </p:sp>
    </p:spTree>
    <p:extLst>
      <p:ext uri="{BB962C8B-B14F-4D97-AF65-F5344CB8AC3E}">
        <p14:creationId xmlns:p14="http://schemas.microsoft.com/office/powerpoint/2010/main" val="738112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en-US" sz="3200" dirty="0"/>
              <a:t>Services are economic activities that create value and provide benefits to customers at specific  times  and  places  as  specified  by  the  recipient  of  the  service.  Services  are  those </a:t>
            </a:r>
            <a:r>
              <a:rPr lang="cs-CZ" sz="3200" dirty="0"/>
              <a:t> </a:t>
            </a:r>
            <a:r>
              <a:rPr lang="en-US" sz="3200" dirty="0"/>
              <a:t>separately  identifiable,  essentially  intangible  activities  which  provide  want-satisfaction,  and that are not necessarily tied to the sale of a product or another service. </a:t>
            </a:r>
            <a:endParaRPr lang="cs-CZ" sz="3200" dirty="0"/>
          </a:p>
          <a:p>
            <a:r>
              <a:rPr lang="en-US" sz="3200" dirty="0"/>
              <a:t>To produce a service may or may not require the use of tangible goods. However when such use is required, there is no transfer of title (permanent ownership) to these tangible goods. </a:t>
            </a:r>
            <a:endParaRPr lang="cs-CZ" sz="3200" dirty="0"/>
          </a:p>
        </p:txBody>
      </p:sp>
      <p:sp>
        <p:nvSpPr>
          <p:cNvPr id="6" name="Nadpis 5"/>
          <p:cNvSpPr>
            <a:spLocks noGrp="1"/>
          </p:cNvSpPr>
          <p:nvPr>
            <p:ph type="title"/>
          </p:nvPr>
        </p:nvSpPr>
        <p:spPr>
          <a:xfrm>
            <a:off x="239349" y="260649"/>
            <a:ext cx="7296811" cy="676937"/>
          </a:xfrm>
        </p:spPr>
        <p:txBody>
          <a:bodyPr/>
          <a:lstStyle/>
          <a:p>
            <a:r>
              <a:rPr lang="cs-CZ" dirty="0" err="1"/>
              <a:t>Introduction</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6</a:t>
            </a:fld>
            <a:endParaRPr lang="cs-CZ" dirty="0"/>
          </a:p>
        </p:txBody>
      </p:sp>
    </p:spTree>
    <p:extLst>
      <p:ext uri="{BB962C8B-B14F-4D97-AF65-F5344CB8AC3E}">
        <p14:creationId xmlns:p14="http://schemas.microsoft.com/office/powerpoint/2010/main" val="2878293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en-US" sz="3600" dirty="0"/>
              <a:t>The service concept is the core of the service offering. Two levels of service concept are possible. The ‘general’ service concept refers to the essential product being offered (e.g. a car hire company offers solutions to temporary transportation problems). In addition, there will be ‘specific’ service concepts at the core of specific service (e.g. candle-lit dinners or oriental foods for  restaurants). </a:t>
            </a:r>
            <a:endParaRPr lang="cs-CZ" sz="3600" dirty="0"/>
          </a:p>
        </p:txBody>
      </p:sp>
      <p:sp>
        <p:nvSpPr>
          <p:cNvPr id="6" name="Nadpis 5"/>
          <p:cNvSpPr>
            <a:spLocks noGrp="1"/>
          </p:cNvSpPr>
          <p:nvPr>
            <p:ph type="title"/>
          </p:nvPr>
        </p:nvSpPr>
        <p:spPr>
          <a:xfrm>
            <a:off x="239349" y="260649"/>
            <a:ext cx="7296811" cy="676937"/>
          </a:xfrm>
        </p:spPr>
        <p:txBody>
          <a:bodyPr/>
          <a:lstStyle/>
          <a:p>
            <a:r>
              <a:rPr lang="cs-CZ" dirty="0" err="1"/>
              <a:t>The</a:t>
            </a:r>
            <a:r>
              <a:rPr lang="cs-CZ" dirty="0"/>
              <a:t> </a:t>
            </a:r>
            <a:r>
              <a:rPr lang="cs-CZ" dirty="0" err="1"/>
              <a:t>service</a:t>
            </a:r>
            <a:r>
              <a:rPr lang="cs-CZ" dirty="0"/>
              <a:t> </a:t>
            </a:r>
            <a:r>
              <a:rPr lang="cs-CZ" dirty="0" err="1"/>
              <a:t>concept</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7</a:t>
            </a:fld>
            <a:endParaRPr lang="cs-CZ" dirty="0"/>
          </a:p>
        </p:txBody>
      </p:sp>
    </p:spTree>
    <p:extLst>
      <p:ext uri="{BB962C8B-B14F-4D97-AF65-F5344CB8AC3E}">
        <p14:creationId xmlns:p14="http://schemas.microsoft.com/office/powerpoint/2010/main" val="3494184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en-US" sz="3600" dirty="0"/>
              <a:t>The  service  concept  has  to  be  translated  into  the  ‘service  formula’.  </a:t>
            </a:r>
            <a:endParaRPr lang="cs-CZ" sz="3600" dirty="0"/>
          </a:p>
          <a:p>
            <a:r>
              <a:rPr lang="en-US" sz="3600" dirty="0"/>
              <a:t>This translation  process,  implies  not  only  a  clear  definition  of  the  service  concept  (i.e.  what consumer benefits is the service firm aiming to serve; which service attributes best express the consumer benefit). </a:t>
            </a:r>
            <a:endParaRPr lang="cs-CZ" sz="3600" dirty="0"/>
          </a:p>
        </p:txBody>
      </p:sp>
      <p:sp>
        <p:nvSpPr>
          <p:cNvPr id="6" name="Nadpis 5"/>
          <p:cNvSpPr>
            <a:spLocks noGrp="1"/>
          </p:cNvSpPr>
          <p:nvPr>
            <p:ph type="title"/>
          </p:nvPr>
        </p:nvSpPr>
        <p:spPr>
          <a:xfrm>
            <a:off x="239349" y="260649"/>
            <a:ext cx="7296811" cy="676937"/>
          </a:xfrm>
        </p:spPr>
        <p:txBody>
          <a:bodyPr/>
          <a:lstStyle/>
          <a:p>
            <a:r>
              <a:rPr lang="cs-CZ" dirty="0" err="1"/>
              <a:t>The</a:t>
            </a:r>
            <a:r>
              <a:rPr lang="cs-CZ" dirty="0"/>
              <a:t> </a:t>
            </a:r>
            <a:r>
              <a:rPr lang="cs-CZ" dirty="0" err="1"/>
              <a:t>service</a:t>
            </a:r>
            <a:r>
              <a:rPr lang="cs-CZ" dirty="0"/>
              <a:t> </a:t>
            </a:r>
            <a:r>
              <a:rPr lang="cs-CZ" dirty="0" err="1"/>
              <a:t>concept</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8</a:t>
            </a:fld>
            <a:endParaRPr lang="cs-CZ" dirty="0"/>
          </a:p>
        </p:txBody>
      </p:sp>
    </p:spTree>
    <p:extLst>
      <p:ext uri="{BB962C8B-B14F-4D97-AF65-F5344CB8AC3E}">
        <p14:creationId xmlns:p14="http://schemas.microsoft.com/office/powerpoint/2010/main" val="424230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0521399" cy="4704523"/>
          </a:xfrm>
          <a:prstGeom prst="rect">
            <a:avLst/>
          </a:prstGeom>
        </p:spPr>
        <p:txBody>
          <a:bodyPr>
            <a:noAutofit/>
          </a:bodyPr>
          <a:lstStyle/>
          <a:p>
            <a:r>
              <a:rPr lang="en-US" sz="3600" dirty="0"/>
              <a:t>It also demands attention to the service process; that is the ways and means the service is produced distributed and consumed’ the market segment has to be identified’ the organization-client interface has to be organized in a network’ the service image has to facilitate clear communication between the service organization and its potential clients. </a:t>
            </a:r>
            <a:endParaRPr lang="cs-CZ" sz="3600" dirty="0"/>
          </a:p>
        </p:txBody>
      </p:sp>
      <p:sp>
        <p:nvSpPr>
          <p:cNvPr id="6" name="Nadpis 5"/>
          <p:cNvSpPr>
            <a:spLocks noGrp="1"/>
          </p:cNvSpPr>
          <p:nvPr>
            <p:ph type="title"/>
          </p:nvPr>
        </p:nvSpPr>
        <p:spPr>
          <a:xfrm>
            <a:off x="239349" y="260649"/>
            <a:ext cx="7296811" cy="676937"/>
          </a:xfrm>
        </p:spPr>
        <p:txBody>
          <a:bodyPr/>
          <a:lstStyle/>
          <a:p>
            <a:r>
              <a:rPr lang="cs-CZ" dirty="0" err="1"/>
              <a:t>The</a:t>
            </a:r>
            <a:r>
              <a:rPr lang="cs-CZ" dirty="0"/>
              <a:t> </a:t>
            </a:r>
            <a:r>
              <a:rPr lang="cs-CZ" dirty="0" err="1"/>
              <a:t>service</a:t>
            </a:r>
            <a:r>
              <a:rPr lang="cs-CZ" dirty="0"/>
              <a:t> </a:t>
            </a:r>
            <a:r>
              <a:rPr lang="cs-CZ" dirty="0" err="1"/>
              <a:t>concept</a:t>
            </a:r>
            <a:endParaRPr lang="cs-CZ" dirty="0"/>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9</a:t>
            </a:fld>
            <a:endParaRPr lang="cs-CZ" dirty="0"/>
          </a:p>
        </p:txBody>
      </p:sp>
    </p:spTree>
    <p:extLst>
      <p:ext uri="{BB962C8B-B14F-4D97-AF65-F5344CB8AC3E}">
        <p14:creationId xmlns:p14="http://schemas.microsoft.com/office/powerpoint/2010/main" val="4019642263"/>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2225</TotalTime>
  <Words>2231</Words>
  <Application>Microsoft Office PowerPoint</Application>
  <PresentationFormat>Širokoúhlá obrazovka</PresentationFormat>
  <Paragraphs>231</Paragraphs>
  <Slides>34</Slides>
  <Notes>30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34</vt:i4>
      </vt:variant>
    </vt:vector>
  </HeadingPairs>
  <TitlesOfParts>
    <vt:vector size="39" baseType="lpstr">
      <vt:lpstr>Arial</vt:lpstr>
      <vt:lpstr>Calibri</vt:lpstr>
      <vt:lpstr>Calibri Light</vt:lpstr>
      <vt:lpstr>Times New Roman</vt:lpstr>
      <vt:lpstr>Motiv Office</vt:lpstr>
      <vt:lpstr>Název prezentace</vt:lpstr>
      <vt:lpstr>Prezentace aplikace PowerPoint</vt:lpstr>
      <vt:lpstr>Prezentace aplikace PowerPoint</vt:lpstr>
      <vt:lpstr>Introduction</vt:lpstr>
      <vt:lpstr>Introduction</vt:lpstr>
      <vt:lpstr>Introduction</vt:lpstr>
      <vt:lpstr>The service concept</vt:lpstr>
      <vt:lpstr>The service concept</vt:lpstr>
      <vt:lpstr>The service concept</vt:lpstr>
      <vt:lpstr>The service concept</vt:lpstr>
      <vt:lpstr>The service concept</vt:lpstr>
      <vt:lpstr>The service concept</vt:lpstr>
      <vt:lpstr>The compoments of a service</vt:lpstr>
      <vt:lpstr>The compoments of a service</vt:lpstr>
      <vt:lpstr>The compoments of a service</vt:lpstr>
      <vt:lpstr>The compoments of a service</vt:lpstr>
      <vt:lpstr>The compoments of a service</vt:lpstr>
      <vt:lpstr>The compoments of a service</vt:lpstr>
      <vt:lpstr>NEW SERVICE DEVELOPMENT</vt:lpstr>
      <vt:lpstr>NEW SERVICE DEVELOPMENT</vt:lpstr>
      <vt:lpstr>NEW SERVICE DEVELOPMENT</vt:lpstr>
      <vt:lpstr>NEW SERVICE DEVELOPMENT</vt:lpstr>
      <vt:lpstr>NEW SERVICE DEVELOPMENT</vt:lpstr>
      <vt:lpstr>NEW SERVICE DEVELOPMENT</vt:lpstr>
      <vt:lpstr>NEW SERVICE DEVELOPMENT</vt:lpstr>
      <vt:lpstr>NEW SERVICE DEVELOPMENT</vt:lpstr>
      <vt:lpstr>NEW SERVICE DEVELOPMENT</vt:lpstr>
      <vt:lpstr>NEW SERVICE DEVELOPMENT</vt:lpstr>
      <vt:lpstr>Critical issues</vt:lpstr>
      <vt:lpstr>Critical issues</vt:lpstr>
      <vt:lpstr>Critical issues</vt:lpstr>
      <vt:lpstr>Critical issues</vt:lpstr>
      <vt:lpstr>Critical issues</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kle0001</cp:lastModifiedBy>
  <cp:revision>188</cp:revision>
  <dcterms:created xsi:type="dcterms:W3CDTF">2016-11-25T20:36:16Z</dcterms:created>
  <dcterms:modified xsi:type="dcterms:W3CDTF">2019-05-02T09:18:09Z</dcterms:modified>
</cp:coreProperties>
</file>