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88" r:id="rId2"/>
    <p:sldId id="258" r:id="rId3"/>
    <p:sldId id="263" r:id="rId4"/>
    <p:sldId id="293" r:id="rId5"/>
    <p:sldId id="330" r:id="rId6"/>
    <p:sldId id="331" r:id="rId7"/>
    <p:sldId id="332" r:id="rId8"/>
    <p:sldId id="333" r:id="rId9"/>
    <p:sldId id="334" r:id="rId10"/>
    <p:sldId id="335" r:id="rId11"/>
    <p:sldId id="358" r:id="rId12"/>
    <p:sldId id="336" r:id="rId13"/>
    <p:sldId id="337" r:id="rId14"/>
    <p:sldId id="357" r:id="rId15"/>
    <p:sldId id="338" r:id="rId16"/>
    <p:sldId id="339" r:id="rId17"/>
    <p:sldId id="340" r:id="rId18"/>
    <p:sldId id="341" r:id="rId19"/>
    <p:sldId id="342" r:id="rId20"/>
    <p:sldId id="343" r:id="rId21"/>
    <p:sldId id="344" r:id="rId22"/>
    <p:sldId id="345" r:id="rId23"/>
    <p:sldId id="346" r:id="rId24"/>
    <p:sldId id="347" r:id="rId25"/>
    <p:sldId id="348" r:id="rId26"/>
    <p:sldId id="350" r:id="rId27"/>
    <p:sldId id="349" r:id="rId28"/>
    <p:sldId id="351" r:id="rId29"/>
    <p:sldId id="352" r:id="rId30"/>
    <p:sldId id="353" r:id="rId31"/>
    <p:sldId id="354" r:id="rId32"/>
    <p:sldId id="355" r:id="rId33"/>
    <p:sldId id="356" r:id="rId34"/>
    <p:sldId id="287" r:id="rId3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FFFF66"/>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66" autoAdjust="0"/>
    <p:restoredTop sz="94660"/>
  </p:normalViewPr>
  <p:slideViewPr>
    <p:cSldViewPr snapToGrid="0">
      <p:cViewPr varScale="1">
        <p:scale>
          <a:sx n="108" d="100"/>
          <a:sy n="108" d="100"/>
        </p:scale>
        <p:origin x="78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7994D6-9834-41EE-897B-56F62E2676A9}" type="datetimeFigureOut">
              <a:rPr lang="en-US" smtClean="0"/>
              <a:t>5/1/2019</a:t>
            </a:fld>
            <a:endParaRPr lang="en-US"/>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2606DA-6D10-439D-BB61-0F12376694FF}" type="slidenum">
              <a:rPr lang="en-US" smtClean="0"/>
              <a:t>‹#›</a:t>
            </a:fld>
            <a:endParaRPr lang="en-US"/>
          </a:p>
        </p:txBody>
      </p:sp>
    </p:spTree>
    <p:extLst>
      <p:ext uri="{BB962C8B-B14F-4D97-AF65-F5344CB8AC3E}">
        <p14:creationId xmlns:p14="http://schemas.microsoft.com/office/powerpoint/2010/main" val="2526868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189773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2653678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4049428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224389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545457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534568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9206480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9305637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697717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531615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910652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9104653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1088628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38107154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5349587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0449879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0426875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29949163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83249601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33858449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27976985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1718485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4313068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3529660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844584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777897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552905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3085743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0334362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sz="1200" kern="1200" dirty="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3321231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3007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07995" y="302585"/>
            <a:ext cx="1274720" cy="994283"/>
          </a:xfrm>
          <a:prstGeom prst="rect">
            <a:avLst/>
          </a:prstGeom>
        </p:spPr>
      </p:pic>
      <p:sp>
        <p:nvSpPr>
          <p:cNvPr id="7" name="Nadpis 1"/>
          <p:cNvSpPr>
            <a:spLocks noGrp="1"/>
          </p:cNvSpPr>
          <p:nvPr>
            <p:ph type="title"/>
          </p:nvPr>
        </p:nvSpPr>
        <p:spPr>
          <a:xfrm>
            <a:off x="335360" y="260649"/>
            <a:ext cx="6048672" cy="676937"/>
          </a:xfrm>
          <a:prstGeom prst="rect">
            <a:avLst/>
          </a:prstGeom>
          <a:noFill/>
          <a:ln>
            <a:noFill/>
          </a:ln>
        </p:spPr>
        <p:txBody>
          <a:bodyPr anchor="t">
            <a:noAutofit/>
          </a:bodyPr>
          <a:lstStyle>
            <a:lvl1pPr algn="l">
              <a:defRPr sz="3200"/>
            </a:lvl1pPr>
          </a:lstStyle>
          <a:p>
            <a:pPr algn="l"/>
            <a:r>
              <a:rPr lang="cs-CZ" sz="32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335360" y="932723"/>
            <a:ext cx="9889099"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335360" y="6309320"/>
            <a:ext cx="11547355"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314987" y="6309320"/>
            <a:ext cx="3860800" cy="365125"/>
          </a:xfrm>
          <a:prstGeom prst="rect">
            <a:avLst/>
          </a:prstGeom>
        </p:spPr>
        <p:txBody>
          <a:bodyPr/>
          <a:lstStyle>
            <a:lvl1pPr algn="l">
              <a:defRPr sz="1067">
                <a:solidFill>
                  <a:srgbClr val="307871"/>
                </a:solidFill>
              </a:defRPr>
            </a:lvl1pPr>
          </a:lstStyle>
          <a:p>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10416480" y="6309320"/>
            <a:ext cx="1440160" cy="365125"/>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75273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01.05.2019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01.05.2019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01.05.2019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01.05.2019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01.05.2019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2437" y="5253203"/>
            <a:ext cx="1248139" cy="973549"/>
          </a:xfrm>
          <a:prstGeom prst="rect">
            <a:avLst/>
          </a:prstGeom>
        </p:spPr>
      </p:pic>
      <p:sp>
        <p:nvSpPr>
          <p:cNvPr id="7" name="Obdélník 6"/>
          <p:cNvSpPr/>
          <p:nvPr/>
        </p:nvSpPr>
        <p:spPr>
          <a:xfrm>
            <a:off x="527382" y="3154411"/>
            <a:ext cx="8939369" cy="3072341"/>
          </a:xfrm>
          <a:prstGeom prst="rect">
            <a:avLst/>
          </a:prstGeom>
          <a:solidFill>
            <a:srgbClr val="008080"/>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sz="2400" dirty="0">
                <a:ln w="0"/>
                <a:solidFill>
                  <a:schemeClr val="bg1"/>
                </a:solidFill>
                <a:effectLst>
                  <a:outerShdw blurRad="38100" dist="19050" dir="2700000" algn="tl" rotWithShape="0">
                    <a:schemeClr val="dk1">
                      <a:alpha val="40000"/>
                    </a:schemeClr>
                  </a:outerShdw>
                </a:effectLst>
              </a:rPr>
              <a:t>Prezentace předmětu:</a:t>
            </a:r>
          </a:p>
          <a:p>
            <a:pPr algn="ctr"/>
            <a:r>
              <a:rPr lang="cs-CZ" sz="2400" b="1" dirty="0">
                <a:ln w="0"/>
                <a:solidFill>
                  <a:schemeClr val="bg1"/>
                </a:solidFill>
                <a:effectLst>
                  <a:outerShdw blurRad="38100" dist="19050" dir="2700000" algn="tl" rotWithShape="0">
                    <a:schemeClr val="dk1">
                      <a:alpha val="40000"/>
                    </a:schemeClr>
                  </a:outerShdw>
                </a:effectLst>
              </a:rPr>
              <a:t>Marketing of services</a:t>
            </a:r>
          </a:p>
          <a:p>
            <a:pPr algn="ctr"/>
            <a:endParaRPr lang="cs-CZ" sz="2400" dirty="0">
              <a:ln w="0"/>
              <a:solidFill>
                <a:schemeClr val="bg1"/>
              </a:solidFill>
              <a:effectLst>
                <a:outerShdw blurRad="38100" dist="19050" dir="2700000" algn="tl" rotWithShape="0">
                  <a:schemeClr val="dk1">
                    <a:alpha val="40000"/>
                  </a:schemeClr>
                </a:outerShdw>
              </a:effectLst>
            </a:endParaRPr>
          </a:p>
          <a:p>
            <a:pPr algn="ctr"/>
            <a:r>
              <a:rPr lang="cs-CZ" sz="2400" dirty="0">
                <a:ln w="0"/>
                <a:solidFill>
                  <a:schemeClr val="bg1"/>
                </a:solidFill>
                <a:effectLst>
                  <a:outerShdw blurRad="38100" dist="19050" dir="2700000" algn="tl" rotWithShape="0">
                    <a:schemeClr val="dk1">
                      <a:alpha val="40000"/>
                    </a:schemeClr>
                  </a:outerShdw>
                </a:effectLst>
              </a:rPr>
              <a:t>Vyučující:</a:t>
            </a:r>
          </a:p>
          <a:p>
            <a:pPr algn="ctr"/>
            <a:r>
              <a:rPr lang="cs-CZ" sz="2400" b="1" dirty="0">
                <a:ln w="0"/>
                <a:solidFill>
                  <a:schemeClr val="bg1"/>
                </a:solidFill>
                <a:effectLst>
                  <a:outerShdw blurRad="38100" dist="19050" dir="2700000" algn="tl" rotWithShape="0">
                    <a:schemeClr val="dk1">
                      <a:alpha val="40000"/>
                    </a:schemeClr>
                  </a:outerShdw>
                </a:effectLst>
              </a:rPr>
              <a:t>Ing. Michal Stoklasa, Ph.D.</a:t>
            </a:r>
          </a:p>
          <a:p>
            <a:pPr algn="ctr"/>
            <a:r>
              <a:rPr lang="cs-CZ" sz="2400" b="1" dirty="0">
                <a:ln w="0"/>
                <a:solidFill>
                  <a:schemeClr val="bg1"/>
                </a:solidFill>
                <a:effectLst>
                  <a:outerShdw blurRad="38100" dist="19050" dir="2700000" algn="tl" rotWithShape="0">
                    <a:schemeClr val="dk1">
                      <a:alpha val="40000"/>
                    </a:schemeClr>
                  </a:outerShdw>
                </a:effectLst>
              </a:rPr>
              <a:t>Ing. Martin </a:t>
            </a:r>
            <a:r>
              <a:rPr lang="cs-CZ" sz="2400" b="1" dirty="0" err="1">
                <a:ln w="0"/>
                <a:solidFill>
                  <a:schemeClr val="bg1"/>
                </a:solidFill>
                <a:effectLst>
                  <a:outerShdw blurRad="38100" dist="19050" dir="2700000" algn="tl" rotWithShape="0">
                    <a:schemeClr val="dk1">
                      <a:alpha val="40000"/>
                    </a:schemeClr>
                  </a:outerShdw>
                </a:effectLst>
              </a:rPr>
              <a:t>Klepek</a:t>
            </a:r>
            <a:r>
              <a:rPr lang="cs-CZ" sz="2400" b="1" dirty="0">
                <a:ln w="0"/>
                <a:solidFill>
                  <a:schemeClr val="bg1"/>
                </a:solidFill>
                <a:effectLst>
                  <a:outerShdw blurRad="38100" dist="19050" dir="2700000" algn="tl" rotWithShape="0">
                    <a:schemeClr val="dk1">
                      <a:alpha val="40000"/>
                    </a:schemeClr>
                  </a:outerShdw>
                </a:effectLst>
              </a:rPr>
              <a:t>, Ph.D.</a:t>
            </a:r>
          </a:p>
        </p:txBody>
      </p:sp>
      <p:sp>
        <p:nvSpPr>
          <p:cNvPr id="2" name="Nadpis 1"/>
          <p:cNvSpPr>
            <a:spLocks noGrp="1"/>
          </p:cNvSpPr>
          <p:nvPr>
            <p:ph type="ctrTitle" idx="4294967295"/>
          </p:nvPr>
        </p:nvSpPr>
        <p:spPr>
          <a:xfrm>
            <a:off x="0" y="933451"/>
            <a:ext cx="6815667" cy="2878667"/>
          </a:xfrm>
          <a:prstGeom prst="rect">
            <a:avLst/>
          </a:prstGeom>
        </p:spPr>
        <p:txBody>
          <a:bodyPr anchor="t">
            <a:normAutofit/>
          </a:bodyPr>
          <a:lstStyle/>
          <a:p>
            <a:pPr algn="l"/>
            <a:r>
              <a:rPr lang="cs-CZ" sz="5333" b="1" dirty="0">
                <a:solidFill>
                  <a:schemeClr val="bg1"/>
                </a:solidFill>
                <a:latin typeface="Times New Roman" panose="02020603050405020304" pitchFamily="18" charset="0"/>
                <a:cs typeface="Times New Roman" panose="02020603050405020304" pitchFamily="18" charset="0"/>
              </a:rPr>
              <a:t>Název</a:t>
            </a:r>
            <a:br>
              <a:rPr lang="cs-CZ" sz="5333" b="1" dirty="0">
                <a:solidFill>
                  <a:schemeClr val="bg1"/>
                </a:solidFill>
                <a:latin typeface="Times New Roman" panose="02020603050405020304" pitchFamily="18" charset="0"/>
                <a:cs typeface="Times New Roman" panose="02020603050405020304" pitchFamily="18" charset="0"/>
              </a:rPr>
            </a:br>
            <a:r>
              <a:rPr lang="cs-CZ" sz="5333"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2125733885"/>
              </p:ext>
            </p:extLst>
          </p:nvPr>
        </p:nvGraphicFramePr>
        <p:xfrm>
          <a:off x="719403" y="2085202"/>
          <a:ext cx="8640960" cy="580814"/>
        </p:xfrm>
        <a:graphic>
          <a:graphicData uri="http://schemas.openxmlformats.org/drawingml/2006/table">
            <a:tbl>
              <a:tblPr firstRow="1" firstCol="1" bandRow="1">
                <a:tableStyleId>{5C22544A-7EE6-4342-B048-85BDC9FD1C3A}</a:tableStyleId>
              </a:tblPr>
              <a:tblGrid>
                <a:gridCol w="3022555">
                  <a:extLst>
                    <a:ext uri="{9D8B030D-6E8A-4147-A177-3AD203B41FA5}">
                      <a16:colId xmlns:a16="http://schemas.microsoft.com/office/drawing/2014/main" val="3755197986"/>
                    </a:ext>
                  </a:extLst>
                </a:gridCol>
                <a:gridCol w="5618405">
                  <a:extLst>
                    <a:ext uri="{9D8B030D-6E8A-4147-A177-3AD203B41FA5}">
                      <a16:colId xmlns:a16="http://schemas.microsoft.com/office/drawing/2014/main" val="4011610095"/>
                    </a:ext>
                  </a:extLst>
                </a:gridCol>
              </a:tblGrid>
              <a:tr h="290407">
                <a:tc>
                  <a:txBody>
                    <a:bodyPr/>
                    <a:lstStyle/>
                    <a:p>
                      <a:pPr indent="180340" algn="l">
                        <a:lnSpc>
                          <a:spcPct val="115000"/>
                        </a:lnSpc>
                        <a:spcBef>
                          <a:spcPts val="425"/>
                        </a:spcBef>
                        <a:spcAft>
                          <a:spcPts val="0"/>
                        </a:spcAft>
                      </a:pPr>
                      <a:r>
                        <a:rPr lang="cs-CZ" sz="1600" dirty="0">
                          <a:effectLst/>
                        </a:rPr>
                        <a:t>Název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dirty="0">
                          <a:effectLst/>
                        </a:rPr>
                        <a:t>Rozvoj vzdělávání na Slezské univerzitě v Opavě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2306872320"/>
                  </a:ext>
                </a:extLst>
              </a:tr>
              <a:tr h="290407">
                <a:tc>
                  <a:txBody>
                    <a:bodyPr/>
                    <a:lstStyle/>
                    <a:p>
                      <a:pPr indent="180340" algn="just">
                        <a:lnSpc>
                          <a:spcPct val="115000"/>
                        </a:lnSpc>
                        <a:spcBef>
                          <a:spcPts val="425"/>
                        </a:spcBef>
                        <a:spcAft>
                          <a:spcPts val="0"/>
                        </a:spcAft>
                      </a:pPr>
                      <a:r>
                        <a:rPr lang="cs-CZ" sz="1600" dirty="0">
                          <a:effectLst/>
                        </a:rPr>
                        <a:t>Registrační číslo projektu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tc>
                  <a:txBody>
                    <a:bodyPr/>
                    <a:lstStyle/>
                    <a:p>
                      <a:pPr indent="180340" algn="just">
                        <a:lnSpc>
                          <a:spcPct val="115000"/>
                        </a:lnSpc>
                        <a:spcBef>
                          <a:spcPts val="425"/>
                        </a:spcBef>
                        <a:spcAft>
                          <a:spcPts val="0"/>
                        </a:spcAft>
                      </a:pPr>
                      <a:r>
                        <a:rPr lang="cs-CZ" sz="1600" b="1" dirty="0">
                          <a:solidFill>
                            <a:schemeClr val="bg1"/>
                          </a:solidFill>
                          <a:effectLst/>
                        </a:rPr>
                        <a:t>CZ.02.2.69/0.0./0.0/16_015/0002400</a:t>
                      </a:r>
                      <a:endParaRPr lang="cs-CZ"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9267" marR="59267" marT="0" marB="0">
                    <a:solidFill>
                      <a:srgbClr val="008080"/>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2504018" y="3769097"/>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765" y="333771"/>
            <a:ext cx="7340600" cy="16256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2504018" y="6076264"/>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cs-CZ" sz="2400"/>
          </a:p>
        </p:txBody>
      </p:sp>
    </p:spTree>
    <p:extLst>
      <p:ext uri="{BB962C8B-B14F-4D97-AF65-F5344CB8AC3E}">
        <p14:creationId xmlns:p14="http://schemas.microsoft.com/office/powerpoint/2010/main" val="3375899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600" dirty="0"/>
              <a:t>The most basic and universally cited characteristic of services is intangibility, because services are performances or actions rather than objects, they cannot be seen, felt, tasted, or touched in the same manner that we can sense tangible goods. For example, when we buy a cake of soap, we can see, feel, smell and use to check its effectiveness in cleaning. </a:t>
            </a:r>
            <a:endParaRPr lang="cs-CZ" sz="3600" dirty="0"/>
          </a:p>
        </p:txBody>
      </p:sp>
      <p:sp>
        <p:nvSpPr>
          <p:cNvPr id="6" name="Nadpis 5"/>
          <p:cNvSpPr>
            <a:spLocks noGrp="1"/>
          </p:cNvSpPr>
          <p:nvPr>
            <p:ph type="title"/>
          </p:nvPr>
        </p:nvSpPr>
        <p:spPr>
          <a:xfrm>
            <a:off x="239349" y="260649"/>
            <a:ext cx="7296811" cy="676937"/>
          </a:xfrm>
        </p:spPr>
        <p:txBody>
          <a:bodyPr/>
          <a:lstStyle/>
          <a:p>
            <a:r>
              <a:rPr lang="cs-CZ" dirty="0"/>
              <a:t>Intangibility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10</a:t>
            </a:fld>
            <a:endParaRPr lang="cs-CZ" dirty="0"/>
          </a:p>
        </p:txBody>
      </p:sp>
    </p:spTree>
    <p:extLst>
      <p:ext uri="{BB962C8B-B14F-4D97-AF65-F5344CB8AC3E}">
        <p14:creationId xmlns:p14="http://schemas.microsoft.com/office/powerpoint/2010/main" val="1265435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600" dirty="0"/>
              <a:t>But, when we pay fees for a semester in the university, we are paying for the benefits of deriving knowledge, skills and education which is delivered to us by teachers. Teaching is an intangible service. When we travel by a plane, the benefit which we are deriving is a service (transportation) but, it has some tangible aspects such as the particular plane in which we fly (Boeing, Avro, Concorde, etc.) and the food and drink which are served</a:t>
            </a:r>
            <a:endParaRPr lang="cs-CZ" sz="3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Intangibility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11</a:t>
            </a:fld>
            <a:endParaRPr lang="cs-CZ" dirty="0"/>
          </a:p>
        </p:txBody>
      </p:sp>
    </p:spTree>
    <p:extLst>
      <p:ext uri="{BB962C8B-B14F-4D97-AF65-F5344CB8AC3E}">
        <p14:creationId xmlns:p14="http://schemas.microsoft.com/office/powerpoint/2010/main" val="1848676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600" dirty="0"/>
              <a:t>The broad definition of services implies that intangibility is a key determinant of whether an offering is or is not a service. While this is true, it is also true that very few products are purely tangible or purely intangible. Instead, services tend to be more intangible than manufactured products, and manufactured products tend to be more tangible than services.</a:t>
            </a:r>
            <a:endParaRPr lang="cs-CZ" sz="3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Intangibility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12</a:t>
            </a:fld>
            <a:endParaRPr lang="cs-CZ" dirty="0"/>
          </a:p>
        </p:txBody>
      </p:sp>
    </p:spTree>
    <p:extLst>
      <p:ext uri="{BB962C8B-B14F-4D97-AF65-F5344CB8AC3E}">
        <p14:creationId xmlns:p14="http://schemas.microsoft.com/office/powerpoint/2010/main" val="2630501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4000" dirty="0"/>
              <a:t>Intangibility presents several marketing challenges. Services cannot be inventoried, and</a:t>
            </a:r>
            <a:r>
              <a:rPr lang="cs-CZ" sz="4000" dirty="0"/>
              <a:t> </a:t>
            </a:r>
            <a:r>
              <a:rPr lang="en-US" sz="4000" dirty="0"/>
              <a:t>therefore fluctuations in demand are often difficult to manage. It cannot be patented legally,</a:t>
            </a:r>
            <a:r>
              <a:rPr lang="cs-CZ" sz="4000" dirty="0"/>
              <a:t> </a:t>
            </a:r>
            <a:r>
              <a:rPr lang="en-US" sz="4000" dirty="0"/>
              <a:t>and new service concepts can, therefore, easily be copied by competitors. </a:t>
            </a:r>
            <a:endParaRPr lang="cs-CZ" sz="4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Intangibility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13</a:t>
            </a:fld>
            <a:endParaRPr lang="cs-CZ" dirty="0"/>
          </a:p>
        </p:txBody>
      </p:sp>
    </p:spTree>
    <p:extLst>
      <p:ext uri="{BB962C8B-B14F-4D97-AF65-F5344CB8AC3E}">
        <p14:creationId xmlns:p14="http://schemas.microsoft.com/office/powerpoint/2010/main" val="2151704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4000" dirty="0"/>
              <a:t>It cannot be readily displayed or easily communicated to customers, so quality may be difficult for consumers to assess. The actual costs of a ‘unit of service’ are hard to determine and the price/</a:t>
            </a:r>
            <a:r>
              <a:rPr lang="en-US" sz="4000" dirty="0" err="1"/>
              <a:t>qualityrelationship</a:t>
            </a:r>
            <a:r>
              <a:rPr lang="en-US" sz="4000" dirty="0"/>
              <a:t> is complex</a:t>
            </a:r>
            <a:r>
              <a:rPr lang="cs-CZ" sz="4000" dirty="0"/>
              <a:t>.</a:t>
            </a:r>
            <a:endParaRPr lang="cs-CZ" sz="4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Intangibility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14</a:t>
            </a:fld>
            <a:endParaRPr lang="cs-CZ" dirty="0"/>
          </a:p>
        </p:txBody>
      </p:sp>
    </p:spTree>
    <p:extLst>
      <p:ext uri="{BB962C8B-B14F-4D97-AF65-F5344CB8AC3E}">
        <p14:creationId xmlns:p14="http://schemas.microsoft.com/office/powerpoint/2010/main" val="1439727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600" dirty="0"/>
              <a:t>In most cases a service cannot be separated from the person or firm providing it. A service is provided by a person who possesses a particular skill (singer, doctor, etc.), by using equipment to handle a tangible product (dry cleaning) or by allowing access to or use of a physical infrastructure (hotel, train, etc.). Services are typically produced and consumed at the same time.</a:t>
            </a:r>
            <a:endParaRPr lang="cs-CZ" sz="3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Inseparability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15</a:t>
            </a:fld>
            <a:endParaRPr lang="cs-CZ" dirty="0"/>
          </a:p>
        </p:txBody>
      </p:sp>
    </p:spTree>
    <p:extLst>
      <p:ext uri="{BB962C8B-B14F-4D97-AF65-F5344CB8AC3E}">
        <p14:creationId xmlns:p14="http://schemas.microsoft.com/office/powerpoint/2010/main" val="19941214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600" dirty="0"/>
              <a:t>The relationship between production and consumption, therefore, dictates that production and marketing are highly integrated processes. The telephone company produces telephone service while the telephone user consumes it. </a:t>
            </a:r>
            <a:endParaRPr lang="cs-CZ" sz="3600" dirty="0"/>
          </a:p>
          <a:p>
            <a:r>
              <a:rPr lang="en-US" sz="3600" dirty="0"/>
              <a:t>A plumber has to be physically present to provide the service, the beautician has to be available to perform the massage. The service provider and the client are often physically present when consumption takes place.</a:t>
            </a:r>
            <a:endParaRPr lang="cs-CZ" sz="3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Inseparability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16</a:t>
            </a:fld>
            <a:endParaRPr lang="cs-CZ" dirty="0"/>
          </a:p>
        </p:txBody>
      </p:sp>
    </p:spTree>
    <p:extLst>
      <p:ext uri="{BB962C8B-B14F-4D97-AF65-F5344CB8AC3E}">
        <p14:creationId xmlns:p14="http://schemas.microsoft.com/office/powerpoint/2010/main" val="2599473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4000" dirty="0"/>
              <a:t>Generally, most goods are produced first, then sold and consumed. On the other hand, services are usually sold first and produced and consumed simultaneously. Sasser observed that the firm is unable to store or transport services, that only direct distribution is possible, thereby potentially limiting the number of markets that firm can cover.</a:t>
            </a:r>
            <a:endParaRPr lang="cs-CZ" sz="4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Inseparability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17</a:t>
            </a:fld>
            <a:endParaRPr lang="cs-CZ" dirty="0"/>
          </a:p>
        </p:txBody>
      </p:sp>
    </p:spTree>
    <p:extLst>
      <p:ext uri="{BB962C8B-B14F-4D97-AF65-F5344CB8AC3E}">
        <p14:creationId xmlns:p14="http://schemas.microsoft.com/office/powerpoint/2010/main" val="3880884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600" dirty="0"/>
              <a:t>Apart from the stress laid on ‘right place’ and ‘right time’ in case of distributing goods, there is additional importance given to the performance of service in the ‘right way’ as well. Another outcome of simultaneous production and consumption is that service producers find themselves playing a role as part of the product itself and as an essential ingredient in the service experience for the consumer.</a:t>
            </a:r>
            <a:endParaRPr lang="cs-CZ" sz="3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Inseparability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18</a:t>
            </a:fld>
            <a:endParaRPr lang="cs-CZ" dirty="0"/>
          </a:p>
        </p:txBody>
      </p:sp>
    </p:spTree>
    <p:extLst>
      <p:ext uri="{BB962C8B-B14F-4D97-AF65-F5344CB8AC3E}">
        <p14:creationId xmlns:p14="http://schemas.microsoft.com/office/powerpoint/2010/main" val="675979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4000" dirty="0"/>
              <a:t>Since services often are produced and consumed at the same time, mass production is difficult if not impossible. The quality of service and customer satisfaction will be highly dependent on actions of employees and the interactions between employees and customers. It is not usually possible to gain significant economies of scale through centralization.</a:t>
            </a:r>
            <a:endParaRPr lang="cs-CZ" sz="4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Inseparability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19</a:t>
            </a:fld>
            <a:endParaRPr lang="cs-CZ" dirty="0"/>
          </a:p>
        </p:txBody>
      </p:sp>
    </p:spTree>
    <p:extLst>
      <p:ext uri="{BB962C8B-B14F-4D97-AF65-F5344CB8AC3E}">
        <p14:creationId xmlns:p14="http://schemas.microsoft.com/office/powerpoint/2010/main" val="274187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3394195"/>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4000" b="1" dirty="0"/>
          </a:p>
          <a:p>
            <a:pPr algn="l"/>
            <a:endParaRPr lang="cs-CZ" sz="4000" b="1" dirty="0"/>
          </a:p>
          <a:p>
            <a:pPr lvl="0"/>
            <a:r>
              <a:rPr lang="pl-PL" sz="4000" b="1" cap="all" dirty="0"/>
              <a:t> Nature of services 1</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2603719"/>
            <a:ext cx="4806091" cy="194138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400" b="1" i="1" dirty="0"/>
              <a:t>The aim of this presentation is to describe the nature of services and its dissimilarities with goods markets</a:t>
            </a:r>
          </a:p>
          <a:p>
            <a:pPr marL="0" indent="0" algn="ctr">
              <a:buNone/>
            </a:pPr>
            <a:endParaRPr lang="en-GB" sz="2400" dirty="0">
              <a:solidFill>
                <a:srgbClr val="FF0000"/>
              </a:solidFill>
              <a:cs typeface="Times New Roman" panose="02020603050405020304" pitchFamily="18" charset="0"/>
            </a:endParaRPr>
          </a:p>
        </p:txBody>
      </p:sp>
      <p:sp>
        <p:nvSpPr>
          <p:cNvPr id="8"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Martin Klepek</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Garant předmětu</a:t>
            </a:r>
          </a:p>
          <a:p>
            <a:pPr algn="r"/>
            <a:r>
              <a:rPr lang="cs-CZ" altLang="cs-CZ" sz="1200" dirty="0">
                <a:solidFill>
                  <a:srgbClr val="307871"/>
                </a:solidFill>
                <a:latin typeface="Times New Roman" panose="02020603050405020304" pitchFamily="18" charset="0"/>
                <a:cs typeface="Times New Roman" panose="02020603050405020304" pitchFamily="18" charset="0"/>
              </a:rPr>
              <a:t>Michal Stoklasa</a:t>
            </a:r>
          </a:p>
          <a:p>
            <a:pPr algn="r"/>
            <a:r>
              <a:rPr lang="cs-CZ" altLang="cs-CZ" sz="1200" dirty="0">
                <a:solidFill>
                  <a:srgbClr val="307871"/>
                </a:solidFill>
                <a:latin typeface="Times New Roman" panose="02020603050405020304" pitchFamily="18" charset="0"/>
                <a:cs typeface="Times New Roman" panose="02020603050405020304" pitchFamily="18" charset="0"/>
              </a:rPr>
              <a:t>Přednášející </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4000" dirty="0"/>
              <a:t>Usually operations need to be relatively </a:t>
            </a:r>
            <a:r>
              <a:rPr lang="en-US" sz="4000" dirty="0" err="1"/>
              <a:t>decentralised</a:t>
            </a:r>
            <a:r>
              <a:rPr lang="en-US" sz="4000" dirty="0"/>
              <a:t> so that the service can be delivered directly to the consumer at convenient locations. Since the customer is involved in and observes the production process, and thus may affect (positively or negatively) the outcome of the service transaction.</a:t>
            </a:r>
            <a:endParaRPr lang="cs-CZ" sz="4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Inseparability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20</a:t>
            </a:fld>
            <a:endParaRPr lang="cs-CZ" dirty="0"/>
          </a:p>
        </p:txBody>
      </p:sp>
    </p:spTree>
    <p:extLst>
      <p:ext uri="{BB962C8B-B14F-4D97-AF65-F5344CB8AC3E}">
        <p14:creationId xmlns:p14="http://schemas.microsoft.com/office/powerpoint/2010/main" val="347319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600" dirty="0"/>
              <a:t>Since services are performances, frequently produced by human beings, no two services will be precisely alike. The human element is very much involved in providing and rendering services and this makes standardization a very difficult task to achieve. The doctor who gives us complete attention in one visit may behave a little differently in next visit. The new bank clerk who </a:t>
            </a:r>
            <a:r>
              <a:rPr lang="en-US" sz="3600" dirty="0" err="1"/>
              <a:t>encashes</a:t>
            </a:r>
            <a:r>
              <a:rPr lang="en-US" sz="3600" dirty="0"/>
              <a:t> our cheques may not be as efficient as the previous one and we may have to spend more time for the same activity.</a:t>
            </a:r>
            <a:endParaRPr lang="cs-CZ" sz="3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Heterogenity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21</a:t>
            </a:fld>
            <a:endParaRPr lang="cs-CZ" dirty="0"/>
          </a:p>
        </p:txBody>
      </p:sp>
    </p:spTree>
    <p:extLst>
      <p:ext uri="{BB962C8B-B14F-4D97-AF65-F5344CB8AC3E}">
        <p14:creationId xmlns:p14="http://schemas.microsoft.com/office/powerpoint/2010/main" val="25643828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600" dirty="0"/>
              <a:t>This is despite the fact that rules and procedures have been laid down to reduce the role of the human element and ensure maximum efficiency. Airlines, banks, hotels, etc. have a large number of standardized procedures. Human contact is minimal in the </a:t>
            </a:r>
            <a:r>
              <a:rPr lang="en-US" sz="3600" dirty="0" err="1"/>
              <a:t>computerised</a:t>
            </a:r>
            <a:r>
              <a:rPr lang="en-US" sz="3600" dirty="0"/>
              <a:t> reservation systems, but when we go to the hotel there will be a person at the reception to hand over the key of the reserved room.</a:t>
            </a:r>
            <a:endParaRPr lang="cs-CZ" sz="3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Heterogenity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22</a:t>
            </a:fld>
            <a:endParaRPr lang="cs-CZ" dirty="0"/>
          </a:p>
        </p:txBody>
      </p:sp>
    </p:spTree>
    <p:extLst>
      <p:ext uri="{BB962C8B-B14F-4D97-AF65-F5344CB8AC3E}">
        <p14:creationId xmlns:p14="http://schemas.microsoft.com/office/powerpoint/2010/main" val="2418179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600" dirty="0"/>
              <a:t>The way that person interacts with us will be an important factor in our overall assessment of the service provided by the hotel. The rooms, the food, the facilities may be all perfect, but it is the people interacting with us who make all the difference between a </a:t>
            </a:r>
            <a:r>
              <a:rPr lang="en-US" sz="3600" dirty="0" err="1"/>
              <a:t>favourable</a:t>
            </a:r>
            <a:r>
              <a:rPr lang="en-US" sz="3600" dirty="0"/>
              <a:t> and </a:t>
            </a:r>
            <a:r>
              <a:rPr lang="en-US" sz="3600" dirty="0" err="1"/>
              <a:t>unfavourable</a:t>
            </a:r>
            <a:r>
              <a:rPr lang="en-US" sz="3600" dirty="0"/>
              <a:t> perception of the hotel. Heterogeneity also results because no two customers are precisely alike; each will have unique demands or experience the service in a unique way.</a:t>
            </a:r>
            <a:endParaRPr lang="cs-CZ" sz="36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Heterogenity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23</a:t>
            </a:fld>
            <a:endParaRPr lang="cs-CZ" dirty="0"/>
          </a:p>
        </p:txBody>
      </p:sp>
    </p:spTree>
    <p:extLst>
      <p:ext uri="{BB962C8B-B14F-4D97-AF65-F5344CB8AC3E}">
        <p14:creationId xmlns:p14="http://schemas.microsoft.com/office/powerpoint/2010/main" val="19879462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cs-CZ" sz="4400" dirty="0"/>
              <a:t>Thus, the </a:t>
            </a:r>
            <a:r>
              <a:rPr lang="en-US" sz="4400" dirty="0"/>
              <a:t>heterogeneity connected with services is largely the result of human interaction (between and among employees and customers) and all of the vagaries that accompany it. </a:t>
            </a:r>
            <a:endParaRPr lang="cs-CZ" sz="44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Heterogenity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24</a:t>
            </a:fld>
            <a:endParaRPr lang="cs-CZ" dirty="0"/>
          </a:p>
        </p:txBody>
      </p:sp>
    </p:spTree>
    <p:extLst>
      <p:ext uri="{BB962C8B-B14F-4D97-AF65-F5344CB8AC3E}">
        <p14:creationId xmlns:p14="http://schemas.microsoft.com/office/powerpoint/2010/main" val="2079713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4000" dirty="0"/>
              <a:t>Levitt argues that owing to the </a:t>
            </a:r>
            <a:r>
              <a:rPr lang="en-US" sz="4000" dirty="0" err="1"/>
              <a:t>industrialisation</a:t>
            </a:r>
            <a:r>
              <a:rPr lang="en-US" sz="4000" dirty="0"/>
              <a:t> of services, their production can no longer be viewed as being heterogeneous. Attempts have been made to improve productivity in the service sector by introduction of technology. Uniformity can be achieved by substituting equipment and machinery for </a:t>
            </a:r>
            <a:r>
              <a:rPr lang="en-US" sz="4000" dirty="0" err="1"/>
              <a:t>labour</a:t>
            </a:r>
            <a:r>
              <a:rPr lang="en-US" sz="4000" dirty="0"/>
              <a:t>. </a:t>
            </a:r>
            <a:endParaRPr lang="cs-CZ" sz="4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Heterogenity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25</a:t>
            </a:fld>
            <a:endParaRPr lang="cs-CZ" dirty="0"/>
          </a:p>
        </p:txBody>
      </p:sp>
    </p:spTree>
    <p:extLst>
      <p:ext uri="{BB962C8B-B14F-4D97-AF65-F5344CB8AC3E}">
        <p14:creationId xmlns:p14="http://schemas.microsoft.com/office/powerpoint/2010/main" val="4157215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4000" dirty="0"/>
              <a:t>Hostage suggested that service firms could also reduce variability by training the service providers in appropriate responses to each customer situation. They can also monitor customer satisfaction through suggestion and complaint system so that poor service can be detected and corrected.</a:t>
            </a:r>
            <a:endParaRPr lang="cs-CZ" sz="4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Heterogenity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26</a:t>
            </a:fld>
            <a:endParaRPr lang="cs-CZ" dirty="0"/>
          </a:p>
        </p:txBody>
      </p:sp>
    </p:spTree>
    <p:extLst>
      <p:ext uri="{BB962C8B-B14F-4D97-AF65-F5344CB8AC3E}">
        <p14:creationId xmlns:p14="http://schemas.microsoft.com/office/powerpoint/2010/main" val="605124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200" dirty="0"/>
              <a:t>Services are heterogeneous across time, </a:t>
            </a:r>
            <a:r>
              <a:rPr lang="en-US" sz="3200" dirty="0" err="1"/>
              <a:t>organisations</a:t>
            </a:r>
            <a:r>
              <a:rPr lang="en-US" sz="3200" dirty="0"/>
              <a:t>, and people and as a result, it is</a:t>
            </a:r>
            <a:r>
              <a:rPr lang="cs-CZ" sz="3200" dirty="0"/>
              <a:t> </a:t>
            </a:r>
            <a:r>
              <a:rPr lang="en-US" sz="3200" dirty="0"/>
              <a:t>very difficult to ensure consistent service quality. Quality actually depends on many factors</a:t>
            </a:r>
            <a:r>
              <a:rPr lang="cs-CZ" sz="3200" dirty="0"/>
              <a:t> </a:t>
            </a:r>
            <a:r>
              <a:rPr lang="en-US" sz="3200" dirty="0"/>
              <a:t>that cannot be fully controlled by the service supplier, such as the ability of the consumer to</a:t>
            </a:r>
            <a:r>
              <a:rPr lang="cs-CZ" sz="3200" dirty="0"/>
              <a:t> </a:t>
            </a:r>
            <a:r>
              <a:rPr lang="en-US" sz="3200" dirty="0"/>
              <a:t>articulate his or her needs, the ability and willingness of personnel to satisfy those needs, the</a:t>
            </a:r>
            <a:r>
              <a:rPr lang="cs-CZ" sz="3200" dirty="0"/>
              <a:t> </a:t>
            </a:r>
            <a:r>
              <a:rPr lang="en-US" sz="3200" dirty="0"/>
              <a:t>presence (or absence) of other customers, and the level of demand for the service. Because of</a:t>
            </a:r>
            <a:r>
              <a:rPr lang="cs-CZ" sz="3200" dirty="0"/>
              <a:t> </a:t>
            </a:r>
            <a:r>
              <a:rPr lang="en-US" sz="3200" dirty="0"/>
              <a:t>these complicating factors, the service manager cannot always know for sure that the service</a:t>
            </a:r>
            <a:r>
              <a:rPr lang="cs-CZ" sz="3200" dirty="0"/>
              <a:t> </a:t>
            </a:r>
            <a:r>
              <a:rPr lang="en-US" sz="3200" dirty="0"/>
              <a:t>is being delivered in a manner consistent with what was originally planned and promoted. </a:t>
            </a:r>
            <a:endParaRPr lang="cs-CZ" sz="32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Heterogenity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27</a:t>
            </a:fld>
            <a:endParaRPr lang="cs-CZ" dirty="0"/>
          </a:p>
        </p:txBody>
      </p:sp>
    </p:spTree>
    <p:extLst>
      <p:ext uri="{BB962C8B-B14F-4D97-AF65-F5344CB8AC3E}">
        <p14:creationId xmlns:p14="http://schemas.microsoft.com/office/powerpoint/2010/main" val="7388618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200" dirty="0"/>
              <a:t>Perishability refers to the fact that services cannot be saved, stored, resold, or returned.</a:t>
            </a:r>
            <a:r>
              <a:rPr lang="cs-CZ" sz="3200" dirty="0"/>
              <a:t> </a:t>
            </a:r>
            <a:r>
              <a:rPr lang="en-US" sz="3200" dirty="0"/>
              <a:t>Since services are deeds, performances or acts whose production and consumption takes place</a:t>
            </a:r>
            <a:r>
              <a:rPr lang="cs-CZ" sz="3200" dirty="0"/>
              <a:t> </a:t>
            </a:r>
            <a:r>
              <a:rPr lang="en-US" sz="3200" dirty="0"/>
              <a:t>simultaneously, they tend to perish in the absence of consumption. Goods can be stored and</a:t>
            </a:r>
            <a:r>
              <a:rPr lang="cs-CZ" sz="3200" dirty="0"/>
              <a:t> s</a:t>
            </a:r>
            <a:r>
              <a:rPr lang="en-US" sz="3200" dirty="0"/>
              <a:t>old at a later date in the absence of a customer. Services, on the other hand, go waste if they</a:t>
            </a:r>
            <a:r>
              <a:rPr lang="cs-CZ" sz="3200" dirty="0"/>
              <a:t> </a:t>
            </a:r>
            <a:r>
              <a:rPr lang="en-US" sz="3200" dirty="0"/>
              <a:t>are not consumed. A seat on an airplane or in a restaurant, an hour of a professor’s time, or</a:t>
            </a:r>
            <a:r>
              <a:rPr lang="cs-CZ" sz="3200" dirty="0"/>
              <a:t> </a:t>
            </a:r>
            <a:r>
              <a:rPr lang="en-US" sz="3200" dirty="0"/>
              <a:t>telephone line capacity not used cannot be reclaimed and used or resold at a later time.</a:t>
            </a:r>
            <a:endParaRPr lang="cs-CZ" sz="32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Perishability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28</a:t>
            </a:fld>
            <a:endParaRPr lang="cs-CZ" dirty="0"/>
          </a:p>
        </p:txBody>
      </p:sp>
    </p:spTree>
    <p:extLst>
      <p:ext uri="{BB962C8B-B14F-4D97-AF65-F5344CB8AC3E}">
        <p14:creationId xmlns:p14="http://schemas.microsoft.com/office/powerpoint/2010/main" val="14544478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200" dirty="0"/>
              <a:t> A primary issue that marketers face in relation to service perishability is the inability to hold inventory. Demand forecasting and creative planning for capacity </a:t>
            </a:r>
            <a:r>
              <a:rPr lang="en-US" sz="3200" dirty="0" err="1"/>
              <a:t>utilisation</a:t>
            </a:r>
            <a:r>
              <a:rPr lang="en-US" sz="3200" dirty="0"/>
              <a:t> are,</a:t>
            </a:r>
            <a:r>
              <a:rPr lang="cs-CZ" sz="3200" dirty="0"/>
              <a:t> </a:t>
            </a:r>
            <a:r>
              <a:rPr lang="en-US" sz="3200" dirty="0"/>
              <a:t>therefore, important and challenging decision areas. The fact that services cannot typically be</a:t>
            </a:r>
            <a:r>
              <a:rPr lang="cs-CZ" sz="3200" dirty="0"/>
              <a:t> </a:t>
            </a:r>
            <a:r>
              <a:rPr lang="en-US" sz="3200" dirty="0"/>
              <a:t>returned or resold also implies a need for strong recovery strategies when things do go wrong.</a:t>
            </a:r>
            <a:r>
              <a:rPr lang="cs-CZ" sz="3200" dirty="0"/>
              <a:t> </a:t>
            </a:r>
            <a:r>
              <a:rPr lang="en-US" sz="3200" dirty="0"/>
              <a:t>Kurtz and Boone observed that the utility of most services is short lived; therefore, they</a:t>
            </a:r>
            <a:r>
              <a:rPr lang="cs-CZ" sz="3200" dirty="0"/>
              <a:t> </a:t>
            </a:r>
            <a:r>
              <a:rPr lang="en-US" sz="3200" dirty="0"/>
              <a:t>cannot be produced ahead of time and stored for periods of peak demand. </a:t>
            </a:r>
            <a:endParaRPr lang="cs-CZ" sz="32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Perishability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29</a:t>
            </a:fld>
            <a:endParaRPr lang="cs-CZ" dirty="0"/>
          </a:p>
        </p:txBody>
      </p:sp>
    </p:spTree>
    <p:extLst>
      <p:ext uri="{BB962C8B-B14F-4D97-AF65-F5344CB8AC3E}">
        <p14:creationId xmlns:p14="http://schemas.microsoft.com/office/powerpoint/2010/main" val="1204769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525178" y="514222"/>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1165203"/>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r>
              <a:rPr lang="pl-PL" sz="4000" b="1" cap="all" dirty="0"/>
              <a:t>Nature of services 1</a:t>
            </a:r>
            <a:endParaRPr lang="cs-CZ" sz="4000" b="1" cap="all" dirty="0"/>
          </a:p>
        </p:txBody>
      </p:sp>
      <p:sp>
        <p:nvSpPr>
          <p:cNvPr id="10" name="Zástupný symbol pro obsah 2"/>
          <p:cNvSpPr txBox="1">
            <a:spLocks/>
          </p:cNvSpPr>
          <p:nvPr/>
        </p:nvSpPr>
        <p:spPr>
          <a:xfrm>
            <a:off x="396842" y="2976893"/>
            <a:ext cx="4837008"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2400" b="1" i="1" dirty="0">
              <a:solidFill>
                <a:srgbClr val="002060"/>
              </a:solidFill>
            </a:endParaRPr>
          </a:p>
          <a:p>
            <a:pPr marL="0" indent="0">
              <a:buNone/>
            </a:pPr>
            <a:r>
              <a:rPr lang="en-GB" sz="12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5701402" y="1966670"/>
            <a:ext cx="4806091" cy="2964767"/>
          </a:xfrm>
          <a:prstGeom prst="rect">
            <a:avLst/>
          </a:prstGeom>
          <a:solidFill>
            <a:schemeClr val="accent6">
              <a:lumMod val="40000"/>
              <a:lumOff val="60000"/>
            </a:schemeClr>
          </a:solidFill>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cs typeface="Arial" panose="020B0604020202020204" pitchFamily="34" charset="0"/>
              </a:rPr>
              <a:t>Nature of services</a:t>
            </a:r>
          </a:p>
          <a:p>
            <a:pPr marL="0" indent="0">
              <a:buNone/>
            </a:pPr>
            <a:r>
              <a:rPr lang="cs-CZ" sz="2400" b="1" dirty="0">
                <a:cs typeface="Arial" panose="020B0604020202020204" pitchFamily="34" charset="0"/>
              </a:rPr>
              <a:t>Intangibility</a:t>
            </a:r>
          </a:p>
          <a:p>
            <a:pPr marL="0" indent="0">
              <a:buNone/>
            </a:pPr>
            <a:r>
              <a:rPr lang="cs-CZ" sz="2400" b="1" dirty="0">
                <a:cs typeface="Arial" panose="020B0604020202020204" pitchFamily="34" charset="0"/>
              </a:rPr>
              <a:t>Inseparability</a:t>
            </a:r>
          </a:p>
          <a:p>
            <a:pPr marL="0" indent="0">
              <a:buNone/>
            </a:pPr>
            <a:r>
              <a:rPr lang="cs-CZ" sz="2400" b="1" dirty="0">
                <a:cs typeface="Arial" panose="020B0604020202020204" pitchFamily="34" charset="0"/>
              </a:rPr>
              <a:t>Heterogenity</a:t>
            </a:r>
          </a:p>
          <a:p>
            <a:pPr marL="0" indent="0">
              <a:buNone/>
            </a:pPr>
            <a:r>
              <a:rPr lang="cs-CZ" sz="2400" b="1" dirty="0">
                <a:cs typeface="Arial" panose="020B0604020202020204" pitchFamily="34" charset="0"/>
              </a:rPr>
              <a:t>No transfer of ownership</a:t>
            </a:r>
          </a:p>
          <a:p>
            <a:pPr marL="0" indent="0">
              <a:buNone/>
            </a:pPr>
            <a:endParaRPr lang="cs-CZ" sz="2400" b="1" dirty="0">
              <a:cs typeface="Arial" panose="020B0604020202020204" pitchFamily="34" charset="0"/>
            </a:endParaRPr>
          </a:p>
          <a:p>
            <a:pPr marL="0" indent="0">
              <a:buNone/>
            </a:pPr>
            <a:endParaRPr lang="cs-CZ" sz="2400" b="1" dirty="0">
              <a:solidFill>
                <a:srgbClr val="002060"/>
              </a:solidFill>
              <a:cs typeface="Arial" panose="020B0604020202020204" pitchFamily="34" charset="0"/>
            </a:endParaRPr>
          </a:p>
        </p:txBody>
      </p:sp>
      <p:sp>
        <p:nvSpPr>
          <p:cNvPr id="3" name="TextovéPole 2"/>
          <p:cNvSpPr txBox="1"/>
          <p:nvPr/>
        </p:nvSpPr>
        <p:spPr>
          <a:xfrm>
            <a:off x="860612" y="3872753"/>
            <a:ext cx="3603812" cy="584775"/>
          </a:xfrm>
          <a:prstGeom prst="rect">
            <a:avLst/>
          </a:prstGeom>
          <a:noFill/>
        </p:spPr>
        <p:txBody>
          <a:bodyPr wrap="square" rtlCol="0">
            <a:spAutoFit/>
          </a:bodyPr>
          <a:lstStyle/>
          <a:p>
            <a:r>
              <a:rPr lang="cs-CZ" sz="3200" dirty="0">
                <a:solidFill>
                  <a:schemeClr val="bg1"/>
                </a:solidFill>
              </a:rPr>
              <a:t>Lecture structure</a:t>
            </a:r>
          </a:p>
        </p:txBody>
      </p:sp>
    </p:spTree>
    <p:extLst>
      <p:ext uri="{BB962C8B-B14F-4D97-AF65-F5344CB8AC3E}">
        <p14:creationId xmlns:p14="http://schemas.microsoft.com/office/powerpoint/2010/main" val="16285217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200" dirty="0"/>
              <a:t> The perishability of</a:t>
            </a:r>
            <a:r>
              <a:rPr lang="cs-CZ" sz="3200" dirty="0"/>
              <a:t> </a:t>
            </a:r>
            <a:r>
              <a:rPr lang="en-US" sz="3200" dirty="0"/>
              <a:t>services is not a problem when demand is steady because it is easy to staff for the service in</a:t>
            </a:r>
            <a:r>
              <a:rPr lang="cs-CZ" sz="3200" dirty="0"/>
              <a:t> </a:t>
            </a:r>
            <a:r>
              <a:rPr lang="en-US" sz="3200" dirty="0"/>
              <a:t>advance. When there are wide fluctuations in demand there should be a highly flexible</a:t>
            </a:r>
            <a:r>
              <a:rPr lang="cs-CZ" sz="3200" dirty="0"/>
              <a:t> </a:t>
            </a:r>
            <a:r>
              <a:rPr lang="en-US" sz="3200" dirty="0"/>
              <a:t>production system or idle productive capacity. Sasser has described several strategies for</a:t>
            </a:r>
            <a:r>
              <a:rPr lang="cs-CZ" sz="3200" dirty="0"/>
              <a:t> </a:t>
            </a:r>
            <a:r>
              <a:rPr lang="en-US" sz="3200" dirty="0"/>
              <a:t>producing a better match between demand and supply in a service business. On the demand</a:t>
            </a:r>
            <a:r>
              <a:rPr lang="cs-CZ" sz="3200" dirty="0"/>
              <a:t> </a:t>
            </a:r>
            <a:r>
              <a:rPr lang="en-US" sz="3200" dirty="0"/>
              <a:t>side, the firm can make use of differential pricing, cultivating non-peak demand and</a:t>
            </a:r>
            <a:r>
              <a:rPr lang="cs-CZ" sz="3200" dirty="0"/>
              <a:t> </a:t>
            </a:r>
            <a:r>
              <a:rPr lang="en-US" sz="3200" dirty="0"/>
              <a:t>developing complementary services. </a:t>
            </a:r>
            <a:endParaRPr lang="cs-CZ" sz="32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Perishability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30</a:t>
            </a:fld>
            <a:endParaRPr lang="cs-CZ" dirty="0"/>
          </a:p>
        </p:txBody>
      </p:sp>
    </p:spTree>
    <p:extLst>
      <p:ext uri="{BB962C8B-B14F-4D97-AF65-F5344CB8AC3E}">
        <p14:creationId xmlns:p14="http://schemas.microsoft.com/office/powerpoint/2010/main" val="1533337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4000" dirty="0"/>
              <a:t>On the supply side, for effective matching with demand,</a:t>
            </a:r>
            <a:r>
              <a:rPr lang="cs-CZ" sz="4000" dirty="0"/>
              <a:t> </a:t>
            </a:r>
            <a:r>
              <a:rPr lang="en-US" sz="4000" dirty="0"/>
              <a:t>the firm may hire part time employees to serve peak demand; peak-time efficiency routines</a:t>
            </a:r>
            <a:r>
              <a:rPr lang="cs-CZ" sz="4000" dirty="0"/>
              <a:t> </a:t>
            </a:r>
            <a:r>
              <a:rPr lang="en-US" sz="4000" dirty="0"/>
              <a:t>can be introduced, facilities for future expansion can be developed, and increased consumer</a:t>
            </a:r>
            <a:r>
              <a:rPr lang="cs-CZ" sz="4000" dirty="0"/>
              <a:t> </a:t>
            </a:r>
            <a:r>
              <a:rPr lang="en-US" sz="4000" dirty="0"/>
              <a:t>participation can be encouraged.</a:t>
            </a:r>
            <a:endParaRPr lang="cs-CZ" sz="40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Perishability</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31</a:t>
            </a:fld>
            <a:endParaRPr lang="cs-CZ" dirty="0"/>
          </a:p>
        </p:txBody>
      </p:sp>
    </p:spTree>
    <p:extLst>
      <p:ext uri="{BB962C8B-B14F-4D97-AF65-F5344CB8AC3E}">
        <p14:creationId xmlns:p14="http://schemas.microsoft.com/office/powerpoint/2010/main" val="38119049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200" dirty="0"/>
              <a:t>When we buy a product, we become its owner-be it a pen, book, shirt, TV or Car. In the</a:t>
            </a:r>
            <a:r>
              <a:rPr lang="cs-CZ" sz="3200" dirty="0"/>
              <a:t> </a:t>
            </a:r>
            <a:r>
              <a:rPr lang="en-US" sz="3200" dirty="0"/>
              <a:t>case of a service, we may pay for its use, but we never own it. </a:t>
            </a:r>
            <a:endParaRPr lang="cs-CZ" sz="3200" dirty="0"/>
          </a:p>
          <a:p>
            <a:r>
              <a:rPr lang="en-US" sz="3200" dirty="0"/>
              <a:t>By buying a ticket one can see</a:t>
            </a:r>
            <a:r>
              <a:rPr lang="cs-CZ" sz="3200" dirty="0"/>
              <a:t> </a:t>
            </a:r>
            <a:r>
              <a:rPr lang="en-US" sz="3200" dirty="0"/>
              <a:t>the evening film show in local cinema theatre; by paying wages one can hire the services of a</a:t>
            </a:r>
            <a:r>
              <a:rPr lang="cs-CZ" sz="3200" dirty="0"/>
              <a:t> </a:t>
            </a:r>
            <a:r>
              <a:rPr lang="en-US" sz="3200" dirty="0"/>
              <a:t>chauffeur who will drive his car; by paying the required charges we can have a marketing</a:t>
            </a:r>
            <a:r>
              <a:rPr lang="cs-CZ" sz="3200" dirty="0"/>
              <a:t> </a:t>
            </a:r>
            <a:r>
              <a:rPr lang="en-US" sz="3200" dirty="0"/>
              <a:t>research firm survey into the reasons for our product’s poor sales performance, etc. </a:t>
            </a:r>
            <a:endParaRPr lang="cs-CZ" sz="3200" dirty="0"/>
          </a:p>
          <a:p>
            <a:r>
              <a:rPr lang="en-US" sz="3200" dirty="0"/>
              <a:t>In case of</a:t>
            </a:r>
            <a:r>
              <a:rPr lang="cs-CZ" sz="3200" dirty="0"/>
              <a:t> </a:t>
            </a:r>
            <a:r>
              <a:rPr lang="en-US" sz="3200" dirty="0"/>
              <a:t>a service, the payment is not for purchase, but only for the use or access to or for hire of items</a:t>
            </a:r>
            <a:r>
              <a:rPr lang="cs-CZ" sz="3200" dirty="0"/>
              <a:t> </a:t>
            </a:r>
            <a:r>
              <a:rPr lang="en-US" sz="3200" dirty="0"/>
              <a:t>or facilities; and transfer of ownership does not take place. </a:t>
            </a:r>
            <a:endParaRPr lang="cs-CZ" sz="32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No transfer of ownership</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32</a:t>
            </a:fld>
            <a:endParaRPr lang="cs-CZ" dirty="0"/>
          </a:p>
        </p:txBody>
      </p:sp>
    </p:spTree>
    <p:extLst>
      <p:ext uri="{BB962C8B-B14F-4D97-AF65-F5344CB8AC3E}">
        <p14:creationId xmlns:p14="http://schemas.microsoft.com/office/powerpoint/2010/main" val="30822250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5541060"/>
          </a:xfrm>
          <a:prstGeom prst="rect">
            <a:avLst/>
          </a:prstGeom>
        </p:spPr>
        <p:txBody>
          <a:bodyPr>
            <a:noAutofit/>
          </a:bodyPr>
          <a:lstStyle/>
          <a:p>
            <a:r>
              <a:rPr lang="en-US" sz="3200" dirty="0"/>
              <a:t>The above cited characteristics of services make it unique and that is why services</a:t>
            </a:r>
            <a:r>
              <a:rPr lang="cs-CZ" sz="3200" dirty="0"/>
              <a:t> </a:t>
            </a:r>
            <a:r>
              <a:rPr lang="en-US" sz="3200" dirty="0"/>
              <a:t>receive special treatment from marketers. There is general agreement that inherent differences</a:t>
            </a:r>
            <a:r>
              <a:rPr lang="cs-CZ" sz="3200" dirty="0"/>
              <a:t> </a:t>
            </a:r>
            <a:r>
              <a:rPr lang="en-US" sz="3200" dirty="0"/>
              <a:t>between goods and services exist and that they result in unique, or at least different, management challenges for service businesses and for manufacturers that offer services as a core offering</a:t>
            </a:r>
            <a:r>
              <a:rPr lang="cs-CZ" sz="3200" dirty="0"/>
              <a:t>.</a:t>
            </a:r>
            <a:endParaRPr lang="cs-CZ" sz="32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No transfer of ownership</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33</a:t>
            </a:fld>
            <a:endParaRPr lang="cs-CZ" dirty="0"/>
          </a:p>
        </p:txBody>
      </p:sp>
    </p:spTree>
    <p:extLst>
      <p:ext uri="{BB962C8B-B14F-4D97-AF65-F5344CB8AC3E}">
        <p14:creationId xmlns:p14="http://schemas.microsoft.com/office/powerpoint/2010/main" val="26358420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511718" y="576523"/>
            <a:ext cx="1702710" cy="523220"/>
          </a:xfrm>
          <a:prstGeom prst="rect">
            <a:avLst/>
          </a:prstGeom>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lang="cs-CZ" sz="2800" b="1" kern="0" dirty="0">
                <a:solidFill>
                  <a:srgbClr val="307871"/>
                </a:solidFill>
                <a:latin typeface="Times New Roman"/>
                <a:ea typeface="+mj-ea"/>
                <a:cs typeface="+mj-cs"/>
              </a:rPr>
              <a:t>Summary</a:t>
            </a:r>
            <a:endParaRPr kumimoji="0" lang="en-GB" sz="2800" b="1" i="0" u="none" strike="noStrike" kern="0" cap="none" spc="0" normalizeH="0" baseline="0" dirty="0">
              <a:ln>
                <a:noFill/>
              </a:ln>
              <a:solidFill>
                <a:sysClr val="windowText" lastClr="000000"/>
              </a:solidFill>
              <a:effectLst/>
              <a:uLnTx/>
              <a:uFillTx/>
            </a:endParaRPr>
          </a:p>
        </p:txBody>
      </p:sp>
      <p:sp>
        <p:nvSpPr>
          <p:cNvPr id="2" name="TextovéPole 1"/>
          <p:cNvSpPr txBox="1"/>
          <p:nvPr/>
        </p:nvSpPr>
        <p:spPr>
          <a:xfrm>
            <a:off x="117049" y="1548711"/>
            <a:ext cx="10156504" cy="461665"/>
          </a:xfrm>
          <a:prstGeom prst="rect">
            <a:avLst/>
          </a:prstGeom>
          <a:solidFill>
            <a:schemeClr val="accent6">
              <a:lumMod val="40000"/>
              <a:lumOff val="60000"/>
            </a:schemeClr>
          </a:solidFill>
        </p:spPr>
        <p:txBody>
          <a:bodyPr wrap="square" rtlCol="0">
            <a:spAutoFit/>
          </a:bodyPr>
          <a:lstStyle/>
          <a:p>
            <a:endParaRPr lang="cs-CZ" sz="2400" b="1" dirty="0">
              <a:solidFill>
                <a:srgbClr val="002060"/>
              </a:solidFill>
              <a:cs typeface="Arial" panose="020B0604020202020204" pitchFamily="34" charset="0"/>
            </a:endParaRPr>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7" name="Content Placeholder 2">
            <a:extLst>
              <a:ext uri="{FF2B5EF4-FFF2-40B4-BE49-F238E27FC236}">
                <a16:creationId xmlns:a16="http://schemas.microsoft.com/office/drawing/2014/main" id="{2C251978-D2C0-4060-9117-96E17C5F82A7}"/>
              </a:ext>
            </a:extLst>
          </p:cNvPr>
          <p:cNvSpPr txBox="1">
            <a:spLocks/>
          </p:cNvSpPr>
          <p:nvPr/>
        </p:nvSpPr>
        <p:spPr>
          <a:xfrm>
            <a:off x="527381" y="2207171"/>
            <a:ext cx="10965681" cy="4815367"/>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2300" dirty="0"/>
              <a:t>In this presentation you have learned what is the nature of services.</a:t>
            </a:r>
          </a:p>
          <a:p>
            <a:pPr algn="just"/>
            <a:r>
              <a:rPr lang="cs-CZ" sz="2300" dirty="0"/>
              <a:t>Intangibility meaning </a:t>
            </a:r>
            <a:r>
              <a:rPr lang="en-US" sz="2300" dirty="0"/>
              <a:t>services cannot be inventoried, and therefore fluctuations in demand are often difficult to manage.</a:t>
            </a:r>
            <a:endParaRPr lang="cs-CZ" sz="2300" dirty="0"/>
          </a:p>
          <a:p>
            <a:pPr algn="just"/>
            <a:r>
              <a:rPr lang="cs-CZ" sz="2300" dirty="0"/>
              <a:t>Inseparability is </a:t>
            </a:r>
            <a:r>
              <a:rPr lang="en-US" sz="2300" dirty="0"/>
              <a:t>relationship between production and consumption, therefore, dictates that production and marketing are highly integrated processes.</a:t>
            </a:r>
            <a:endParaRPr lang="cs-CZ" sz="2300" dirty="0"/>
          </a:p>
          <a:p>
            <a:pPr algn="just"/>
            <a:r>
              <a:rPr lang="cs-CZ" sz="2300" dirty="0"/>
              <a:t>Heterogenity meanint </a:t>
            </a:r>
            <a:r>
              <a:rPr lang="en-US" sz="2300" dirty="0"/>
              <a:t>no two services will be precisely alike.</a:t>
            </a:r>
            <a:endParaRPr lang="cs-CZ" sz="2300" dirty="0"/>
          </a:p>
          <a:p>
            <a:pPr algn="just"/>
            <a:r>
              <a:rPr lang="en-US" sz="2400" dirty="0"/>
              <a:t>Perishability refers to the fact that services cannot be saved, stored, resold, or returned.</a:t>
            </a:r>
            <a:r>
              <a:rPr lang="en-US" sz="2300" dirty="0"/>
              <a:t> </a:t>
            </a:r>
            <a:endParaRPr lang="cs-CZ" sz="2300" dirty="0"/>
          </a:p>
          <a:p>
            <a:pPr algn="just"/>
            <a:endParaRPr lang="cs-CZ" sz="2300" dirty="0"/>
          </a:p>
          <a:p>
            <a:pPr algn="just"/>
            <a:endParaRPr lang="cs-CZ" sz="2300" dirty="0"/>
          </a:p>
        </p:txBody>
      </p:sp>
    </p:spTree>
    <p:extLst>
      <p:ext uri="{BB962C8B-B14F-4D97-AF65-F5344CB8AC3E}">
        <p14:creationId xmlns:p14="http://schemas.microsoft.com/office/powerpoint/2010/main" val="3044440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028034" cy="4704523"/>
          </a:xfrm>
          <a:prstGeom prst="rect">
            <a:avLst/>
          </a:prstGeom>
        </p:spPr>
        <p:txBody>
          <a:bodyPr>
            <a:noAutofit/>
          </a:bodyPr>
          <a:lstStyle/>
          <a:p>
            <a:r>
              <a:rPr lang="en-US" dirty="0"/>
              <a:t>In simple words, services are deeds, processes, and performances. But, the increasing interest in the services sector has been accompanied by considerable disagreement and debate as to what constitutes a service and whether service marketing is a distinctive subject area. In order to develop clarity on service as a concept, it is desirable to look at the way various researchers and scholars have defined this area</a:t>
            </a:r>
            <a:endParaRPr lang="cs-CZ" dirty="0"/>
          </a:p>
          <a:p>
            <a:r>
              <a:rPr lang="en-US" dirty="0"/>
              <a:t>One of the first to define services was the American Marketing Association which as early as in 1960 defined services as “activities, benefits, or satisfactions which are offered for sale, or provided in connection with the sale of goods”. This definition took a very limited view of services as it proposed that services are offered only in connection with the sale of goods. </a:t>
            </a:r>
            <a:endParaRPr lang="cs-CZ"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Intorduction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4</a:t>
            </a:fld>
            <a:endParaRPr lang="cs-CZ" dirty="0"/>
          </a:p>
        </p:txBody>
      </p:sp>
    </p:spTree>
    <p:extLst>
      <p:ext uri="{BB962C8B-B14F-4D97-AF65-F5344CB8AC3E}">
        <p14:creationId xmlns:p14="http://schemas.microsoft.com/office/powerpoint/2010/main" val="1088789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028034" cy="4704523"/>
          </a:xfrm>
          <a:prstGeom prst="rect">
            <a:avLst/>
          </a:prstGeom>
        </p:spPr>
        <p:txBody>
          <a:bodyPr>
            <a:noAutofit/>
          </a:bodyPr>
          <a:lstStyle/>
          <a:p>
            <a:r>
              <a:rPr lang="en-US" dirty="0"/>
              <a:t>The other definition which was proposed in 1963 by Regan suggested that “services represent either intangible yielding satisfactions directly (transportation, housing etc.), or intangibles yielding satisfactions jointly when purchased either with commodities or other services (credit, delivery, etc.)”. For the first time services were considered as pure intangibles - capable of providing satisfaction to the customer and can be marketed like tangible products.</a:t>
            </a:r>
            <a:endParaRPr lang="cs-CZ"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Intorduction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5</a:t>
            </a:fld>
            <a:endParaRPr lang="cs-CZ" dirty="0"/>
          </a:p>
        </p:txBody>
      </p:sp>
    </p:spTree>
    <p:extLst>
      <p:ext uri="{BB962C8B-B14F-4D97-AF65-F5344CB8AC3E}">
        <p14:creationId xmlns:p14="http://schemas.microsoft.com/office/powerpoint/2010/main" val="140440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028034" cy="4704523"/>
          </a:xfrm>
          <a:prstGeom prst="rect">
            <a:avLst/>
          </a:prstGeom>
        </p:spPr>
        <p:txBody>
          <a:bodyPr>
            <a:noAutofit/>
          </a:bodyPr>
          <a:lstStyle/>
          <a:p>
            <a:r>
              <a:rPr lang="en-US" dirty="0"/>
              <a:t>Robert Judd defined service as “a market transaction by an enterprise or entrepreneur where the object of the market transaction is other than the transfer of ownership of a tangible commodity”</a:t>
            </a:r>
            <a:endParaRPr lang="cs-CZ" dirty="0"/>
          </a:p>
          <a:p>
            <a:r>
              <a:rPr lang="en-US" dirty="0"/>
              <a:t>In 1973 </a:t>
            </a:r>
            <a:r>
              <a:rPr lang="en-US" dirty="0" err="1"/>
              <a:t>Bessom</a:t>
            </a:r>
            <a:r>
              <a:rPr lang="en-US" dirty="0"/>
              <a:t> proposed that “for the consumer, services are activities offered for sale that provide valuable benefits or satisfactions; activities that he cannot perform for himself or that he chooses not to perform for himself”. </a:t>
            </a:r>
            <a:endParaRPr lang="cs-CZ" dirty="0"/>
          </a:p>
          <a:p>
            <a:r>
              <a:rPr lang="en-US" dirty="0"/>
              <a:t>Another definition given by Blois in 1974 says that, “a service is an activity offered for sale which yields benefits and satisfactions without leading to a physical change in the form of a good”.</a:t>
            </a:r>
            <a:endParaRPr lang="cs-CZ"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Intorduction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6</a:t>
            </a:fld>
            <a:endParaRPr lang="cs-CZ" dirty="0"/>
          </a:p>
        </p:txBody>
      </p:sp>
    </p:spTree>
    <p:extLst>
      <p:ext uri="{BB962C8B-B14F-4D97-AF65-F5344CB8AC3E}">
        <p14:creationId xmlns:p14="http://schemas.microsoft.com/office/powerpoint/2010/main" val="40721122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316765"/>
            <a:ext cx="11028034" cy="4704523"/>
          </a:xfrm>
          <a:prstGeom prst="rect">
            <a:avLst/>
          </a:prstGeom>
        </p:spPr>
        <p:txBody>
          <a:bodyPr>
            <a:noAutofit/>
          </a:bodyPr>
          <a:lstStyle/>
          <a:p>
            <a:r>
              <a:rPr lang="en-US" dirty="0"/>
              <a:t>Stanton proposed a definition in 1974 and defined service as “Separately identifiable, intangible activities which provide want satisfaction when marketed to consumers and/or industrial users and which are not necessarily tied to the sale of a product or another service”. </a:t>
            </a:r>
            <a:endParaRPr lang="cs-CZ" dirty="0"/>
          </a:p>
          <a:p>
            <a:r>
              <a:rPr lang="en-US" dirty="0"/>
              <a:t>Kotler and Bloom in 1984, defined service as, “any activity or benefit that one party can offer to another that is essentially intangible and does not result in the ownership of anything. Its production may or may not be tied to a physical product”.</a:t>
            </a:r>
            <a:endParaRPr lang="cs-CZ"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Intorduction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7</a:t>
            </a:fld>
            <a:endParaRPr lang="cs-CZ" dirty="0"/>
          </a:p>
        </p:txBody>
      </p:sp>
    </p:spTree>
    <p:extLst>
      <p:ext uri="{BB962C8B-B14F-4D97-AF65-F5344CB8AC3E}">
        <p14:creationId xmlns:p14="http://schemas.microsoft.com/office/powerpoint/2010/main" val="998464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4964998"/>
          </a:xfrm>
          <a:prstGeom prst="rect">
            <a:avLst/>
          </a:prstGeom>
        </p:spPr>
        <p:txBody>
          <a:bodyPr>
            <a:noAutofit/>
          </a:bodyPr>
          <a:lstStyle/>
          <a:p>
            <a:r>
              <a:rPr lang="en-US" dirty="0" err="1"/>
              <a:t>Gronroos</a:t>
            </a:r>
            <a:r>
              <a:rPr lang="en-US" dirty="0"/>
              <a:t> defined a service as “an activity or series of activities of more or less intangible nature that normally, not necessarily, take place in interactions between the customer and service employees and/or physical resources or goods and/or systems of the service provider, which are provided as solution to customer </a:t>
            </a:r>
            <a:r>
              <a:rPr lang="en-US" dirty="0" err="1"/>
              <a:t>proble</a:t>
            </a:r>
            <a:r>
              <a:rPr lang="cs-CZ" dirty="0"/>
              <a:t>m</a:t>
            </a:r>
            <a:r>
              <a:rPr lang="en-US" dirty="0"/>
              <a:t> </a:t>
            </a:r>
            <a:endParaRPr lang="cs-CZ" dirty="0"/>
          </a:p>
          <a:p>
            <a:r>
              <a:rPr lang="en-US" dirty="0"/>
              <a:t>We may conclude service as, “an activity or series of activities rather than things which has some element of intangibility associated with it, which involves some interaction between the customer and the service provider, and does not result in a transfer of ownership. Customer has a vital role to play in the production process as the services are provided in response to the problems of customers as solution. The production of the service may or may not be closely associated with a physical product”. </a:t>
            </a:r>
            <a:r>
              <a:rPr lang="en-US" dirty="0" err="1"/>
              <a:t>ms</a:t>
            </a:r>
            <a:r>
              <a:rPr lang="en-US" dirty="0"/>
              <a:t>”.</a:t>
            </a:r>
            <a:endParaRPr lang="cs-CZ"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Intorduction</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8</a:t>
            </a:fld>
            <a:endParaRPr lang="cs-CZ" dirty="0"/>
          </a:p>
        </p:txBody>
      </p:sp>
    </p:spTree>
    <p:extLst>
      <p:ext uri="{BB962C8B-B14F-4D97-AF65-F5344CB8AC3E}">
        <p14:creationId xmlns:p14="http://schemas.microsoft.com/office/powerpoint/2010/main" val="37460406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575387" y="1056291"/>
            <a:ext cx="11028034" cy="4964998"/>
          </a:xfrm>
          <a:prstGeom prst="rect">
            <a:avLst/>
          </a:prstGeom>
        </p:spPr>
        <p:txBody>
          <a:bodyPr>
            <a:noAutofit/>
          </a:bodyPr>
          <a:lstStyle/>
          <a:p>
            <a:r>
              <a:rPr lang="en-US" dirty="0"/>
              <a:t>It is important to explore the distinctive features of services, because recognition of these special characteristics will provide insights for enlightened and innovative management. One reason for the poor quality of service levels across different service industries is that managers often tend to solve service marketing problems with tools and techniques that are essentially meant for tangible products. It happens because of inadequate understanding about the nature of services. As our knowledge of the characteristics of services grows, so does our ability to deal with them from both an economic and marketing perspective. Services have a number of unique characteristics that make them different from products</a:t>
            </a:r>
            <a:endParaRPr lang="cs-CZ"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239349" y="260649"/>
            <a:ext cx="7296811" cy="676937"/>
          </a:xfrm>
        </p:spPr>
        <p:txBody>
          <a:bodyPr/>
          <a:lstStyle/>
          <a:p>
            <a:r>
              <a:rPr lang="cs-CZ" dirty="0"/>
              <a:t>Nature of services</a:t>
            </a:r>
          </a:p>
        </p:txBody>
      </p:sp>
      <p:sp>
        <p:nvSpPr>
          <p:cNvPr id="4" name="Slide Number Placeholder 3">
            <a:extLst>
              <a:ext uri="{FF2B5EF4-FFF2-40B4-BE49-F238E27FC236}">
                <a16:creationId xmlns:a16="http://schemas.microsoft.com/office/drawing/2014/main" id="{993EB525-B345-4F58-A3AD-CA331DDF9A89}"/>
              </a:ext>
            </a:extLst>
          </p:cNvPr>
          <p:cNvSpPr>
            <a:spLocks noGrp="1"/>
          </p:cNvSpPr>
          <p:nvPr>
            <p:ph type="sldNum" sz="quarter" idx="12"/>
          </p:nvPr>
        </p:nvSpPr>
        <p:spPr/>
        <p:txBody>
          <a:bodyPr/>
          <a:lstStyle/>
          <a:p>
            <a:fld id="{560808B9-4D1F-4069-9EB9-CD8802008F4E}" type="slidenum">
              <a:rPr lang="cs-CZ" smtClean="0"/>
              <a:pPr/>
              <a:t>9</a:t>
            </a:fld>
            <a:endParaRPr lang="cs-CZ" dirty="0"/>
          </a:p>
        </p:txBody>
      </p:sp>
    </p:spTree>
    <p:extLst>
      <p:ext uri="{BB962C8B-B14F-4D97-AF65-F5344CB8AC3E}">
        <p14:creationId xmlns:p14="http://schemas.microsoft.com/office/powerpoint/2010/main" val="4137016415"/>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1981</TotalTime>
  <Words>2682</Words>
  <Application>Microsoft Office PowerPoint</Application>
  <PresentationFormat>Widescreen</PresentationFormat>
  <Paragraphs>164</Paragraphs>
  <Slides>34</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Times New Roman</vt:lpstr>
      <vt:lpstr>Motiv Office</vt:lpstr>
      <vt:lpstr>Název prezentace</vt:lpstr>
      <vt:lpstr>PowerPoint Presentation</vt:lpstr>
      <vt:lpstr>PowerPoint Presentation</vt:lpstr>
      <vt:lpstr>Intorduction</vt:lpstr>
      <vt:lpstr>Intorduction</vt:lpstr>
      <vt:lpstr>Intorduction</vt:lpstr>
      <vt:lpstr>Intorduction</vt:lpstr>
      <vt:lpstr>Intorduction</vt:lpstr>
      <vt:lpstr>Nature of services</vt:lpstr>
      <vt:lpstr>Intangibility</vt:lpstr>
      <vt:lpstr>Intangibility</vt:lpstr>
      <vt:lpstr>Intangibility</vt:lpstr>
      <vt:lpstr>Intangibility</vt:lpstr>
      <vt:lpstr>Intangibility</vt:lpstr>
      <vt:lpstr>Inseparability</vt:lpstr>
      <vt:lpstr>Inseparability</vt:lpstr>
      <vt:lpstr>Inseparability</vt:lpstr>
      <vt:lpstr>Inseparability</vt:lpstr>
      <vt:lpstr>Inseparability</vt:lpstr>
      <vt:lpstr>Inseparability</vt:lpstr>
      <vt:lpstr>Heterogenity</vt:lpstr>
      <vt:lpstr>Heterogenity</vt:lpstr>
      <vt:lpstr>Heterogenity</vt:lpstr>
      <vt:lpstr>Heterogenity</vt:lpstr>
      <vt:lpstr>Heterogenity</vt:lpstr>
      <vt:lpstr>Heterogenity</vt:lpstr>
      <vt:lpstr>Heterogenity</vt:lpstr>
      <vt:lpstr>Perishability</vt:lpstr>
      <vt:lpstr>Perishability</vt:lpstr>
      <vt:lpstr>Perishability</vt:lpstr>
      <vt:lpstr>Perishability</vt:lpstr>
      <vt:lpstr>No transfer of ownership</vt:lpstr>
      <vt:lpstr>No transfer of ownership</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martin</cp:lastModifiedBy>
  <cp:revision>157</cp:revision>
  <dcterms:created xsi:type="dcterms:W3CDTF">2016-11-25T20:36:16Z</dcterms:created>
  <dcterms:modified xsi:type="dcterms:W3CDTF">2019-05-01T20:17:11Z</dcterms:modified>
</cp:coreProperties>
</file>