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8" r:id="rId2"/>
    <p:sldId id="258" r:id="rId3"/>
    <p:sldId id="263" r:id="rId4"/>
    <p:sldId id="293" r:id="rId5"/>
    <p:sldId id="303" r:id="rId6"/>
    <p:sldId id="304" r:id="rId7"/>
    <p:sldId id="305" r:id="rId8"/>
    <p:sldId id="306" r:id="rId9"/>
    <p:sldId id="307" r:id="rId10"/>
    <p:sldId id="308" r:id="rId11"/>
    <p:sldId id="309" r:id="rId12"/>
    <p:sldId id="310" r:id="rId13"/>
    <p:sldId id="311" r:id="rId14"/>
    <p:sldId id="312" r:id="rId15"/>
    <p:sldId id="313" r:id="rId16"/>
    <p:sldId id="314" r:id="rId17"/>
    <p:sldId id="323" r:id="rId18"/>
    <p:sldId id="324" r:id="rId19"/>
    <p:sldId id="294" r:id="rId20"/>
    <p:sldId id="295" r:id="rId21"/>
    <p:sldId id="296" r:id="rId22"/>
    <p:sldId id="297" r:id="rId23"/>
    <p:sldId id="298" r:id="rId24"/>
    <p:sldId id="299" r:id="rId25"/>
    <p:sldId id="300" r:id="rId26"/>
    <p:sldId id="301" r:id="rId27"/>
    <p:sldId id="302" r:id="rId28"/>
    <p:sldId id="315" r:id="rId29"/>
    <p:sldId id="316" r:id="rId30"/>
    <p:sldId id="317" r:id="rId31"/>
    <p:sldId id="318" r:id="rId32"/>
    <p:sldId id="319" r:id="rId33"/>
    <p:sldId id="320" r:id="rId34"/>
    <p:sldId id="321" r:id="rId35"/>
    <p:sldId id="322" r:id="rId36"/>
    <p:sldId id="287"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FF66"/>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6" autoAdjust="0"/>
    <p:restoredTop sz="94660"/>
  </p:normalViewPr>
  <p:slideViewPr>
    <p:cSldViewPr snapToGrid="0">
      <p:cViewPr varScale="1">
        <p:scale>
          <a:sx n="108" d="100"/>
          <a:sy n="108" d="100"/>
        </p:scale>
        <p:origin x="7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994D6-9834-41EE-897B-56F62E2676A9}" type="datetimeFigureOut">
              <a:rPr lang="en-US" smtClean="0"/>
              <a:t>5/1/2019</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606DA-6D10-439D-BB61-0F12376694FF}" type="slidenum">
              <a:rPr lang="en-US" smtClean="0"/>
              <a:t>‹#›</a:t>
            </a:fld>
            <a:endParaRPr lang="en-US"/>
          </a:p>
        </p:txBody>
      </p:sp>
    </p:spTree>
    <p:extLst>
      <p:ext uri="{BB962C8B-B14F-4D97-AF65-F5344CB8AC3E}">
        <p14:creationId xmlns:p14="http://schemas.microsoft.com/office/powerpoint/2010/main" val="252686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1897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57981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357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25939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Gilmore (2003)</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02236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70166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177439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84730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609443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0451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84815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818299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591459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712078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265793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824074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499056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096030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143265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544309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666154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66889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56255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49196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205141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68305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20302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25347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47428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09313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04099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52287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007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7527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01.05.2019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01.05.2019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01.05.2019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01.05.2019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01.05.2019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01.05.2019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01.05.2019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rgbClr val="008080"/>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2400" b="1" dirty="0">
                <a:ln w="0"/>
                <a:solidFill>
                  <a:schemeClr val="bg1"/>
                </a:solidFill>
                <a:effectLst>
                  <a:outerShdw blurRad="38100" dist="19050" dir="2700000" algn="tl" rotWithShape="0">
                    <a:schemeClr val="dk1">
                      <a:alpha val="40000"/>
                    </a:schemeClr>
                  </a:outerShdw>
                </a:effectLst>
              </a:rPr>
              <a:t>Marketing of services</a:t>
            </a: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a:ln w="0"/>
                <a:solidFill>
                  <a:schemeClr val="bg1"/>
                </a:solidFill>
                <a:effectLst>
                  <a:outerShdw blurRad="38100" dist="19050" dir="2700000" algn="tl" rotWithShape="0">
                    <a:schemeClr val="dk1">
                      <a:alpha val="40000"/>
                    </a:schemeClr>
                  </a:outerShdw>
                </a:effectLst>
              </a:rPr>
              <a:t>Ing. Michal Stoklasa, Ph.D.</a:t>
            </a:r>
          </a:p>
          <a:p>
            <a:pPr algn="ctr"/>
            <a:r>
              <a:rPr lang="cs-CZ" sz="2400" b="1" dirty="0">
                <a:ln w="0"/>
                <a:solidFill>
                  <a:schemeClr val="bg1"/>
                </a:solidFill>
                <a:effectLst>
                  <a:outerShdw blurRad="38100" dist="19050" dir="2700000" algn="tl" rotWithShape="0">
                    <a:schemeClr val="dk1">
                      <a:alpha val="40000"/>
                    </a:schemeClr>
                  </a:outerShdw>
                </a:effectLst>
              </a:rPr>
              <a:t>Ing. Martin </a:t>
            </a:r>
            <a:r>
              <a:rPr lang="cs-CZ" sz="2400" b="1" dirty="0" err="1">
                <a:ln w="0"/>
                <a:solidFill>
                  <a:schemeClr val="bg1"/>
                </a:solidFill>
                <a:effectLst>
                  <a:outerShdw blurRad="38100" dist="19050" dir="2700000" algn="tl" rotWithShape="0">
                    <a:schemeClr val="dk1">
                      <a:alpha val="40000"/>
                    </a:schemeClr>
                  </a:outerShdw>
                </a:effectLst>
              </a:rPr>
              <a:t>Klepek</a:t>
            </a:r>
            <a:r>
              <a:rPr lang="cs-CZ" sz="2400" b="1" dirty="0">
                <a:ln w="0"/>
                <a:solidFill>
                  <a:schemeClr val="bg1"/>
                </a:solidFill>
                <a:effectLst>
                  <a:outerShdw blurRad="38100" dist="19050" dir="2700000" algn="tl" rotWithShape="0">
                    <a:schemeClr val="dk1">
                      <a:alpha val="40000"/>
                    </a:schemeClr>
                  </a:outerShdw>
                </a:effectLst>
              </a:rPr>
              <a:t>, Ph.D.</a:t>
            </a: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2125733885"/>
              </p:ext>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3377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Tree>
    <p:extLst>
      <p:ext uri="{BB962C8B-B14F-4D97-AF65-F5344CB8AC3E}">
        <p14:creationId xmlns:p14="http://schemas.microsoft.com/office/powerpoint/2010/main" val="33758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10</a:t>
            </a:fld>
            <a:endParaRPr lang="cs-CZ" dirty="0"/>
          </a:p>
        </p:txBody>
      </p:sp>
      <p:pic>
        <p:nvPicPr>
          <p:cNvPr id="2" name="Picture 1">
            <a:extLst>
              <a:ext uri="{FF2B5EF4-FFF2-40B4-BE49-F238E27FC236}">
                <a16:creationId xmlns:a16="http://schemas.microsoft.com/office/drawing/2014/main" id="{90000D95-93B9-43F0-A5D0-5D5D04F9F7CE}"/>
              </a:ext>
            </a:extLst>
          </p:cNvPr>
          <p:cNvPicPr>
            <a:picLocks noChangeAspect="1"/>
          </p:cNvPicPr>
          <p:nvPr/>
        </p:nvPicPr>
        <p:blipFill>
          <a:blip r:embed="rId3"/>
          <a:stretch>
            <a:fillRect/>
          </a:stretch>
        </p:blipFill>
        <p:spPr>
          <a:xfrm>
            <a:off x="1303281" y="2112579"/>
            <a:ext cx="9585438" cy="2632842"/>
          </a:xfrm>
          <a:prstGeom prst="rect">
            <a:avLst/>
          </a:prstGeom>
        </p:spPr>
      </p:pic>
      <p:sp>
        <p:nvSpPr>
          <p:cNvPr id="5" name="TextBox 4">
            <a:extLst>
              <a:ext uri="{FF2B5EF4-FFF2-40B4-BE49-F238E27FC236}">
                <a16:creationId xmlns:a16="http://schemas.microsoft.com/office/drawing/2014/main" id="{301BD67A-89C4-4080-991A-8989FD8CA1E9}"/>
              </a:ext>
            </a:extLst>
          </p:cNvPr>
          <p:cNvSpPr txBox="1"/>
          <p:nvPr/>
        </p:nvSpPr>
        <p:spPr>
          <a:xfrm>
            <a:off x="9299615" y="4881040"/>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103324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11</a:t>
            </a:fld>
            <a:endParaRPr lang="cs-CZ" dirty="0"/>
          </a:p>
        </p:txBody>
      </p:sp>
      <p:pic>
        <p:nvPicPr>
          <p:cNvPr id="3" name="Picture 2">
            <a:extLst>
              <a:ext uri="{FF2B5EF4-FFF2-40B4-BE49-F238E27FC236}">
                <a16:creationId xmlns:a16="http://schemas.microsoft.com/office/drawing/2014/main" id="{08FD6BC8-45A0-4533-8021-ED293867E3BF}"/>
              </a:ext>
            </a:extLst>
          </p:cNvPr>
          <p:cNvPicPr>
            <a:picLocks noChangeAspect="1"/>
          </p:cNvPicPr>
          <p:nvPr/>
        </p:nvPicPr>
        <p:blipFill>
          <a:blip r:embed="rId3"/>
          <a:stretch>
            <a:fillRect/>
          </a:stretch>
        </p:blipFill>
        <p:spPr>
          <a:xfrm>
            <a:off x="709494" y="2427890"/>
            <a:ext cx="10773012" cy="2002220"/>
          </a:xfrm>
          <a:prstGeom prst="rect">
            <a:avLst/>
          </a:prstGeom>
        </p:spPr>
      </p:pic>
      <p:sp>
        <p:nvSpPr>
          <p:cNvPr id="5" name="TextBox 4">
            <a:extLst>
              <a:ext uri="{FF2B5EF4-FFF2-40B4-BE49-F238E27FC236}">
                <a16:creationId xmlns:a16="http://schemas.microsoft.com/office/drawing/2014/main" id="{992C7348-CCDA-44E6-B1FB-6EDE118B060E}"/>
              </a:ext>
            </a:extLst>
          </p:cNvPr>
          <p:cNvSpPr txBox="1"/>
          <p:nvPr/>
        </p:nvSpPr>
        <p:spPr>
          <a:xfrm>
            <a:off x="9986394" y="4563582"/>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326063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12</a:t>
            </a:fld>
            <a:endParaRPr lang="cs-CZ" dirty="0"/>
          </a:p>
        </p:txBody>
      </p:sp>
      <p:pic>
        <p:nvPicPr>
          <p:cNvPr id="2" name="Picture 1">
            <a:extLst>
              <a:ext uri="{FF2B5EF4-FFF2-40B4-BE49-F238E27FC236}">
                <a16:creationId xmlns:a16="http://schemas.microsoft.com/office/drawing/2014/main" id="{066964E0-9307-4151-888A-C65D398D37EE}"/>
              </a:ext>
            </a:extLst>
          </p:cNvPr>
          <p:cNvPicPr>
            <a:picLocks noChangeAspect="1"/>
          </p:cNvPicPr>
          <p:nvPr/>
        </p:nvPicPr>
        <p:blipFill>
          <a:blip r:embed="rId3"/>
          <a:stretch>
            <a:fillRect/>
          </a:stretch>
        </p:blipFill>
        <p:spPr>
          <a:xfrm>
            <a:off x="2937798" y="976619"/>
            <a:ext cx="6316403" cy="5332701"/>
          </a:xfrm>
          <a:prstGeom prst="rect">
            <a:avLst/>
          </a:prstGeom>
        </p:spPr>
      </p:pic>
      <p:sp>
        <p:nvSpPr>
          <p:cNvPr id="5" name="TextBox 4">
            <a:extLst>
              <a:ext uri="{FF2B5EF4-FFF2-40B4-BE49-F238E27FC236}">
                <a16:creationId xmlns:a16="http://schemas.microsoft.com/office/drawing/2014/main" id="{02E5E810-5FC1-4D34-AAEB-B6D813F4FD19}"/>
              </a:ext>
            </a:extLst>
          </p:cNvPr>
          <p:cNvSpPr txBox="1"/>
          <p:nvPr/>
        </p:nvSpPr>
        <p:spPr>
          <a:xfrm>
            <a:off x="7749221" y="6348353"/>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21262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13</a:t>
            </a:fld>
            <a:endParaRPr lang="cs-CZ" dirty="0"/>
          </a:p>
        </p:txBody>
      </p:sp>
      <p:pic>
        <p:nvPicPr>
          <p:cNvPr id="3" name="Picture 2">
            <a:extLst>
              <a:ext uri="{FF2B5EF4-FFF2-40B4-BE49-F238E27FC236}">
                <a16:creationId xmlns:a16="http://schemas.microsoft.com/office/drawing/2014/main" id="{860CFCB3-7C60-4F7B-B03E-5E16532EF645}"/>
              </a:ext>
            </a:extLst>
          </p:cNvPr>
          <p:cNvPicPr>
            <a:picLocks noChangeAspect="1"/>
          </p:cNvPicPr>
          <p:nvPr/>
        </p:nvPicPr>
        <p:blipFill>
          <a:blip r:embed="rId3"/>
          <a:stretch>
            <a:fillRect/>
          </a:stretch>
        </p:blipFill>
        <p:spPr>
          <a:xfrm>
            <a:off x="2109884" y="937586"/>
            <a:ext cx="7972231" cy="5371734"/>
          </a:xfrm>
          <a:prstGeom prst="rect">
            <a:avLst/>
          </a:prstGeom>
        </p:spPr>
      </p:pic>
      <p:sp>
        <p:nvSpPr>
          <p:cNvPr id="5" name="TextBox 4">
            <a:extLst>
              <a:ext uri="{FF2B5EF4-FFF2-40B4-BE49-F238E27FC236}">
                <a16:creationId xmlns:a16="http://schemas.microsoft.com/office/drawing/2014/main" id="{8DE03C61-4FD8-40A5-8463-CE0193904BEC}"/>
              </a:ext>
            </a:extLst>
          </p:cNvPr>
          <p:cNvSpPr txBox="1"/>
          <p:nvPr/>
        </p:nvSpPr>
        <p:spPr>
          <a:xfrm>
            <a:off x="8592600" y="6309320"/>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166830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14</a:t>
            </a:fld>
            <a:endParaRPr lang="cs-CZ" dirty="0"/>
          </a:p>
        </p:txBody>
      </p:sp>
      <p:pic>
        <p:nvPicPr>
          <p:cNvPr id="2" name="Picture 1">
            <a:extLst>
              <a:ext uri="{FF2B5EF4-FFF2-40B4-BE49-F238E27FC236}">
                <a16:creationId xmlns:a16="http://schemas.microsoft.com/office/drawing/2014/main" id="{58731467-4AC1-4865-953B-A5A8737A33DF}"/>
              </a:ext>
            </a:extLst>
          </p:cNvPr>
          <p:cNvPicPr>
            <a:picLocks noChangeAspect="1"/>
          </p:cNvPicPr>
          <p:nvPr/>
        </p:nvPicPr>
        <p:blipFill>
          <a:blip r:embed="rId3"/>
          <a:stretch>
            <a:fillRect/>
          </a:stretch>
        </p:blipFill>
        <p:spPr>
          <a:xfrm>
            <a:off x="1525466" y="2015743"/>
            <a:ext cx="9141067" cy="2826514"/>
          </a:xfrm>
          <a:prstGeom prst="rect">
            <a:avLst/>
          </a:prstGeom>
        </p:spPr>
      </p:pic>
      <p:sp>
        <p:nvSpPr>
          <p:cNvPr id="5" name="TextBox 4">
            <a:extLst>
              <a:ext uri="{FF2B5EF4-FFF2-40B4-BE49-F238E27FC236}">
                <a16:creationId xmlns:a16="http://schemas.microsoft.com/office/drawing/2014/main" id="{81758D4F-2D37-46A2-BCE6-ADC460DDA67C}"/>
              </a:ext>
            </a:extLst>
          </p:cNvPr>
          <p:cNvSpPr txBox="1"/>
          <p:nvPr/>
        </p:nvSpPr>
        <p:spPr>
          <a:xfrm>
            <a:off x="9169649" y="4842257"/>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366336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15</a:t>
            </a:fld>
            <a:endParaRPr lang="cs-CZ" dirty="0"/>
          </a:p>
        </p:txBody>
      </p:sp>
      <p:pic>
        <p:nvPicPr>
          <p:cNvPr id="3" name="Picture 2">
            <a:extLst>
              <a:ext uri="{FF2B5EF4-FFF2-40B4-BE49-F238E27FC236}">
                <a16:creationId xmlns:a16="http://schemas.microsoft.com/office/drawing/2014/main" id="{CD642AE8-E72C-40EA-B332-09DC23CF0675}"/>
              </a:ext>
            </a:extLst>
          </p:cNvPr>
          <p:cNvPicPr>
            <a:picLocks noChangeAspect="1"/>
          </p:cNvPicPr>
          <p:nvPr/>
        </p:nvPicPr>
        <p:blipFill>
          <a:blip r:embed="rId3"/>
          <a:stretch>
            <a:fillRect/>
          </a:stretch>
        </p:blipFill>
        <p:spPr>
          <a:xfrm>
            <a:off x="829566" y="1797269"/>
            <a:ext cx="10532868" cy="3263462"/>
          </a:xfrm>
          <a:prstGeom prst="rect">
            <a:avLst/>
          </a:prstGeom>
        </p:spPr>
      </p:pic>
      <p:sp>
        <p:nvSpPr>
          <p:cNvPr id="5" name="TextBox 4">
            <a:extLst>
              <a:ext uri="{FF2B5EF4-FFF2-40B4-BE49-F238E27FC236}">
                <a16:creationId xmlns:a16="http://schemas.microsoft.com/office/drawing/2014/main" id="{E2528931-0EFF-45BE-9153-1ACD6DA00A9F}"/>
              </a:ext>
            </a:extLst>
          </p:cNvPr>
          <p:cNvSpPr txBox="1"/>
          <p:nvPr/>
        </p:nvSpPr>
        <p:spPr>
          <a:xfrm>
            <a:off x="9773330" y="5060731"/>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372500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1316765"/>
            <a:ext cx="11028034" cy="4704523"/>
          </a:xfrm>
          <a:prstGeom prst="rect">
            <a:avLst/>
          </a:prstGeom>
        </p:spPr>
        <p:txBody>
          <a:bodyPr>
            <a:noAutofit/>
          </a:bodyPr>
          <a:lstStyle/>
          <a:p>
            <a:r>
              <a:rPr lang="en-US" dirty="0"/>
              <a:t>Service</a:t>
            </a:r>
            <a:r>
              <a:rPr lang="cs-CZ" dirty="0"/>
              <a:t> </a:t>
            </a:r>
            <a:r>
              <a:rPr lang="en-US" dirty="0"/>
              <a:t>episodes are defined as an event or interaction that has a clear starting</a:t>
            </a:r>
            <a:r>
              <a:rPr lang="cs-CZ" dirty="0"/>
              <a:t>-</a:t>
            </a:r>
            <a:r>
              <a:rPr lang="en-US" dirty="0"/>
              <a:t>point</a:t>
            </a:r>
            <a:r>
              <a:rPr lang="cs-CZ" dirty="0"/>
              <a:t> </a:t>
            </a:r>
            <a:r>
              <a:rPr lang="en-US" dirty="0"/>
              <a:t>and an ending-point. </a:t>
            </a:r>
            <a:endParaRPr lang="cs-CZ" dirty="0"/>
          </a:p>
          <a:p>
            <a:r>
              <a:rPr lang="en-US" dirty="0"/>
              <a:t>An episode can involve several interactions or acts. </a:t>
            </a:r>
            <a:endParaRPr lang="cs-CZ" dirty="0"/>
          </a:p>
          <a:p>
            <a:r>
              <a:rPr lang="en-US" dirty="0"/>
              <a:t>For</a:t>
            </a:r>
            <a:r>
              <a:rPr lang="cs-CZ" dirty="0"/>
              <a:t> </a:t>
            </a:r>
            <a:r>
              <a:rPr lang="en-US" dirty="0"/>
              <a:t>example, a consumer who has travelled with a particular airline on a number</a:t>
            </a:r>
            <a:r>
              <a:rPr lang="cs-CZ" dirty="0"/>
              <a:t> </a:t>
            </a:r>
            <a:r>
              <a:rPr lang="en-US" dirty="0"/>
              <a:t>of routes can represent an episode. This episode can consist of a number of</a:t>
            </a:r>
            <a:r>
              <a:rPr lang="cs-CZ" dirty="0"/>
              <a:t> </a:t>
            </a:r>
            <a:r>
              <a:rPr lang="en-US" dirty="0"/>
              <a:t>interactions  or  acts  including  check-in,  boarding  a  plane,  interacting  with</a:t>
            </a:r>
            <a:r>
              <a:rPr lang="cs-CZ" dirty="0"/>
              <a:t> </a:t>
            </a:r>
            <a:r>
              <a:rPr lang="en-US" dirty="0"/>
              <a:t>in-flight staff and so on. </a:t>
            </a:r>
            <a:endParaRPr lang="cs-CZ" dirty="0"/>
          </a:p>
          <a:p>
            <a:r>
              <a:rPr lang="en-US" dirty="0"/>
              <a:t>Therefore it is possible to distinguish between different acts within an episode. The importance of each of these acts may vary</a:t>
            </a:r>
            <a:r>
              <a:rPr lang="cs-CZ" dirty="0"/>
              <a:t> </a:t>
            </a:r>
            <a:r>
              <a:rPr lang="en-US" dirty="0"/>
              <a:t>in explaining episode satisfaction.</a:t>
            </a:r>
            <a:endParaRPr lang="cs-CZ"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239349" y="260649"/>
            <a:ext cx="7296811" cy="676937"/>
          </a:xfrm>
        </p:spPr>
        <p:txBody>
          <a:bodyPr/>
          <a:lstStyle/>
          <a:p>
            <a:r>
              <a:rPr lang="cs-CZ" dirty="0"/>
              <a:t>Service episodes</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16</a:t>
            </a:fld>
            <a:endParaRPr lang="cs-CZ" dirty="0"/>
          </a:p>
        </p:txBody>
      </p:sp>
    </p:spTree>
    <p:extLst>
      <p:ext uri="{BB962C8B-B14F-4D97-AF65-F5344CB8AC3E}">
        <p14:creationId xmlns:p14="http://schemas.microsoft.com/office/powerpoint/2010/main" val="416570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Service episodes</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17</a:t>
            </a:fld>
            <a:endParaRPr lang="cs-CZ" dirty="0"/>
          </a:p>
        </p:txBody>
      </p:sp>
      <p:pic>
        <p:nvPicPr>
          <p:cNvPr id="5" name="Picture 4">
            <a:extLst>
              <a:ext uri="{FF2B5EF4-FFF2-40B4-BE49-F238E27FC236}">
                <a16:creationId xmlns:a16="http://schemas.microsoft.com/office/drawing/2014/main" id="{388B7ABC-3BB1-4F33-B329-DBBD89FF4A4C}"/>
              </a:ext>
            </a:extLst>
          </p:cNvPr>
          <p:cNvPicPr>
            <a:picLocks noChangeAspect="1"/>
          </p:cNvPicPr>
          <p:nvPr/>
        </p:nvPicPr>
        <p:blipFill>
          <a:blip r:embed="rId3"/>
          <a:stretch>
            <a:fillRect/>
          </a:stretch>
        </p:blipFill>
        <p:spPr>
          <a:xfrm>
            <a:off x="2347566" y="1541168"/>
            <a:ext cx="7496868" cy="3775663"/>
          </a:xfrm>
          <a:prstGeom prst="rect">
            <a:avLst/>
          </a:prstGeom>
        </p:spPr>
      </p:pic>
      <p:sp>
        <p:nvSpPr>
          <p:cNvPr id="7" name="TextBox 6">
            <a:extLst>
              <a:ext uri="{FF2B5EF4-FFF2-40B4-BE49-F238E27FC236}">
                <a16:creationId xmlns:a16="http://schemas.microsoft.com/office/drawing/2014/main" id="{6ACACC6D-BE47-4B42-BCFA-503246EA7B11}"/>
              </a:ext>
            </a:extLst>
          </p:cNvPr>
          <p:cNvSpPr txBox="1"/>
          <p:nvPr/>
        </p:nvSpPr>
        <p:spPr>
          <a:xfrm>
            <a:off x="5637321" y="5489526"/>
            <a:ext cx="1589104" cy="430887"/>
          </a:xfrm>
          <a:prstGeom prst="rect">
            <a:avLst/>
          </a:prstGeom>
          <a:noFill/>
        </p:spPr>
        <p:txBody>
          <a:bodyPr wrap="square" rtlCol="0">
            <a:spAutoFit/>
          </a:bodyPr>
          <a:lstStyle/>
          <a:p>
            <a:r>
              <a:rPr lang="cs-CZ" sz="1100" dirty="0"/>
              <a:t>Source: Gilmore (2003)</a:t>
            </a:r>
          </a:p>
          <a:p>
            <a:endParaRPr lang="cs-CZ" sz="1100" dirty="0"/>
          </a:p>
        </p:txBody>
      </p:sp>
    </p:spTree>
    <p:extLst>
      <p:ext uri="{BB962C8B-B14F-4D97-AF65-F5344CB8AC3E}">
        <p14:creationId xmlns:p14="http://schemas.microsoft.com/office/powerpoint/2010/main" val="222198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1316765"/>
            <a:ext cx="11028034" cy="4704523"/>
          </a:xfrm>
          <a:prstGeom prst="rect">
            <a:avLst/>
          </a:prstGeom>
        </p:spPr>
        <p:txBody>
          <a:bodyPr>
            <a:noAutofit/>
          </a:bodyPr>
          <a:lstStyle/>
          <a:p>
            <a:r>
              <a:rPr lang="en-US" dirty="0"/>
              <a:t>These classifications not only demonstrate the diversity of services but also suggest how </a:t>
            </a:r>
            <a:r>
              <a:rPr lang="cs-CZ" dirty="0"/>
              <a:t> </a:t>
            </a:r>
            <a:r>
              <a:rPr lang="en-US" dirty="0"/>
              <a:t>important it is in a specific situation to carefully  analyze the detailed nature of the service </a:t>
            </a:r>
            <a:r>
              <a:rPr lang="cs-CZ" dirty="0"/>
              <a:t> </a:t>
            </a:r>
            <a:r>
              <a:rPr lang="en-US" dirty="0"/>
              <a:t>operation. </a:t>
            </a:r>
            <a:endParaRPr lang="cs-CZ" dirty="0"/>
          </a:p>
          <a:p>
            <a:r>
              <a:rPr lang="en-US" dirty="0"/>
              <a:t>The general characteristics of services remain unchanged irrespective of the nature of service business where the customer is always a person or group of persons; the service is perceived more or less intangibly, some kind of interaction between the customer and some parts  of  the  production  system  of  the  service  provider-including  personnel,  technology,  or both – always occurs, and some kind of input from the customer is always required in the process</a:t>
            </a:r>
            <a:endParaRPr lang="cs-CZ"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18</a:t>
            </a:fld>
            <a:endParaRPr lang="cs-CZ" dirty="0"/>
          </a:p>
        </p:txBody>
      </p:sp>
    </p:spTree>
    <p:extLst>
      <p:ext uri="{BB962C8B-B14F-4D97-AF65-F5344CB8AC3E}">
        <p14:creationId xmlns:p14="http://schemas.microsoft.com/office/powerpoint/2010/main" val="203261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1316765"/>
            <a:ext cx="11028034" cy="4704523"/>
          </a:xfrm>
          <a:prstGeom prst="rect">
            <a:avLst/>
          </a:prstGeom>
        </p:spPr>
        <p:txBody>
          <a:bodyPr>
            <a:noAutofit/>
          </a:bodyPr>
          <a:lstStyle/>
          <a:p>
            <a:r>
              <a:rPr lang="en-US" b="1" dirty="0"/>
              <a:t>Working women </a:t>
            </a:r>
            <a:endParaRPr lang="cs-CZ" b="1" dirty="0"/>
          </a:p>
          <a:p>
            <a:r>
              <a:rPr lang="en-US" dirty="0"/>
              <a:t>During the recent times a large number of women have come up in a variety of professions. </a:t>
            </a:r>
            <a:endParaRPr lang="cs-CZ" dirty="0"/>
          </a:p>
          <a:p>
            <a:r>
              <a:rPr lang="en-US" dirty="0"/>
              <a:t>The work performance of women in most of services sector like bank, insurance, airlines, etc. is highly appreciable. In short, women are getting involved in almost all male dominated activities. </a:t>
            </a:r>
            <a:endParaRPr lang="cs-CZ" dirty="0"/>
          </a:p>
          <a:p>
            <a:r>
              <a:rPr lang="en-US" dirty="0"/>
              <a:t>Due to increasing involvement of women in commercial activities, the services like domestic activities, fast food restaurants, marriage counselling, personal care, financial services, retailing, etc. have emerged in the recent times.</a:t>
            </a:r>
            <a:endParaRPr lang="cs-CZ"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239349" y="260649"/>
            <a:ext cx="7296811" cy="676937"/>
          </a:xfrm>
        </p:spPr>
        <p:txBody>
          <a:bodyPr/>
          <a:lstStyle/>
          <a:p>
            <a:r>
              <a:rPr lang="cs-CZ" dirty="0"/>
              <a:t>Reasons for service growth</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19</a:t>
            </a:fld>
            <a:endParaRPr lang="cs-CZ" dirty="0"/>
          </a:p>
        </p:txBody>
      </p:sp>
    </p:spTree>
    <p:extLst>
      <p:ext uri="{BB962C8B-B14F-4D97-AF65-F5344CB8AC3E}">
        <p14:creationId xmlns:p14="http://schemas.microsoft.com/office/powerpoint/2010/main" val="15202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33941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lvl="0"/>
            <a:r>
              <a:rPr lang="pl-PL" sz="4000" b="1" cap="all" dirty="0"/>
              <a:t> Nature of services 2</a:t>
            </a:r>
            <a:endParaRPr lang="cs-CZ" sz="4000" b="1" cap="all"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2" y="2603719"/>
            <a:ext cx="4806091" cy="1941387"/>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2400" b="1" i="1" dirty="0"/>
              <a:t>The aim of this presentation is to describe the nature of services and its value for economy and potential for growth</a:t>
            </a:r>
          </a:p>
          <a:p>
            <a:pPr marL="0" indent="0" algn="ctr">
              <a:buNone/>
            </a:pPr>
            <a:endParaRPr lang="en-GB" sz="2400" dirty="0">
              <a:solidFill>
                <a:srgbClr val="FF0000"/>
              </a:solidFill>
              <a:cs typeface="Times New Roman" panose="02020603050405020304" pitchFamily="18" charset="0"/>
            </a:endParaRPr>
          </a:p>
        </p:txBody>
      </p:sp>
      <p:sp>
        <p:nvSpPr>
          <p:cNvPr id="8"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Martin Klepek</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a:p>
            <a:pPr algn="r"/>
            <a:r>
              <a:rPr lang="cs-CZ" altLang="cs-CZ" sz="1200" dirty="0">
                <a:solidFill>
                  <a:srgbClr val="307871"/>
                </a:solidFill>
                <a:latin typeface="Times New Roman" panose="02020603050405020304" pitchFamily="18" charset="0"/>
                <a:cs typeface="Times New Roman" panose="02020603050405020304" pitchFamily="18" charset="0"/>
              </a:rPr>
              <a:t>Michal Stoklasa</a:t>
            </a:r>
          </a:p>
          <a:p>
            <a:pPr algn="r"/>
            <a:r>
              <a:rPr lang="cs-CZ" altLang="cs-CZ" sz="1200" dirty="0">
                <a:solidFill>
                  <a:srgbClr val="307871"/>
                </a:solidFill>
                <a:latin typeface="Times New Roman" panose="02020603050405020304" pitchFamily="18" charset="0"/>
                <a:cs typeface="Times New Roman" panose="02020603050405020304" pitchFamily="18" charset="0"/>
              </a:rPr>
              <a:t>Přednášející </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58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1150883"/>
            <a:ext cx="11028034" cy="4870405"/>
          </a:xfrm>
          <a:prstGeom prst="rect">
            <a:avLst/>
          </a:prstGeom>
        </p:spPr>
        <p:txBody>
          <a:bodyPr>
            <a:noAutofit/>
          </a:bodyPr>
          <a:lstStyle/>
          <a:p>
            <a:r>
              <a:rPr lang="en-US" b="1" dirty="0"/>
              <a:t>Double income no kids (DINK) </a:t>
            </a:r>
            <a:endParaRPr lang="cs-CZ" b="1" dirty="0"/>
          </a:p>
          <a:p>
            <a:r>
              <a:rPr lang="en-US" dirty="0"/>
              <a:t>Dinks are the working couples who have consciously postponed parenthood plans</a:t>
            </a:r>
            <a:r>
              <a:rPr lang="cs-CZ" dirty="0"/>
              <a:t> </a:t>
            </a:r>
            <a:r>
              <a:rPr lang="en-US" dirty="0"/>
              <a:t>indefinitely or in an increasing number of cases, have decided not to have any children ever.</a:t>
            </a:r>
            <a:endParaRPr lang="cs-CZ" dirty="0"/>
          </a:p>
          <a:p>
            <a:r>
              <a:rPr lang="en-US" dirty="0"/>
              <a:t>The dink culture is getting stronger and spreading wider day by day. The </a:t>
            </a:r>
            <a:r>
              <a:rPr lang="en-US" dirty="0" err="1"/>
              <a:t>realisation</a:t>
            </a:r>
            <a:r>
              <a:rPr lang="en-US" dirty="0"/>
              <a:t> that</a:t>
            </a:r>
            <a:r>
              <a:rPr lang="cs-CZ" dirty="0"/>
              <a:t> </a:t>
            </a:r>
            <a:r>
              <a:rPr lang="en-US" dirty="0"/>
              <a:t>parenthood is likely to result in more commitments at home and demands on their time,</a:t>
            </a:r>
            <a:r>
              <a:rPr lang="cs-CZ" dirty="0"/>
              <a:t> </a:t>
            </a:r>
            <a:r>
              <a:rPr lang="en-US" dirty="0"/>
              <a:t>thereby slowing down their career plans and ambitions, make them postpone their parenthood</a:t>
            </a:r>
            <a:r>
              <a:rPr lang="cs-CZ" dirty="0"/>
              <a:t> </a:t>
            </a:r>
            <a:r>
              <a:rPr lang="en-US" dirty="0"/>
              <a:t>plans. </a:t>
            </a:r>
            <a:endParaRPr lang="cs-CZ" dirty="0"/>
          </a:p>
          <a:p>
            <a:r>
              <a:rPr lang="en-US" dirty="0"/>
              <a:t>Whatsoever be their life style, they have double income and no kids, resulting in the</a:t>
            </a:r>
            <a:r>
              <a:rPr lang="cs-CZ" dirty="0"/>
              <a:t> </a:t>
            </a:r>
            <a:r>
              <a:rPr lang="en-US" dirty="0"/>
              <a:t>emerging and enhancing of services like, entertainment, hotels and restaurants, career</a:t>
            </a:r>
            <a:r>
              <a:rPr lang="cs-CZ" dirty="0"/>
              <a:t> </a:t>
            </a:r>
            <a:r>
              <a:rPr lang="en-US" dirty="0"/>
              <a:t>institutes, domestic services, travel resorts, personal care, ETA.</a:t>
            </a:r>
            <a:endParaRPr lang="cs-CZ"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239349" y="260649"/>
            <a:ext cx="7296811" cy="676937"/>
          </a:xfrm>
        </p:spPr>
        <p:txBody>
          <a:bodyPr/>
          <a:lstStyle/>
          <a:p>
            <a:r>
              <a:rPr lang="cs-CZ" dirty="0"/>
              <a:t>Reasons for service growth</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20</a:t>
            </a:fld>
            <a:endParaRPr lang="cs-CZ" dirty="0"/>
          </a:p>
        </p:txBody>
      </p:sp>
    </p:spTree>
    <p:extLst>
      <p:ext uri="{BB962C8B-B14F-4D97-AF65-F5344CB8AC3E}">
        <p14:creationId xmlns:p14="http://schemas.microsoft.com/office/powerpoint/2010/main" val="517104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1150883"/>
            <a:ext cx="11028034" cy="4870405"/>
          </a:xfrm>
          <a:prstGeom prst="rect">
            <a:avLst/>
          </a:prstGeom>
        </p:spPr>
        <p:txBody>
          <a:bodyPr>
            <a:noAutofit/>
          </a:bodyPr>
          <a:lstStyle/>
          <a:p>
            <a:r>
              <a:rPr lang="en-US" sz="3600" b="1" dirty="0"/>
              <a:t>Leisure time </a:t>
            </a:r>
          </a:p>
          <a:p>
            <a:r>
              <a:rPr lang="en-US" sz="3600" dirty="0"/>
              <a:t>People do get some time to travel and holiday, and therefore, there is a need for travel</a:t>
            </a:r>
            <a:r>
              <a:rPr lang="cs-CZ" sz="3600" dirty="0"/>
              <a:t> </a:t>
            </a:r>
            <a:r>
              <a:rPr lang="en-US" sz="3600" dirty="0"/>
              <a:t>agencies, resorts, hotels and entertainment. </a:t>
            </a:r>
            <a:endParaRPr lang="cs-CZ" sz="3600" dirty="0"/>
          </a:p>
          <a:p>
            <a:r>
              <a:rPr lang="en-US" sz="3600" dirty="0"/>
              <a:t>There are others who would like to </a:t>
            </a:r>
            <a:r>
              <a:rPr lang="en-US" sz="3600" dirty="0" err="1"/>
              <a:t>utilise</a:t>
            </a:r>
            <a:r>
              <a:rPr lang="en-US" sz="3600" dirty="0"/>
              <a:t> this</a:t>
            </a:r>
            <a:r>
              <a:rPr lang="cs-CZ" sz="3600" dirty="0"/>
              <a:t> </a:t>
            </a:r>
            <a:r>
              <a:rPr lang="en-US" sz="3600" dirty="0"/>
              <a:t>time to improve their career prospects, and therefore, there is a need for adult education,</a:t>
            </a:r>
            <a:r>
              <a:rPr lang="cs-CZ" sz="3600" dirty="0"/>
              <a:t> </a:t>
            </a:r>
            <a:r>
              <a:rPr lang="en-US" sz="3600" dirty="0"/>
              <a:t>distance learning, part time courses, etc.</a:t>
            </a:r>
          </a:p>
        </p:txBody>
      </p:sp>
      <p:sp>
        <p:nvSpPr>
          <p:cNvPr id="6" name="Nadpis 5"/>
          <p:cNvSpPr>
            <a:spLocks noGrp="1"/>
          </p:cNvSpPr>
          <p:nvPr>
            <p:ph type="title"/>
          </p:nvPr>
        </p:nvSpPr>
        <p:spPr>
          <a:xfrm>
            <a:off x="239349" y="260649"/>
            <a:ext cx="7296811" cy="676937"/>
          </a:xfrm>
        </p:spPr>
        <p:txBody>
          <a:bodyPr/>
          <a:lstStyle/>
          <a:p>
            <a:r>
              <a:rPr lang="cs-CZ" dirty="0"/>
              <a:t>Reasons for service growth</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21</a:t>
            </a:fld>
            <a:endParaRPr lang="cs-CZ" dirty="0"/>
          </a:p>
        </p:txBody>
      </p:sp>
    </p:spTree>
    <p:extLst>
      <p:ext uri="{BB962C8B-B14F-4D97-AF65-F5344CB8AC3E}">
        <p14:creationId xmlns:p14="http://schemas.microsoft.com/office/powerpoint/2010/main" val="2202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1150883"/>
            <a:ext cx="11028034" cy="4870405"/>
          </a:xfrm>
          <a:prstGeom prst="rect">
            <a:avLst/>
          </a:prstGeom>
        </p:spPr>
        <p:txBody>
          <a:bodyPr>
            <a:noAutofit/>
          </a:bodyPr>
          <a:lstStyle/>
          <a:p>
            <a:r>
              <a:rPr lang="en-US" sz="3600" b="1" dirty="0"/>
              <a:t>Greater life expectancy </a:t>
            </a:r>
            <a:endParaRPr lang="cs-CZ" sz="3600" b="1" dirty="0"/>
          </a:p>
          <a:p>
            <a:r>
              <a:rPr lang="en-US" sz="3600" dirty="0"/>
              <a:t>According to the World Development Report and World Human Resource Index, the life expectancy of people has increased significantly all over the world barring few developing countries. It may be due to the advancement in the medical technology, and greater awareness about health and education. Greater life expectancy invites opportunities in services like hospitals, Nursing Homes, entertainment, leisure services, investment banking and so on.</a:t>
            </a:r>
          </a:p>
        </p:txBody>
      </p:sp>
      <p:sp>
        <p:nvSpPr>
          <p:cNvPr id="6" name="Nadpis 5"/>
          <p:cNvSpPr>
            <a:spLocks noGrp="1"/>
          </p:cNvSpPr>
          <p:nvPr>
            <p:ph type="title"/>
          </p:nvPr>
        </p:nvSpPr>
        <p:spPr>
          <a:xfrm>
            <a:off x="239349" y="260649"/>
            <a:ext cx="7296811" cy="676937"/>
          </a:xfrm>
        </p:spPr>
        <p:txBody>
          <a:bodyPr/>
          <a:lstStyle/>
          <a:p>
            <a:r>
              <a:rPr lang="cs-CZ" dirty="0"/>
              <a:t>Reasons for service growth</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22</a:t>
            </a:fld>
            <a:endParaRPr lang="cs-CZ" dirty="0"/>
          </a:p>
        </p:txBody>
      </p:sp>
    </p:spTree>
    <p:extLst>
      <p:ext uri="{BB962C8B-B14F-4D97-AF65-F5344CB8AC3E}">
        <p14:creationId xmlns:p14="http://schemas.microsoft.com/office/powerpoint/2010/main" val="3510025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1150883"/>
            <a:ext cx="11028034" cy="4870405"/>
          </a:xfrm>
          <a:prstGeom prst="rect">
            <a:avLst/>
          </a:prstGeom>
        </p:spPr>
        <p:txBody>
          <a:bodyPr>
            <a:noAutofit/>
          </a:bodyPr>
          <a:lstStyle/>
          <a:p>
            <a:r>
              <a:rPr lang="en-US" sz="3200" b="1" dirty="0"/>
              <a:t>Product innovations </a:t>
            </a:r>
            <a:endParaRPr lang="cs-CZ" sz="3200" b="1" dirty="0"/>
          </a:p>
          <a:p>
            <a:r>
              <a:rPr lang="en-US" sz="3200" dirty="0"/>
              <a:t>In the changing time the consumers have become more conscious of quality than cost. </a:t>
            </a:r>
            <a:endParaRPr lang="cs-CZ" sz="3200" dirty="0"/>
          </a:p>
          <a:p>
            <a:r>
              <a:rPr lang="en-US" sz="3200" dirty="0"/>
              <a:t>They  need  high  quality  goods  at  par  with  international  standards.  Having  this  in  mind  the manufacturers have focused their attention on quality improvement, innovations, etc. In this process many more services have emerged on account of product innovation. </a:t>
            </a:r>
            <a:endParaRPr lang="cs-CZ" sz="3200" dirty="0"/>
          </a:p>
          <a:p>
            <a:r>
              <a:rPr lang="en-US" sz="3200" dirty="0"/>
              <a:t>Some of them are servicing services, repairs, computer, training and development, education, etc. </a:t>
            </a:r>
          </a:p>
        </p:txBody>
      </p:sp>
      <p:sp>
        <p:nvSpPr>
          <p:cNvPr id="6" name="Nadpis 5"/>
          <p:cNvSpPr>
            <a:spLocks noGrp="1"/>
          </p:cNvSpPr>
          <p:nvPr>
            <p:ph type="title"/>
          </p:nvPr>
        </p:nvSpPr>
        <p:spPr>
          <a:xfrm>
            <a:off x="239349" y="260649"/>
            <a:ext cx="7296811" cy="676937"/>
          </a:xfrm>
        </p:spPr>
        <p:txBody>
          <a:bodyPr/>
          <a:lstStyle/>
          <a:p>
            <a:r>
              <a:rPr lang="cs-CZ" dirty="0"/>
              <a:t>Reasons for service growth</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23</a:t>
            </a:fld>
            <a:endParaRPr lang="cs-CZ" dirty="0"/>
          </a:p>
        </p:txBody>
      </p:sp>
    </p:spTree>
    <p:extLst>
      <p:ext uri="{BB962C8B-B14F-4D97-AF65-F5344CB8AC3E}">
        <p14:creationId xmlns:p14="http://schemas.microsoft.com/office/powerpoint/2010/main" val="731887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1150883"/>
            <a:ext cx="11028034" cy="4870405"/>
          </a:xfrm>
          <a:prstGeom prst="rect">
            <a:avLst/>
          </a:prstGeom>
        </p:spPr>
        <p:txBody>
          <a:bodyPr>
            <a:noAutofit/>
          </a:bodyPr>
          <a:lstStyle/>
          <a:p>
            <a:r>
              <a:rPr lang="en-US" sz="3200" b="1" dirty="0"/>
              <a:t>Product complexity </a:t>
            </a:r>
            <a:endParaRPr lang="cs-CZ" sz="3200" b="1" dirty="0"/>
          </a:p>
          <a:p>
            <a:r>
              <a:rPr lang="en-US" sz="3200" dirty="0"/>
              <a:t>A  large  number  of  products  are  now  being  purchased  in  households  which  can  be serviced only  by </a:t>
            </a:r>
            <a:r>
              <a:rPr lang="en-US" sz="3200" dirty="0" err="1"/>
              <a:t>specialised</a:t>
            </a:r>
            <a:r>
              <a:rPr lang="en-US" sz="3200" dirty="0"/>
              <a:t> persons e.g.  water  purifiers, microwave oven, computers, etc., giving rise to the need for services. </a:t>
            </a:r>
            <a:endParaRPr lang="cs-CZ" sz="3200" dirty="0"/>
          </a:p>
          <a:p>
            <a:r>
              <a:rPr lang="en-US" sz="3200" dirty="0"/>
              <a:t>The growing product complexities create greater demand </a:t>
            </a:r>
            <a:r>
              <a:rPr lang="cs-CZ" sz="3200" dirty="0"/>
              <a:t>f</a:t>
            </a:r>
            <a:r>
              <a:rPr lang="en-US" sz="3200" dirty="0"/>
              <a:t>or skilled specialists to provide maintenance for these complex products and brings out other services like expert advise, consultancy services, etc. </a:t>
            </a:r>
          </a:p>
        </p:txBody>
      </p:sp>
      <p:sp>
        <p:nvSpPr>
          <p:cNvPr id="6" name="Nadpis 5"/>
          <p:cNvSpPr>
            <a:spLocks noGrp="1"/>
          </p:cNvSpPr>
          <p:nvPr>
            <p:ph type="title"/>
          </p:nvPr>
        </p:nvSpPr>
        <p:spPr>
          <a:xfrm>
            <a:off x="239349" y="260649"/>
            <a:ext cx="7296811" cy="676937"/>
          </a:xfrm>
        </p:spPr>
        <p:txBody>
          <a:bodyPr/>
          <a:lstStyle/>
          <a:p>
            <a:r>
              <a:rPr lang="cs-CZ" dirty="0"/>
              <a:t>Reasons for service growth</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24</a:t>
            </a:fld>
            <a:endParaRPr lang="cs-CZ" dirty="0"/>
          </a:p>
        </p:txBody>
      </p:sp>
    </p:spTree>
    <p:extLst>
      <p:ext uri="{BB962C8B-B14F-4D97-AF65-F5344CB8AC3E}">
        <p14:creationId xmlns:p14="http://schemas.microsoft.com/office/powerpoint/2010/main" val="433509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937587"/>
            <a:ext cx="11028034" cy="5083702"/>
          </a:xfrm>
          <a:prstGeom prst="rect">
            <a:avLst/>
          </a:prstGeom>
        </p:spPr>
        <p:txBody>
          <a:bodyPr>
            <a:noAutofit/>
          </a:bodyPr>
          <a:lstStyle/>
          <a:p>
            <a:r>
              <a:rPr lang="en-US" sz="3200" b="1" dirty="0"/>
              <a:t>New young youth </a:t>
            </a:r>
            <a:endParaRPr lang="cs-CZ" sz="3200" b="1" dirty="0"/>
          </a:p>
          <a:p>
            <a:r>
              <a:rPr lang="en-US" sz="3200" dirty="0"/>
              <a:t>Every new generation has its own characteristics and enjoys a different life style. </a:t>
            </a:r>
            <a:endParaRPr lang="cs-CZ" sz="3200" dirty="0"/>
          </a:p>
          <a:p>
            <a:r>
              <a:rPr lang="en-US" sz="3200" dirty="0"/>
              <a:t>There is  a  lot  of  difference  between  the  generations  in  respect  to  their  living  conditions/  styles, maturity, thinking, attitudes, </a:t>
            </a:r>
            <a:r>
              <a:rPr lang="en-US" sz="3200" dirty="0" err="1"/>
              <a:t>behaviour</a:t>
            </a:r>
            <a:r>
              <a:rPr lang="en-US" sz="3200" dirty="0"/>
              <a:t>, beliefs, satisfactions, performance values and so on. </a:t>
            </a:r>
          </a:p>
          <a:p>
            <a:r>
              <a:rPr lang="en-US" sz="3200" dirty="0"/>
              <a:t>Today’s  generation  with  all  these  changes  provide  more  opportunities  to  services  like entertainment, fast food, computers, travel, picnic resorts, educational institution, counselling, retailing, etc. </a:t>
            </a:r>
          </a:p>
        </p:txBody>
      </p:sp>
      <p:sp>
        <p:nvSpPr>
          <p:cNvPr id="6" name="Nadpis 5"/>
          <p:cNvSpPr>
            <a:spLocks noGrp="1"/>
          </p:cNvSpPr>
          <p:nvPr>
            <p:ph type="title"/>
          </p:nvPr>
        </p:nvSpPr>
        <p:spPr>
          <a:xfrm>
            <a:off x="239349" y="260649"/>
            <a:ext cx="7296811" cy="676937"/>
          </a:xfrm>
        </p:spPr>
        <p:txBody>
          <a:bodyPr/>
          <a:lstStyle/>
          <a:p>
            <a:r>
              <a:rPr lang="cs-CZ" dirty="0"/>
              <a:t>Reasons for service growth</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25</a:t>
            </a:fld>
            <a:endParaRPr lang="cs-CZ" dirty="0"/>
          </a:p>
        </p:txBody>
      </p:sp>
    </p:spTree>
    <p:extLst>
      <p:ext uri="{BB962C8B-B14F-4D97-AF65-F5344CB8AC3E}">
        <p14:creationId xmlns:p14="http://schemas.microsoft.com/office/powerpoint/2010/main" val="2975737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937587"/>
            <a:ext cx="11028034" cy="5083702"/>
          </a:xfrm>
          <a:prstGeom prst="rect">
            <a:avLst/>
          </a:prstGeom>
        </p:spPr>
        <p:txBody>
          <a:bodyPr>
            <a:noAutofit/>
          </a:bodyPr>
          <a:lstStyle/>
          <a:p>
            <a:r>
              <a:rPr lang="en-US" sz="3600" b="1" dirty="0"/>
              <a:t>Resource scarcity and e</a:t>
            </a:r>
            <a:r>
              <a:rPr lang="cs-CZ" sz="3600" b="1" dirty="0"/>
              <a:t>c</a:t>
            </a:r>
            <a:r>
              <a:rPr lang="en-US" sz="3600" b="1" dirty="0"/>
              <a:t>ology </a:t>
            </a:r>
            <a:endParaRPr lang="cs-CZ" sz="3600" b="1" dirty="0"/>
          </a:p>
          <a:p>
            <a:r>
              <a:rPr lang="en-US" sz="3600" dirty="0"/>
              <a:t>As the natural resources are depleting and need for conservation is increasing, we have seen  the  coming  up  of  service  providers  like  pollution  control  agencies,  car  pools,  water management, etc. </a:t>
            </a:r>
          </a:p>
        </p:txBody>
      </p:sp>
      <p:sp>
        <p:nvSpPr>
          <p:cNvPr id="6" name="Nadpis 5"/>
          <p:cNvSpPr>
            <a:spLocks noGrp="1"/>
          </p:cNvSpPr>
          <p:nvPr>
            <p:ph type="title"/>
          </p:nvPr>
        </p:nvSpPr>
        <p:spPr>
          <a:xfrm>
            <a:off x="239349" y="260649"/>
            <a:ext cx="7296811" cy="676937"/>
          </a:xfrm>
        </p:spPr>
        <p:txBody>
          <a:bodyPr/>
          <a:lstStyle/>
          <a:p>
            <a:r>
              <a:rPr lang="cs-CZ" dirty="0"/>
              <a:t>Reasons for service growth</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26</a:t>
            </a:fld>
            <a:endParaRPr lang="cs-CZ" dirty="0"/>
          </a:p>
        </p:txBody>
      </p:sp>
    </p:spTree>
    <p:extLst>
      <p:ext uri="{BB962C8B-B14F-4D97-AF65-F5344CB8AC3E}">
        <p14:creationId xmlns:p14="http://schemas.microsoft.com/office/powerpoint/2010/main" val="481749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937587"/>
            <a:ext cx="11028034" cy="5083702"/>
          </a:xfrm>
          <a:prstGeom prst="rect">
            <a:avLst/>
          </a:prstGeom>
        </p:spPr>
        <p:txBody>
          <a:bodyPr>
            <a:noAutofit/>
          </a:bodyPr>
          <a:lstStyle/>
          <a:p>
            <a:r>
              <a:rPr lang="en-US" sz="3200" b="1" dirty="0"/>
              <a:t>Corporate crowd </a:t>
            </a:r>
            <a:endParaRPr lang="cs-CZ" sz="3200" b="1" dirty="0"/>
          </a:p>
          <a:p>
            <a:r>
              <a:rPr lang="en-US" sz="3200" dirty="0"/>
              <a:t>The  phenomena  of  </a:t>
            </a:r>
            <a:r>
              <a:rPr lang="en-US" sz="3200" dirty="0" err="1"/>
              <a:t>globalisation</a:t>
            </a:r>
            <a:r>
              <a:rPr lang="en-US" sz="3200" dirty="0"/>
              <a:t>,  </a:t>
            </a:r>
            <a:r>
              <a:rPr lang="en-US" sz="3200" dirty="0" err="1"/>
              <a:t>privatisation</a:t>
            </a:r>
            <a:r>
              <a:rPr lang="en-US" sz="3200" dirty="0"/>
              <a:t>  and  </a:t>
            </a:r>
            <a:r>
              <a:rPr lang="en-US" sz="3200" dirty="0" err="1"/>
              <a:t>liberalisation</a:t>
            </a:r>
            <a:r>
              <a:rPr lang="en-US" sz="3200" dirty="0"/>
              <a:t>  coupled  with  faster urbanization have created the corporate world crowd and its support services. This crowd is responsible in bringing the new services, and redefining the old ones. The services like hotels and restaurants, banking, insurance, travel and tourism, advertising, airlines, courier services, marketing research, health care, legal services, etc. will emerge and flourish more and more. </a:t>
            </a:r>
          </a:p>
        </p:txBody>
      </p:sp>
      <p:sp>
        <p:nvSpPr>
          <p:cNvPr id="6" name="Nadpis 5"/>
          <p:cNvSpPr>
            <a:spLocks noGrp="1"/>
          </p:cNvSpPr>
          <p:nvPr>
            <p:ph type="title"/>
          </p:nvPr>
        </p:nvSpPr>
        <p:spPr>
          <a:xfrm>
            <a:off x="239349" y="260649"/>
            <a:ext cx="7296811" cy="676937"/>
          </a:xfrm>
        </p:spPr>
        <p:txBody>
          <a:bodyPr/>
          <a:lstStyle/>
          <a:p>
            <a:r>
              <a:rPr lang="cs-CZ" dirty="0"/>
              <a:t>Reasons for service growth</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27</a:t>
            </a:fld>
            <a:endParaRPr lang="cs-CZ" dirty="0"/>
          </a:p>
        </p:txBody>
      </p:sp>
    </p:spTree>
    <p:extLst>
      <p:ext uri="{BB962C8B-B14F-4D97-AF65-F5344CB8AC3E}">
        <p14:creationId xmlns:p14="http://schemas.microsoft.com/office/powerpoint/2010/main" val="169626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937587"/>
            <a:ext cx="11028034" cy="5083702"/>
          </a:xfrm>
          <a:prstGeom prst="rect">
            <a:avLst/>
          </a:prstGeom>
        </p:spPr>
        <p:txBody>
          <a:bodyPr>
            <a:noAutofit/>
          </a:bodyPr>
          <a:lstStyle/>
          <a:p>
            <a:r>
              <a:rPr lang="en-US" sz="3600" dirty="0"/>
              <a:t>There  is  a  growing  market  for  services  and  increasing  dominance  of  services  in economies worldwide. </a:t>
            </a:r>
            <a:endParaRPr lang="cs-CZ" sz="3600" dirty="0"/>
          </a:p>
          <a:p>
            <a:r>
              <a:rPr lang="en-US" sz="3600" dirty="0"/>
              <a:t>Services are a dominant force in countries around the world as can be seen in the global feature. </a:t>
            </a:r>
            <a:endParaRPr lang="cs-CZ" sz="3600" dirty="0"/>
          </a:p>
          <a:p>
            <a:r>
              <a:rPr lang="en-US" sz="3600" dirty="0"/>
              <a:t>The tremendous growth and economic contributions of the service sector have drawn increasing attention to the issues and problems of service sector industries. </a:t>
            </a:r>
          </a:p>
        </p:txBody>
      </p:sp>
      <p:sp>
        <p:nvSpPr>
          <p:cNvPr id="6" name="Nadpis 5"/>
          <p:cNvSpPr>
            <a:spLocks noGrp="1"/>
          </p:cNvSpPr>
          <p:nvPr>
            <p:ph type="title"/>
          </p:nvPr>
        </p:nvSpPr>
        <p:spPr>
          <a:xfrm>
            <a:off x="239349" y="260649"/>
            <a:ext cx="7296811" cy="676937"/>
          </a:xfrm>
        </p:spPr>
        <p:txBody>
          <a:bodyPr/>
          <a:lstStyle/>
          <a:p>
            <a:r>
              <a:rPr lang="cs-CZ" dirty="0"/>
              <a:t>ROLE OF SERVICES IN ECONOMY</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28</a:t>
            </a:fld>
            <a:endParaRPr lang="cs-CZ" dirty="0"/>
          </a:p>
        </p:txBody>
      </p:sp>
    </p:spTree>
    <p:extLst>
      <p:ext uri="{BB962C8B-B14F-4D97-AF65-F5344CB8AC3E}">
        <p14:creationId xmlns:p14="http://schemas.microsoft.com/office/powerpoint/2010/main" val="133814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937587"/>
            <a:ext cx="11028034" cy="5083702"/>
          </a:xfrm>
          <a:prstGeom prst="rect">
            <a:avLst/>
          </a:prstGeom>
        </p:spPr>
        <p:txBody>
          <a:bodyPr>
            <a:noAutofit/>
          </a:bodyPr>
          <a:lstStyle/>
          <a:p>
            <a:r>
              <a:rPr lang="en-US" sz="3600" dirty="0"/>
              <a:t>There was a time when it was believed that the industrial revolution was the only solution to the  problems  of  poverty,  unemployment  and  other  ills  of  society.  </a:t>
            </a:r>
            <a:endParaRPr lang="cs-CZ" sz="3600" dirty="0"/>
          </a:p>
          <a:p>
            <a:r>
              <a:rPr lang="en-US" sz="3600" dirty="0"/>
              <a:t>Now,  however,  the service sector promises to fulfil the task. </a:t>
            </a:r>
            <a:endParaRPr lang="cs-CZ" sz="3600" dirty="0"/>
          </a:p>
          <a:p>
            <a:r>
              <a:rPr lang="en-US" sz="3600" dirty="0"/>
              <a:t>Services touch the lives of every person every day whether  it  is  in  the  field  of  food  services, communication,  leisure  ser-vices,  maintenance</a:t>
            </a:r>
            <a:r>
              <a:rPr lang="cs-CZ" sz="3600" dirty="0"/>
              <a:t> </a:t>
            </a:r>
            <a:r>
              <a:rPr lang="en-US" sz="3600" dirty="0"/>
              <a:t>services, travel, amusement parks, to name only a few.</a:t>
            </a:r>
          </a:p>
        </p:txBody>
      </p:sp>
      <p:sp>
        <p:nvSpPr>
          <p:cNvPr id="6" name="Nadpis 5"/>
          <p:cNvSpPr>
            <a:spLocks noGrp="1"/>
          </p:cNvSpPr>
          <p:nvPr>
            <p:ph type="title"/>
          </p:nvPr>
        </p:nvSpPr>
        <p:spPr>
          <a:xfrm>
            <a:off x="239349" y="260649"/>
            <a:ext cx="7296811" cy="676937"/>
          </a:xfrm>
        </p:spPr>
        <p:txBody>
          <a:bodyPr/>
          <a:lstStyle/>
          <a:p>
            <a:r>
              <a:rPr lang="cs-CZ" dirty="0"/>
              <a:t>ROLE OF SERVICES IN ECONOMY</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29</a:t>
            </a:fld>
            <a:endParaRPr lang="cs-CZ" dirty="0"/>
          </a:p>
        </p:txBody>
      </p:sp>
    </p:spTree>
    <p:extLst>
      <p:ext uri="{BB962C8B-B14F-4D97-AF65-F5344CB8AC3E}">
        <p14:creationId xmlns:p14="http://schemas.microsoft.com/office/powerpoint/2010/main" val="118710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525178" y="514222"/>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1165203"/>
            <a:ext cx="4297080"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pl-PL" sz="4000" b="1" cap="all" dirty="0"/>
              <a:t>Nature of services 2</a:t>
            </a:r>
            <a:endParaRPr lang="cs-CZ" sz="4000" b="1" cap="all"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2" y="1966670"/>
            <a:ext cx="4806091" cy="2964767"/>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cs typeface="Arial" panose="020B0604020202020204" pitchFamily="34" charset="0"/>
              </a:rPr>
              <a:t>Cervice classification in the history of thoughts.</a:t>
            </a:r>
          </a:p>
          <a:p>
            <a:pPr marL="0" indent="0">
              <a:buNone/>
            </a:pPr>
            <a:r>
              <a:rPr lang="cs-CZ" sz="2400" b="1" dirty="0">
                <a:cs typeface="Arial" panose="020B0604020202020204" pitchFamily="34" charset="0"/>
              </a:rPr>
              <a:t>Reasons for growth in services</a:t>
            </a:r>
          </a:p>
          <a:p>
            <a:pPr marL="0" indent="0">
              <a:buNone/>
            </a:pPr>
            <a:r>
              <a:rPr lang="cs-CZ" sz="2400" b="1" dirty="0">
                <a:cs typeface="Arial" panose="020B0604020202020204" pitchFamily="34" charset="0"/>
              </a:rPr>
              <a:t>Role of services in the economy</a:t>
            </a:r>
          </a:p>
          <a:p>
            <a:pPr marL="0" indent="0">
              <a:buNone/>
            </a:pPr>
            <a:endParaRPr lang="cs-CZ" sz="2400" b="1" dirty="0">
              <a:cs typeface="Arial" panose="020B0604020202020204" pitchFamily="34" charset="0"/>
            </a:endParaRPr>
          </a:p>
          <a:p>
            <a:pPr marL="0" indent="0">
              <a:buNone/>
            </a:pPr>
            <a:endParaRPr lang="cs-CZ" sz="2400" b="1" dirty="0">
              <a:solidFill>
                <a:srgbClr val="002060"/>
              </a:solidFill>
              <a:cs typeface="Arial" panose="020B0604020202020204" pitchFamily="34" charset="0"/>
            </a:endParaRPr>
          </a:p>
        </p:txBody>
      </p:sp>
      <p:sp>
        <p:nvSpPr>
          <p:cNvPr id="3" name="TextovéPole 2"/>
          <p:cNvSpPr txBox="1"/>
          <p:nvPr/>
        </p:nvSpPr>
        <p:spPr>
          <a:xfrm>
            <a:off x="860612" y="3872753"/>
            <a:ext cx="3603812" cy="584775"/>
          </a:xfrm>
          <a:prstGeom prst="rect">
            <a:avLst/>
          </a:prstGeom>
          <a:noFill/>
        </p:spPr>
        <p:txBody>
          <a:bodyPr wrap="square" rtlCol="0">
            <a:spAutoFit/>
          </a:bodyPr>
          <a:lstStyle/>
          <a:p>
            <a:r>
              <a:rPr lang="cs-CZ" sz="3200" dirty="0">
                <a:solidFill>
                  <a:schemeClr val="bg1"/>
                </a:solidFill>
              </a:rPr>
              <a:t>Lecture structure</a:t>
            </a:r>
          </a:p>
        </p:txBody>
      </p:sp>
    </p:spTree>
    <p:extLst>
      <p:ext uri="{BB962C8B-B14F-4D97-AF65-F5344CB8AC3E}">
        <p14:creationId xmlns:p14="http://schemas.microsoft.com/office/powerpoint/2010/main" val="1628521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937587"/>
            <a:ext cx="11028034" cy="5083702"/>
          </a:xfrm>
          <a:prstGeom prst="rect">
            <a:avLst/>
          </a:prstGeom>
        </p:spPr>
        <p:txBody>
          <a:bodyPr>
            <a:noAutofit/>
          </a:bodyPr>
          <a:lstStyle/>
          <a:p>
            <a:r>
              <a:rPr lang="en-US" sz="3600" dirty="0"/>
              <a:t>Services are increasingly being used by the corporate as well as the household sector. </a:t>
            </a:r>
          </a:p>
          <a:p>
            <a:r>
              <a:rPr lang="en-US" sz="3600" dirty="0"/>
              <a:t>This emphasis on services and its increasing use has not happened overnight - it started in the twentieth  century  especially  after  the  end  of  World  War  II.  </a:t>
            </a:r>
            <a:endParaRPr lang="cs-CZ" sz="3600" dirty="0"/>
          </a:p>
          <a:p>
            <a:r>
              <a:rPr lang="en-US" sz="3600" dirty="0"/>
              <a:t>Due  to  large  scale  destruction during  the  war,  a  lot  of  economic  activities  had  to  be  carried  out  to  bring  the  war  torn economies back on road. World War II marked as milestone in the explosive rise of service</a:t>
            </a:r>
            <a:r>
              <a:rPr lang="cs-CZ" sz="3600" dirty="0"/>
              <a:t> </a:t>
            </a:r>
            <a:r>
              <a:rPr lang="en-US" sz="3600" dirty="0"/>
              <a:t>industries. </a:t>
            </a:r>
          </a:p>
        </p:txBody>
      </p:sp>
      <p:sp>
        <p:nvSpPr>
          <p:cNvPr id="6" name="Nadpis 5"/>
          <p:cNvSpPr>
            <a:spLocks noGrp="1"/>
          </p:cNvSpPr>
          <p:nvPr>
            <p:ph type="title"/>
          </p:nvPr>
        </p:nvSpPr>
        <p:spPr>
          <a:xfrm>
            <a:off x="239349" y="260649"/>
            <a:ext cx="7296811" cy="676937"/>
          </a:xfrm>
        </p:spPr>
        <p:txBody>
          <a:bodyPr/>
          <a:lstStyle/>
          <a:p>
            <a:r>
              <a:rPr lang="cs-CZ" dirty="0"/>
              <a:t>ROLE OF SERVICES IN ECONOMY</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30</a:t>
            </a:fld>
            <a:endParaRPr lang="cs-CZ" dirty="0"/>
          </a:p>
        </p:txBody>
      </p:sp>
    </p:spTree>
    <p:extLst>
      <p:ext uri="{BB962C8B-B14F-4D97-AF65-F5344CB8AC3E}">
        <p14:creationId xmlns:p14="http://schemas.microsoft.com/office/powerpoint/2010/main" val="3790364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937587"/>
            <a:ext cx="11028034" cy="5083702"/>
          </a:xfrm>
          <a:prstGeom prst="rect">
            <a:avLst/>
          </a:prstGeom>
        </p:spPr>
        <p:txBody>
          <a:bodyPr>
            <a:noAutofit/>
          </a:bodyPr>
          <a:lstStyle/>
          <a:p>
            <a:r>
              <a:rPr lang="en-US" sz="3600" dirty="0"/>
              <a:t> Throughout  the  second  half  of  the  twentieth  century  services  industries  have attained considerable growth in most western nations. </a:t>
            </a:r>
            <a:endParaRPr lang="cs-CZ" sz="3600" dirty="0"/>
          </a:p>
          <a:p>
            <a:r>
              <a:rPr lang="en-US" sz="3600" dirty="0"/>
              <a:t>After Green Revolution and Industrial revolution, the next possible popular revolution will be in the field of service sector. </a:t>
            </a:r>
            <a:endParaRPr lang="cs-CZ" sz="3600" dirty="0"/>
          </a:p>
          <a:p>
            <a:r>
              <a:rPr lang="en-US" sz="3600" dirty="0"/>
              <a:t>In Green revolution  the  man  learnt  to  use,  exploit  and  interact  with  nature  (i.e.,  land  and  natural resources). </a:t>
            </a:r>
          </a:p>
        </p:txBody>
      </p:sp>
      <p:sp>
        <p:nvSpPr>
          <p:cNvPr id="6" name="Nadpis 5"/>
          <p:cNvSpPr>
            <a:spLocks noGrp="1"/>
          </p:cNvSpPr>
          <p:nvPr>
            <p:ph type="title"/>
          </p:nvPr>
        </p:nvSpPr>
        <p:spPr>
          <a:xfrm>
            <a:off x="239349" y="260649"/>
            <a:ext cx="7296811" cy="676937"/>
          </a:xfrm>
        </p:spPr>
        <p:txBody>
          <a:bodyPr/>
          <a:lstStyle/>
          <a:p>
            <a:r>
              <a:rPr lang="cs-CZ" dirty="0"/>
              <a:t>ROLE OF SERVICES IN ECONOMY</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31</a:t>
            </a:fld>
            <a:endParaRPr lang="cs-CZ" dirty="0"/>
          </a:p>
        </p:txBody>
      </p:sp>
    </p:spTree>
    <p:extLst>
      <p:ext uri="{BB962C8B-B14F-4D97-AF65-F5344CB8AC3E}">
        <p14:creationId xmlns:p14="http://schemas.microsoft.com/office/powerpoint/2010/main" val="4264272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937587"/>
            <a:ext cx="11028034" cy="5083702"/>
          </a:xfrm>
          <a:prstGeom prst="rect">
            <a:avLst/>
          </a:prstGeom>
        </p:spPr>
        <p:txBody>
          <a:bodyPr>
            <a:noAutofit/>
          </a:bodyPr>
          <a:lstStyle/>
          <a:p>
            <a:r>
              <a:rPr lang="en-US" sz="4400" dirty="0"/>
              <a:t>In Industrial revolution man learnt to use, exploit and interact with </a:t>
            </a:r>
            <a:r>
              <a:rPr lang="en-US" sz="4400" dirty="0" err="1"/>
              <a:t>equipments</a:t>
            </a:r>
            <a:r>
              <a:rPr lang="en-US" sz="4400" dirty="0"/>
              <a:t> and machines for development.  In  case of services,  man is learning to use,  exploit and interact with other man-made resources for development. </a:t>
            </a:r>
          </a:p>
        </p:txBody>
      </p:sp>
      <p:sp>
        <p:nvSpPr>
          <p:cNvPr id="6" name="Nadpis 5"/>
          <p:cNvSpPr>
            <a:spLocks noGrp="1"/>
          </p:cNvSpPr>
          <p:nvPr>
            <p:ph type="title"/>
          </p:nvPr>
        </p:nvSpPr>
        <p:spPr>
          <a:xfrm>
            <a:off x="239349" y="260649"/>
            <a:ext cx="7296811" cy="676937"/>
          </a:xfrm>
        </p:spPr>
        <p:txBody>
          <a:bodyPr/>
          <a:lstStyle/>
          <a:p>
            <a:r>
              <a:rPr lang="cs-CZ" dirty="0"/>
              <a:t>ROLE OF SERVICES IN ECONOMY</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32</a:t>
            </a:fld>
            <a:endParaRPr lang="cs-CZ" dirty="0"/>
          </a:p>
        </p:txBody>
      </p:sp>
    </p:spTree>
    <p:extLst>
      <p:ext uri="{BB962C8B-B14F-4D97-AF65-F5344CB8AC3E}">
        <p14:creationId xmlns:p14="http://schemas.microsoft.com/office/powerpoint/2010/main" val="504714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937587"/>
            <a:ext cx="11028034" cy="5083702"/>
          </a:xfrm>
          <a:prstGeom prst="rect">
            <a:avLst/>
          </a:prstGeom>
        </p:spPr>
        <p:txBody>
          <a:bodyPr>
            <a:noAutofit/>
          </a:bodyPr>
          <a:lstStyle/>
          <a:p>
            <a:r>
              <a:rPr lang="en-US" sz="4400" dirty="0"/>
              <a:t>In the present day world the service sector is growing at a phenomenal rate and termed as  ‘sunrise  sector  of  the  economy’.  </a:t>
            </a:r>
            <a:endParaRPr lang="cs-CZ" sz="4400" dirty="0"/>
          </a:p>
          <a:p>
            <a:r>
              <a:rPr lang="cs-CZ" sz="4400" dirty="0"/>
              <a:t>Folowing table</a:t>
            </a:r>
            <a:r>
              <a:rPr lang="en-US" sz="4400" dirty="0"/>
              <a:t> depicts  the  share  of  services  in  GDP  as compared  with  agriculture  and  industry  dividing  the  world  in  three  groups;  low  income, middle income and high income.</a:t>
            </a:r>
          </a:p>
        </p:txBody>
      </p:sp>
      <p:sp>
        <p:nvSpPr>
          <p:cNvPr id="6" name="Nadpis 5"/>
          <p:cNvSpPr>
            <a:spLocks noGrp="1"/>
          </p:cNvSpPr>
          <p:nvPr>
            <p:ph type="title"/>
          </p:nvPr>
        </p:nvSpPr>
        <p:spPr>
          <a:xfrm>
            <a:off x="239349" y="260649"/>
            <a:ext cx="7296811" cy="676937"/>
          </a:xfrm>
        </p:spPr>
        <p:txBody>
          <a:bodyPr/>
          <a:lstStyle/>
          <a:p>
            <a:r>
              <a:rPr lang="cs-CZ" dirty="0"/>
              <a:t>ROLE OF SERVICES IN ECONOMY</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33</a:t>
            </a:fld>
            <a:endParaRPr lang="cs-CZ" dirty="0"/>
          </a:p>
        </p:txBody>
      </p:sp>
    </p:spTree>
    <p:extLst>
      <p:ext uri="{BB962C8B-B14F-4D97-AF65-F5344CB8AC3E}">
        <p14:creationId xmlns:p14="http://schemas.microsoft.com/office/powerpoint/2010/main" val="982503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ROLE OF SERVICES IN ECONOMY</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34</a:t>
            </a:fld>
            <a:endParaRPr lang="cs-CZ" dirty="0"/>
          </a:p>
        </p:txBody>
      </p:sp>
      <p:pic>
        <p:nvPicPr>
          <p:cNvPr id="2" name="Picture 1">
            <a:extLst>
              <a:ext uri="{FF2B5EF4-FFF2-40B4-BE49-F238E27FC236}">
                <a16:creationId xmlns:a16="http://schemas.microsoft.com/office/drawing/2014/main" id="{88DA8C8F-A75E-4BF9-AF55-9B3444F83631}"/>
              </a:ext>
            </a:extLst>
          </p:cNvPr>
          <p:cNvPicPr>
            <a:picLocks noChangeAspect="1"/>
          </p:cNvPicPr>
          <p:nvPr/>
        </p:nvPicPr>
        <p:blipFill>
          <a:blip r:embed="rId3"/>
          <a:stretch>
            <a:fillRect/>
          </a:stretch>
        </p:blipFill>
        <p:spPr>
          <a:xfrm>
            <a:off x="723542" y="2270235"/>
            <a:ext cx="10744916" cy="2317530"/>
          </a:xfrm>
          <a:prstGeom prst="rect">
            <a:avLst/>
          </a:prstGeom>
        </p:spPr>
      </p:pic>
      <p:sp>
        <p:nvSpPr>
          <p:cNvPr id="5" name="TextBox 4">
            <a:extLst>
              <a:ext uri="{FF2B5EF4-FFF2-40B4-BE49-F238E27FC236}">
                <a16:creationId xmlns:a16="http://schemas.microsoft.com/office/drawing/2014/main" id="{F258516D-0C88-4874-B1D5-523D97F0E819}"/>
              </a:ext>
            </a:extLst>
          </p:cNvPr>
          <p:cNvSpPr txBox="1"/>
          <p:nvPr/>
        </p:nvSpPr>
        <p:spPr>
          <a:xfrm>
            <a:off x="9879354" y="4802212"/>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3933858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ROLE OF SERVICES IN ECONOMY</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35</a:t>
            </a:fld>
            <a:endParaRPr lang="cs-CZ" dirty="0"/>
          </a:p>
        </p:txBody>
      </p:sp>
      <p:pic>
        <p:nvPicPr>
          <p:cNvPr id="5" name="Picture 4">
            <a:extLst>
              <a:ext uri="{FF2B5EF4-FFF2-40B4-BE49-F238E27FC236}">
                <a16:creationId xmlns:a16="http://schemas.microsoft.com/office/drawing/2014/main" id="{8479AF93-B241-4594-87DA-D6F264D7C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929" y="937586"/>
            <a:ext cx="9196551" cy="5173060"/>
          </a:xfrm>
          <a:prstGeom prst="rect">
            <a:avLst/>
          </a:prstGeom>
        </p:spPr>
      </p:pic>
    </p:spTree>
    <p:extLst>
      <p:ext uri="{BB962C8B-B14F-4D97-AF65-F5344CB8AC3E}">
        <p14:creationId xmlns:p14="http://schemas.microsoft.com/office/powerpoint/2010/main" val="3470970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511718" y="576523"/>
            <a:ext cx="1702710"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800" b="1" kern="0" dirty="0">
                <a:solidFill>
                  <a:srgbClr val="307871"/>
                </a:solidFill>
                <a:latin typeface="Times New Roman"/>
                <a:ea typeface="+mj-ea"/>
                <a:cs typeface="+mj-cs"/>
              </a:rPr>
              <a:t>Summary</a:t>
            </a:r>
            <a:endParaRPr kumimoji="0" lang="en-GB" sz="28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117049" y="1548711"/>
            <a:ext cx="10156504" cy="461665"/>
          </a:xfrm>
          <a:prstGeom prst="rect">
            <a:avLst/>
          </a:prstGeom>
          <a:solidFill>
            <a:schemeClr val="accent6">
              <a:lumMod val="40000"/>
              <a:lumOff val="60000"/>
            </a:schemeClr>
          </a:solidFill>
        </p:spPr>
        <p:txBody>
          <a:bodyPr wrap="square" rtlCol="0">
            <a:spAutoFit/>
          </a:bodyPr>
          <a:lstStyle/>
          <a:p>
            <a:endParaRPr lang="cs-CZ" sz="2400" b="1" dirty="0">
              <a:solidFill>
                <a:srgbClr val="002060"/>
              </a:solidFill>
              <a:cs typeface="Arial" panose="020B0604020202020204" pitchFamily="34" charset="0"/>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7" name="Content Placeholder 2">
            <a:extLst>
              <a:ext uri="{FF2B5EF4-FFF2-40B4-BE49-F238E27FC236}">
                <a16:creationId xmlns:a16="http://schemas.microsoft.com/office/drawing/2014/main" id="{2C251978-D2C0-4060-9117-96E17C5F82A7}"/>
              </a:ext>
            </a:extLst>
          </p:cNvPr>
          <p:cNvSpPr txBox="1">
            <a:spLocks/>
          </p:cNvSpPr>
          <p:nvPr/>
        </p:nvSpPr>
        <p:spPr>
          <a:xfrm>
            <a:off x="527381" y="2207171"/>
            <a:ext cx="10965681" cy="48153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300" dirty="0"/>
              <a:t>There  is  a  growing  market  for  services  and  increasing  dominance  of  services  in economies worldwide. </a:t>
            </a:r>
            <a:r>
              <a:rPr lang="cs-CZ" sz="2300" dirty="0"/>
              <a:t>We have discussed thi issue in this presentation.</a:t>
            </a:r>
          </a:p>
          <a:p>
            <a:pPr algn="just"/>
            <a:r>
              <a:rPr lang="en-US" sz="2300" dirty="0"/>
              <a:t>Services are a dominant force in countries around the world as can be seen in the global feature. </a:t>
            </a:r>
            <a:endParaRPr lang="cs-CZ" sz="2300" dirty="0"/>
          </a:p>
          <a:p>
            <a:pPr algn="just"/>
            <a:r>
              <a:rPr lang="en-US" sz="2300" dirty="0"/>
              <a:t>The tremendous growth and economic contributions of the service sector have drawn increasing attention to the issues and problems of service sector industries. </a:t>
            </a:r>
          </a:p>
          <a:p>
            <a:pPr algn="just"/>
            <a:r>
              <a:rPr lang="en-US" sz="2300" dirty="0"/>
              <a:t>There was a time when it was believed that the industrial revolution was the only solution to the  problems  of  poverty,  unemployment  and  other  ills  of  society</a:t>
            </a:r>
            <a:endParaRPr lang="cs-CZ" sz="2300" dirty="0"/>
          </a:p>
          <a:p>
            <a:pPr algn="just"/>
            <a:endParaRPr lang="cs-CZ" sz="2300" dirty="0"/>
          </a:p>
        </p:txBody>
      </p:sp>
    </p:spTree>
    <p:extLst>
      <p:ext uri="{BB962C8B-B14F-4D97-AF65-F5344CB8AC3E}">
        <p14:creationId xmlns:p14="http://schemas.microsoft.com/office/powerpoint/2010/main" val="304444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1316765"/>
            <a:ext cx="11028034" cy="4704523"/>
          </a:xfrm>
          <a:prstGeom prst="rect">
            <a:avLst/>
          </a:prstGeom>
        </p:spPr>
        <p:txBody>
          <a:bodyPr>
            <a:noAutofit/>
          </a:bodyPr>
          <a:lstStyle/>
          <a:p>
            <a:r>
              <a:rPr lang="en-US" sz="3200" b="1" dirty="0"/>
              <a:t>Consumer affluence </a:t>
            </a:r>
            <a:endParaRPr lang="cs-CZ" sz="3200" b="1" dirty="0"/>
          </a:p>
          <a:p>
            <a:r>
              <a:rPr lang="en-US" sz="3200" dirty="0"/>
              <a:t>Due to the fast rise in the income of consumers, they are attracted towards the new areas like clubs, health clubs, domestic services, travel and tourism, entertainment, banking, investment, retailing, insurance, repairs, etc. and these are growing much faster than ever before. There is a significant change in the pattern of family expenditure.</a:t>
            </a:r>
            <a:endParaRPr lang="cs-CZ" sz="32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239349" y="260649"/>
            <a:ext cx="7296811" cy="676937"/>
          </a:xfrm>
        </p:spPr>
        <p:txBody>
          <a:bodyPr/>
          <a:lstStyle/>
          <a:p>
            <a:r>
              <a:rPr lang="cs-CZ" dirty="0"/>
              <a:t>Reasons for service growth</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4</a:t>
            </a:fld>
            <a:endParaRPr lang="cs-CZ" dirty="0"/>
          </a:p>
        </p:txBody>
      </p:sp>
    </p:spTree>
    <p:extLst>
      <p:ext uri="{BB962C8B-B14F-4D97-AF65-F5344CB8AC3E}">
        <p14:creationId xmlns:p14="http://schemas.microsoft.com/office/powerpoint/2010/main" val="108878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75387" y="1316765"/>
            <a:ext cx="11028034" cy="4704523"/>
          </a:xfrm>
          <a:prstGeom prst="rect">
            <a:avLst/>
          </a:prstGeom>
        </p:spPr>
        <p:txBody>
          <a:bodyPr>
            <a:noAutofit/>
          </a:bodyPr>
          <a:lstStyle/>
          <a:p>
            <a:r>
              <a:rPr lang="en-US" dirty="0"/>
              <a:t>The service sector can best be characterized by its diversity. </a:t>
            </a:r>
            <a:endParaRPr lang="cs-CZ" dirty="0"/>
          </a:p>
          <a:p>
            <a:r>
              <a:rPr lang="en-US" dirty="0"/>
              <a:t>Service </a:t>
            </a:r>
            <a:r>
              <a:rPr lang="en-US" dirty="0" err="1"/>
              <a:t>organisations</a:t>
            </a:r>
            <a:r>
              <a:rPr lang="en-US" dirty="0"/>
              <a:t> range in  size  from  huge  international  corporations  in  such  fields  as  airlines,  banking,  insurance, telecommunication, hotel chains, and freight transportation to a vast array of locally owned and operated small businesses, including restaurants, laundries, taxis, and numerus business to business  services.  </a:t>
            </a:r>
            <a:endParaRPr lang="cs-CZ" dirty="0"/>
          </a:p>
          <a:p>
            <a:r>
              <a:rPr lang="en-US" dirty="0"/>
              <a:t>Franchised  service  outlets-  in  fields  ranging  from  fast  food  to  book keeping-  combine  the  marketing  characteristics  of  a  large  chain  that  offers  a  </a:t>
            </a:r>
            <a:r>
              <a:rPr lang="en-US" dirty="0" err="1"/>
              <a:t>standardised</a:t>
            </a:r>
            <a:r>
              <a:rPr lang="en-US" dirty="0"/>
              <a:t> product with local ownership and operation of a specific facility.</a:t>
            </a:r>
            <a:endParaRPr lang="cs-CZ"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5</a:t>
            </a:fld>
            <a:endParaRPr lang="cs-CZ" dirty="0"/>
          </a:p>
        </p:txBody>
      </p:sp>
    </p:spTree>
    <p:extLst>
      <p:ext uri="{BB962C8B-B14F-4D97-AF65-F5344CB8AC3E}">
        <p14:creationId xmlns:p14="http://schemas.microsoft.com/office/powerpoint/2010/main" val="202557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6</a:t>
            </a:fld>
            <a:endParaRPr lang="cs-CZ" dirty="0"/>
          </a:p>
        </p:txBody>
      </p:sp>
      <p:pic>
        <p:nvPicPr>
          <p:cNvPr id="2" name="Picture 1">
            <a:extLst>
              <a:ext uri="{FF2B5EF4-FFF2-40B4-BE49-F238E27FC236}">
                <a16:creationId xmlns:a16="http://schemas.microsoft.com/office/drawing/2014/main" id="{8AE927AA-C917-4DE7-AF2D-6F32330D4B34}"/>
              </a:ext>
            </a:extLst>
          </p:cNvPr>
          <p:cNvPicPr>
            <a:picLocks noChangeAspect="1"/>
          </p:cNvPicPr>
          <p:nvPr/>
        </p:nvPicPr>
        <p:blipFill>
          <a:blip r:embed="rId3"/>
          <a:stretch>
            <a:fillRect/>
          </a:stretch>
        </p:blipFill>
        <p:spPr>
          <a:xfrm>
            <a:off x="1599354" y="2317530"/>
            <a:ext cx="8993291" cy="2474266"/>
          </a:xfrm>
          <a:prstGeom prst="rect">
            <a:avLst/>
          </a:prstGeom>
        </p:spPr>
      </p:pic>
      <p:sp>
        <p:nvSpPr>
          <p:cNvPr id="5" name="TextBox 4">
            <a:extLst>
              <a:ext uri="{FF2B5EF4-FFF2-40B4-BE49-F238E27FC236}">
                <a16:creationId xmlns:a16="http://schemas.microsoft.com/office/drawing/2014/main" id="{12CEB398-A5D3-497F-834E-78AD0F28A68A}"/>
              </a:ext>
            </a:extLst>
          </p:cNvPr>
          <p:cNvSpPr txBox="1"/>
          <p:nvPr/>
        </p:nvSpPr>
        <p:spPr>
          <a:xfrm>
            <a:off x="9080872" y="4904227"/>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345532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7</a:t>
            </a:fld>
            <a:endParaRPr lang="cs-CZ" dirty="0"/>
          </a:p>
        </p:txBody>
      </p:sp>
      <p:pic>
        <p:nvPicPr>
          <p:cNvPr id="3" name="Picture 2">
            <a:extLst>
              <a:ext uri="{FF2B5EF4-FFF2-40B4-BE49-F238E27FC236}">
                <a16:creationId xmlns:a16="http://schemas.microsoft.com/office/drawing/2014/main" id="{21FC6673-67E1-4DD1-9C31-CE732BA10C48}"/>
              </a:ext>
            </a:extLst>
          </p:cNvPr>
          <p:cNvPicPr>
            <a:picLocks noChangeAspect="1"/>
          </p:cNvPicPr>
          <p:nvPr/>
        </p:nvPicPr>
        <p:blipFill>
          <a:blip r:embed="rId3"/>
          <a:stretch>
            <a:fillRect/>
          </a:stretch>
        </p:blipFill>
        <p:spPr>
          <a:xfrm>
            <a:off x="1344465" y="2413047"/>
            <a:ext cx="9503069" cy="2031906"/>
          </a:xfrm>
          <a:prstGeom prst="rect">
            <a:avLst/>
          </a:prstGeom>
        </p:spPr>
      </p:pic>
      <p:sp>
        <p:nvSpPr>
          <p:cNvPr id="5" name="TextBox 4">
            <a:extLst>
              <a:ext uri="{FF2B5EF4-FFF2-40B4-BE49-F238E27FC236}">
                <a16:creationId xmlns:a16="http://schemas.microsoft.com/office/drawing/2014/main" id="{64C8EE08-2FB0-4907-A76E-C4C0D20D727F}"/>
              </a:ext>
            </a:extLst>
          </p:cNvPr>
          <p:cNvSpPr txBox="1"/>
          <p:nvPr/>
        </p:nvSpPr>
        <p:spPr>
          <a:xfrm>
            <a:off x="9356080" y="4554704"/>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377253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8</a:t>
            </a:fld>
            <a:endParaRPr lang="cs-CZ" dirty="0"/>
          </a:p>
        </p:txBody>
      </p:sp>
      <p:pic>
        <p:nvPicPr>
          <p:cNvPr id="2" name="Picture 1">
            <a:extLst>
              <a:ext uri="{FF2B5EF4-FFF2-40B4-BE49-F238E27FC236}">
                <a16:creationId xmlns:a16="http://schemas.microsoft.com/office/drawing/2014/main" id="{C6D8BB82-3A31-4BE3-909E-B8A7EEAC4FCB}"/>
              </a:ext>
            </a:extLst>
          </p:cNvPr>
          <p:cNvPicPr>
            <a:picLocks noChangeAspect="1"/>
          </p:cNvPicPr>
          <p:nvPr/>
        </p:nvPicPr>
        <p:blipFill>
          <a:blip r:embed="rId3"/>
          <a:stretch>
            <a:fillRect/>
          </a:stretch>
        </p:blipFill>
        <p:spPr>
          <a:xfrm>
            <a:off x="1460937" y="2270235"/>
            <a:ext cx="9270126" cy="2317530"/>
          </a:xfrm>
          <a:prstGeom prst="rect">
            <a:avLst/>
          </a:prstGeom>
        </p:spPr>
      </p:pic>
      <p:sp>
        <p:nvSpPr>
          <p:cNvPr id="5" name="TextBox 4">
            <a:extLst>
              <a:ext uri="{FF2B5EF4-FFF2-40B4-BE49-F238E27FC236}">
                <a16:creationId xmlns:a16="http://schemas.microsoft.com/office/drawing/2014/main" id="{F0855BEC-E6CD-43B1-98D7-98C732167EBD}"/>
              </a:ext>
            </a:extLst>
          </p:cNvPr>
          <p:cNvSpPr txBox="1"/>
          <p:nvPr/>
        </p:nvSpPr>
        <p:spPr>
          <a:xfrm>
            <a:off x="9141959" y="4802212"/>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116763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39349" y="260649"/>
            <a:ext cx="7296811" cy="676937"/>
          </a:xfrm>
        </p:spPr>
        <p:txBody>
          <a:bodyPr/>
          <a:lstStyle/>
          <a:p>
            <a:r>
              <a:rPr lang="cs-CZ" dirty="0"/>
              <a:t>CLASSIFICATION OF SERVICE</a:t>
            </a:r>
          </a:p>
        </p:txBody>
      </p:sp>
      <p:sp>
        <p:nvSpPr>
          <p:cNvPr id="4" name="Slide Number Placeholder 3">
            <a:extLst>
              <a:ext uri="{FF2B5EF4-FFF2-40B4-BE49-F238E27FC236}">
                <a16:creationId xmlns:a16="http://schemas.microsoft.com/office/drawing/2014/main" id="{993EB525-B345-4F58-A3AD-CA331DDF9A89}"/>
              </a:ext>
            </a:extLst>
          </p:cNvPr>
          <p:cNvSpPr>
            <a:spLocks noGrp="1"/>
          </p:cNvSpPr>
          <p:nvPr>
            <p:ph type="sldNum" sz="quarter" idx="12"/>
          </p:nvPr>
        </p:nvSpPr>
        <p:spPr/>
        <p:txBody>
          <a:bodyPr/>
          <a:lstStyle/>
          <a:p>
            <a:fld id="{560808B9-4D1F-4069-9EB9-CD8802008F4E}" type="slidenum">
              <a:rPr lang="cs-CZ" smtClean="0"/>
              <a:pPr/>
              <a:t>9</a:t>
            </a:fld>
            <a:endParaRPr lang="cs-CZ" dirty="0"/>
          </a:p>
        </p:txBody>
      </p:sp>
      <p:pic>
        <p:nvPicPr>
          <p:cNvPr id="3" name="Picture 2">
            <a:extLst>
              <a:ext uri="{FF2B5EF4-FFF2-40B4-BE49-F238E27FC236}">
                <a16:creationId xmlns:a16="http://schemas.microsoft.com/office/drawing/2014/main" id="{029D80E4-1651-4195-A809-B95315F3C4E2}"/>
              </a:ext>
            </a:extLst>
          </p:cNvPr>
          <p:cNvPicPr>
            <a:picLocks noChangeAspect="1"/>
          </p:cNvPicPr>
          <p:nvPr/>
        </p:nvPicPr>
        <p:blipFill>
          <a:blip r:embed="rId3"/>
          <a:stretch>
            <a:fillRect/>
          </a:stretch>
        </p:blipFill>
        <p:spPr>
          <a:xfrm>
            <a:off x="1170925" y="2380594"/>
            <a:ext cx="9850150" cy="2096812"/>
          </a:xfrm>
          <a:prstGeom prst="rect">
            <a:avLst/>
          </a:prstGeom>
        </p:spPr>
      </p:pic>
      <p:sp>
        <p:nvSpPr>
          <p:cNvPr id="5" name="TextBox 4">
            <a:extLst>
              <a:ext uri="{FF2B5EF4-FFF2-40B4-BE49-F238E27FC236}">
                <a16:creationId xmlns:a16="http://schemas.microsoft.com/office/drawing/2014/main" id="{12D2AC94-9CB3-4D09-B2E7-18F552DFA754}"/>
              </a:ext>
            </a:extLst>
          </p:cNvPr>
          <p:cNvSpPr txBox="1"/>
          <p:nvPr/>
        </p:nvSpPr>
        <p:spPr>
          <a:xfrm>
            <a:off x="9431971" y="4634603"/>
            <a:ext cx="1589104" cy="430887"/>
          </a:xfrm>
          <a:prstGeom prst="rect">
            <a:avLst/>
          </a:prstGeom>
          <a:noFill/>
        </p:spPr>
        <p:txBody>
          <a:bodyPr wrap="square" rtlCol="0">
            <a:spAutoFit/>
          </a:bodyPr>
          <a:lstStyle/>
          <a:p>
            <a:r>
              <a:rPr lang="cs-CZ" sz="1100" dirty="0"/>
              <a:t>Source: Urbánek (2014)</a:t>
            </a:r>
          </a:p>
          <a:p>
            <a:endParaRPr lang="cs-CZ" sz="1100" dirty="0"/>
          </a:p>
        </p:txBody>
      </p:sp>
    </p:spTree>
    <p:extLst>
      <p:ext uri="{BB962C8B-B14F-4D97-AF65-F5344CB8AC3E}">
        <p14:creationId xmlns:p14="http://schemas.microsoft.com/office/powerpoint/2010/main" val="101235856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1954</Words>
  <Application>Microsoft Office PowerPoint</Application>
  <PresentationFormat>Widescreen</PresentationFormat>
  <Paragraphs>196</Paragraphs>
  <Slides>36</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Motiv Office</vt:lpstr>
      <vt:lpstr>Název prezentace</vt:lpstr>
      <vt:lpstr>PowerPoint Presentation</vt:lpstr>
      <vt:lpstr>PowerPoint Presentation</vt:lpstr>
      <vt:lpstr>Reasons for service growth</vt:lpstr>
      <vt:lpstr>CLASSIFICATION OF SERVICE</vt:lpstr>
      <vt:lpstr>CLASSIFICATION OF SERVICE</vt:lpstr>
      <vt:lpstr>CLASSIFICATION OF SERVICE</vt:lpstr>
      <vt:lpstr>CLASSIFICATION OF SERVICE</vt:lpstr>
      <vt:lpstr>CLASSIFICATION OF SERVICE</vt:lpstr>
      <vt:lpstr>CLASSIFICATION OF SERVICE</vt:lpstr>
      <vt:lpstr>CLASSIFICATION OF SERVICE</vt:lpstr>
      <vt:lpstr>CLASSIFICATION OF SERVICE</vt:lpstr>
      <vt:lpstr>CLASSIFICATION OF SERVICE</vt:lpstr>
      <vt:lpstr>CLASSIFICATION OF SERVICE</vt:lpstr>
      <vt:lpstr>CLASSIFICATION OF SERVICE</vt:lpstr>
      <vt:lpstr>Service episodes</vt:lpstr>
      <vt:lpstr>Service episodes</vt:lpstr>
      <vt:lpstr>CLASSIFICATION OF SERVICE</vt:lpstr>
      <vt:lpstr>Reasons for service growth</vt:lpstr>
      <vt:lpstr>Reasons for service growth</vt:lpstr>
      <vt:lpstr>Reasons for service growth</vt:lpstr>
      <vt:lpstr>Reasons for service growth</vt:lpstr>
      <vt:lpstr>Reasons for service growth</vt:lpstr>
      <vt:lpstr>Reasons for service growth</vt:lpstr>
      <vt:lpstr>Reasons for service growth</vt:lpstr>
      <vt:lpstr>Reasons for service growth</vt:lpstr>
      <vt:lpstr>Reasons for service growth</vt:lpstr>
      <vt:lpstr>ROLE OF SERVICES IN ECONOMY</vt:lpstr>
      <vt:lpstr>ROLE OF SERVICES IN ECONOMY</vt:lpstr>
      <vt:lpstr>ROLE OF SERVICES IN ECONOMY</vt:lpstr>
      <vt:lpstr>ROLE OF SERVICES IN ECONOMY</vt:lpstr>
      <vt:lpstr>ROLE OF SERVICES IN ECONOMY</vt:lpstr>
      <vt:lpstr>ROLE OF SERVICES IN ECONOMY</vt:lpstr>
      <vt:lpstr>ROLE OF SERVICES IN ECONOMY</vt:lpstr>
      <vt:lpstr>ROLE OF SERVICES IN ECONOMY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martin</cp:lastModifiedBy>
  <cp:revision>160</cp:revision>
  <dcterms:created xsi:type="dcterms:W3CDTF">2016-11-25T20:36:16Z</dcterms:created>
  <dcterms:modified xsi:type="dcterms:W3CDTF">2019-05-01T20:17:35Z</dcterms:modified>
</cp:coreProperties>
</file>