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58" r:id="rId3"/>
    <p:sldId id="263" r:id="rId4"/>
    <p:sldId id="293" r:id="rId5"/>
    <p:sldId id="295" r:id="rId6"/>
    <p:sldId id="296" r:id="rId7"/>
    <p:sldId id="322" r:id="rId8"/>
    <p:sldId id="297" r:id="rId9"/>
    <p:sldId id="298" r:id="rId10"/>
    <p:sldId id="299" r:id="rId11"/>
    <p:sldId id="300" r:id="rId12"/>
    <p:sldId id="301" r:id="rId13"/>
    <p:sldId id="302" r:id="rId14"/>
    <p:sldId id="303" r:id="rId15"/>
    <p:sldId id="320" r:id="rId16"/>
    <p:sldId id="304" r:id="rId17"/>
    <p:sldId id="305" r:id="rId18"/>
    <p:sldId id="317" r:id="rId19"/>
    <p:sldId id="318" r:id="rId20"/>
    <p:sldId id="319" r:id="rId21"/>
    <p:sldId id="294" r:id="rId22"/>
    <p:sldId id="306" r:id="rId23"/>
    <p:sldId id="307" r:id="rId24"/>
    <p:sldId id="308" r:id="rId25"/>
    <p:sldId id="309" r:id="rId26"/>
    <p:sldId id="310" r:id="rId27"/>
    <p:sldId id="311" r:id="rId28"/>
    <p:sldId id="312" r:id="rId29"/>
    <p:sldId id="313" r:id="rId30"/>
    <p:sldId id="321" r:id="rId31"/>
    <p:sldId id="314" r:id="rId32"/>
    <p:sldId id="315" r:id="rId33"/>
    <p:sldId id="316" r:id="rId34"/>
    <p:sldId id="287"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snapToGrid="0">
      <p:cViewPr varScale="1">
        <p:scale>
          <a:sx n="108" d="100"/>
          <a:sy n="108" d="100"/>
        </p:scale>
        <p:origin x="85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994D6-9834-41EE-897B-56F62E2676A9}" type="datetimeFigureOut">
              <a:rPr lang="en-US" smtClean="0"/>
              <a:t>5/1/2019</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606DA-6D10-439D-BB61-0F12376694FF}" type="slidenum">
              <a:rPr lang="en-US" smtClean="0"/>
              <a:t>‹#›</a:t>
            </a:fld>
            <a:endParaRPr lang="en-US"/>
          </a:p>
        </p:txBody>
      </p:sp>
    </p:spTree>
    <p:extLst>
      <p:ext uri="{BB962C8B-B14F-4D97-AF65-F5344CB8AC3E}">
        <p14:creationId xmlns:p14="http://schemas.microsoft.com/office/powerpoint/2010/main" val="252686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897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556828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729107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153929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915670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980263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Kolter and Keller 2016</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434478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964080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42167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869773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744321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9651391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2155690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859748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9326614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2932813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9745241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5359484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9230793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120886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6927869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177039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2906698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517837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54473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825195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347243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456058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579657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MC Donald – Planing for services</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119949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0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752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01.05.2019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01.05.2019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01.05.2019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2437" y="5253203"/>
            <a:ext cx="1248139" cy="973549"/>
          </a:xfrm>
          <a:prstGeom prst="rect">
            <a:avLst/>
          </a:prstGeom>
        </p:spPr>
      </p:pic>
      <p:sp>
        <p:nvSpPr>
          <p:cNvPr id="7" name="Obdélník 6"/>
          <p:cNvSpPr/>
          <p:nvPr/>
        </p:nvSpPr>
        <p:spPr>
          <a:xfrm>
            <a:off x="527382" y="3154411"/>
            <a:ext cx="8939369" cy="3072341"/>
          </a:xfrm>
          <a:prstGeom prst="rect">
            <a:avLst/>
          </a:prstGeom>
          <a:solidFill>
            <a:srgbClr val="008080"/>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sz="2400" dirty="0">
                <a:ln w="0"/>
                <a:solidFill>
                  <a:schemeClr val="bg1"/>
                </a:solidFill>
                <a:effectLst>
                  <a:outerShdw blurRad="38100" dist="19050" dir="2700000" algn="tl" rotWithShape="0">
                    <a:schemeClr val="dk1">
                      <a:alpha val="40000"/>
                    </a:schemeClr>
                  </a:outerShdw>
                </a:effectLst>
              </a:rPr>
              <a:t>Prezentace předmětu:</a:t>
            </a:r>
          </a:p>
          <a:p>
            <a:pPr algn="ctr"/>
            <a:r>
              <a:rPr lang="cs-CZ" sz="2400" b="1" dirty="0">
                <a:ln w="0"/>
                <a:solidFill>
                  <a:schemeClr val="bg1"/>
                </a:solidFill>
                <a:effectLst>
                  <a:outerShdw blurRad="38100" dist="19050" dir="2700000" algn="tl" rotWithShape="0">
                    <a:schemeClr val="dk1">
                      <a:alpha val="40000"/>
                    </a:schemeClr>
                  </a:outerShdw>
                </a:effectLst>
              </a:rPr>
              <a:t>Marketing of services</a:t>
            </a:r>
          </a:p>
          <a:p>
            <a:pPr algn="ctr"/>
            <a:endParaRPr lang="cs-CZ" sz="2400" dirty="0">
              <a:ln w="0"/>
              <a:solidFill>
                <a:schemeClr val="bg1"/>
              </a:solidFill>
              <a:effectLst>
                <a:outerShdw blurRad="38100" dist="19050" dir="2700000" algn="tl" rotWithShape="0">
                  <a:schemeClr val="dk1">
                    <a:alpha val="40000"/>
                  </a:schemeClr>
                </a:outerShdw>
              </a:effectLst>
            </a:endParaRPr>
          </a:p>
          <a:p>
            <a:pPr algn="ctr"/>
            <a:r>
              <a:rPr lang="cs-CZ" sz="2400" dirty="0">
                <a:ln w="0"/>
                <a:solidFill>
                  <a:schemeClr val="bg1"/>
                </a:solidFill>
                <a:effectLst>
                  <a:outerShdw blurRad="38100" dist="19050" dir="2700000" algn="tl" rotWithShape="0">
                    <a:schemeClr val="dk1">
                      <a:alpha val="40000"/>
                    </a:schemeClr>
                  </a:outerShdw>
                </a:effectLst>
              </a:rPr>
              <a:t>Vyučující:</a:t>
            </a:r>
          </a:p>
          <a:p>
            <a:pPr algn="ctr"/>
            <a:r>
              <a:rPr lang="cs-CZ" sz="2400" b="1" dirty="0">
                <a:ln w="0"/>
                <a:solidFill>
                  <a:schemeClr val="bg1"/>
                </a:solidFill>
                <a:effectLst>
                  <a:outerShdw blurRad="38100" dist="19050" dir="2700000" algn="tl" rotWithShape="0">
                    <a:schemeClr val="dk1">
                      <a:alpha val="40000"/>
                    </a:schemeClr>
                  </a:outerShdw>
                </a:effectLst>
              </a:rPr>
              <a:t>Ing. Michal Stoklasa, Ph.D.</a:t>
            </a:r>
          </a:p>
          <a:p>
            <a:pPr algn="ctr"/>
            <a:r>
              <a:rPr lang="cs-CZ" sz="2400" b="1" dirty="0">
                <a:ln w="0"/>
                <a:solidFill>
                  <a:schemeClr val="bg1"/>
                </a:solidFill>
                <a:effectLst>
                  <a:outerShdw blurRad="38100" dist="19050" dir="2700000" algn="tl" rotWithShape="0">
                    <a:schemeClr val="dk1">
                      <a:alpha val="40000"/>
                    </a:schemeClr>
                  </a:outerShdw>
                </a:effectLst>
              </a:rPr>
              <a:t>Ing. Martin </a:t>
            </a:r>
            <a:r>
              <a:rPr lang="cs-CZ" sz="2400" b="1" dirty="0" err="1">
                <a:ln w="0"/>
                <a:solidFill>
                  <a:schemeClr val="bg1"/>
                </a:solidFill>
                <a:effectLst>
                  <a:outerShdw blurRad="38100" dist="19050" dir="2700000" algn="tl" rotWithShape="0">
                    <a:schemeClr val="dk1">
                      <a:alpha val="40000"/>
                    </a:schemeClr>
                  </a:outerShdw>
                </a:effectLst>
              </a:rPr>
              <a:t>Klepek</a:t>
            </a:r>
            <a:r>
              <a:rPr lang="cs-CZ" sz="2400" b="1" dirty="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933451"/>
            <a:ext cx="6815667" cy="2878667"/>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Název</a:t>
            </a:r>
            <a:br>
              <a:rPr lang="cs-CZ" sz="5333" b="1" dirty="0">
                <a:solidFill>
                  <a:schemeClr val="bg1"/>
                </a:solidFill>
                <a:latin typeface="Times New Roman" panose="02020603050405020304" pitchFamily="18" charset="0"/>
                <a:cs typeface="Times New Roman" panose="02020603050405020304" pitchFamily="18" charset="0"/>
              </a:rPr>
            </a:br>
            <a:r>
              <a:rPr lang="cs-CZ" sz="5333"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2125733885"/>
              </p:ext>
            </p:extLst>
          </p:nvPr>
        </p:nvGraphicFramePr>
        <p:xfrm>
          <a:off x="719403" y="2085202"/>
          <a:ext cx="8640960" cy="580814"/>
        </p:xfrm>
        <a:graphic>
          <a:graphicData uri="http://schemas.openxmlformats.org/drawingml/2006/table">
            <a:tbl>
              <a:tblPr firstRow="1" firstCol="1" bandRow="1">
                <a:tableStyleId>{5C22544A-7EE6-4342-B048-85BDC9FD1C3A}</a:tableStyleId>
              </a:tblPr>
              <a:tblGrid>
                <a:gridCol w="3022555">
                  <a:extLst>
                    <a:ext uri="{9D8B030D-6E8A-4147-A177-3AD203B41FA5}">
                      <a16:colId xmlns:a16="http://schemas.microsoft.com/office/drawing/2014/main" val="3755197986"/>
                    </a:ext>
                  </a:extLst>
                </a:gridCol>
                <a:gridCol w="5618405">
                  <a:extLst>
                    <a:ext uri="{9D8B030D-6E8A-4147-A177-3AD203B41FA5}">
                      <a16:colId xmlns:a16="http://schemas.microsoft.com/office/drawing/2014/main" val="4011610095"/>
                    </a:ext>
                  </a:extLst>
                </a:gridCol>
              </a:tblGrid>
              <a:tr h="290407">
                <a:tc>
                  <a:txBody>
                    <a:bodyPr/>
                    <a:lstStyle/>
                    <a:p>
                      <a:pPr indent="180340" algn="l">
                        <a:lnSpc>
                          <a:spcPct val="115000"/>
                        </a:lnSpc>
                        <a:spcBef>
                          <a:spcPts val="425"/>
                        </a:spcBef>
                        <a:spcAft>
                          <a:spcPts val="0"/>
                        </a:spcAft>
                      </a:pPr>
                      <a:r>
                        <a:rPr lang="cs-CZ" sz="1600" dirty="0">
                          <a:effectLst/>
                        </a:rPr>
                        <a:t>Název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dirty="0">
                          <a:effectLst/>
                        </a:rPr>
                        <a:t>Rozvoj vzdělávání na Slezské univerzitě v Opavě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2306872320"/>
                  </a:ext>
                </a:extLst>
              </a:tr>
              <a:tr h="290407">
                <a:tc>
                  <a:txBody>
                    <a:bodyPr/>
                    <a:lstStyle/>
                    <a:p>
                      <a:pPr indent="180340" algn="just">
                        <a:lnSpc>
                          <a:spcPct val="115000"/>
                        </a:lnSpc>
                        <a:spcBef>
                          <a:spcPts val="425"/>
                        </a:spcBef>
                        <a:spcAft>
                          <a:spcPts val="0"/>
                        </a:spcAft>
                      </a:pPr>
                      <a:r>
                        <a:rPr lang="cs-CZ" sz="1600" dirty="0">
                          <a:effectLst/>
                        </a:rPr>
                        <a:t>Registrační číslo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b="1" dirty="0">
                          <a:solidFill>
                            <a:schemeClr val="bg1"/>
                          </a:solidFill>
                          <a:effectLst/>
                        </a:rPr>
                        <a:t>CZ.02.2.69/0.0./0.0/16_015/0002400</a:t>
                      </a:r>
                      <a:endParaRPr lang="cs-CZ"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2504018" y="376909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65" y="333771"/>
            <a:ext cx="7340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504018" y="607626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spTree>
    <p:extLst>
      <p:ext uri="{BB962C8B-B14F-4D97-AF65-F5344CB8AC3E}">
        <p14:creationId xmlns:p14="http://schemas.microsoft.com/office/powerpoint/2010/main" val="3375899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4000" dirty="0"/>
              <a:t>Customer responses</a:t>
            </a:r>
          </a:p>
          <a:p>
            <a:pPr lvl="1"/>
            <a:r>
              <a:rPr lang="cs-CZ" sz="3600" dirty="0"/>
              <a:t>Loyalty</a:t>
            </a:r>
          </a:p>
          <a:p>
            <a:pPr lvl="2"/>
            <a:r>
              <a:rPr lang="cs-CZ" sz="3200" dirty="0"/>
              <a:t>Degree of loyalty – high medium and low</a:t>
            </a:r>
          </a:p>
          <a:p>
            <a:pPr lvl="1"/>
            <a:r>
              <a:rPr lang="cs-CZ" sz="3600" dirty="0"/>
              <a:t>Service</a:t>
            </a:r>
          </a:p>
          <a:p>
            <a:pPr lvl="2"/>
            <a:r>
              <a:rPr lang="cs-CZ" sz="3200" dirty="0"/>
              <a:t>Importance that particular customer groups attach to various elements of service</a:t>
            </a:r>
          </a:p>
          <a:p>
            <a:pPr lvl="2"/>
            <a:endParaRPr lang="cs-CZ" sz="3200" dirty="0"/>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1444831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4000" dirty="0"/>
              <a:t>Customer responses</a:t>
            </a:r>
          </a:p>
          <a:p>
            <a:pPr lvl="2"/>
            <a:r>
              <a:rPr lang="cs-CZ" sz="3200" dirty="0"/>
              <a:t>Benefit</a:t>
            </a:r>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11</a:t>
            </a:fld>
            <a:endParaRPr lang="cs-CZ" dirty="0"/>
          </a:p>
        </p:txBody>
      </p:sp>
      <p:pic>
        <p:nvPicPr>
          <p:cNvPr id="2" name="Picture 1">
            <a:extLst>
              <a:ext uri="{FF2B5EF4-FFF2-40B4-BE49-F238E27FC236}">
                <a16:creationId xmlns:a16="http://schemas.microsoft.com/office/drawing/2014/main" id="{DB5DB01A-ECC0-485B-A6F8-26443274CA86}"/>
              </a:ext>
            </a:extLst>
          </p:cNvPr>
          <p:cNvPicPr>
            <a:picLocks noChangeAspect="1"/>
          </p:cNvPicPr>
          <p:nvPr/>
        </p:nvPicPr>
        <p:blipFill>
          <a:blip r:embed="rId3"/>
          <a:stretch>
            <a:fillRect/>
          </a:stretch>
        </p:blipFill>
        <p:spPr>
          <a:xfrm>
            <a:off x="2535842" y="2540501"/>
            <a:ext cx="7227053" cy="1703788"/>
          </a:xfrm>
          <a:prstGeom prst="rect">
            <a:avLst/>
          </a:prstGeom>
        </p:spPr>
      </p:pic>
      <p:pic>
        <p:nvPicPr>
          <p:cNvPr id="5" name="Picture 4">
            <a:extLst>
              <a:ext uri="{FF2B5EF4-FFF2-40B4-BE49-F238E27FC236}">
                <a16:creationId xmlns:a16="http://schemas.microsoft.com/office/drawing/2014/main" id="{4E0D5E69-7E68-4427-BC1D-B4A51F844056}"/>
              </a:ext>
            </a:extLst>
          </p:cNvPr>
          <p:cNvPicPr>
            <a:picLocks noChangeAspect="1"/>
          </p:cNvPicPr>
          <p:nvPr/>
        </p:nvPicPr>
        <p:blipFill>
          <a:blip r:embed="rId4"/>
          <a:stretch>
            <a:fillRect/>
          </a:stretch>
        </p:blipFill>
        <p:spPr>
          <a:xfrm>
            <a:off x="2595870" y="4244289"/>
            <a:ext cx="7167025" cy="1703788"/>
          </a:xfrm>
          <a:prstGeom prst="rect">
            <a:avLst/>
          </a:prstGeom>
        </p:spPr>
      </p:pic>
      <p:sp>
        <p:nvSpPr>
          <p:cNvPr id="7" name="TextBox 6">
            <a:extLst>
              <a:ext uri="{FF2B5EF4-FFF2-40B4-BE49-F238E27FC236}">
                <a16:creationId xmlns:a16="http://schemas.microsoft.com/office/drawing/2014/main" id="{EC43DAEE-1FC9-4700-BA42-FAB9B414022D}"/>
              </a:ext>
            </a:extLst>
          </p:cNvPr>
          <p:cNvSpPr txBox="1"/>
          <p:nvPr/>
        </p:nvSpPr>
        <p:spPr>
          <a:xfrm>
            <a:off x="4848789" y="5948077"/>
            <a:ext cx="2601157" cy="276999"/>
          </a:xfrm>
          <a:prstGeom prst="rect">
            <a:avLst/>
          </a:prstGeom>
          <a:noFill/>
        </p:spPr>
        <p:txBody>
          <a:bodyPr wrap="square" rtlCol="0">
            <a:spAutoFit/>
          </a:bodyPr>
          <a:lstStyle/>
          <a:p>
            <a:r>
              <a:rPr lang="cs-CZ" sz="1200" dirty="0"/>
              <a:t>Source: McDonald, Frow, Payne (2011)</a:t>
            </a:r>
          </a:p>
        </p:txBody>
      </p:sp>
    </p:spTree>
    <p:extLst>
      <p:ext uri="{BB962C8B-B14F-4D97-AF65-F5344CB8AC3E}">
        <p14:creationId xmlns:p14="http://schemas.microsoft.com/office/powerpoint/2010/main" val="475977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4000" dirty="0"/>
              <a:t>Customer responses</a:t>
            </a:r>
          </a:p>
          <a:p>
            <a:pPr lvl="2"/>
            <a:r>
              <a:rPr lang="cs-CZ" sz="3200" dirty="0"/>
              <a:t>Usage</a:t>
            </a:r>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12</a:t>
            </a:fld>
            <a:endParaRPr lang="cs-CZ" dirty="0"/>
          </a:p>
        </p:txBody>
      </p:sp>
      <p:pic>
        <p:nvPicPr>
          <p:cNvPr id="7" name="Picture 6">
            <a:extLst>
              <a:ext uri="{FF2B5EF4-FFF2-40B4-BE49-F238E27FC236}">
                <a16:creationId xmlns:a16="http://schemas.microsoft.com/office/drawing/2014/main" id="{20B33B7D-D6F9-4149-A152-5927B740C853}"/>
              </a:ext>
            </a:extLst>
          </p:cNvPr>
          <p:cNvPicPr>
            <a:picLocks noChangeAspect="1"/>
          </p:cNvPicPr>
          <p:nvPr/>
        </p:nvPicPr>
        <p:blipFill>
          <a:blip r:embed="rId3"/>
          <a:stretch>
            <a:fillRect/>
          </a:stretch>
        </p:blipFill>
        <p:spPr>
          <a:xfrm>
            <a:off x="1500912" y="2723170"/>
            <a:ext cx="8670347" cy="1891712"/>
          </a:xfrm>
          <a:prstGeom prst="rect">
            <a:avLst/>
          </a:prstGeom>
        </p:spPr>
      </p:pic>
      <p:sp>
        <p:nvSpPr>
          <p:cNvPr id="8" name="TextBox 7">
            <a:extLst>
              <a:ext uri="{FF2B5EF4-FFF2-40B4-BE49-F238E27FC236}">
                <a16:creationId xmlns:a16="http://schemas.microsoft.com/office/drawing/2014/main" id="{BE514308-75E0-4F48-B640-C6745215362B}"/>
              </a:ext>
            </a:extLst>
          </p:cNvPr>
          <p:cNvSpPr txBox="1"/>
          <p:nvPr/>
        </p:nvSpPr>
        <p:spPr>
          <a:xfrm>
            <a:off x="4848789" y="5948077"/>
            <a:ext cx="2601157" cy="276999"/>
          </a:xfrm>
          <a:prstGeom prst="rect">
            <a:avLst/>
          </a:prstGeom>
          <a:noFill/>
        </p:spPr>
        <p:txBody>
          <a:bodyPr wrap="square" rtlCol="0">
            <a:spAutoFit/>
          </a:bodyPr>
          <a:lstStyle/>
          <a:p>
            <a:r>
              <a:rPr lang="cs-CZ" sz="1200" dirty="0"/>
              <a:t>Source: McDonald, Frow, Payne (2011)</a:t>
            </a:r>
          </a:p>
        </p:txBody>
      </p:sp>
    </p:spTree>
    <p:extLst>
      <p:ext uri="{BB962C8B-B14F-4D97-AF65-F5344CB8AC3E}">
        <p14:creationId xmlns:p14="http://schemas.microsoft.com/office/powerpoint/2010/main" val="2815165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4000" dirty="0"/>
              <a:t>Customer responses</a:t>
            </a:r>
          </a:p>
          <a:p>
            <a:pPr lvl="2"/>
            <a:r>
              <a:rPr lang="cs-CZ" sz="3200" dirty="0"/>
              <a:t>Promotional response</a:t>
            </a:r>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13</a:t>
            </a:fld>
            <a:endParaRPr lang="cs-CZ" dirty="0"/>
          </a:p>
        </p:txBody>
      </p:sp>
      <p:pic>
        <p:nvPicPr>
          <p:cNvPr id="2" name="Picture 1">
            <a:extLst>
              <a:ext uri="{FF2B5EF4-FFF2-40B4-BE49-F238E27FC236}">
                <a16:creationId xmlns:a16="http://schemas.microsoft.com/office/drawing/2014/main" id="{BE872787-0DA4-4FB6-94A1-62BB75958F16}"/>
              </a:ext>
            </a:extLst>
          </p:cNvPr>
          <p:cNvPicPr>
            <a:picLocks noChangeAspect="1"/>
          </p:cNvPicPr>
          <p:nvPr/>
        </p:nvPicPr>
        <p:blipFill>
          <a:blip r:embed="rId3"/>
          <a:stretch>
            <a:fillRect/>
          </a:stretch>
        </p:blipFill>
        <p:spPr>
          <a:xfrm>
            <a:off x="1895198" y="2596240"/>
            <a:ext cx="8401604" cy="2145571"/>
          </a:xfrm>
          <a:prstGeom prst="rect">
            <a:avLst/>
          </a:prstGeom>
        </p:spPr>
      </p:pic>
      <p:sp>
        <p:nvSpPr>
          <p:cNvPr id="7" name="TextBox 6">
            <a:extLst>
              <a:ext uri="{FF2B5EF4-FFF2-40B4-BE49-F238E27FC236}">
                <a16:creationId xmlns:a16="http://schemas.microsoft.com/office/drawing/2014/main" id="{684367B6-720E-4AB5-9732-2DF91BC3A1CA}"/>
              </a:ext>
            </a:extLst>
          </p:cNvPr>
          <p:cNvSpPr txBox="1"/>
          <p:nvPr/>
        </p:nvSpPr>
        <p:spPr>
          <a:xfrm>
            <a:off x="4848789" y="5948077"/>
            <a:ext cx="2601157" cy="276999"/>
          </a:xfrm>
          <a:prstGeom prst="rect">
            <a:avLst/>
          </a:prstGeom>
          <a:noFill/>
        </p:spPr>
        <p:txBody>
          <a:bodyPr wrap="square" rtlCol="0">
            <a:spAutoFit/>
          </a:bodyPr>
          <a:lstStyle/>
          <a:p>
            <a:r>
              <a:rPr lang="cs-CZ" sz="1200" dirty="0"/>
              <a:t>Source: McDonald, Frow, Payne (2011)</a:t>
            </a:r>
          </a:p>
        </p:txBody>
      </p:sp>
    </p:spTree>
    <p:extLst>
      <p:ext uri="{BB962C8B-B14F-4D97-AF65-F5344CB8AC3E}">
        <p14:creationId xmlns:p14="http://schemas.microsoft.com/office/powerpoint/2010/main" val="718192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4000" dirty="0"/>
              <a:t>Customer responses</a:t>
            </a:r>
          </a:p>
          <a:p>
            <a:pPr lvl="2"/>
            <a:r>
              <a:rPr lang="cs-CZ" sz="3200" dirty="0"/>
              <a:t>Loyalty</a:t>
            </a:r>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14</a:t>
            </a:fld>
            <a:endParaRPr lang="cs-CZ" dirty="0"/>
          </a:p>
        </p:txBody>
      </p:sp>
      <p:pic>
        <p:nvPicPr>
          <p:cNvPr id="5" name="Picture 4">
            <a:extLst>
              <a:ext uri="{FF2B5EF4-FFF2-40B4-BE49-F238E27FC236}">
                <a16:creationId xmlns:a16="http://schemas.microsoft.com/office/drawing/2014/main" id="{A6521AF1-2AB7-4B77-B9DC-434D44190B8B}"/>
              </a:ext>
            </a:extLst>
          </p:cNvPr>
          <p:cNvPicPr>
            <a:picLocks noChangeAspect="1"/>
          </p:cNvPicPr>
          <p:nvPr/>
        </p:nvPicPr>
        <p:blipFill>
          <a:blip r:embed="rId3"/>
          <a:stretch>
            <a:fillRect/>
          </a:stretch>
        </p:blipFill>
        <p:spPr>
          <a:xfrm>
            <a:off x="1283335" y="3008025"/>
            <a:ext cx="8251847" cy="1322001"/>
          </a:xfrm>
          <a:prstGeom prst="rect">
            <a:avLst/>
          </a:prstGeom>
        </p:spPr>
      </p:pic>
      <p:sp>
        <p:nvSpPr>
          <p:cNvPr id="7" name="TextBox 6">
            <a:extLst>
              <a:ext uri="{FF2B5EF4-FFF2-40B4-BE49-F238E27FC236}">
                <a16:creationId xmlns:a16="http://schemas.microsoft.com/office/drawing/2014/main" id="{2B035245-8B6F-41BA-B1CA-446E49AA19EE}"/>
              </a:ext>
            </a:extLst>
          </p:cNvPr>
          <p:cNvSpPr txBox="1"/>
          <p:nvPr/>
        </p:nvSpPr>
        <p:spPr>
          <a:xfrm>
            <a:off x="4848789" y="5948077"/>
            <a:ext cx="2601157" cy="276999"/>
          </a:xfrm>
          <a:prstGeom prst="rect">
            <a:avLst/>
          </a:prstGeom>
          <a:noFill/>
        </p:spPr>
        <p:txBody>
          <a:bodyPr wrap="square" rtlCol="0">
            <a:spAutoFit/>
          </a:bodyPr>
          <a:lstStyle/>
          <a:p>
            <a:r>
              <a:rPr lang="cs-CZ" sz="1200" dirty="0"/>
              <a:t>Source: McDonald, Frow, Payne (2011)</a:t>
            </a:r>
          </a:p>
        </p:txBody>
      </p:sp>
    </p:spTree>
    <p:extLst>
      <p:ext uri="{BB962C8B-B14F-4D97-AF65-F5344CB8AC3E}">
        <p14:creationId xmlns:p14="http://schemas.microsoft.com/office/powerpoint/2010/main" val="2442910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15</a:t>
            </a:fld>
            <a:endParaRPr lang="cs-CZ" dirty="0"/>
          </a:p>
        </p:txBody>
      </p:sp>
      <p:sp>
        <p:nvSpPr>
          <p:cNvPr id="8" name="TextBox 7">
            <a:extLst>
              <a:ext uri="{FF2B5EF4-FFF2-40B4-BE49-F238E27FC236}">
                <a16:creationId xmlns:a16="http://schemas.microsoft.com/office/drawing/2014/main" id="{65123029-B5B2-46A5-85F1-8E08214612AC}"/>
              </a:ext>
            </a:extLst>
          </p:cNvPr>
          <p:cNvSpPr txBox="1"/>
          <p:nvPr/>
        </p:nvSpPr>
        <p:spPr>
          <a:xfrm>
            <a:off x="8775758" y="6353382"/>
            <a:ext cx="2601157" cy="276999"/>
          </a:xfrm>
          <a:prstGeom prst="rect">
            <a:avLst/>
          </a:prstGeom>
          <a:noFill/>
        </p:spPr>
        <p:txBody>
          <a:bodyPr wrap="square" rtlCol="0">
            <a:spAutoFit/>
          </a:bodyPr>
          <a:lstStyle/>
          <a:p>
            <a:r>
              <a:rPr lang="cs-CZ" sz="1200" dirty="0"/>
              <a:t>Source: Kotler &amp; Keller (2016)</a:t>
            </a:r>
          </a:p>
        </p:txBody>
      </p:sp>
      <p:pic>
        <p:nvPicPr>
          <p:cNvPr id="9" name="Picture 8">
            <a:extLst>
              <a:ext uri="{FF2B5EF4-FFF2-40B4-BE49-F238E27FC236}">
                <a16:creationId xmlns:a16="http://schemas.microsoft.com/office/drawing/2014/main" id="{60FE711D-ED38-443A-8B0E-BFDA1CBD5045}"/>
              </a:ext>
            </a:extLst>
          </p:cNvPr>
          <p:cNvPicPr>
            <a:picLocks noChangeAspect="1"/>
          </p:cNvPicPr>
          <p:nvPr/>
        </p:nvPicPr>
        <p:blipFill>
          <a:blip r:embed="rId3"/>
          <a:stretch>
            <a:fillRect/>
          </a:stretch>
        </p:blipFill>
        <p:spPr>
          <a:xfrm>
            <a:off x="2437299" y="945108"/>
            <a:ext cx="7532324" cy="5386243"/>
          </a:xfrm>
          <a:prstGeom prst="rect">
            <a:avLst/>
          </a:prstGeom>
        </p:spPr>
      </p:pic>
    </p:spTree>
    <p:extLst>
      <p:ext uri="{BB962C8B-B14F-4D97-AF65-F5344CB8AC3E}">
        <p14:creationId xmlns:p14="http://schemas.microsoft.com/office/powerpoint/2010/main" val="155488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4000" dirty="0"/>
              <a:t>Customer responses</a:t>
            </a:r>
          </a:p>
          <a:p>
            <a:pPr lvl="2"/>
            <a:r>
              <a:rPr lang="cs-CZ" sz="3200" dirty="0"/>
              <a:t>Service</a:t>
            </a:r>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16</a:t>
            </a:fld>
            <a:endParaRPr lang="cs-CZ" dirty="0"/>
          </a:p>
        </p:txBody>
      </p:sp>
      <p:pic>
        <p:nvPicPr>
          <p:cNvPr id="2" name="Picture 1">
            <a:extLst>
              <a:ext uri="{FF2B5EF4-FFF2-40B4-BE49-F238E27FC236}">
                <a16:creationId xmlns:a16="http://schemas.microsoft.com/office/drawing/2014/main" id="{ED94C6BE-2FE0-4417-AD05-541F9260994A}"/>
              </a:ext>
            </a:extLst>
          </p:cNvPr>
          <p:cNvPicPr>
            <a:picLocks noChangeAspect="1"/>
          </p:cNvPicPr>
          <p:nvPr/>
        </p:nvPicPr>
        <p:blipFill>
          <a:blip r:embed="rId3"/>
          <a:stretch>
            <a:fillRect/>
          </a:stretch>
        </p:blipFill>
        <p:spPr>
          <a:xfrm>
            <a:off x="2210163" y="2742868"/>
            <a:ext cx="7771673" cy="1852315"/>
          </a:xfrm>
          <a:prstGeom prst="rect">
            <a:avLst/>
          </a:prstGeom>
        </p:spPr>
      </p:pic>
      <p:sp>
        <p:nvSpPr>
          <p:cNvPr id="7" name="TextBox 6">
            <a:extLst>
              <a:ext uri="{FF2B5EF4-FFF2-40B4-BE49-F238E27FC236}">
                <a16:creationId xmlns:a16="http://schemas.microsoft.com/office/drawing/2014/main" id="{37300E63-75FC-43BC-8B2F-BFE1A3911AA6}"/>
              </a:ext>
            </a:extLst>
          </p:cNvPr>
          <p:cNvSpPr txBox="1"/>
          <p:nvPr/>
        </p:nvSpPr>
        <p:spPr>
          <a:xfrm>
            <a:off x="4848789" y="5948077"/>
            <a:ext cx="2601157" cy="276999"/>
          </a:xfrm>
          <a:prstGeom prst="rect">
            <a:avLst/>
          </a:prstGeom>
          <a:noFill/>
        </p:spPr>
        <p:txBody>
          <a:bodyPr wrap="square" rtlCol="0">
            <a:spAutoFit/>
          </a:bodyPr>
          <a:lstStyle/>
          <a:p>
            <a:r>
              <a:rPr lang="cs-CZ" sz="1200" dirty="0"/>
              <a:t>Source: McDonald, Frow, Payne (2011)</a:t>
            </a:r>
          </a:p>
        </p:txBody>
      </p:sp>
    </p:spTree>
    <p:extLst>
      <p:ext uri="{BB962C8B-B14F-4D97-AF65-F5344CB8AC3E}">
        <p14:creationId xmlns:p14="http://schemas.microsoft.com/office/powerpoint/2010/main" val="1366480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4000" dirty="0"/>
              <a:t>Customer responses</a:t>
            </a:r>
          </a:p>
          <a:p>
            <a:pPr lvl="2"/>
            <a:r>
              <a:rPr lang="cs-CZ" sz="3200" dirty="0"/>
              <a:t>Service</a:t>
            </a:r>
          </a:p>
          <a:p>
            <a:pPr lvl="2"/>
            <a:endParaRPr lang="cs-CZ" sz="3200" dirty="0"/>
          </a:p>
          <a:p>
            <a:pPr lvl="2"/>
            <a:endParaRPr lang="cs-CZ" sz="3200" dirty="0"/>
          </a:p>
          <a:p>
            <a:pPr lvl="2"/>
            <a:endParaRPr lang="cs-CZ" sz="3200" dirty="0"/>
          </a:p>
          <a:p>
            <a:pPr lvl="2"/>
            <a:endParaRPr lang="cs-CZ" sz="3200" dirty="0"/>
          </a:p>
          <a:p>
            <a:pPr lvl="2"/>
            <a:endParaRPr lang="cs-CZ" sz="3200" dirty="0"/>
          </a:p>
          <a:p>
            <a:pPr lvl="2"/>
            <a:r>
              <a:rPr lang="cs-CZ" sz="3200" dirty="0"/>
              <a:t>We have to improve seating arrangements</a:t>
            </a:r>
          </a:p>
          <a:p>
            <a:pPr lvl="2"/>
            <a:r>
              <a:rPr lang="cs-CZ" sz="3200" dirty="0"/>
              <a:t>Maintain or increase </a:t>
            </a:r>
            <a:r>
              <a:rPr lang="cs-CZ" sz="3200"/>
              <a:t>service speed</a:t>
            </a:r>
            <a:endParaRPr lang="cs-CZ" sz="3200" dirty="0"/>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Critical succes factor</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17</a:t>
            </a:fld>
            <a:endParaRPr lang="cs-CZ" dirty="0"/>
          </a:p>
        </p:txBody>
      </p:sp>
      <p:pic>
        <p:nvPicPr>
          <p:cNvPr id="7" name="Picture 6">
            <a:extLst>
              <a:ext uri="{FF2B5EF4-FFF2-40B4-BE49-F238E27FC236}">
                <a16:creationId xmlns:a16="http://schemas.microsoft.com/office/drawing/2014/main" id="{8203903C-85E6-4DF0-B639-B397F29BF437}"/>
              </a:ext>
            </a:extLst>
          </p:cNvPr>
          <p:cNvPicPr>
            <a:picLocks noChangeAspect="1"/>
          </p:cNvPicPr>
          <p:nvPr/>
        </p:nvPicPr>
        <p:blipFill>
          <a:blip r:embed="rId3"/>
          <a:stretch>
            <a:fillRect/>
          </a:stretch>
        </p:blipFill>
        <p:spPr>
          <a:xfrm>
            <a:off x="1095214" y="2481866"/>
            <a:ext cx="10329300" cy="2374319"/>
          </a:xfrm>
          <a:prstGeom prst="rect">
            <a:avLst/>
          </a:prstGeom>
        </p:spPr>
      </p:pic>
      <p:sp>
        <p:nvSpPr>
          <p:cNvPr id="8" name="TextBox 7">
            <a:extLst>
              <a:ext uri="{FF2B5EF4-FFF2-40B4-BE49-F238E27FC236}">
                <a16:creationId xmlns:a16="http://schemas.microsoft.com/office/drawing/2014/main" id="{AC680108-2495-4AF8-9480-8377B4D54C59}"/>
              </a:ext>
            </a:extLst>
          </p:cNvPr>
          <p:cNvSpPr txBox="1"/>
          <p:nvPr/>
        </p:nvSpPr>
        <p:spPr>
          <a:xfrm>
            <a:off x="9115901" y="4856185"/>
            <a:ext cx="2601157" cy="276999"/>
          </a:xfrm>
          <a:prstGeom prst="rect">
            <a:avLst/>
          </a:prstGeom>
          <a:noFill/>
        </p:spPr>
        <p:txBody>
          <a:bodyPr wrap="square" rtlCol="0">
            <a:spAutoFit/>
          </a:bodyPr>
          <a:lstStyle/>
          <a:p>
            <a:r>
              <a:rPr lang="cs-CZ" sz="1200" dirty="0"/>
              <a:t>Source: McDonald, Frow, Payne (2011)</a:t>
            </a:r>
          </a:p>
        </p:txBody>
      </p:sp>
    </p:spTree>
    <p:extLst>
      <p:ext uri="{BB962C8B-B14F-4D97-AF65-F5344CB8AC3E}">
        <p14:creationId xmlns:p14="http://schemas.microsoft.com/office/powerpoint/2010/main" val="1911534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7671968" cy="4704523"/>
          </a:xfrm>
          <a:prstGeom prst="rect">
            <a:avLst/>
          </a:prstGeom>
        </p:spPr>
        <p:txBody>
          <a:bodyPr>
            <a:noAutofit/>
          </a:bodyPr>
          <a:lstStyle/>
          <a:p>
            <a:r>
              <a:rPr lang="en-US" sz="2400" dirty="0"/>
              <a:t>Even  if  consumers  form  brand  evaluations,  two  general  factors  can  intervene between the purchase intention and the purchase decision. </a:t>
            </a:r>
            <a:endParaRPr lang="cs-CZ" sz="2400" dirty="0"/>
          </a:p>
          <a:p>
            <a:r>
              <a:rPr lang="en-US" sz="2400" dirty="0"/>
              <a:t>The first factor is the </a:t>
            </a:r>
            <a:r>
              <a:rPr lang="en-US" sz="2400" b="1" i="1" dirty="0"/>
              <a:t>attitudes of others</a:t>
            </a:r>
            <a:r>
              <a:rPr lang="en-US" sz="2400" dirty="0"/>
              <a:t>. The influence on us of another person’s attitude depends on two things: (1) the intensity of the other person’s negative attitude toward our preferred alternative and (2) our motivation to comply with the other person’s wishes. </a:t>
            </a:r>
            <a:endParaRPr lang="cs-CZ" sz="2400" dirty="0"/>
          </a:p>
          <a:p>
            <a:r>
              <a:rPr lang="en-US" sz="2400" dirty="0"/>
              <a:t>The more intense the other person’s negativism and the closer he or she is to us, the more we will adjust our purchase intention. The converse is also true.</a:t>
            </a:r>
            <a:endParaRPr 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Intervining factors of consumer decisoons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18</a:t>
            </a:fld>
            <a:endParaRPr lang="cs-CZ" dirty="0"/>
          </a:p>
        </p:txBody>
      </p:sp>
      <p:pic>
        <p:nvPicPr>
          <p:cNvPr id="5" name="Picture 4">
            <a:extLst>
              <a:ext uri="{FF2B5EF4-FFF2-40B4-BE49-F238E27FC236}">
                <a16:creationId xmlns:a16="http://schemas.microsoft.com/office/drawing/2014/main" id="{83C0DC3A-618F-4BD0-A96B-C453F9BF083C}"/>
              </a:ext>
            </a:extLst>
          </p:cNvPr>
          <p:cNvPicPr>
            <a:picLocks noChangeAspect="1"/>
          </p:cNvPicPr>
          <p:nvPr/>
        </p:nvPicPr>
        <p:blipFill>
          <a:blip r:embed="rId3"/>
          <a:stretch>
            <a:fillRect/>
          </a:stretch>
        </p:blipFill>
        <p:spPr>
          <a:xfrm>
            <a:off x="8731086" y="1573179"/>
            <a:ext cx="2885527" cy="4328291"/>
          </a:xfrm>
          <a:prstGeom prst="rect">
            <a:avLst/>
          </a:prstGeom>
        </p:spPr>
      </p:pic>
      <p:sp>
        <p:nvSpPr>
          <p:cNvPr id="8" name="TextBox 7">
            <a:extLst>
              <a:ext uri="{FF2B5EF4-FFF2-40B4-BE49-F238E27FC236}">
                <a16:creationId xmlns:a16="http://schemas.microsoft.com/office/drawing/2014/main" id="{1F608934-0EB3-487A-A6FD-32387D8DDB26}"/>
              </a:ext>
            </a:extLst>
          </p:cNvPr>
          <p:cNvSpPr txBox="1"/>
          <p:nvPr/>
        </p:nvSpPr>
        <p:spPr>
          <a:xfrm>
            <a:off x="9015455" y="5846023"/>
            <a:ext cx="2601157" cy="276999"/>
          </a:xfrm>
          <a:prstGeom prst="rect">
            <a:avLst/>
          </a:prstGeom>
          <a:noFill/>
        </p:spPr>
        <p:txBody>
          <a:bodyPr wrap="square" rtlCol="0">
            <a:spAutoFit/>
          </a:bodyPr>
          <a:lstStyle/>
          <a:p>
            <a:r>
              <a:rPr lang="cs-CZ" sz="1200" dirty="0"/>
              <a:t>Source: Kotler &amp; Keller (2016)</a:t>
            </a:r>
          </a:p>
        </p:txBody>
      </p:sp>
    </p:spTree>
    <p:extLst>
      <p:ext uri="{BB962C8B-B14F-4D97-AF65-F5344CB8AC3E}">
        <p14:creationId xmlns:p14="http://schemas.microsoft.com/office/powerpoint/2010/main" val="844905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7671968" cy="4704523"/>
          </a:xfrm>
          <a:prstGeom prst="rect">
            <a:avLst/>
          </a:prstGeom>
        </p:spPr>
        <p:txBody>
          <a:bodyPr>
            <a:noAutofit/>
          </a:bodyPr>
          <a:lstStyle/>
          <a:p>
            <a:r>
              <a:rPr lang="en-US" sz="3200" dirty="0"/>
              <a:t>The second factor is </a:t>
            </a:r>
            <a:r>
              <a:rPr lang="en-US" sz="3200" b="1" i="1" dirty="0"/>
              <a:t>unanticipated situational</a:t>
            </a:r>
            <a:r>
              <a:rPr lang="en-US" sz="3200" dirty="0"/>
              <a:t> factors that may erupt to change the purchase intention. Linda might lose her job before she purchases a laptop, some other purchase might become more urgent, or a store salesperson may turn her off. </a:t>
            </a:r>
            <a:endParaRPr lang="cs-CZ" sz="3200" dirty="0"/>
          </a:p>
        </p:txBody>
      </p:sp>
      <p:sp>
        <p:nvSpPr>
          <p:cNvPr id="6" name="Nadpis 5"/>
          <p:cNvSpPr>
            <a:spLocks noGrp="1"/>
          </p:cNvSpPr>
          <p:nvPr>
            <p:ph type="title"/>
          </p:nvPr>
        </p:nvSpPr>
        <p:spPr>
          <a:xfrm>
            <a:off x="239349" y="260649"/>
            <a:ext cx="7296811" cy="676937"/>
          </a:xfrm>
        </p:spPr>
        <p:txBody>
          <a:bodyPr/>
          <a:lstStyle/>
          <a:p>
            <a:r>
              <a:rPr lang="cs-CZ" dirty="0"/>
              <a:t>Intervining factors of consumer decisoons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19</a:t>
            </a:fld>
            <a:endParaRPr lang="cs-CZ" dirty="0"/>
          </a:p>
        </p:txBody>
      </p:sp>
      <p:pic>
        <p:nvPicPr>
          <p:cNvPr id="5" name="Picture 4">
            <a:extLst>
              <a:ext uri="{FF2B5EF4-FFF2-40B4-BE49-F238E27FC236}">
                <a16:creationId xmlns:a16="http://schemas.microsoft.com/office/drawing/2014/main" id="{83C0DC3A-618F-4BD0-A96B-C453F9BF083C}"/>
              </a:ext>
            </a:extLst>
          </p:cNvPr>
          <p:cNvPicPr>
            <a:picLocks noChangeAspect="1"/>
          </p:cNvPicPr>
          <p:nvPr/>
        </p:nvPicPr>
        <p:blipFill>
          <a:blip r:embed="rId3"/>
          <a:stretch>
            <a:fillRect/>
          </a:stretch>
        </p:blipFill>
        <p:spPr>
          <a:xfrm>
            <a:off x="8731086" y="1573179"/>
            <a:ext cx="2885527" cy="4328291"/>
          </a:xfrm>
          <a:prstGeom prst="rect">
            <a:avLst/>
          </a:prstGeom>
        </p:spPr>
      </p:pic>
      <p:sp>
        <p:nvSpPr>
          <p:cNvPr id="7" name="TextBox 6">
            <a:extLst>
              <a:ext uri="{FF2B5EF4-FFF2-40B4-BE49-F238E27FC236}">
                <a16:creationId xmlns:a16="http://schemas.microsoft.com/office/drawing/2014/main" id="{D8852F6A-70FF-45F0-99F2-682B5236406E}"/>
              </a:ext>
            </a:extLst>
          </p:cNvPr>
          <p:cNvSpPr txBox="1"/>
          <p:nvPr/>
        </p:nvSpPr>
        <p:spPr>
          <a:xfrm>
            <a:off x="9015455" y="5846023"/>
            <a:ext cx="2601157" cy="276999"/>
          </a:xfrm>
          <a:prstGeom prst="rect">
            <a:avLst/>
          </a:prstGeom>
          <a:noFill/>
        </p:spPr>
        <p:txBody>
          <a:bodyPr wrap="square" rtlCol="0">
            <a:spAutoFit/>
          </a:bodyPr>
          <a:lstStyle/>
          <a:p>
            <a:r>
              <a:rPr lang="cs-CZ" sz="1200" dirty="0"/>
              <a:t>Source: Kotler &amp; Keller (2016)</a:t>
            </a:r>
          </a:p>
        </p:txBody>
      </p:sp>
    </p:spTree>
    <p:extLst>
      <p:ext uri="{BB962C8B-B14F-4D97-AF65-F5344CB8AC3E}">
        <p14:creationId xmlns:p14="http://schemas.microsoft.com/office/powerpoint/2010/main" val="320271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pl-PL" sz="4000" b="1" cap="all" dirty="0"/>
              <a:t>CONSUMER BEHAVIOUR IN SERVICES</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t>The aim of this presentation is to describe how consumers thing about services, how they percieve service providers</a:t>
            </a:r>
          </a:p>
          <a:p>
            <a:pPr marL="0" indent="0" algn="ctr">
              <a:buNone/>
            </a:pPr>
            <a:endParaRPr lang="en-GB" sz="2400" dirty="0">
              <a:solidFill>
                <a:srgbClr val="FF0000"/>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Martin Klepek</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Michal Stoklasa</a:t>
            </a: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8" y="1316765"/>
            <a:ext cx="10566088" cy="4704523"/>
          </a:xfrm>
          <a:prstGeom prst="rect">
            <a:avLst/>
          </a:prstGeom>
        </p:spPr>
        <p:txBody>
          <a:bodyPr>
            <a:noAutofit/>
          </a:bodyPr>
          <a:lstStyle/>
          <a:p>
            <a:r>
              <a:rPr lang="en-US" sz="3200" dirty="0"/>
              <a:t>Preferences and even purchase intentions are not completely reliable predictors of purchase behavior. A consumer’s decision to modify, postpone, or avoid a purchase decision is heavily influenced by one or more types of perceived risk:</a:t>
            </a:r>
            <a:endParaRPr lang="cs-CZ" sz="24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Intervining factors of consumer decisoons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20</a:t>
            </a:fld>
            <a:endParaRPr lang="cs-CZ" dirty="0"/>
          </a:p>
        </p:txBody>
      </p:sp>
      <p:sp>
        <p:nvSpPr>
          <p:cNvPr id="7" name="TextBox 6">
            <a:extLst>
              <a:ext uri="{FF2B5EF4-FFF2-40B4-BE49-F238E27FC236}">
                <a16:creationId xmlns:a16="http://schemas.microsoft.com/office/drawing/2014/main" id="{D147123B-E6E6-4CFE-BD36-DCD19C7C4FB6}"/>
              </a:ext>
            </a:extLst>
          </p:cNvPr>
          <p:cNvSpPr txBox="1"/>
          <p:nvPr/>
        </p:nvSpPr>
        <p:spPr>
          <a:xfrm>
            <a:off x="9015455" y="5846023"/>
            <a:ext cx="2601157" cy="276999"/>
          </a:xfrm>
          <a:prstGeom prst="rect">
            <a:avLst/>
          </a:prstGeom>
          <a:noFill/>
        </p:spPr>
        <p:txBody>
          <a:bodyPr wrap="square" rtlCol="0">
            <a:spAutoFit/>
          </a:bodyPr>
          <a:lstStyle/>
          <a:p>
            <a:r>
              <a:rPr lang="cs-CZ" sz="1200" dirty="0"/>
              <a:t>Source: Kotler &amp; Keller (2016)</a:t>
            </a:r>
          </a:p>
        </p:txBody>
      </p:sp>
      <p:pic>
        <p:nvPicPr>
          <p:cNvPr id="2" name="Picture 1">
            <a:extLst>
              <a:ext uri="{FF2B5EF4-FFF2-40B4-BE49-F238E27FC236}">
                <a16:creationId xmlns:a16="http://schemas.microsoft.com/office/drawing/2014/main" id="{92ED8A8B-B979-4BAE-9063-1314E151FE8B}"/>
              </a:ext>
            </a:extLst>
          </p:cNvPr>
          <p:cNvPicPr>
            <a:picLocks noChangeAspect="1"/>
          </p:cNvPicPr>
          <p:nvPr/>
        </p:nvPicPr>
        <p:blipFill>
          <a:blip r:embed="rId3"/>
          <a:stretch>
            <a:fillRect/>
          </a:stretch>
        </p:blipFill>
        <p:spPr>
          <a:xfrm>
            <a:off x="640368" y="3590389"/>
            <a:ext cx="11216272" cy="1869378"/>
          </a:xfrm>
          <a:prstGeom prst="rect">
            <a:avLst/>
          </a:prstGeom>
        </p:spPr>
      </p:pic>
    </p:spTree>
    <p:extLst>
      <p:ext uri="{BB962C8B-B14F-4D97-AF65-F5344CB8AC3E}">
        <p14:creationId xmlns:p14="http://schemas.microsoft.com/office/powerpoint/2010/main" val="1778885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pPr marL="514350" indent="-514350">
              <a:buFont typeface="+mj-lt"/>
              <a:buAutoNum type="alphaUcPeriod"/>
            </a:pPr>
            <a:r>
              <a:rPr lang="cs-CZ" sz="4800" dirty="0"/>
              <a:t>Sitational</a:t>
            </a:r>
          </a:p>
          <a:p>
            <a:pPr marL="514350" indent="-514350">
              <a:buFont typeface="+mj-lt"/>
              <a:buAutoNum type="alphaUcPeriod"/>
            </a:pPr>
            <a:r>
              <a:rPr lang="cs-CZ" sz="4800" dirty="0"/>
              <a:t>Psychological</a:t>
            </a:r>
          </a:p>
          <a:p>
            <a:pPr marL="514350" indent="-514350">
              <a:buFont typeface="+mj-lt"/>
              <a:buAutoNum type="alphaUcPeriod"/>
            </a:pPr>
            <a:r>
              <a:rPr lang="cs-CZ" sz="4800" dirty="0"/>
              <a:t>Personal factors</a:t>
            </a:r>
          </a:p>
          <a:p>
            <a:endParaRPr lang="cs-CZ" sz="3200" dirty="0"/>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Factors influencing consumer behaviour</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3573984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4800" b="1" dirty="0"/>
              <a:t>Socio-cultural factors </a:t>
            </a:r>
            <a:r>
              <a:rPr lang="en-US" sz="4800" dirty="0"/>
              <a:t>- Buyers or consumers do not take buying decisions or the decision not to buy, in a vacuum. Rather, they are strongly influenced by cultural and social factors.</a:t>
            </a:r>
            <a:endParaRPr lang="cs-CZ" sz="3200" dirty="0"/>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Situational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22</a:t>
            </a:fld>
            <a:endParaRPr lang="cs-CZ" dirty="0"/>
          </a:p>
        </p:txBody>
      </p:sp>
    </p:spTree>
    <p:extLst>
      <p:ext uri="{BB962C8B-B14F-4D97-AF65-F5344CB8AC3E}">
        <p14:creationId xmlns:p14="http://schemas.microsoft.com/office/powerpoint/2010/main" val="1345180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4800" b="1" dirty="0"/>
              <a:t>Cultural factors - </a:t>
            </a:r>
            <a:r>
              <a:rPr lang="en-US" sz="4800" dirty="0"/>
              <a:t>Children acquire from their environment a set of beliefs values and customs which constitute culture. These beliefs, values and customs go deeper</a:t>
            </a: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Situational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1343412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4000" b="1" dirty="0"/>
              <a:t>Cultural factors - </a:t>
            </a:r>
            <a:r>
              <a:rPr lang="en-US" sz="4000" dirty="0"/>
              <a:t>Children acquire from their environment a set of beliefs values and customs which constitute culture. These beliefs, values and customs go deeper</a:t>
            </a:r>
            <a:r>
              <a:rPr lang="cs-CZ" sz="4000" dirty="0"/>
              <a:t> </a:t>
            </a:r>
            <a:r>
              <a:rPr lang="en-US" sz="4000" dirty="0"/>
              <a:t>and deeper as a person grows. Therefore, it is sometimes said that culture is learned as a part of social  experience. The various sub-categories within  a culture can be identified  based  on  religion,  age,  gender,  occupation,  social  class,  geographical location, etc. </a:t>
            </a:r>
            <a:endParaRPr lang="cs-CZ" sz="24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Situational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1655198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900" b="1" dirty="0"/>
              <a:t>Reference groups - </a:t>
            </a:r>
            <a:r>
              <a:rPr lang="en-US" sz="3900" dirty="0"/>
              <a:t>There are certain groups to which people look to guide their </a:t>
            </a:r>
            <a:r>
              <a:rPr lang="en-US" sz="3900" dirty="0" err="1"/>
              <a:t>behaviour</a:t>
            </a:r>
            <a:r>
              <a:rPr lang="en-US" sz="3900" dirty="0"/>
              <a:t>.  These  reference  groups  may  guide  the  choice  of  a  product  but  not necessarily the brand. Peer group and peer pressure has generally been observed to play  an  important  role  in  the  purchase  of  credit  cards,  cell  phones,  etc.  The knowledge of reference group </a:t>
            </a:r>
            <a:r>
              <a:rPr lang="en-US" sz="3900" dirty="0" err="1"/>
              <a:t>behaviour</a:t>
            </a:r>
            <a:r>
              <a:rPr lang="en-US" sz="3900" dirty="0"/>
              <a:t> helps in not only offering substitutes but also in pricing and positioning them. </a:t>
            </a:r>
            <a:endParaRPr lang="cs-CZ" sz="39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Situational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25</a:t>
            </a:fld>
            <a:endParaRPr lang="cs-CZ" dirty="0"/>
          </a:p>
        </p:txBody>
      </p:sp>
    </p:spTree>
    <p:extLst>
      <p:ext uri="{BB962C8B-B14F-4D97-AF65-F5344CB8AC3E}">
        <p14:creationId xmlns:p14="http://schemas.microsoft.com/office/powerpoint/2010/main" val="1838851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600" b="1" dirty="0"/>
              <a:t>Family  -  </a:t>
            </a:r>
            <a:r>
              <a:rPr lang="en-US" sz="3600" dirty="0"/>
              <a:t>The  family  is  another  major  influence  on  consumer  </a:t>
            </a:r>
            <a:r>
              <a:rPr lang="en-US" sz="3600" dirty="0" err="1"/>
              <a:t>behaviour</a:t>
            </a:r>
            <a:r>
              <a:rPr lang="en-US" sz="3600" dirty="0"/>
              <a:t>.  Family consumption  </a:t>
            </a:r>
            <a:r>
              <a:rPr lang="en-US" sz="3600" dirty="0" err="1"/>
              <a:t>behaviour</a:t>
            </a:r>
            <a:r>
              <a:rPr lang="en-US" sz="3600" dirty="0"/>
              <a:t>,  to  a  large  extent,  depends  on  the  family  life  cycle.  The stages  in  family  life  cycle  include  bachelorhood,  newly  married,  parenthood  with growing or grown up children, post-parenthood and dissolution. Knowledge of these stages helps greatly in knowing the buying process. Often family members play a significant role in the purchase of a particular service. </a:t>
            </a:r>
            <a:endParaRPr 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Situational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3371817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600" b="1" dirty="0"/>
              <a:t>Perception  -  </a:t>
            </a:r>
            <a:r>
              <a:rPr lang="en-US" sz="3600" dirty="0"/>
              <a:t>It  is  the  process  by  which  buyers  select,  organize  and  interpret information into a meaningful impression in their minds. Perception is also selective when only a small part is perceived out of the total of what is perceptible. Buyer’s perception of a particular service greatly influences buying </a:t>
            </a:r>
            <a:r>
              <a:rPr lang="en-US" sz="3600" dirty="0" err="1"/>
              <a:t>behaviour</a:t>
            </a:r>
            <a:r>
              <a:rPr lang="en-US" sz="3600" dirty="0"/>
              <a:t>. </a:t>
            </a:r>
            <a:endParaRPr 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Psychological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3247971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600" b="1" dirty="0"/>
              <a:t>Attitude  -  </a:t>
            </a:r>
            <a:r>
              <a:rPr lang="en-US" sz="3600" dirty="0"/>
              <a:t>An  attitude  is  a  learned  predisposition  to  respond  in  a  consistently </a:t>
            </a:r>
            <a:r>
              <a:rPr lang="en-US" sz="3600" dirty="0" err="1"/>
              <a:t>favourable</a:t>
            </a:r>
            <a:r>
              <a:rPr lang="en-US" sz="3600" dirty="0"/>
              <a:t> or </a:t>
            </a:r>
            <a:r>
              <a:rPr lang="en-US" sz="3600" dirty="0" err="1"/>
              <a:t>unfavourable</a:t>
            </a:r>
            <a:r>
              <a:rPr lang="en-US" sz="3600" dirty="0"/>
              <a:t> manner with respect to a market offer (i.e., a brand, a particular  shop  or  retail  outlet,  an  advertisement,  etc.).  Attitude  is  a  dispositional term indicating that attitudes manifest themselves in </a:t>
            </a:r>
            <a:r>
              <a:rPr lang="en-US" sz="3600" dirty="0" err="1"/>
              <a:t>behaviour</a:t>
            </a:r>
            <a:r>
              <a:rPr lang="en-US" sz="3600" dirty="0"/>
              <a:t> only under certain conditions.  Knowing  a  buyer’s  attitude  towards  a  product  without  knowing  the personal goals is not likely to give a clear prediction of his </a:t>
            </a:r>
            <a:r>
              <a:rPr lang="en-US" sz="3600" dirty="0" err="1"/>
              <a:t>behaviour</a:t>
            </a:r>
            <a:r>
              <a:rPr lang="en-US" sz="3600" dirty="0"/>
              <a:t>. </a:t>
            </a:r>
            <a:endParaRPr 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Psychological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1210565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600" b="1" dirty="0"/>
              <a:t>Motivation - </a:t>
            </a:r>
            <a:r>
              <a:rPr lang="en-US" sz="3600" dirty="0"/>
              <a:t>Motivation is the driving force within individuals that compels them to action. This driving force is subconscious and the outcome of certain unfulfilled needs. Needs are basically of two types- first, the ‘innate needs’ are those needs with which an individual is born and they are mainly physiological. </a:t>
            </a:r>
            <a:endParaRPr 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Psychological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2636655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pl-PL" sz="4000" b="1" cap="all" dirty="0"/>
              <a:t>CONSUMER BEHAVIOUR IN SERVICES</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29647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cs typeface="Arial" panose="020B0604020202020204" pitchFamily="34" charset="0"/>
              </a:rPr>
              <a:t>Market segmentation</a:t>
            </a:r>
          </a:p>
          <a:p>
            <a:pPr marL="0" indent="0">
              <a:buNone/>
            </a:pPr>
            <a:r>
              <a:rPr lang="cs-CZ" sz="2400" b="1" dirty="0">
                <a:cs typeface="Arial" panose="020B0604020202020204" pitchFamily="34" charset="0"/>
              </a:rPr>
              <a:t>Factors influencing decision making:</a:t>
            </a:r>
          </a:p>
          <a:p>
            <a:pPr marL="0" indent="0">
              <a:buNone/>
            </a:pPr>
            <a:r>
              <a:rPr lang="cs-CZ" sz="2400" b="1" dirty="0">
                <a:cs typeface="Arial" panose="020B0604020202020204" pitchFamily="34" charset="0"/>
              </a:rPr>
              <a:t>Sitational</a:t>
            </a:r>
          </a:p>
          <a:p>
            <a:pPr marL="0" indent="0">
              <a:buNone/>
            </a:pPr>
            <a:r>
              <a:rPr lang="cs-CZ" sz="2400" b="1" dirty="0">
                <a:cs typeface="Arial" panose="020B0604020202020204" pitchFamily="34" charset="0"/>
              </a:rPr>
              <a:t>Psychological</a:t>
            </a:r>
          </a:p>
          <a:p>
            <a:pPr marL="0" indent="0">
              <a:buNone/>
            </a:pPr>
            <a:r>
              <a:rPr lang="cs-CZ" sz="2400" b="1" dirty="0">
                <a:cs typeface="Arial" panose="020B0604020202020204" pitchFamily="34" charset="0"/>
              </a:rPr>
              <a:t>Personal factors</a:t>
            </a: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a:solidFill>
                  <a:schemeClr val="bg1"/>
                </a:solidFill>
              </a:rPr>
              <a:t>Lecture structure</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600" b="1" dirty="0"/>
              <a:t>Motivation - </a:t>
            </a:r>
            <a:r>
              <a:rPr lang="en-US" sz="3600" dirty="0"/>
              <a:t>They include all the factors  required  to  sustain  physical  life  e.g.,  food,  water,  shelter,  clothing,  etc. Secondly, the ‘acquired needs’ are those which a person acquires as he/she grows and these needs are mainly psychological, like love, fear, esteem, acceptance, etc.</a:t>
            </a:r>
            <a:endParaRPr lang="cs-CZ" sz="20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Psychological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18731629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4400" b="1" dirty="0"/>
              <a:t>Personality - </a:t>
            </a:r>
            <a:r>
              <a:rPr lang="en-US" sz="4400" dirty="0"/>
              <a:t>Personality can be described as the psychological characteristics that determine how an individual will react to his or her environment. </a:t>
            </a:r>
            <a:endParaRPr lang="cs-CZ"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Personal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23238448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4000" b="1" dirty="0"/>
              <a:t>Life style </a:t>
            </a:r>
            <a:r>
              <a:rPr lang="en-US" sz="4000" dirty="0"/>
              <a:t>- Life style  as distinct from social class or personality is nothing but a person’s pattern of living and is generally expressed in his/ her activities, interests and  opinions.  Life  style  suggests  differences  in  the  way  people  opt  to  spend  on different products or services differently. </a:t>
            </a:r>
            <a:endParaRPr lang="cs-CZ" sz="24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Personal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22176386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4000" b="1" dirty="0"/>
              <a:t>Demographic  factors  -  </a:t>
            </a:r>
            <a:r>
              <a:rPr lang="en-US" sz="4000" dirty="0"/>
              <a:t>Buyers  demographic  factors  like  age,  gender,  education,</a:t>
            </a:r>
            <a:r>
              <a:rPr lang="cs-CZ" sz="4000" dirty="0"/>
              <a:t> </a:t>
            </a:r>
            <a:r>
              <a:rPr lang="en-US" sz="4000" dirty="0"/>
              <a:t>occupation, etc., also influence his/her purchase </a:t>
            </a:r>
            <a:r>
              <a:rPr lang="en-US" sz="4000" dirty="0" err="1"/>
              <a:t>behaviour</a:t>
            </a:r>
            <a:r>
              <a:rPr lang="en-US" sz="4000" dirty="0"/>
              <a:t>. In sum, knowledge on all such dimensions of the consumer will help in understanding his needs and wants and also help in integrating all these elements in service offer which the consumer wants. </a:t>
            </a:r>
            <a:endParaRPr lang="cs-CZ" sz="24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Personal factors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33</a:t>
            </a:fld>
            <a:endParaRPr lang="cs-CZ" dirty="0"/>
          </a:p>
        </p:txBody>
      </p:sp>
    </p:spTree>
    <p:extLst>
      <p:ext uri="{BB962C8B-B14F-4D97-AF65-F5344CB8AC3E}">
        <p14:creationId xmlns:p14="http://schemas.microsoft.com/office/powerpoint/2010/main" val="2244627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511718" y="576523"/>
            <a:ext cx="1702710"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a:solidFill>
                  <a:srgbClr val="307871"/>
                </a:solidFill>
                <a:latin typeface="Times New Roman"/>
                <a:ea typeface="+mj-ea"/>
                <a:cs typeface="+mj-cs"/>
              </a:rPr>
              <a:t>Summary</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461665"/>
          </a:xfrm>
          <a:prstGeom prst="rect">
            <a:avLst/>
          </a:prstGeom>
          <a:solidFill>
            <a:schemeClr val="accent6">
              <a:lumMod val="40000"/>
              <a:lumOff val="60000"/>
            </a:schemeClr>
          </a:solidFill>
        </p:spPr>
        <p:txBody>
          <a:bodyPr wrap="square" rtlCol="0">
            <a:spAutoFit/>
          </a:bodyPr>
          <a:lstStyle/>
          <a:p>
            <a:endParaRPr lang="cs-CZ" sz="2400"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Content Placeholder 2">
            <a:extLst>
              <a:ext uri="{FF2B5EF4-FFF2-40B4-BE49-F238E27FC236}">
                <a16:creationId xmlns:a16="http://schemas.microsoft.com/office/drawing/2014/main" id="{2C251978-D2C0-4060-9117-96E17C5F82A7}"/>
              </a:ext>
            </a:extLst>
          </p:cNvPr>
          <p:cNvSpPr txBox="1">
            <a:spLocks/>
          </p:cNvSpPr>
          <p:nvPr/>
        </p:nvSpPr>
        <p:spPr>
          <a:xfrm>
            <a:off x="527381" y="2207171"/>
            <a:ext cx="10965681" cy="452210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600" dirty="0"/>
              <a:t>We have discussed in this presentation that t</a:t>
            </a:r>
            <a:r>
              <a:rPr lang="en-US" sz="2600" dirty="0"/>
              <a:t>he  primary  objective  of  service  producers  and  marketers  is  identical  to  that  of  all marketers:  to  develop  and  provide  offerings  that  satisfy  consumer  needs  and  expectations, thereby ensuring their own economic survival. In other words, service marketers need to be able  to  close  the  customer  gap  between  expectations  and  perceptions.  To  achieve  this objective,  service  providers  need  to  understand  how  consumers  choose  and  evaluate  their service offerings. </a:t>
            </a:r>
          </a:p>
        </p:txBody>
      </p:sp>
    </p:spTree>
    <p:extLst>
      <p:ext uri="{BB962C8B-B14F-4D97-AF65-F5344CB8AC3E}">
        <p14:creationId xmlns:p14="http://schemas.microsoft.com/office/powerpoint/2010/main" val="30444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3200" dirty="0"/>
              <a:t>Every customer is different in some way by its ability of perception, attention, memories, previous experiences and cognitive capacity.</a:t>
            </a:r>
          </a:p>
          <a:p>
            <a:r>
              <a:rPr lang="cs-CZ" sz="3200" dirty="0"/>
              <a:t>However we very often overlay with others creating segments on the market which are in similar (homogenous) characteristics.</a:t>
            </a:r>
          </a:p>
          <a:p>
            <a:r>
              <a:rPr lang="cs-CZ" sz="3200" dirty="0"/>
              <a:t>We therefore perform market segmentation which is dividing market to smaller actionable parts based on some charactersitics.</a:t>
            </a:r>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Customer behaviour</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108878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3200" dirty="0"/>
              <a:t>McDonald sees market segmentation as „ process of dividing heterogenou market into specific homogenous groups. The segments this identied can then be targeted with specific setvices and distinctive marketing mix.“</a:t>
            </a:r>
          </a:p>
          <a:p>
            <a:r>
              <a:rPr lang="cs-CZ" sz="3200" dirty="0"/>
              <a:t>In this way, customer needs can be met more effecvitvely which in turn opens up the prospect of building customer retentoon and loyalty.</a:t>
            </a:r>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2462557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3200" dirty="0"/>
              <a:t>We know two main segmentation approaches:</a:t>
            </a:r>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6</a:t>
            </a:fld>
            <a:endParaRPr lang="cs-CZ" dirty="0"/>
          </a:p>
        </p:txBody>
      </p:sp>
      <p:pic>
        <p:nvPicPr>
          <p:cNvPr id="1026" name="Picture 2" descr="VÃ½sledek obrÃ¡zku pro segmentation approaches">
            <a:extLst>
              <a:ext uri="{FF2B5EF4-FFF2-40B4-BE49-F238E27FC236}">
                <a16:creationId xmlns:a16="http://schemas.microsoft.com/office/drawing/2014/main" id="{3EA53C7A-BC24-447A-8BA0-FE0891F312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2741" y="2067770"/>
            <a:ext cx="5906517" cy="404422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C1BDCE5-CA3D-4840-96FE-79C2A28A907A}"/>
              </a:ext>
            </a:extLst>
          </p:cNvPr>
          <p:cNvSpPr txBox="1"/>
          <p:nvPr/>
        </p:nvSpPr>
        <p:spPr>
          <a:xfrm>
            <a:off x="4848789" y="5948077"/>
            <a:ext cx="2601157" cy="276999"/>
          </a:xfrm>
          <a:prstGeom prst="rect">
            <a:avLst/>
          </a:prstGeom>
          <a:noFill/>
        </p:spPr>
        <p:txBody>
          <a:bodyPr wrap="square" rtlCol="0">
            <a:spAutoFit/>
          </a:bodyPr>
          <a:lstStyle/>
          <a:p>
            <a:r>
              <a:rPr lang="cs-CZ" sz="1200" dirty="0"/>
              <a:t>Source: McDonald, Frow, Payne (2011)</a:t>
            </a:r>
          </a:p>
        </p:txBody>
      </p:sp>
    </p:spTree>
    <p:extLst>
      <p:ext uri="{BB962C8B-B14F-4D97-AF65-F5344CB8AC3E}">
        <p14:creationId xmlns:p14="http://schemas.microsoft.com/office/powerpoint/2010/main" val="1693200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pPr marL="0" indent="0">
              <a:buNone/>
            </a:pPr>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Segmentation strategies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7</a:t>
            </a:fld>
            <a:endParaRPr lang="cs-CZ" dirty="0"/>
          </a:p>
        </p:txBody>
      </p:sp>
      <p:pic>
        <p:nvPicPr>
          <p:cNvPr id="5" name="Picture 4">
            <a:extLst>
              <a:ext uri="{FF2B5EF4-FFF2-40B4-BE49-F238E27FC236}">
                <a16:creationId xmlns:a16="http://schemas.microsoft.com/office/drawing/2014/main" id="{4E8FC452-66EF-4638-8327-BA22963310D7}"/>
              </a:ext>
            </a:extLst>
          </p:cNvPr>
          <p:cNvPicPr>
            <a:picLocks noChangeAspect="1"/>
          </p:cNvPicPr>
          <p:nvPr/>
        </p:nvPicPr>
        <p:blipFill>
          <a:blip r:embed="rId3"/>
          <a:stretch>
            <a:fillRect/>
          </a:stretch>
        </p:blipFill>
        <p:spPr>
          <a:xfrm>
            <a:off x="2382474" y="1233996"/>
            <a:ext cx="6925095" cy="4540918"/>
          </a:xfrm>
          <a:prstGeom prst="rect">
            <a:avLst/>
          </a:prstGeom>
        </p:spPr>
      </p:pic>
      <p:sp>
        <p:nvSpPr>
          <p:cNvPr id="7" name="TextBox 6">
            <a:extLst>
              <a:ext uri="{FF2B5EF4-FFF2-40B4-BE49-F238E27FC236}">
                <a16:creationId xmlns:a16="http://schemas.microsoft.com/office/drawing/2014/main" id="{1607F6D5-0E68-4954-B56E-1FB76E63CFE9}"/>
              </a:ext>
            </a:extLst>
          </p:cNvPr>
          <p:cNvSpPr txBox="1"/>
          <p:nvPr/>
        </p:nvSpPr>
        <p:spPr>
          <a:xfrm>
            <a:off x="9641150" y="6001543"/>
            <a:ext cx="2292807" cy="307777"/>
          </a:xfrm>
          <a:prstGeom prst="rect">
            <a:avLst/>
          </a:prstGeom>
          <a:noFill/>
        </p:spPr>
        <p:txBody>
          <a:bodyPr wrap="none" rtlCol="0">
            <a:spAutoFit/>
          </a:bodyPr>
          <a:lstStyle/>
          <a:p>
            <a:r>
              <a:rPr lang="cs-CZ" sz="1400" dirty="0"/>
              <a:t>Source: Ruskin-Brown (2005)</a:t>
            </a:r>
          </a:p>
        </p:txBody>
      </p:sp>
    </p:spTree>
    <p:extLst>
      <p:ext uri="{BB962C8B-B14F-4D97-AF65-F5344CB8AC3E}">
        <p14:creationId xmlns:p14="http://schemas.microsoft.com/office/powerpoint/2010/main" val="447622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4000" dirty="0"/>
              <a:t>Customer characteristics</a:t>
            </a:r>
          </a:p>
          <a:p>
            <a:pPr lvl="1"/>
            <a:r>
              <a:rPr lang="cs-CZ" sz="3600" dirty="0"/>
              <a:t>Demographics and socioeconomics</a:t>
            </a:r>
          </a:p>
          <a:p>
            <a:pPr lvl="2"/>
            <a:r>
              <a:rPr lang="cs-CZ" sz="3200" dirty="0"/>
              <a:t>Sex, age, family size, social class, ethic origins...</a:t>
            </a:r>
          </a:p>
          <a:p>
            <a:pPr lvl="1"/>
            <a:r>
              <a:rPr lang="cs-CZ" sz="3600" dirty="0"/>
              <a:t>Psychographics</a:t>
            </a:r>
          </a:p>
          <a:p>
            <a:pPr lvl="2"/>
            <a:r>
              <a:rPr lang="cs-CZ" sz="3200" dirty="0"/>
              <a:t>Lifestyle, behaviour</a:t>
            </a:r>
          </a:p>
          <a:p>
            <a:pPr lvl="1"/>
            <a:r>
              <a:rPr lang="cs-CZ" sz="3600" dirty="0"/>
              <a:t>Geography</a:t>
            </a:r>
          </a:p>
          <a:p>
            <a:pPr lvl="2"/>
            <a:r>
              <a:rPr lang="cs-CZ" sz="3200" dirty="0"/>
              <a:t>Home, work location</a:t>
            </a:r>
            <a:endParaRPr lang="cs-CZ" sz="3600" dirty="0"/>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2232194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cs-CZ" sz="4000" dirty="0"/>
              <a:t>Customer responses</a:t>
            </a:r>
          </a:p>
          <a:p>
            <a:pPr lvl="1"/>
            <a:r>
              <a:rPr lang="cs-CZ" sz="3600" dirty="0"/>
              <a:t>Benefit</a:t>
            </a:r>
          </a:p>
          <a:p>
            <a:pPr lvl="2"/>
            <a:r>
              <a:rPr lang="cs-CZ" sz="3200" dirty="0"/>
              <a:t>The reason why people buy a service</a:t>
            </a:r>
          </a:p>
          <a:p>
            <a:pPr lvl="1"/>
            <a:r>
              <a:rPr lang="cs-CZ" sz="3600" dirty="0"/>
              <a:t>Usage</a:t>
            </a:r>
          </a:p>
          <a:p>
            <a:pPr lvl="2"/>
            <a:r>
              <a:rPr lang="cs-CZ" sz="3200" dirty="0"/>
              <a:t>Heavy medium adn occasional users</a:t>
            </a:r>
          </a:p>
          <a:p>
            <a:pPr lvl="1"/>
            <a:r>
              <a:rPr lang="cs-CZ" sz="3600" dirty="0"/>
              <a:t>Promotional response</a:t>
            </a:r>
          </a:p>
          <a:p>
            <a:pPr lvl="2"/>
            <a:r>
              <a:rPr lang="cs-CZ" sz="3200" dirty="0"/>
              <a:t>How customers respond to various rypees of promotional activity</a:t>
            </a:r>
          </a:p>
          <a:p>
            <a:pPr lvl="2"/>
            <a:endParaRPr lang="cs-CZ" sz="3200" dirty="0"/>
          </a:p>
          <a:p>
            <a:endParaRPr lang="cs-CZ" sz="32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Market Segmentation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129047237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2277</TotalTime>
  <Words>1621</Words>
  <Application>Microsoft Office PowerPoint</Application>
  <PresentationFormat>Widescreen</PresentationFormat>
  <Paragraphs>214</Paragraphs>
  <Slides>34</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Motiv Office</vt:lpstr>
      <vt:lpstr>Název prezentace</vt:lpstr>
      <vt:lpstr>PowerPoint Presentation</vt:lpstr>
      <vt:lpstr>PowerPoint Presentation</vt:lpstr>
      <vt:lpstr>Customer behaviour</vt:lpstr>
      <vt:lpstr>Market Segmentation</vt:lpstr>
      <vt:lpstr>Market Segmentation</vt:lpstr>
      <vt:lpstr>Segmentation strategies</vt:lpstr>
      <vt:lpstr>Market Segmentation</vt:lpstr>
      <vt:lpstr>Market Segmentation</vt:lpstr>
      <vt:lpstr>Market Segmentation</vt:lpstr>
      <vt:lpstr>Market Segmentation</vt:lpstr>
      <vt:lpstr>Market Segmentation</vt:lpstr>
      <vt:lpstr>Market Segmentation</vt:lpstr>
      <vt:lpstr>Market Segmentation</vt:lpstr>
      <vt:lpstr>Market Segmentation</vt:lpstr>
      <vt:lpstr>Market Segmentation</vt:lpstr>
      <vt:lpstr>Critical succes factor</vt:lpstr>
      <vt:lpstr>Intervining factors of consumer decisoons</vt:lpstr>
      <vt:lpstr>Intervining factors of consumer decisoons</vt:lpstr>
      <vt:lpstr>Intervining factors of consumer decisoons</vt:lpstr>
      <vt:lpstr>Factors influencing consumer behaviour</vt:lpstr>
      <vt:lpstr>Situational factors</vt:lpstr>
      <vt:lpstr>Situational factors</vt:lpstr>
      <vt:lpstr>Situational factors</vt:lpstr>
      <vt:lpstr>Situational factors</vt:lpstr>
      <vt:lpstr>Situational factors</vt:lpstr>
      <vt:lpstr>Psychological factors</vt:lpstr>
      <vt:lpstr>Psychological factors</vt:lpstr>
      <vt:lpstr>Psychological factors</vt:lpstr>
      <vt:lpstr>Psychological factors</vt:lpstr>
      <vt:lpstr>Personal factors</vt:lpstr>
      <vt:lpstr>Personal factors</vt:lpstr>
      <vt:lpstr>Personal factors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martin</cp:lastModifiedBy>
  <cp:revision>188</cp:revision>
  <dcterms:created xsi:type="dcterms:W3CDTF">2016-11-25T20:36:16Z</dcterms:created>
  <dcterms:modified xsi:type="dcterms:W3CDTF">2019-05-01T20:34:09Z</dcterms:modified>
</cp:coreProperties>
</file>