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8" r:id="rId3"/>
    <p:sldId id="259" r:id="rId4"/>
    <p:sldId id="257" r:id="rId5"/>
    <p:sldId id="267" r:id="rId6"/>
    <p:sldId id="268" r:id="rId7"/>
    <p:sldId id="269" r:id="rId8"/>
    <p:sldId id="261" r:id="rId9"/>
    <p:sldId id="340" r:id="rId10"/>
    <p:sldId id="271" r:id="rId11"/>
    <p:sldId id="292" r:id="rId12"/>
    <p:sldId id="273" r:id="rId13"/>
    <p:sldId id="274" r:id="rId14"/>
    <p:sldId id="289" r:id="rId15"/>
    <p:sldId id="323" r:id="rId16"/>
    <p:sldId id="324" r:id="rId17"/>
    <p:sldId id="290" r:id="rId18"/>
    <p:sldId id="270" r:id="rId19"/>
    <p:sldId id="275" r:id="rId20"/>
    <p:sldId id="276" r:id="rId21"/>
    <p:sldId id="285" r:id="rId22"/>
    <p:sldId id="277" r:id="rId23"/>
    <p:sldId id="286" r:id="rId24"/>
    <p:sldId id="280" r:id="rId25"/>
    <p:sldId id="281" r:id="rId26"/>
    <p:sldId id="287" r:id="rId27"/>
    <p:sldId id="282" r:id="rId28"/>
    <p:sldId id="283" r:id="rId29"/>
    <p:sldId id="284" r:id="rId30"/>
    <p:sldId id="288" r:id="rId31"/>
    <p:sldId id="260" r:id="rId32"/>
    <p:sldId id="272" r:id="rId33"/>
    <p:sldId id="262" r:id="rId34"/>
    <p:sldId id="346" r:id="rId35"/>
    <p:sldId id="293" r:id="rId36"/>
    <p:sldId id="294" r:id="rId37"/>
    <p:sldId id="295" r:id="rId38"/>
    <p:sldId id="296" r:id="rId39"/>
    <p:sldId id="297" r:id="rId40"/>
    <p:sldId id="299" r:id="rId41"/>
    <p:sldId id="341" r:id="rId42"/>
    <p:sldId id="342" r:id="rId43"/>
    <p:sldId id="343" r:id="rId44"/>
    <p:sldId id="344" r:id="rId45"/>
    <p:sldId id="345" r:id="rId46"/>
    <p:sldId id="300" r:id="rId47"/>
    <p:sldId id="302" r:id="rId48"/>
    <p:sldId id="311" r:id="rId49"/>
    <p:sldId id="312" r:id="rId50"/>
    <p:sldId id="314" r:id="rId51"/>
    <p:sldId id="315" r:id="rId52"/>
    <p:sldId id="316" r:id="rId53"/>
    <p:sldId id="317" r:id="rId54"/>
    <p:sldId id="318" r:id="rId55"/>
    <p:sldId id="319" r:id="rId56"/>
    <p:sldId id="320" r:id="rId57"/>
    <p:sldId id="321" r:id="rId58"/>
    <p:sldId id="325" r:id="rId59"/>
    <p:sldId id="326" r:id="rId60"/>
    <p:sldId id="327" r:id="rId61"/>
    <p:sldId id="328" r:id="rId62"/>
    <p:sldId id="329" r:id="rId63"/>
    <p:sldId id="330" r:id="rId64"/>
    <p:sldId id="331" r:id="rId65"/>
    <p:sldId id="332" r:id="rId66"/>
    <p:sldId id="333" r:id="rId67"/>
    <p:sldId id="334" r:id="rId68"/>
    <p:sldId id="335" r:id="rId69"/>
    <p:sldId id="336" r:id="rId70"/>
    <p:sldId id="337" r:id="rId71"/>
    <p:sldId id="338" r:id="rId72"/>
    <p:sldId id="339" r:id="rId7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123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C0CD77-47F4-41A9-A495-3D44C5357AF7}" type="datetimeFigureOut">
              <a:rPr lang="en-US"/>
              <a:pPr>
                <a:defRPr/>
              </a:pPr>
              <a:t>3/10/2020</a:t>
            </a:fld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E13B0A-9C04-4DDC-AC9C-2AB194CFAEA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AEFAB0-BCF7-425D-B07A-52EA7C9BA05C}" type="datetimeFigureOut">
              <a:rPr lang="en-US"/>
              <a:pPr>
                <a:defRPr/>
              </a:pPr>
              <a:t>3/10/2020</a:t>
            </a:fld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E91E0E-F2A9-41F3-9CE1-EB8743B8041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6300BD-BC7C-4424-8AEE-E01FF2062DDA}" type="datetimeFigureOut">
              <a:rPr lang="en-US"/>
              <a:pPr>
                <a:defRPr/>
              </a:pPr>
              <a:t>3/10/2020</a:t>
            </a:fld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6085B0-A2B9-4A1E-AD3E-38CF62C26A1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0A99EB-8076-45A6-8FD1-EEBA9411024F}" type="datetimeFigureOut">
              <a:rPr lang="en-US"/>
              <a:pPr>
                <a:defRPr/>
              </a:pPr>
              <a:t>3/10/2020</a:t>
            </a:fld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EB18EE-B142-4D4C-B05D-43EF2D4373B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66E9CE-9F7D-4110-BADA-C789009B2D51}" type="datetimeFigureOut">
              <a:rPr lang="en-US"/>
              <a:pPr>
                <a:defRPr/>
              </a:pPr>
              <a:t>3/10/2020</a:t>
            </a:fld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0D28A6-BC32-4F7B-9D06-297FB14EC0D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BE376F-6A20-457D-847D-A1643EEC33B6}" type="datetimeFigureOut">
              <a:rPr lang="en-US"/>
              <a:pPr>
                <a:defRPr/>
              </a:pPr>
              <a:t>3/10/2020</a:t>
            </a:fld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8728DB-725C-4E9C-8F79-259D3804B64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BDA390-9A44-4D6C-990B-B2C6E493E35D}" type="datetimeFigureOut">
              <a:rPr lang="en-US"/>
              <a:pPr>
                <a:defRPr/>
              </a:pPr>
              <a:t>3/10/2020</a:t>
            </a:fld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0503ED-1472-4839-8967-BD649BE6F62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885CF8-8331-4647-9A83-72E13A21EB72}" type="datetimeFigureOut">
              <a:rPr lang="en-US"/>
              <a:pPr>
                <a:defRPr/>
              </a:pPr>
              <a:t>3/10/2020</a:t>
            </a:fld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9EC038-65FA-4A3C-80CF-C91114F7561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9145F-F7E4-41DB-81AE-4E5B7D9B0019}" type="datetimeFigureOut">
              <a:rPr lang="en-US"/>
              <a:pPr>
                <a:defRPr/>
              </a:pPr>
              <a:t>3/10/2020</a:t>
            </a:fld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15F9B6-BE9B-4869-8A21-F4124BAD024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9C8503-3197-4CBC-A56E-AA2BC0E4E0EE}" type="datetimeFigureOut">
              <a:rPr lang="en-US"/>
              <a:pPr>
                <a:defRPr/>
              </a:pPr>
              <a:t>3/10/2020</a:t>
            </a:fld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8D3617-2361-4132-98FE-20B8F85D2D7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ECAE17-2B83-4E92-9E0D-C9ED8A3E5259}" type="datetimeFigureOut">
              <a:rPr lang="en-US"/>
              <a:pPr>
                <a:defRPr/>
              </a:pPr>
              <a:t>3/10/2020</a:t>
            </a:fld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1EC0D7-AEBF-4B55-A4FB-2B42EFAEFAB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B20CD9C0-5819-414F-B3E8-FE03C8845208}" type="datetimeFigureOut">
              <a:rPr lang="en-US"/>
              <a:pPr>
                <a:defRPr/>
              </a:pPr>
              <a:t>3/10/2020</a:t>
            </a:fld>
            <a:endParaRPr lang="cs-CZ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63573C80-A47B-45BA-9804-DC4831AA6E2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wmf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9.emf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0.emf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1.emf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2.emf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3.emf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4.emf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5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6.emf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7.emf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8.emf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19.emf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20.emf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21.wmf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22.wmf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4" Type="http://schemas.openxmlformats.org/officeDocument/2006/relationships/image" Target="../media/image23.wmf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4" Type="http://schemas.openxmlformats.org/officeDocument/2006/relationships/image" Target="../media/image24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ssjc.ujc.cas.cz/search.php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683568" y="1412776"/>
            <a:ext cx="7772400" cy="1584175"/>
          </a:xfrm>
          <a:solidFill>
            <a:schemeClr val="accent5">
              <a:alpha val="24000"/>
            </a:schemeClr>
          </a:solidFill>
        </p:spPr>
        <p:txBody>
          <a:bodyPr>
            <a:normAutofit/>
          </a:bodyPr>
          <a:lstStyle/>
          <a:p>
            <a:pPr eaLnBrk="1" hangingPunct="1">
              <a:defRPr/>
            </a:pPr>
            <a:br>
              <a:rPr lang="cs-CZ" sz="3200" b="1" i="1" dirty="0">
                <a:latin typeface="Times New Roman" pitchFamily="18" charset="0"/>
                <a:cs typeface="Times New Roman" pitchFamily="18" charset="0"/>
              </a:rPr>
            </a:br>
            <a:r>
              <a:rPr lang="cs-CZ" sz="3200" b="1" i="1" dirty="0">
                <a:latin typeface="Times New Roman" pitchFamily="18" charset="0"/>
                <a:cs typeface="Times New Roman" pitchFamily="18" charset="0"/>
              </a:rPr>
              <a:t>Podnikové propočty</a:t>
            </a:r>
            <a:endParaRPr lang="en-US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Podnadpis 4"/>
          <p:cNvSpPr>
            <a:spLocks noGrp="1"/>
          </p:cNvSpPr>
          <p:nvPr>
            <p:ph type="subTitle" idx="4294967295"/>
          </p:nvPr>
        </p:nvSpPr>
        <p:spPr>
          <a:xfrm>
            <a:off x="611560" y="3573016"/>
            <a:ext cx="7858125" cy="2400300"/>
          </a:xfrm>
        </p:spPr>
        <p:txBody>
          <a:bodyPr>
            <a:normAutofit/>
          </a:bodyPr>
          <a:lstStyle/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Přehled základních pojmů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význam a využití elementárních ekonomických vztahů z předmětů Podniková ekonomika a Nauka o podniku.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cs-CZ" sz="24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cs-CZ" sz="2000" i="1" dirty="0">
                <a:latin typeface="Times New Roman" pitchFamily="18" charset="0"/>
                <a:cs typeface="Times New Roman" pitchFamily="18" charset="0"/>
              </a:rPr>
              <a:t>Přednáška dne 12. 03. 2020</a:t>
            </a:r>
          </a:p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cs-CZ" sz="2000" i="1" dirty="0">
                <a:latin typeface="Times New Roman" pitchFamily="18" charset="0"/>
                <a:cs typeface="Times New Roman" pitchFamily="18" charset="0"/>
              </a:rPr>
              <a:t>Ing. Karel </a:t>
            </a:r>
            <a:r>
              <a:rPr lang="cs-CZ" sz="2000" i="1" dirty="0" err="1">
                <a:latin typeface="Times New Roman" pitchFamily="18" charset="0"/>
                <a:cs typeface="Times New Roman" pitchFamily="18" charset="0"/>
              </a:rPr>
              <a:t>Stelmach</a:t>
            </a:r>
            <a:r>
              <a:rPr lang="cs-CZ" sz="20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2000" i="1" dirty="0" err="1">
                <a:latin typeface="Times New Roman" pitchFamily="18" charset="0"/>
                <a:cs typeface="Times New Roman" pitchFamily="18" charset="0"/>
              </a:rPr>
              <a:t>Ph.D</a:t>
            </a:r>
            <a:r>
              <a:rPr lang="cs-CZ" sz="2000" i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buFont typeface="Wingdings" pitchFamily="2" charset="2"/>
              <a:buNone/>
              <a:defRPr/>
            </a:pPr>
            <a:endParaRPr lang="en-US" sz="2400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887413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i="1" dirty="0">
                <a:latin typeface="Times New Roman" pitchFamily="18" charset="0"/>
                <a:cs typeface="Times New Roman" pitchFamily="18" charset="0"/>
              </a:rPr>
              <a:t>Základní pojmy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5516562"/>
          </a:xfrm>
        </p:spPr>
        <p:txBody>
          <a:bodyPr/>
          <a:lstStyle/>
          <a:p>
            <a:pPr marL="727075" lvl="1" indent="-547688" eaLnBrk="1" hangingPunct="1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buSzTx/>
              <a:buFont typeface="Wingdings" pitchFamily="2" charset="2"/>
              <a:buChar char="q"/>
            </a:pPr>
            <a:r>
              <a:rPr lang="cs-CZ" sz="2400" b="1" u="sng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Objem výroby</a:t>
            </a:r>
            <a:r>
              <a:rPr lang="cs-CZ" sz="24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(označen symbolem </a:t>
            </a:r>
            <a:r>
              <a:rPr lang="cs-CZ" sz="2400" b="1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) v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naturálních jednotkách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ks, m</a:t>
            </a:r>
            <a:r>
              <a:rPr lang="cs-CZ" sz="2400" i="1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, kg, l, kWh, atd.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];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objem poskytnutých služeb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počet m</a:t>
            </a:r>
            <a:r>
              <a:rPr lang="cs-CZ" sz="2400" baseline="30000" dirty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uklízených kancelářských prostor, počet zaúčtovaných položek v účetních knihách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727075" lvl="1" indent="-547688" eaLnBrk="1" hangingPunct="1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buSzTx/>
              <a:buFont typeface="Wingdings" pitchFamily="2" charset="2"/>
              <a:buChar char="q"/>
            </a:pPr>
            <a:r>
              <a:rPr lang="cs-CZ" sz="2400" b="1" u="sng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Cena 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(označena symbolem </a:t>
            </a:r>
            <a:r>
              <a:rPr lang="cs-CZ" sz="2400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vyjadřuje peněžní ekvivalent výkonu obsaženého v jednotkovém objemu produkce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Kč/ks, </a:t>
            </a:r>
            <a:r>
              <a:rPr lang="cs-CZ" sz="2400" i="1" dirty="0" err="1">
                <a:latin typeface="Times New Roman" pitchFamily="18" charset="0"/>
                <a:cs typeface="Times New Roman" pitchFamily="18" charset="0"/>
              </a:rPr>
              <a:t>Kč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/kWh, Kč/m</a:t>
            </a:r>
            <a:r>
              <a:rPr lang="cs-CZ" sz="2400" i="1" baseline="30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, Kč/l, ….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]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cs-CZ" sz="2400" i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81000"/>
            <a:ext cx="8229600" cy="887413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i="1" dirty="0">
                <a:latin typeface="Times New Roman" pitchFamily="18" charset="0"/>
                <a:cs typeface="Times New Roman" pitchFamily="18" charset="0"/>
              </a:rPr>
              <a:t>Tržby v závislosti na objemu produkce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341438"/>
            <a:ext cx="8686800" cy="5516562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  <a:defRPr/>
            </a:pPr>
            <a:endParaRPr lang="cs-CZ" sz="2400" i="1"/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/>
        </p:nvGraphicFramePr>
        <p:xfrm>
          <a:off x="900113" y="1700213"/>
          <a:ext cx="7827962" cy="466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6" name="Dokument" r:id="rId3" imgW="5756896" imgH="3427635" progId="">
                  <p:embed/>
                </p:oleObj>
              </mc:Choice>
              <mc:Fallback>
                <p:oleObj name="Dokument" r:id="rId3" imgW="5756896" imgH="3427635" progId="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1700213"/>
                        <a:ext cx="7827962" cy="466090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887413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i="1" dirty="0">
                <a:latin typeface="Times New Roman" pitchFamily="18" charset="0"/>
                <a:cs typeface="Times New Roman" pitchFamily="18" charset="0"/>
              </a:rPr>
              <a:t>Základní pojmy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84313"/>
            <a:ext cx="8229600" cy="5373687"/>
          </a:xfrm>
        </p:spPr>
        <p:txBody>
          <a:bodyPr/>
          <a:lstStyle/>
          <a:p>
            <a:pPr marL="0" indent="0" eaLnBrk="1" hangingPunct="1">
              <a:spcBef>
                <a:spcPct val="50000"/>
              </a:spcBef>
              <a:buFont typeface="Wingdings" pitchFamily="2" charset="2"/>
              <a:buNone/>
              <a:defRPr/>
            </a:pPr>
            <a:endParaRPr lang="cs-CZ" sz="2400" dirty="0"/>
          </a:p>
          <a:p>
            <a:pPr marL="0" indent="0" eaLnBrk="1" hangingPunct="1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V rámci výuky předmětu „Podniková ekonomika“ jsme předpokládali, že</a:t>
            </a:r>
          </a:p>
          <a:p>
            <a:pPr lvl="1" eaLnBrk="1" hangingPunct="1">
              <a:spcBef>
                <a:spcPct val="50000"/>
              </a:spcBef>
              <a:defRPr/>
            </a:pPr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výnosy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byly prezentovány pouze “. </a:t>
            </a:r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„tržbami“ </a:t>
            </a:r>
          </a:p>
          <a:p>
            <a:pPr marL="0" indent="0" eaLnBrk="1" hangingPunct="1">
              <a:spcBef>
                <a:spcPct val="50000"/>
              </a:spcBef>
              <a:buFont typeface="Wingdings" pitchFamily="2" charset="2"/>
              <a:buNone/>
              <a:defRPr/>
            </a:pPr>
            <a:endParaRPr lang="cs-CZ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836613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i="1" dirty="0">
                <a:latin typeface="Times New Roman" pitchFamily="18" charset="0"/>
                <a:cs typeface="Times New Roman" pitchFamily="18" charset="0"/>
              </a:rPr>
              <a:t>Základní pojmy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96975"/>
            <a:ext cx="8316416" cy="5661025"/>
          </a:xfrm>
        </p:spPr>
        <p:txBody>
          <a:bodyPr/>
          <a:lstStyle/>
          <a:p>
            <a:pPr marL="361950" indent="0" eaLnBrk="1" hangingPunct="1">
              <a:lnSpc>
                <a:spcPct val="110000"/>
              </a:lnSpc>
              <a:spcBef>
                <a:spcPct val="50000"/>
              </a:spcBef>
              <a:spcAft>
                <a:spcPct val="50000"/>
              </a:spcAft>
              <a:buFont typeface="Wingdings" pitchFamily="2" charset="2"/>
              <a:buNone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Zmíněné zjednodušení má svou logickou oporu v praktickém poznatku, že v běžné ekonomické praxi tvoří tržby skutečně podstatnou a ve většině případů podnikatelských subjektů i nejvýznamnější položku výnosů. Do náplně pojmu </a:t>
            </a:r>
            <a:r>
              <a:rPr lang="cs-CZ" sz="24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„</a:t>
            </a:r>
            <a:r>
              <a:rPr lang="cs-CZ" sz="24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výnosy</a:t>
            </a:r>
            <a:r>
              <a:rPr lang="cs-CZ" sz="24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“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jsou jinak dále zahrnovány:</a:t>
            </a:r>
          </a:p>
          <a:p>
            <a:pPr lvl="1" eaLnBrk="1" hangingPunct="1">
              <a:lnSpc>
                <a:spcPct val="110000"/>
              </a:lnSpc>
              <a:spcBef>
                <a:spcPct val="50000"/>
              </a:spcBef>
              <a:spcAft>
                <a:spcPct val="50000"/>
              </a:spcAft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změna stavu nedokončené výroby,</a:t>
            </a:r>
          </a:p>
          <a:p>
            <a:pPr lvl="1" eaLnBrk="1" hangingPunct="1">
              <a:lnSpc>
                <a:spcPct val="110000"/>
              </a:lnSpc>
              <a:spcBef>
                <a:spcPct val="50000"/>
              </a:spcBef>
              <a:spcAft>
                <a:spcPct val="50000"/>
              </a:spcAft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změna stavu hotových výrobků,</a:t>
            </a:r>
          </a:p>
          <a:p>
            <a:pPr lvl="1" eaLnBrk="1" hangingPunct="1">
              <a:lnSpc>
                <a:spcPct val="110000"/>
              </a:lnSpc>
              <a:spcBef>
                <a:spcPct val="50000"/>
              </a:spcBef>
              <a:spcAft>
                <a:spcPct val="50000"/>
              </a:spcAft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výroba náhradních dílů na sklad (aktivace),</a:t>
            </a:r>
          </a:p>
          <a:p>
            <a:pPr lvl="1" eaLnBrk="1" hangingPunct="1">
              <a:lnSpc>
                <a:spcPct val="110000"/>
              </a:lnSpc>
              <a:spcBef>
                <a:spcPct val="50000"/>
              </a:spcBef>
              <a:spcAft>
                <a:spcPct val="50000"/>
              </a:spcAft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výnos z prodeje majetku podnikatelské jednotky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600075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i="1" dirty="0">
                <a:latin typeface="Times New Roman" pitchFamily="18" charset="0"/>
                <a:cs typeface="Times New Roman" pitchFamily="18" charset="0"/>
              </a:rPr>
              <a:t>Modelový příklad: A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25538"/>
            <a:ext cx="9144000" cy="5732462"/>
          </a:xfrm>
        </p:spPr>
        <p:txBody>
          <a:bodyPr/>
          <a:lstStyle/>
          <a:p>
            <a:pPr marL="628650" indent="-361950" eaLnBrk="1" hangingPunct="1">
              <a:lnSpc>
                <a:spcPct val="120000"/>
              </a:lnSpc>
              <a:spcBef>
                <a:spcPct val="50000"/>
              </a:spcBef>
              <a:spcAft>
                <a:spcPct val="45000"/>
              </a:spcAft>
              <a:buFont typeface="Wingdings" pitchFamily="2" charset="2"/>
              <a:buNone/>
              <a:defRPr/>
            </a:pPr>
            <a:r>
              <a:rPr lang="cs-CZ" sz="2400" b="1" u="sng" dirty="0">
                <a:latin typeface="Times New Roman" pitchFamily="18" charset="0"/>
                <a:cs typeface="Times New Roman" pitchFamily="18" charset="0"/>
              </a:rPr>
              <a:t>Příklad</a:t>
            </a:r>
            <a:r>
              <a:rPr lang="cs-CZ" sz="2400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i="1" u="sng" dirty="0">
                <a:latin typeface="Times New Roman" pitchFamily="18" charset="0"/>
                <a:cs typeface="Times New Roman" pitchFamily="18" charset="0"/>
              </a:rPr>
              <a:t>(výnosy/náklady, příjmy/výdaje)</a:t>
            </a:r>
            <a:endParaRPr lang="cs-CZ" sz="2400" dirty="0">
              <a:latin typeface="Times New Roman" pitchFamily="18" charset="0"/>
              <a:cs typeface="Times New Roman" pitchFamily="18" charset="0"/>
            </a:endParaRPr>
          </a:p>
          <a:p>
            <a:pPr marL="628650" indent="-361950" eaLnBrk="1" hangingPunct="1">
              <a:lnSpc>
                <a:spcPct val="120000"/>
              </a:lnSpc>
              <a:spcBef>
                <a:spcPct val="50000"/>
              </a:spcBef>
              <a:spcAft>
                <a:spcPct val="45000"/>
              </a:spcAft>
              <a:buClr>
                <a:srgbClr val="FFFF00"/>
              </a:buClr>
              <a:buSzPct val="100000"/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Podnik vynaložil na výrobu deseti výrobků (průmyslové čerpadlo) náklady ve výši </a:t>
            </a:r>
            <a:r>
              <a:rPr lang="cs-CZ" sz="2400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100 000 Kč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cs-CZ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Osm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z nich prodal za </a:t>
            </a:r>
            <a:br>
              <a:rPr lang="cs-CZ" sz="2400" dirty="0">
                <a:latin typeface="Times New Roman" pitchFamily="18" charset="0"/>
                <a:cs typeface="Times New Roman" pitchFamily="18" charset="0"/>
              </a:rPr>
            </a:br>
            <a:r>
              <a:rPr lang="cs-CZ" sz="2400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120 000 Kč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cs-CZ" sz="24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Zbylé dva neprodané výrobky jsou oceněny na úrovni vlastních nákladů jejich výroby, které činí </a:t>
            </a:r>
            <a:r>
              <a:rPr lang="cs-CZ" sz="2400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20 000 Kč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. </a:t>
            </a:r>
            <a:br>
              <a:rPr lang="cs-CZ" sz="2400" dirty="0">
                <a:latin typeface="Times New Roman" pitchFamily="18" charset="0"/>
                <a:cs typeface="Times New Roman" pitchFamily="18" charset="0"/>
              </a:rPr>
            </a:b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Z osmi prodaných výrobků bylo uhrazeno ještě v daném měsíci </a:t>
            </a:r>
            <a:r>
              <a:rPr lang="cs-CZ" sz="2400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45 000 Kč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628650" indent="-361950" eaLnBrk="1" hangingPunct="1">
              <a:lnSpc>
                <a:spcPct val="120000"/>
              </a:lnSpc>
              <a:spcBef>
                <a:spcPct val="50000"/>
              </a:spcBef>
              <a:spcAft>
                <a:spcPct val="45000"/>
              </a:spcAft>
              <a:buClr>
                <a:srgbClr val="FFFF00"/>
              </a:buClr>
              <a:buSzPct val="100000"/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Které položky výkonů se podílejí na celkových výnosech podniku?</a:t>
            </a:r>
          </a:p>
          <a:p>
            <a:pPr marL="628650" indent="-361950" eaLnBrk="1" hangingPunct="1">
              <a:lnSpc>
                <a:spcPct val="120000"/>
              </a:lnSpc>
              <a:spcBef>
                <a:spcPct val="50000"/>
              </a:spcBef>
              <a:spcAft>
                <a:spcPct val="45000"/>
              </a:spcAft>
              <a:buClr>
                <a:srgbClr val="FFFF00"/>
              </a:buClr>
              <a:buSzPct val="100000"/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Jakou hodnotu má výsledek hospodaření?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600075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i="1" dirty="0">
                <a:latin typeface="Times New Roman" pitchFamily="18" charset="0"/>
                <a:cs typeface="Times New Roman" pitchFamily="18" charset="0"/>
              </a:rPr>
              <a:t>Modelový příklad: A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25538"/>
            <a:ext cx="9144000" cy="5732462"/>
          </a:xfrm>
        </p:spPr>
        <p:txBody>
          <a:bodyPr/>
          <a:lstStyle/>
          <a:p>
            <a:pPr eaLnBrk="1" hangingPunct="1">
              <a:lnSpc>
                <a:spcPct val="120000"/>
              </a:lnSpc>
              <a:spcBef>
                <a:spcPct val="50000"/>
              </a:spcBef>
              <a:spcAft>
                <a:spcPct val="45000"/>
              </a:spcAft>
              <a:buFont typeface="Wingdings" pitchFamily="2" charset="2"/>
              <a:buNone/>
              <a:defRPr/>
            </a:pPr>
            <a:r>
              <a:rPr lang="cs-CZ" sz="2400" b="1" u="sng" dirty="0">
                <a:latin typeface="Times New Roman" pitchFamily="18" charset="0"/>
                <a:cs typeface="Times New Roman" pitchFamily="18" charset="0"/>
              </a:rPr>
              <a:t>Příklad</a:t>
            </a:r>
            <a:r>
              <a:rPr lang="cs-CZ" sz="2400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i="1" u="sng" dirty="0">
                <a:latin typeface="Times New Roman" pitchFamily="18" charset="0"/>
                <a:cs typeface="Times New Roman" pitchFamily="18" charset="0"/>
              </a:rPr>
              <a:t>(výnosy/náklady, příjmy/výdaje)</a:t>
            </a:r>
          </a:p>
          <a:p>
            <a:pPr eaLnBrk="1" hangingPunct="1">
              <a:lnSpc>
                <a:spcPct val="120000"/>
              </a:lnSpc>
              <a:spcBef>
                <a:spcPct val="50000"/>
              </a:spcBef>
              <a:spcAft>
                <a:spcPct val="45000"/>
              </a:spcAft>
              <a:buFont typeface="Wingdings" pitchFamily="2" charset="2"/>
              <a:buNone/>
              <a:defRPr/>
            </a:pPr>
            <a:endParaRPr lang="cs-CZ" sz="2400" i="1" u="sng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120000"/>
              </a:lnSpc>
              <a:spcBef>
                <a:spcPct val="50000"/>
              </a:spcBef>
              <a:spcAft>
                <a:spcPct val="45000"/>
              </a:spcAft>
              <a:buFont typeface="Wingdings" pitchFamily="2" charset="2"/>
              <a:buNone/>
              <a:defRPr/>
            </a:pPr>
            <a:endParaRPr lang="cs-CZ" sz="2400" i="1" u="sng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120000"/>
              </a:lnSpc>
              <a:spcBef>
                <a:spcPct val="50000"/>
              </a:spcBef>
              <a:spcAft>
                <a:spcPct val="45000"/>
              </a:spcAft>
              <a:buFont typeface="Wingdings" pitchFamily="2" charset="2"/>
              <a:buNone/>
              <a:defRPr/>
            </a:pPr>
            <a:endParaRPr lang="cs-CZ" sz="2400" i="1" u="sng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120000"/>
              </a:lnSpc>
              <a:spcBef>
                <a:spcPct val="50000"/>
              </a:spcBef>
              <a:spcAft>
                <a:spcPct val="45000"/>
              </a:spcAft>
              <a:buFont typeface="Wingdings" pitchFamily="2" charset="2"/>
              <a:buNone/>
              <a:defRPr/>
            </a:pPr>
            <a:endParaRPr lang="cs-CZ" sz="2400" i="1" u="sng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tabLst>
                <a:tab pos="4668838" algn="l"/>
              </a:tabLst>
              <a:defRPr/>
            </a:pP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Tržba: T = p· Q	Hotové čerpadla na skladě:</a:t>
            </a:r>
          </a:p>
          <a:p>
            <a:pPr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tabLst>
                <a:tab pos="4668838" algn="l"/>
              </a:tabLst>
              <a:defRPr/>
            </a:pP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            T = 15 000 · 8	Hot výr = 2· 10 000</a:t>
            </a:r>
          </a:p>
          <a:p>
            <a:pPr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tabLst>
                <a:tab pos="4572000" algn="l"/>
              </a:tabLst>
              <a:defRPr/>
            </a:pP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            T = 120 000 Kč	 Hot výr = 20 000 Kč</a:t>
            </a:r>
          </a:p>
          <a:p>
            <a:pPr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4668838" algn="l"/>
              </a:tabLst>
              <a:defRPr/>
            </a:pP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Výnosy celkem = T + Hot výr	</a:t>
            </a:r>
            <a:r>
              <a:rPr lang="cs-CZ" sz="2400" b="1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Výnosy celkem = 140 000 Kč</a:t>
            </a:r>
            <a:endParaRPr lang="cs-CZ" sz="2400" i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120000"/>
              </a:lnSpc>
              <a:spcBef>
                <a:spcPct val="50000"/>
              </a:spcBef>
              <a:spcAft>
                <a:spcPct val="45000"/>
              </a:spcAft>
              <a:buFont typeface="Wingdings" pitchFamily="2" charset="2"/>
              <a:buNone/>
              <a:defRPr/>
            </a:pPr>
            <a:endParaRPr lang="cs-CZ" sz="2400" i="1" u="sng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120000"/>
              </a:lnSpc>
              <a:spcBef>
                <a:spcPct val="50000"/>
              </a:spcBef>
              <a:spcAft>
                <a:spcPct val="45000"/>
              </a:spcAft>
              <a:buFont typeface="Wingdings" pitchFamily="2" charset="2"/>
              <a:buNone/>
              <a:defRPr/>
            </a:pPr>
            <a:endParaRPr lang="cs-CZ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6627" name="Picture 3" descr="C:\Users\Stelmach\AppData\Local\Microsoft\Windows\Temporary Internet Files\Content.IE5\SLZ8TJDW\MC90032021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1870129"/>
            <a:ext cx="576063" cy="1006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C:\Users\Stelmach\AppData\Local\Microsoft\Windows\Temporary Internet Files\Content.IE5\SLZ8TJDW\MC90032021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4465" y="1870129"/>
            <a:ext cx="576063" cy="1006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" descr="C:\Users\Stelmach\AppData\Local\Microsoft\Windows\Temporary Internet Files\Content.IE5\SLZ8TJDW\MC90032021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870129"/>
            <a:ext cx="576063" cy="1006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C:\Users\Stelmach\AppData\Local\Microsoft\Windows\Temporary Internet Files\Content.IE5\SLZ8TJDW\MC90032021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1870129"/>
            <a:ext cx="576063" cy="1006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C:\Users\Stelmach\AppData\Local\Microsoft\Windows\Temporary Internet Files\Content.IE5\SLZ8TJDW\MC90032021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1" y="1877656"/>
            <a:ext cx="576063" cy="1006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" descr="C:\Users\Stelmach\AppData\Local\Microsoft\Windows\Temporary Internet Files\Content.IE5\SLZ8TJDW\MC90032021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1900177"/>
            <a:ext cx="576063" cy="1006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3" descr="C:\Users\Stelmach\AppData\Local\Microsoft\Windows\Temporary Internet Files\Content.IE5\SLZ8TJDW\MC90032021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7119" y="1900177"/>
            <a:ext cx="576063" cy="1006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3" descr="C:\Users\Stelmach\AppData\Local\Microsoft\Windows\Temporary Internet Files\Content.IE5\SLZ8TJDW\MC90032021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1877655"/>
            <a:ext cx="576063" cy="1006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3" descr="C:\Users\Stelmach\AppData\Local\Microsoft\Windows\Temporary Internet Files\Content.IE5\SLZ8TJDW\MC90032021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1877656"/>
            <a:ext cx="576063" cy="1006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" descr="C:\Users\Stelmach\AppData\Local\Microsoft\Windows\Temporary Internet Files\Content.IE5\SLZ8TJDW\MC90032021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1886253"/>
            <a:ext cx="576063" cy="1006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Pravá složená závorka 1"/>
          <p:cNvSpPr/>
          <p:nvPr/>
        </p:nvSpPr>
        <p:spPr>
          <a:xfrm rot="5400000">
            <a:off x="2681786" y="494679"/>
            <a:ext cx="540066" cy="5544612"/>
          </a:xfrm>
          <a:prstGeom prst="rightBrace">
            <a:avLst>
              <a:gd name="adj1" fmla="val 8333"/>
              <a:gd name="adj2" fmla="val 51593"/>
            </a:avLst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26628" name="Picture 4" descr="C:\Users\Stelmach\AppData\Local\Microsoft\Windows\Temporary Internet Files\Content.IE5\YM12JI7K\MC900441741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3266985"/>
            <a:ext cx="2552048" cy="2106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ravá složená závorka 2"/>
          <p:cNvSpPr/>
          <p:nvPr/>
        </p:nvSpPr>
        <p:spPr>
          <a:xfrm rot="5400000">
            <a:off x="6149764" y="2581187"/>
            <a:ext cx="540068" cy="1371600"/>
          </a:xfrm>
          <a:prstGeom prst="rightBrac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26631" name="Picture 7" descr="C:\Users\Stelmach\AppData\Local\Microsoft\Windows\Temporary Internet Files\Content.IE5\YM12JI7K\MC900149747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3537021"/>
            <a:ext cx="2160240" cy="1404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smiúhelník 3"/>
          <p:cNvSpPr/>
          <p:nvPr/>
        </p:nvSpPr>
        <p:spPr>
          <a:xfrm>
            <a:off x="2951819" y="3861048"/>
            <a:ext cx="900101" cy="648072"/>
          </a:xfrm>
          <a:prstGeom prst="oc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rgbClr val="FFC000"/>
                </a:solidFill>
              </a:rPr>
              <a:t>8 ks</a:t>
            </a:r>
          </a:p>
        </p:txBody>
      </p:sp>
      <p:sp>
        <p:nvSpPr>
          <p:cNvPr id="15" name="Krychle 14"/>
          <p:cNvSpPr/>
          <p:nvPr/>
        </p:nvSpPr>
        <p:spPr>
          <a:xfrm>
            <a:off x="6664414" y="3663466"/>
            <a:ext cx="576064" cy="324027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/>
              <a:t>2 ks</a:t>
            </a:r>
          </a:p>
        </p:txBody>
      </p:sp>
    </p:spTree>
    <p:extLst>
      <p:ext uri="{BB962C8B-B14F-4D97-AF65-F5344CB8AC3E}">
        <p14:creationId xmlns:p14="http://schemas.microsoft.com/office/powerpoint/2010/main" val="8502925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600075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i="1" dirty="0">
                <a:latin typeface="Times New Roman" pitchFamily="18" charset="0"/>
                <a:cs typeface="Times New Roman" pitchFamily="18" charset="0"/>
              </a:rPr>
              <a:t>Modelový příklad: A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125538"/>
            <a:ext cx="8892480" cy="5732462"/>
          </a:xfrm>
        </p:spPr>
        <p:txBody>
          <a:bodyPr/>
          <a:lstStyle/>
          <a:p>
            <a:pPr eaLnBrk="1" hangingPunct="1">
              <a:lnSpc>
                <a:spcPct val="120000"/>
              </a:lnSpc>
              <a:spcBef>
                <a:spcPct val="50000"/>
              </a:spcBef>
              <a:spcAft>
                <a:spcPct val="45000"/>
              </a:spcAft>
              <a:buFont typeface="Wingdings" pitchFamily="2" charset="2"/>
              <a:buNone/>
              <a:defRPr/>
            </a:pPr>
            <a:r>
              <a:rPr lang="cs-CZ" sz="2400" b="1" u="sng" dirty="0">
                <a:latin typeface="Times New Roman" pitchFamily="18" charset="0"/>
                <a:cs typeface="Times New Roman" pitchFamily="18" charset="0"/>
              </a:rPr>
              <a:t>Příklad</a:t>
            </a:r>
            <a:r>
              <a:rPr lang="cs-CZ" sz="2400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i="1" u="sng" dirty="0">
                <a:latin typeface="Times New Roman" pitchFamily="18" charset="0"/>
                <a:cs typeface="Times New Roman" pitchFamily="18" charset="0"/>
              </a:rPr>
              <a:t>(výnosy/náklady, příjmy/výdaje)</a:t>
            </a:r>
          </a:p>
          <a:p>
            <a:pPr marL="324000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Odpovědi:</a:t>
            </a:r>
          </a:p>
          <a:p>
            <a:pPr marL="0" indent="0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ct val="100000"/>
              <a:buNone/>
              <a:defRPr/>
            </a:pPr>
            <a:r>
              <a:rPr lang="cs-CZ" sz="2400" i="1" u="sng" dirty="0">
                <a:latin typeface="Times New Roman" pitchFamily="18" charset="0"/>
                <a:cs typeface="Times New Roman" pitchFamily="18" charset="0"/>
              </a:rPr>
              <a:t>Na výnosech se podílejí </a:t>
            </a:r>
          </a:p>
          <a:p>
            <a:pPr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ct val="100000"/>
              <a:defRPr/>
            </a:pP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Tržby za prodané výrobky</a:t>
            </a:r>
          </a:p>
          <a:p>
            <a:pPr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ct val="100000"/>
              <a:defRPr/>
            </a:pP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Hodnota čerpadel na skladě hotových výrobků</a:t>
            </a:r>
          </a:p>
          <a:p>
            <a:pPr eaLnBrk="1" hangingPunct="1">
              <a:lnSpc>
                <a:spcPct val="120000"/>
              </a:lnSpc>
              <a:spcBef>
                <a:spcPct val="50000"/>
              </a:spcBef>
              <a:spcAft>
                <a:spcPct val="45000"/>
              </a:spcAft>
              <a:buFont typeface="Wingdings" pitchFamily="2" charset="2"/>
              <a:buNone/>
              <a:defRPr/>
            </a:pPr>
            <a:endParaRPr lang="cs-CZ" sz="24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Výsledek hospodaření:</a:t>
            </a:r>
          </a:p>
          <a:p>
            <a:pPr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VH = V – N</a:t>
            </a:r>
          </a:p>
          <a:p>
            <a:pPr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VH = 140 000 – 100 000</a:t>
            </a:r>
          </a:p>
          <a:p>
            <a:pPr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VH = 40 000 Kč</a:t>
            </a:r>
          </a:p>
          <a:p>
            <a:pPr eaLnBrk="1" hangingPunct="1">
              <a:lnSpc>
                <a:spcPct val="120000"/>
              </a:lnSpc>
              <a:spcBef>
                <a:spcPct val="50000"/>
              </a:spcBef>
              <a:spcAft>
                <a:spcPct val="45000"/>
              </a:spcAft>
              <a:buFont typeface="Wingdings" pitchFamily="2" charset="2"/>
              <a:buNone/>
              <a:defRPr/>
            </a:pPr>
            <a:endParaRPr lang="cs-CZ" sz="2400" i="1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120000"/>
              </a:lnSpc>
              <a:spcBef>
                <a:spcPct val="50000"/>
              </a:spcBef>
              <a:spcAft>
                <a:spcPct val="45000"/>
              </a:spcAft>
              <a:buFont typeface="Wingdings" pitchFamily="2" charset="2"/>
              <a:buNone/>
              <a:defRPr/>
            </a:pPr>
            <a:endParaRPr lang="cs-CZ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18743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08050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i="1" dirty="0">
                <a:latin typeface="Times New Roman" pitchFamily="18" charset="0"/>
                <a:cs typeface="Times New Roman" pitchFamily="18" charset="0"/>
              </a:rPr>
              <a:t>Modelový příklad: B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08050"/>
            <a:ext cx="9144000" cy="5949950"/>
          </a:xfrm>
        </p:spPr>
        <p:txBody>
          <a:bodyPr/>
          <a:lstStyle/>
          <a:p>
            <a:pPr eaLnBrk="1" hangingPunct="1">
              <a:lnSpc>
                <a:spcPct val="120000"/>
              </a:lnSpc>
              <a:spcBef>
                <a:spcPct val="50000"/>
              </a:spcBef>
              <a:spcAft>
                <a:spcPct val="45000"/>
              </a:spcAft>
              <a:buFont typeface="Wingdings" pitchFamily="2" charset="2"/>
              <a:buNone/>
              <a:defRPr/>
            </a:pPr>
            <a:r>
              <a:rPr lang="cs-CZ" sz="2400" b="1" u="sng" dirty="0">
                <a:latin typeface="Times New Roman" pitchFamily="18" charset="0"/>
                <a:cs typeface="Times New Roman" pitchFamily="18" charset="0"/>
              </a:rPr>
              <a:t>Příklad</a:t>
            </a:r>
            <a:r>
              <a:rPr lang="cs-CZ" sz="2400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i="1" u="sng" dirty="0">
                <a:latin typeface="Times New Roman" pitchFamily="18" charset="0"/>
                <a:cs typeface="Times New Roman" pitchFamily="18" charset="0"/>
              </a:rPr>
              <a:t>(výnosy/náklady, příjmy/výdaje)</a:t>
            </a:r>
            <a:endParaRPr lang="cs-CZ" sz="24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120000"/>
              </a:lnSpc>
              <a:spcBef>
                <a:spcPct val="50000"/>
              </a:spcBef>
              <a:spcAft>
                <a:spcPct val="45000"/>
              </a:spcAft>
              <a:buClr>
                <a:srgbClr val="FFFF00"/>
              </a:buClr>
              <a:buSzPct val="100000"/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Podnik vynaložil na výrobu deseti výrobků (průmyslové čerpadlo) náklady ve výši </a:t>
            </a:r>
            <a:r>
              <a:rPr lang="cs-CZ" sz="2400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100 000 Kč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. V hodnoceném období neprodal z důvodu provozní výluky u svého odběratele </a:t>
            </a:r>
            <a:r>
              <a:rPr lang="cs-CZ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ani jeden výrobek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. Ocenění hotových výrobků se děje na stejné bázi jako v modelové situaci „A“</a:t>
            </a:r>
          </a:p>
          <a:p>
            <a:pPr eaLnBrk="1" hangingPunct="1">
              <a:lnSpc>
                <a:spcPct val="120000"/>
              </a:lnSpc>
              <a:spcBef>
                <a:spcPct val="50000"/>
              </a:spcBef>
              <a:spcAft>
                <a:spcPct val="45000"/>
              </a:spcAft>
              <a:buClr>
                <a:srgbClr val="FFFF00"/>
              </a:buClr>
              <a:buSzPct val="100000"/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Které položky výkonů se podílejí na celkových výnosech podniku?</a:t>
            </a:r>
          </a:p>
          <a:p>
            <a:pPr eaLnBrk="1" hangingPunct="1">
              <a:lnSpc>
                <a:spcPct val="120000"/>
              </a:lnSpc>
              <a:spcBef>
                <a:spcPct val="50000"/>
              </a:spcBef>
              <a:spcAft>
                <a:spcPct val="45000"/>
              </a:spcAft>
              <a:buClr>
                <a:srgbClr val="FFFF00"/>
              </a:buClr>
              <a:buSzPct val="100000"/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Jakou hodnotu má výsledek hospodaření?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815975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i="1" dirty="0">
                <a:latin typeface="Times New Roman" pitchFamily="18" charset="0"/>
                <a:cs typeface="Times New Roman" pitchFamily="18" charset="0"/>
              </a:rPr>
              <a:t>Základní pojmy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57338"/>
            <a:ext cx="8229600" cy="4538662"/>
          </a:xfrm>
        </p:spPr>
        <p:txBody>
          <a:bodyPr/>
          <a:lstStyle/>
          <a:p>
            <a:pPr marL="0" indent="0" eaLnBrk="1" hangingPunct="1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buFont typeface="Wingdings" pitchFamily="2" charset="2"/>
              <a:buNone/>
            </a:pPr>
            <a:r>
              <a:rPr lang="cs-CZ" sz="2400" b="1" u="sng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Náklady</a:t>
            </a:r>
            <a:r>
              <a:rPr lang="cs-CZ" sz="24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podnikatelského subjektu jsou peněžní částky vynaložené na získání výnosů.</a:t>
            </a:r>
          </a:p>
          <a:p>
            <a:pPr marL="0" indent="0" eaLnBrk="1" hangingPunct="1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buFont typeface="Wingdings" pitchFamily="2" charset="2"/>
              <a:buNone/>
            </a:pPr>
            <a:r>
              <a:rPr lang="cs-CZ" sz="2400" b="1" u="sng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Náklady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podnikatelského subjektu lze charakterizovat jako peněžně vyjádřenou (oceněnou) spotřebu výrobních faktorů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815975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i="1" dirty="0">
                <a:latin typeface="Times New Roman" pitchFamily="18" charset="0"/>
                <a:cs typeface="Times New Roman" pitchFamily="18" charset="0"/>
              </a:rPr>
              <a:t>Základní pojmy: třídění nákladů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84313"/>
            <a:ext cx="8229600" cy="4611687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cs-CZ" sz="2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Třídění nákladů</a:t>
            </a:r>
          </a:p>
          <a:p>
            <a:pPr marL="0" indent="0" eaLnBrk="1" hangingPunct="1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buFont typeface="Wingdings" pitchFamily="2" charset="2"/>
              <a:buNone/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Pro účely řízení nákladů se náklady kumulují do stejnorodých skupin podle řady kritérií. Smyslem zmíněného kumulování nákladů do stejnorodých skupin je potřeba ovlivňovat výši nákladů podle jejich specifických charakteristik. </a:t>
            </a:r>
          </a:p>
          <a:p>
            <a:pPr marL="0" indent="0" eaLnBrk="1" hangingPunct="1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buFont typeface="Wingdings" pitchFamily="2" charset="2"/>
              <a:buNone/>
              <a:defRPr/>
            </a:pPr>
            <a:endParaRPr lang="cs-CZ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81000"/>
            <a:ext cx="8229600" cy="784225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i="1" dirty="0">
                <a:latin typeface="Times New Roman" pitchFamily="18" charset="0"/>
                <a:cs typeface="Times New Roman" pitchFamily="18" charset="0"/>
              </a:rPr>
              <a:t>Úvod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836613"/>
            <a:ext cx="9144000" cy="5688012"/>
          </a:xfrm>
        </p:spPr>
        <p:txBody>
          <a:bodyPr/>
          <a:lstStyle/>
          <a:p>
            <a:pPr indent="19050" eaLnBrk="1" hangingPunct="1">
              <a:spcBef>
                <a:spcPct val="50000"/>
              </a:spcBef>
              <a:buFont typeface="Wingdings" pitchFamily="2" charset="2"/>
              <a:buNone/>
              <a:tabLst>
                <a:tab pos="5029200" algn="r"/>
                <a:tab pos="8705850" algn="r"/>
              </a:tabLst>
              <a:defRPr/>
            </a:pPr>
            <a:endParaRPr lang="cs-CZ" sz="2400" dirty="0"/>
          </a:p>
          <a:p>
            <a:pPr indent="19050" eaLnBrk="1" hangingPunct="1">
              <a:spcBef>
                <a:spcPct val="50000"/>
              </a:spcBef>
              <a:buFont typeface="Wingdings" pitchFamily="2" charset="2"/>
              <a:buNone/>
              <a:tabLst>
                <a:tab pos="5029200" algn="r"/>
                <a:tab pos="8705850" algn="r"/>
              </a:tabLst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V rámci přednášek a seminářů bude uplatňován následující princip v použité symbolice:</a:t>
            </a:r>
          </a:p>
          <a:p>
            <a:pPr indent="19050" eaLnBrk="1" hangingPunct="1">
              <a:spcBef>
                <a:spcPct val="50000"/>
              </a:spcBef>
              <a:buFont typeface="Wingdings" pitchFamily="2" charset="2"/>
              <a:buNone/>
              <a:tabLst>
                <a:tab pos="5029200" algn="r"/>
                <a:tab pos="8705850" algn="r"/>
              </a:tabLst>
              <a:defRPr/>
            </a:pPr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VELKÝMI PÍSMENY BUDOU OZNAČOVÁNY VELIČINY A UKAZATELÉ JEJICHŽ HODNOTA BUDE VYKAZOVÁNA V ABSOLUTNÍ VÝŠI.</a:t>
            </a:r>
          </a:p>
          <a:p>
            <a:pPr indent="19050" eaLnBrk="1" hangingPunct="1">
              <a:spcBef>
                <a:spcPct val="50000"/>
              </a:spcBef>
              <a:buFont typeface="Wingdings" pitchFamily="2" charset="2"/>
              <a:buNone/>
              <a:tabLst>
                <a:tab pos="5029200" algn="r"/>
                <a:tab pos="8705850" algn="r"/>
              </a:tabLst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NAPŘ.:</a:t>
            </a:r>
          </a:p>
          <a:p>
            <a:pPr indent="19050" eaLnBrk="1" hangingPunct="1">
              <a:spcBef>
                <a:spcPct val="50000"/>
              </a:spcBef>
              <a:buFont typeface="Wingdings" pitchFamily="2" charset="2"/>
              <a:buNone/>
              <a:tabLst>
                <a:tab pos="5029200" algn="r"/>
                <a:tab pos="8705850" algn="r"/>
              </a:tabLst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CELKOVÉ NÁKLADY        	</a:t>
            </a:r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N	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Kč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]</a:t>
            </a:r>
            <a:endParaRPr lang="cs-CZ" sz="2400" b="1" i="1" dirty="0">
              <a:latin typeface="Times New Roman" pitchFamily="18" charset="0"/>
              <a:cs typeface="Times New Roman" pitchFamily="18" charset="0"/>
            </a:endParaRPr>
          </a:p>
          <a:p>
            <a:pPr indent="19050" eaLnBrk="1" hangingPunct="1">
              <a:spcBef>
                <a:spcPct val="50000"/>
              </a:spcBef>
              <a:buFont typeface="Wingdings" pitchFamily="2" charset="2"/>
              <a:buNone/>
              <a:tabLst>
                <a:tab pos="5029200" algn="r"/>
                <a:tab pos="8705850" algn="r"/>
              </a:tabLst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OBJEM (VÝŠE) PRODUKCE	</a:t>
            </a:r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Q	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ks, m</a:t>
            </a:r>
            <a:r>
              <a:rPr lang="cs-CZ" sz="2400" b="1" i="1" baseline="30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, kg, l, </a:t>
            </a:r>
            <a:r>
              <a:rPr lang="cs-CZ" sz="2400" b="1" i="1" dirty="0" err="1">
                <a:latin typeface="Times New Roman" pitchFamily="18" charset="0"/>
                <a:cs typeface="Times New Roman" pitchFamily="18" charset="0"/>
              </a:rPr>
              <a:t>KWh</a:t>
            </a: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, …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]</a:t>
            </a:r>
            <a:endParaRPr lang="cs-CZ" sz="2400" b="1" i="1" dirty="0">
              <a:latin typeface="Times New Roman" pitchFamily="18" charset="0"/>
              <a:cs typeface="Times New Roman" pitchFamily="18" charset="0"/>
            </a:endParaRPr>
          </a:p>
          <a:p>
            <a:pPr indent="19050" eaLnBrk="1" hangingPunct="1">
              <a:spcBef>
                <a:spcPct val="50000"/>
              </a:spcBef>
              <a:buFont typeface="Wingdings" pitchFamily="2" charset="2"/>
              <a:buNone/>
              <a:tabLst>
                <a:tab pos="5029200" algn="r"/>
                <a:tab pos="8705850" algn="r"/>
              </a:tabLst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VÝSLEDEK HOSPODAŘENÍ	</a:t>
            </a:r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VH	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Kč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]</a:t>
            </a:r>
            <a:endParaRPr lang="cs-CZ" sz="2400" b="1" i="1" dirty="0">
              <a:latin typeface="Times New Roman" pitchFamily="18" charset="0"/>
              <a:cs typeface="Times New Roman" pitchFamily="18" charset="0"/>
            </a:endParaRPr>
          </a:p>
          <a:p>
            <a:pPr indent="19050" eaLnBrk="1" hangingPunct="1">
              <a:spcBef>
                <a:spcPct val="50000"/>
              </a:spcBef>
              <a:buFont typeface="Wingdings" pitchFamily="2" charset="2"/>
              <a:buNone/>
              <a:tabLst>
                <a:tab pos="5029200" algn="r"/>
                <a:tab pos="8705850" algn="r"/>
              </a:tabLst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TRŽBY	</a:t>
            </a:r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T	 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Kč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]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600075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i="1" dirty="0">
                <a:latin typeface="Times New Roman" pitchFamily="18" charset="0"/>
                <a:cs typeface="Times New Roman" pitchFamily="18" charset="0"/>
              </a:rPr>
              <a:t>Základní pojmy: třídění nákladů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25538"/>
            <a:ext cx="9144000" cy="5732462"/>
          </a:xfrm>
        </p:spPr>
        <p:txBody>
          <a:bodyPr/>
          <a:lstStyle/>
          <a:p>
            <a:pPr marL="0" indent="0" eaLnBrk="1" hangingPunct="1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buFont typeface="Wingdings" pitchFamily="2" charset="2"/>
              <a:buNone/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Pro účely řízení nákladů jak podniků služeb tak průmyslových podnikatelských subjektů se uplatňují následující kritéria třídění nákladů:</a:t>
            </a:r>
          </a:p>
          <a:p>
            <a:pPr marL="1617663" lvl="1" indent="-533400" eaLnBrk="1" hangingPunct="1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buClr>
                <a:schemeClr val="tx1"/>
              </a:buClr>
              <a:buSzTx/>
              <a:buFont typeface="Wingdings" pitchFamily="2" charset="2"/>
              <a:buAutoNum type="arabicPeriod"/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členění nákladů podle nákladových druhů,</a:t>
            </a:r>
          </a:p>
          <a:p>
            <a:pPr marL="1617663" lvl="1" indent="-533400" eaLnBrk="1" hangingPunct="1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buClr>
                <a:schemeClr val="tx1"/>
              </a:buClr>
              <a:buSzTx/>
              <a:buFont typeface="Wingdings" pitchFamily="2" charset="2"/>
              <a:buAutoNum type="arabicPeriod"/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účelové třídění nákladů,</a:t>
            </a:r>
          </a:p>
          <a:p>
            <a:pPr marL="2101850" lvl="2" indent="-457200" eaLnBrk="1" hangingPunct="1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buClr>
                <a:schemeClr val="tx1"/>
              </a:buClr>
              <a:buSzTx/>
              <a:buFont typeface="Wingdings" pitchFamily="2" charset="2"/>
              <a:buChar char="q"/>
              <a:defRPr/>
            </a:pPr>
            <a:r>
              <a:rPr lang="cs-CZ" sz="2200" dirty="0">
                <a:latin typeface="Times New Roman" pitchFamily="18" charset="0"/>
                <a:cs typeface="Times New Roman" pitchFamily="18" charset="0"/>
              </a:rPr>
              <a:t>podle místa vzniku a odpovědnosti</a:t>
            </a:r>
          </a:p>
          <a:p>
            <a:pPr marL="2101850" lvl="2" indent="-457200" eaLnBrk="1" hangingPunct="1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buClr>
                <a:schemeClr val="tx1"/>
              </a:buClr>
              <a:buSzTx/>
              <a:buFont typeface="Wingdings" pitchFamily="2" charset="2"/>
              <a:buChar char="q"/>
              <a:defRPr/>
            </a:pPr>
            <a:r>
              <a:rPr lang="cs-CZ" sz="2200" dirty="0">
                <a:latin typeface="Times New Roman" pitchFamily="18" charset="0"/>
                <a:cs typeface="Times New Roman" pitchFamily="18" charset="0"/>
              </a:rPr>
              <a:t>podle výkonů (kalkulační hledisko)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527050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i="1" dirty="0">
                <a:latin typeface="Times New Roman" pitchFamily="18" charset="0"/>
                <a:cs typeface="Times New Roman" pitchFamily="18" charset="0"/>
              </a:rPr>
              <a:t>Základní pojmy: třídění nákladů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52513"/>
            <a:ext cx="8686800" cy="5805487"/>
          </a:xfrm>
        </p:spPr>
        <p:txBody>
          <a:bodyPr/>
          <a:lstStyle/>
          <a:p>
            <a:pPr marL="990600" lvl="1" indent="-533400" eaLnBrk="1" hangingPunct="1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buClr>
                <a:schemeClr val="tx1"/>
              </a:buClr>
              <a:buSzTx/>
              <a:buFont typeface="Wingdings" pitchFamily="2" charset="2"/>
              <a:buAutoNum type="arabicPeriod" startAt="3"/>
              <a:defRPr/>
            </a:pPr>
            <a:endParaRPr lang="cs-CZ" sz="2400" dirty="0"/>
          </a:p>
          <a:p>
            <a:pPr marL="990600" lvl="1" indent="-533400" eaLnBrk="1" hangingPunct="1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buClr>
                <a:schemeClr val="tx1"/>
              </a:buClr>
              <a:buSzTx/>
              <a:buFont typeface="Wingdings" pitchFamily="2" charset="2"/>
              <a:buAutoNum type="arabicPeriod" startAt="3"/>
              <a:defRPr/>
            </a:pPr>
            <a:r>
              <a:rPr lang="cs-CZ" sz="2400" b="1" u="sng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v závislosti na změnách objemu výroby respektive množství poskytovaných  služeb,</a:t>
            </a:r>
          </a:p>
          <a:p>
            <a:pPr marL="990600" lvl="1" indent="-533400" eaLnBrk="1" hangingPunct="1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buClr>
                <a:schemeClr val="tx1"/>
              </a:buClr>
              <a:buSzTx/>
              <a:buFont typeface="Wingdings" pitchFamily="2" charset="2"/>
              <a:buAutoNum type="arabicPeriod" startAt="3"/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z pohledu vnitropodnikového řízení nákladů</a:t>
            </a:r>
          </a:p>
          <a:p>
            <a:pPr marL="990600" lvl="1" indent="-533400" eaLnBrk="1" hangingPunct="1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buClr>
                <a:schemeClr val="tx1"/>
              </a:buClr>
              <a:buSzTx/>
              <a:buFont typeface="Wingdings" pitchFamily="2" charset="2"/>
              <a:buAutoNum type="arabicPeriod" startAt="3"/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Členění nákladů v manažerském rozhodování, 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(účetní pojetí nákladů je v některých případech málo průkazné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=&gt;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 vzniklo manažerské pojetí nákladů).</a:t>
            </a:r>
            <a:endParaRPr lang="cs-CZ" sz="2400" dirty="0">
              <a:latin typeface="Times New Roman" pitchFamily="18" charset="0"/>
              <a:cs typeface="Times New Roman" pitchFamily="18" charset="0"/>
            </a:endParaRPr>
          </a:p>
          <a:p>
            <a:pPr marL="609600" indent="-609600" eaLnBrk="1" hangingPunct="1">
              <a:buFont typeface="Wingdings" pitchFamily="2" charset="2"/>
              <a:buNone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671513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i="1" dirty="0">
                <a:latin typeface="Times New Roman" pitchFamily="18" charset="0"/>
                <a:cs typeface="Times New Roman" pitchFamily="18" charset="0"/>
              </a:rPr>
              <a:t>Základní pojmy. Druhové třídění nákladů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96975"/>
            <a:ext cx="9144000" cy="5661025"/>
          </a:xfrm>
        </p:spPr>
        <p:txBody>
          <a:bodyPr/>
          <a:lstStyle/>
          <a:p>
            <a:pPr indent="22225" eaLnBrk="1" hangingPunct="1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buFont typeface="Wingdings" pitchFamily="2" charset="2"/>
              <a:buNone/>
              <a:defRPr/>
            </a:pPr>
            <a:r>
              <a:rPr lang="cs-CZ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Druhovým třídním nákladů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vznikají ekonomicky stejnorodé skupiny nákladů. </a:t>
            </a:r>
          </a:p>
          <a:p>
            <a:pPr indent="22225" eaLnBrk="1" hangingPunct="1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buFont typeface="Wingdings" pitchFamily="2" charset="2"/>
              <a:buNone/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Existuje řada kritérií podle kterých lze členit náklady do stejnorodých skupin za účelem jejich snadnější aplikace v rámci celé palety rozhodovacích úloh. Z pohledu kontinuity reprodukčního procesu lze za základ přijmout druhové členění nákladů, které vstupují do výrobního procesu jako prvotní (primární) náklady.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671513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i="1" dirty="0">
                <a:latin typeface="Times New Roman" pitchFamily="18" charset="0"/>
                <a:cs typeface="Times New Roman" pitchFamily="18" charset="0"/>
              </a:rPr>
              <a:t>Základní pojmy: druhové třídění nákladů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96975"/>
            <a:ext cx="9144000" cy="5661025"/>
          </a:xfrm>
        </p:spPr>
        <p:txBody>
          <a:bodyPr/>
          <a:lstStyle/>
          <a:p>
            <a:pPr marL="0" indent="0" eaLnBrk="1" hangingPunct="1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buFont typeface="Wingdings" pitchFamily="2" charset="2"/>
              <a:buNone/>
              <a:defRPr/>
            </a:pPr>
            <a:endParaRPr lang="cs-CZ" sz="2400" dirty="0"/>
          </a:p>
          <a:p>
            <a:pPr marL="266700" indent="0" eaLnBrk="1" hangingPunct="1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buFont typeface="Wingdings" pitchFamily="2" charset="2"/>
              <a:buNone/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Jde o náklady </a:t>
            </a:r>
            <a:r>
              <a:rPr lang="cs-CZ" sz="2400" u="sng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externí</a:t>
            </a:r>
            <a:r>
              <a:rPr lang="cs-CZ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které do podniku vstupují jako produkty </a:t>
            </a:r>
            <a:r>
              <a:rPr lang="cs-CZ" sz="2400" u="sng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jiných podnikatelských subjektů</a:t>
            </a:r>
            <a:r>
              <a:rPr lang="cs-CZ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266700" indent="0" eaLnBrk="1" hangingPunct="1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buFont typeface="Wingdings" pitchFamily="2" charset="2"/>
              <a:buNone/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Druhové členění nákladů je sice </a:t>
            </a:r>
            <a:r>
              <a:rPr lang="cs-CZ" sz="2400" i="1" u="sng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základem nákladové struktury účetních výkazů</a:t>
            </a:r>
            <a:r>
              <a:rPr lang="cs-CZ" sz="2400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ale je málo upotřebitelné v oblasti sledování hospodárného vynakládání nákladů. </a:t>
            </a:r>
          </a:p>
          <a:p>
            <a:pPr marL="0" indent="0" eaLnBrk="1" hangingPunct="1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buFont typeface="Wingdings" pitchFamily="2" charset="2"/>
              <a:buNone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527050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i="1" dirty="0">
                <a:latin typeface="Times New Roman" pitchFamily="18" charset="0"/>
                <a:cs typeface="Times New Roman" pitchFamily="18" charset="0"/>
              </a:rPr>
              <a:t>Základní pojmy: účelové třídění nákladů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52513"/>
            <a:ext cx="8820472" cy="6048375"/>
          </a:xfrm>
        </p:spPr>
        <p:txBody>
          <a:bodyPr/>
          <a:lstStyle/>
          <a:p>
            <a:pPr marL="266700" indent="0" eaLnBrk="1" hangingPunct="1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buFont typeface="Wingdings" pitchFamily="2" charset="2"/>
              <a:buNone/>
              <a:tabLst>
                <a:tab pos="2784475" algn="l"/>
              </a:tabLst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Pro účely kontroly hospodárného vynakládání nákladů je vhodnějším kritériem jejich účelnost použití. V tomto bodě lze uvést dvě roviny sledování nákladů:</a:t>
            </a:r>
          </a:p>
          <a:p>
            <a:pPr marL="893763" lvl="1" indent="-436563" eaLnBrk="1" hangingPunct="1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buSzTx/>
              <a:tabLst>
                <a:tab pos="2784475" algn="l"/>
              </a:tabLst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podle místa vzniku (střediska),</a:t>
            </a:r>
          </a:p>
          <a:p>
            <a:pPr marL="893763" lvl="1" indent="-436563" eaLnBrk="1" hangingPunct="1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buSzTx/>
              <a:tabLst>
                <a:tab pos="2784475" algn="l"/>
              </a:tabLst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podle výkonů (výrobek, kalkulační jednice, nositel nákladů, služba) </a:t>
            </a:r>
          </a:p>
          <a:p>
            <a:pPr marL="266700" indent="0" eaLnBrk="1" hangingPunct="1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buFont typeface="Wingdings" pitchFamily="2" charset="2"/>
              <a:buNone/>
              <a:tabLst>
                <a:tab pos="2784475" algn="l"/>
              </a:tabLst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Pokud jde o první skupinu nákladů, hovoří se o </a:t>
            </a:r>
            <a:r>
              <a:rPr lang="cs-CZ" sz="2400" u="sng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jednicových a režijních</a:t>
            </a:r>
            <a:r>
              <a:rPr lang="cs-CZ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nákladech. </a:t>
            </a:r>
          </a:p>
          <a:p>
            <a:pPr marL="0" indent="0" eaLnBrk="1" hangingPunct="1">
              <a:spcBef>
                <a:spcPct val="50000"/>
              </a:spcBef>
              <a:spcAft>
                <a:spcPct val="50000"/>
              </a:spcAft>
              <a:buFont typeface="Wingdings" pitchFamily="2" charset="2"/>
              <a:buNone/>
              <a:tabLst>
                <a:tab pos="2784475" algn="l"/>
              </a:tabLst>
              <a:defRPr/>
            </a:pPr>
            <a:endParaRPr lang="cs-CZ" sz="2400" dirty="0"/>
          </a:p>
          <a:p>
            <a:pPr marL="0" indent="0" eaLnBrk="1" hangingPunct="1">
              <a:spcBef>
                <a:spcPct val="50000"/>
              </a:spcBef>
              <a:buFont typeface="Wingdings" pitchFamily="2" charset="2"/>
              <a:buNone/>
              <a:tabLst>
                <a:tab pos="2784475" algn="l"/>
              </a:tabLst>
              <a:defRPr/>
            </a:pPr>
            <a:endParaRPr lang="cs-CZ" sz="28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14313"/>
            <a:ext cx="8229600" cy="766762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i="1" dirty="0">
                <a:latin typeface="Times New Roman" pitchFamily="18" charset="0"/>
                <a:cs typeface="Times New Roman" pitchFamily="18" charset="0"/>
              </a:rPr>
              <a:t>Základní pojmy: účelové třídění nákladů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071563"/>
            <a:ext cx="8893175" cy="5024437"/>
          </a:xfrm>
        </p:spPr>
        <p:txBody>
          <a:bodyPr/>
          <a:lstStyle/>
          <a:p>
            <a:pPr marL="0" indent="0" eaLnBrk="1" hangingPunct="1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buFont typeface="Wingdings" pitchFamily="2" charset="2"/>
              <a:buNone/>
              <a:defRPr/>
            </a:pPr>
            <a:r>
              <a:rPr lang="cs-CZ" sz="2400" b="1" u="sng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Jednicové náklady</a:t>
            </a:r>
            <a:r>
              <a:rPr lang="cs-CZ" sz="24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lze spojit jednoznačně s určitým výkonem (výrobkem, službou). </a:t>
            </a:r>
          </a:p>
          <a:p>
            <a:pPr marL="0" indent="0" eaLnBrk="1" hangingPunct="1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buFont typeface="Wingdings" pitchFamily="2" charset="2"/>
              <a:buNone/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Naopak množina všech ostatních nákladů, kterou nelze jednoznačně přiřadit k určitému výkonu tvoří skupinu </a:t>
            </a:r>
            <a:br>
              <a:rPr lang="cs-CZ" sz="2400" dirty="0">
                <a:latin typeface="Times New Roman" pitchFamily="18" charset="0"/>
                <a:cs typeface="Times New Roman" pitchFamily="18" charset="0"/>
              </a:rPr>
            </a:br>
            <a:r>
              <a:rPr lang="cs-CZ" sz="2400" b="1" u="sng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režijních nákladů</a:t>
            </a:r>
            <a:r>
              <a:rPr lang="cs-CZ" sz="24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0" eaLnBrk="1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U takto strukturovaných nákladů se hledá odpověď na otázku: „kde“ náklady vznikly a „kdo“ má pravomoc a možnost jejich výši ovlivnit. </a:t>
            </a:r>
          </a:p>
          <a:p>
            <a:pPr marL="0" indent="0" eaLnBrk="1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Sledování nákladů podle místa vzniku má úzkou návaznost na metodu řízení nákladů prostřednictvím </a:t>
            </a:r>
            <a:r>
              <a:rPr lang="cs-CZ" sz="24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„nákladového controllingu</a:t>
            </a:r>
            <a:r>
              <a:rPr lang="cs-CZ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“.</a:t>
            </a:r>
          </a:p>
          <a:p>
            <a:pPr marL="0" indent="0" eaLnBrk="1" hangingPunct="1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  <a:defRPr/>
            </a:pPr>
            <a:endParaRPr lang="cs-CZ" sz="3600" dirty="0"/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671513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i="1" dirty="0">
                <a:latin typeface="Times New Roman" pitchFamily="18" charset="0"/>
                <a:cs typeface="Times New Roman" pitchFamily="18" charset="0"/>
              </a:rPr>
              <a:t>Základní pojmy: účelové třídění nákladů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196975"/>
            <a:ext cx="8893175" cy="5327650"/>
          </a:xfrm>
        </p:spPr>
        <p:txBody>
          <a:bodyPr/>
          <a:lstStyle/>
          <a:p>
            <a:pPr marL="0" indent="0" eaLnBrk="1" hangingPunct="1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buFont typeface="Wingdings" pitchFamily="2" charset="2"/>
              <a:buNone/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U takto strukturovaných nákladů se hledá odpověď na otázku: </a:t>
            </a:r>
            <a:r>
              <a:rPr lang="cs-CZ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„kde“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náklady vznikly a </a:t>
            </a:r>
            <a:r>
              <a:rPr lang="cs-CZ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„kdo“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má pravomoc a možnost jejich výši ovlivnit. </a:t>
            </a:r>
          </a:p>
          <a:p>
            <a:pPr marL="0" indent="0" eaLnBrk="1" hangingPunct="1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buFont typeface="Wingdings" pitchFamily="2" charset="2"/>
              <a:buNone/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Sledování nákladů podle místa vzniku má úzkou návaznost na metodu řízení nákladů prostřednictvím </a:t>
            </a:r>
            <a:r>
              <a:rPr lang="cs-CZ" sz="24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„nákladového controllingu“.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600075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i="1" dirty="0">
                <a:latin typeface="Times New Roman" pitchFamily="18" charset="0"/>
                <a:cs typeface="Times New Roman" pitchFamily="18" charset="0"/>
              </a:rPr>
              <a:t>Základní pojmy: účelové třídění nákladů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08050"/>
            <a:ext cx="9144000" cy="594995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  <a:tabLst>
                <a:tab pos="447675" algn="l"/>
                <a:tab pos="4486275" algn="r"/>
              </a:tabLs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Při výrobě kancelářského stolu jsou</a:t>
            </a:r>
          </a:p>
          <a:p>
            <a:pPr marL="0" indent="0" eaLnBrk="1" hangingPunct="1">
              <a:buFont typeface="Wingdings" pitchFamily="2" charset="2"/>
              <a:buNone/>
              <a:tabLst>
                <a:tab pos="447675" algn="l"/>
                <a:tab pos="4486275" algn="r"/>
              </a:tabLs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jednicovými </a:t>
            </a:r>
            <a:r>
              <a:rPr lang="cs-CZ" sz="20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náklady:</a:t>
            </a:r>
          </a:p>
          <a:p>
            <a:pPr marL="912813" lvl="1" eaLnBrk="1" hangingPunct="1">
              <a:buClr>
                <a:srgbClr val="FFFF00"/>
              </a:buClr>
              <a:buSzPct val="100000"/>
              <a:buFont typeface="Wingdings" pitchFamily="2" charset="2"/>
              <a:buChar char="q"/>
              <a:tabLst>
                <a:tab pos="447675" algn="l"/>
                <a:tab pos="4486275" algn="r"/>
              </a:tabLs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dřevo (vrchní deska stolu),</a:t>
            </a:r>
          </a:p>
          <a:p>
            <a:pPr marL="912813" lvl="1" eaLnBrk="1" hangingPunct="1">
              <a:buClr>
                <a:srgbClr val="FFFF00"/>
              </a:buClr>
              <a:buSzPct val="100000"/>
              <a:buFont typeface="Wingdings" pitchFamily="2" charset="2"/>
              <a:buChar char="q"/>
              <a:tabLst>
                <a:tab pos="447675" algn="l"/>
                <a:tab pos="4486275" algn="r"/>
              </a:tabLs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ocelový plech (kovové šuplíky),</a:t>
            </a:r>
          </a:p>
          <a:p>
            <a:pPr marL="912813" lvl="1" eaLnBrk="1" hangingPunct="1">
              <a:buClr>
                <a:srgbClr val="FFFF00"/>
              </a:buClr>
              <a:buSzPct val="100000"/>
              <a:buFont typeface="Wingdings" pitchFamily="2" charset="2"/>
              <a:buChar char="q"/>
              <a:tabLst>
                <a:tab pos="447675" algn="l"/>
                <a:tab pos="4486275" algn="r"/>
              </a:tabLs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tenkostěnné ocelové profily (nohy stolu)</a:t>
            </a:r>
          </a:p>
          <a:p>
            <a:pPr marL="912813" lvl="1" eaLnBrk="1" hangingPunct="1">
              <a:buClr>
                <a:srgbClr val="FFFF00"/>
              </a:buClr>
              <a:buSzPct val="100000"/>
              <a:buFont typeface="Wingdings" pitchFamily="2" charset="2"/>
              <a:buChar char="q"/>
              <a:tabLst>
                <a:tab pos="447675" algn="l"/>
                <a:tab pos="4486275" algn="r"/>
              </a:tabLs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plastové kryty profilů (podložky)</a:t>
            </a:r>
          </a:p>
          <a:p>
            <a:pPr marL="912813" lvl="1" eaLnBrk="1" hangingPunct="1">
              <a:buClr>
                <a:srgbClr val="FFFF00"/>
              </a:buClr>
              <a:buSzPct val="100000"/>
              <a:buFont typeface="Wingdings" pitchFamily="2" charset="2"/>
              <a:buChar char="q"/>
              <a:tabLst>
                <a:tab pos="447675" algn="l"/>
                <a:tab pos="4486275" algn="r"/>
              </a:tabLs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základní barva , lak …</a:t>
            </a:r>
          </a:p>
          <a:p>
            <a:pPr marL="912813" lvl="1" eaLnBrk="1" hangingPunct="1">
              <a:buClr>
                <a:schemeClr val="tx1"/>
              </a:buClr>
              <a:buFont typeface="Wingdings" pitchFamily="2" charset="2"/>
              <a:buNone/>
              <a:tabLst>
                <a:tab pos="447675" algn="l"/>
                <a:tab pos="4486275" algn="r"/>
              </a:tabLst>
              <a:defRPr/>
            </a:pPr>
            <a:endParaRPr lang="cs-CZ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Clr>
                <a:schemeClr val="tx1"/>
              </a:buClr>
              <a:buFont typeface="Wingdings" pitchFamily="2" charset="2"/>
              <a:buNone/>
              <a:tabLst>
                <a:tab pos="447675" algn="l"/>
                <a:tab pos="4486275" algn="r"/>
              </a:tabLs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Při úklidu kancelářských prostor jsou</a:t>
            </a:r>
          </a:p>
          <a:p>
            <a:pPr marL="0" indent="0" eaLnBrk="1" hangingPunct="1">
              <a:buClr>
                <a:schemeClr val="tx1"/>
              </a:buClr>
              <a:buFont typeface="Wingdings" pitchFamily="2" charset="2"/>
              <a:buNone/>
              <a:tabLst>
                <a:tab pos="447675" algn="l"/>
                <a:tab pos="4486275" algn="r"/>
              </a:tabLst>
              <a:defRPr/>
            </a:pPr>
            <a:r>
              <a:rPr lang="cs-CZ" sz="20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jednicovými </a:t>
            </a:r>
            <a:r>
              <a:rPr lang="cs-CZ" sz="20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náklady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912813" lvl="1" eaLnBrk="1" hangingPunct="1">
              <a:buClr>
                <a:srgbClr val="FFFF00"/>
              </a:buClr>
              <a:buSzPct val="100000"/>
              <a:buFont typeface="Wingdings" pitchFamily="2" charset="2"/>
              <a:buChar char="q"/>
              <a:tabLst>
                <a:tab pos="447675" algn="l"/>
                <a:tab pos="4486275" algn="r"/>
              </a:tabLs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spotřeba čisticích  prostředků</a:t>
            </a:r>
          </a:p>
          <a:p>
            <a:pPr marL="912813" lvl="1" eaLnBrk="1" hangingPunct="1">
              <a:buClr>
                <a:srgbClr val="FFFF00"/>
              </a:buClr>
              <a:buSzPct val="100000"/>
              <a:buFont typeface="Wingdings" pitchFamily="2" charset="2"/>
              <a:buChar char="q"/>
              <a:tabLst>
                <a:tab pos="447675" algn="l"/>
                <a:tab pos="4486275" algn="r"/>
              </a:tabLs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spotřeba vody</a:t>
            </a:r>
          </a:p>
          <a:p>
            <a:pPr marL="912813" lvl="1" eaLnBrk="1" hangingPunct="1">
              <a:buClr>
                <a:srgbClr val="FFFF00"/>
              </a:buClr>
              <a:buSzPct val="100000"/>
              <a:buFont typeface="Wingdings" pitchFamily="2" charset="2"/>
              <a:buChar char="q"/>
              <a:tabLst>
                <a:tab pos="447675" algn="l"/>
                <a:tab pos="4486275" algn="r"/>
              </a:tabLs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spotřeba elektrické energie</a:t>
            </a:r>
          </a:p>
          <a:p>
            <a:pPr marL="912813" lvl="1" eaLnBrk="1" hangingPunct="1">
              <a:buClr>
                <a:srgbClr val="FFFF00"/>
              </a:buClr>
              <a:buSzPct val="100000"/>
              <a:buFont typeface="Wingdings" pitchFamily="2" charset="2"/>
              <a:buChar char="q"/>
              <a:tabLst>
                <a:tab pos="447675" algn="l"/>
                <a:tab pos="4486275" algn="r"/>
              </a:tabLst>
              <a:defRPr/>
            </a:pPr>
            <a:r>
              <a:rPr lang="cs-CZ" sz="2000" strike="sngStrike" dirty="0">
                <a:latin typeface="Times New Roman" pitchFamily="18" charset="0"/>
                <a:cs typeface="Times New Roman" pitchFamily="18" charset="0"/>
              </a:rPr>
              <a:t>opotřebení vysavače …</a:t>
            </a:r>
          </a:p>
          <a:p>
            <a:pPr marL="912813" lvl="1" eaLnBrk="1" hangingPunct="1">
              <a:buClr>
                <a:schemeClr val="tx1"/>
              </a:buClr>
              <a:buFont typeface="Wingdings" pitchFamily="2" charset="2"/>
              <a:buChar char="q"/>
              <a:tabLst>
                <a:tab pos="447675" algn="l"/>
                <a:tab pos="4486275" algn="r"/>
              </a:tabLst>
              <a:defRPr/>
            </a:pPr>
            <a:endParaRPr lang="cs-CZ" sz="2000" dirty="0">
              <a:latin typeface="Times New Roman" pitchFamily="18" charset="0"/>
              <a:cs typeface="Times New Roman" pitchFamily="18" charset="0"/>
            </a:endParaRPr>
          </a:p>
          <a:p>
            <a:pPr marL="912813" lvl="1" eaLnBrk="1" hangingPunct="1">
              <a:buClr>
                <a:schemeClr val="tx1"/>
              </a:buClr>
              <a:buFont typeface="Wingdings" pitchFamily="2" charset="2"/>
              <a:buNone/>
              <a:tabLst>
                <a:tab pos="447675" algn="l"/>
                <a:tab pos="4486275" algn="r"/>
              </a:tabLst>
              <a:defRPr/>
            </a:pPr>
            <a:endParaRPr lang="cs-CZ" sz="2000" dirty="0"/>
          </a:p>
        </p:txBody>
      </p:sp>
      <p:pic>
        <p:nvPicPr>
          <p:cNvPr id="36868" name="Picture 4" descr="MCj0301514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063" y="1196975"/>
            <a:ext cx="2808287" cy="216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69" name="Line 5"/>
          <p:cNvSpPr>
            <a:spLocks noChangeShapeType="1"/>
          </p:cNvSpPr>
          <p:nvPr/>
        </p:nvSpPr>
        <p:spPr bwMode="auto">
          <a:xfrm flipV="1">
            <a:off x="4067175" y="1700213"/>
            <a:ext cx="1800225" cy="288925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36870" name="Line 6"/>
          <p:cNvSpPr>
            <a:spLocks noChangeShapeType="1"/>
          </p:cNvSpPr>
          <p:nvPr/>
        </p:nvSpPr>
        <p:spPr bwMode="auto">
          <a:xfrm flipV="1">
            <a:off x="4572000" y="2205038"/>
            <a:ext cx="2087563" cy="144462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36871" name="Line 7"/>
          <p:cNvSpPr>
            <a:spLocks noChangeShapeType="1"/>
          </p:cNvSpPr>
          <p:nvPr/>
        </p:nvSpPr>
        <p:spPr bwMode="auto">
          <a:xfrm>
            <a:off x="5364163" y="2852738"/>
            <a:ext cx="287337" cy="144462"/>
          </a:xfrm>
          <a:prstGeom prst="line">
            <a:avLst/>
          </a:prstGeom>
          <a:noFill/>
          <a:ln w="9525">
            <a:solidFill>
              <a:srgbClr val="FF9900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cs-CZ"/>
          </a:p>
        </p:txBody>
      </p:sp>
      <p:pic>
        <p:nvPicPr>
          <p:cNvPr id="36872" name="Picture 8" descr="MCj0250427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8263" y="4076700"/>
            <a:ext cx="1584325" cy="208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73" name="Picture 9" descr="MCj0344945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77050" y="4941888"/>
            <a:ext cx="2087563" cy="1150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74" name="Line 10"/>
          <p:cNvSpPr>
            <a:spLocks noChangeShapeType="1"/>
          </p:cNvSpPr>
          <p:nvPr/>
        </p:nvSpPr>
        <p:spPr bwMode="auto">
          <a:xfrm>
            <a:off x="4716463" y="3141663"/>
            <a:ext cx="1727200" cy="287337"/>
          </a:xfrm>
          <a:prstGeom prst="line">
            <a:avLst/>
          </a:prstGeom>
          <a:noFill/>
          <a:ln w="9525">
            <a:solidFill>
              <a:srgbClr val="FF9900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cs-CZ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81075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i="1" dirty="0">
                <a:latin typeface="Times New Roman" pitchFamily="18" charset="0"/>
                <a:cs typeface="Times New Roman" pitchFamily="18" charset="0"/>
              </a:rPr>
              <a:t>Základní pojmy: účelové třídění nákladů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81075"/>
            <a:ext cx="9144000" cy="5616575"/>
          </a:xfrm>
        </p:spPr>
        <p:txBody>
          <a:bodyPr/>
          <a:lstStyle/>
          <a:p>
            <a:pPr indent="19050" eaLnBrk="1" hangingPunct="1">
              <a:spcBef>
                <a:spcPct val="50000"/>
              </a:spcBef>
              <a:buFont typeface="Wingdings" pitchFamily="2" charset="2"/>
              <a:buNone/>
              <a:tabLst>
                <a:tab pos="895350" algn="l"/>
              </a:tabLst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Kalkulační členění nákladů umožňuje odpovědět na otázku: </a:t>
            </a:r>
            <a:r>
              <a:rPr lang="cs-CZ" sz="2400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na co byly náklady vynaloženy (na jakou službu)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Toto hledisko je pro podnikovou sféru velmi významné, protože dokáže zjistit:</a:t>
            </a:r>
          </a:p>
          <a:p>
            <a:pPr indent="19050" eaLnBrk="1" hangingPunct="1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  <a:buClr>
                <a:srgbClr val="FFFF00"/>
              </a:buClr>
              <a:buSzTx/>
              <a:buFont typeface="Wingdings" pitchFamily="2" charset="2"/>
              <a:buChar char="q"/>
              <a:tabLst>
                <a:tab pos="895350" algn="l"/>
              </a:tabLst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	rentabilitu (ziskovost) jednotlivých položek poskytovaných 	výrobků a služeb,</a:t>
            </a:r>
          </a:p>
          <a:p>
            <a:pPr indent="19050" eaLnBrk="1" hangingPunct="1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  <a:buClr>
                <a:srgbClr val="FFFF00"/>
              </a:buClr>
              <a:buSzTx/>
              <a:buFont typeface="Wingdings" pitchFamily="2" charset="2"/>
              <a:buChar char="q"/>
              <a:tabLst>
                <a:tab pos="895350" algn="l"/>
              </a:tabLst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	jak jednotlivé výrobky či služby přispívají na tvorbu 	výsledku hospodaření (zisku) a tím ovlivňovat nabídkovou 	paletu výrobků a služeb,</a:t>
            </a:r>
          </a:p>
          <a:p>
            <a:pPr indent="19050" eaLnBrk="1" hangingPunct="1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  <a:buClr>
                <a:srgbClr val="FFFF00"/>
              </a:buClr>
              <a:buSzTx/>
              <a:buFont typeface="Wingdings" pitchFamily="2" charset="2"/>
              <a:buChar char="q"/>
              <a:tabLst>
                <a:tab pos="895350" algn="l"/>
              </a:tabLst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	zda danou službu provozovat ve vlastní režii nebo raději 	danou službu nakoupit (outsourcing),</a:t>
            </a:r>
          </a:p>
          <a:p>
            <a:pPr indent="19050" eaLnBrk="1" hangingPunct="1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  <a:buClr>
                <a:srgbClr val="FFFF00"/>
              </a:buClr>
              <a:buSzTx/>
              <a:buFont typeface="Wingdings" pitchFamily="2" charset="2"/>
              <a:buChar char="q"/>
              <a:tabLst>
                <a:tab pos="895350" algn="l"/>
              </a:tabLst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	minimální cenu pro obchodní oblast.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600075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i="1" dirty="0">
                <a:latin typeface="Times New Roman" pitchFamily="18" charset="0"/>
                <a:cs typeface="Times New Roman" pitchFamily="18" charset="0"/>
              </a:rPr>
              <a:t>Základní pojmy: účelové třídění nákladů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25538"/>
            <a:ext cx="9144000" cy="4970462"/>
          </a:xfrm>
        </p:spPr>
        <p:txBody>
          <a:bodyPr/>
          <a:lstStyle/>
          <a:p>
            <a:pPr indent="19050" eaLnBrk="1" hangingPunct="1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buFont typeface="Wingdings" pitchFamily="2" charset="2"/>
              <a:buNone/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Při kalkulačním třídění nákladů, které odpovídá na otázku </a:t>
            </a:r>
            <a:r>
              <a:rPr lang="cs-CZ" sz="24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„na co“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byly náklady vynaloženy jde o druhou rovinu sledování nákladů a to v závislosti na způsobu přiřazování nákladů na nositele nákladů. Rozeznávají se náklady:</a:t>
            </a:r>
          </a:p>
          <a:p>
            <a:pPr indent="19050" eaLnBrk="1" hangingPunct="1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buFont typeface="Wingdings" pitchFamily="2" charset="2"/>
              <a:buNone/>
              <a:defRPr/>
            </a:pPr>
            <a:r>
              <a:rPr lang="cs-CZ" sz="24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přímé</a:t>
            </a:r>
          </a:p>
          <a:p>
            <a:pPr indent="19050" eaLnBrk="1" hangingPunct="1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buFont typeface="Wingdings" pitchFamily="2" charset="2"/>
              <a:buNone/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a </a:t>
            </a:r>
          </a:p>
          <a:p>
            <a:pPr indent="19050" eaLnBrk="1" hangingPunct="1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buFont typeface="Wingdings" pitchFamily="2" charset="2"/>
              <a:buNone/>
              <a:defRPr/>
            </a:pPr>
            <a:r>
              <a:rPr lang="cs-CZ" sz="24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nepřímé.</a:t>
            </a:r>
            <a:r>
              <a:rPr lang="cs-CZ" sz="24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81000"/>
            <a:ext cx="8229600" cy="1031875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i="1" dirty="0">
                <a:latin typeface="Times New Roman" pitchFamily="18" charset="0"/>
                <a:cs typeface="Times New Roman" pitchFamily="18" charset="0"/>
              </a:rPr>
              <a:t>Úvod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981200"/>
            <a:ext cx="8362950" cy="4114800"/>
          </a:xfrm>
        </p:spPr>
        <p:txBody>
          <a:bodyPr/>
          <a:lstStyle/>
          <a:p>
            <a:pPr indent="19050" eaLnBrk="1" hangingPunct="1">
              <a:spcBef>
                <a:spcPct val="50000"/>
              </a:spcBef>
              <a:buFont typeface="Wingdings" pitchFamily="2" charset="2"/>
              <a:buNone/>
              <a:tabLst>
                <a:tab pos="6629400" algn="r"/>
                <a:tab pos="8782050" algn="r"/>
              </a:tabLst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malými písmeny budou označovány veličiny a ukazatelé, jejichž hodnota bude vztažena na jednotkovou velikost:</a:t>
            </a:r>
          </a:p>
          <a:p>
            <a:pPr indent="19050" eaLnBrk="1" hangingPunct="1">
              <a:spcBef>
                <a:spcPct val="50000"/>
              </a:spcBef>
              <a:buFont typeface="Wingdings" pitchFamily="2" charset="2"/>
              <a:buNone/>
              <a:tabLst>
                <a:tab pos="6629400" algn="r"/>
                <a:tab pos="8782050" algn="r"/>
              </a:tabLst>
              <a:defRPr/>
            </a:pPr>
            <a:endParaRPr lang="cs-CZ" sz="2400" dirty="0">
              <a:latin typeface="Times New Roman" pitchFamily="18" charset="0"/>
              <a:cs typeface="Times New Roman" pitchFamily="18" charset="0"/>
            </a:endParaRPr>
          </a:p>
          <a:p>
            <a:pPr indent="19050" eaLnBrk="1" hangingPunct="1">
              <a:spcBef>
                <a:spcPct val="50000"/>
              </a:spcBef>
              <a:buFont typeface="Wingdings" pitchFamily="2" charset="2"/>
              <a:buNone/>
              <a:tabLst>
                <a:tab pos="6370638" algn="r"/>
                <a:tab pos="8782050" algn="r"/>
              </a:tabLst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celkové náklady na jednotku produkce	</a:t>
            </a: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n	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Kč/ks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]</a:t>
            </a:r>
            <a:endParaRPr lang="cs-CZ" sz="2400" b="1" i="1" dirty="0">
              <a:latin typeface="Times New Roman" pitchFamily="18" charset="0"/>
              <a:cs typeface="Times New Roman" pitchFamily="18" charset="0"/>
            </a:endParaRPr>
          </a:p>
          <a:p>
            <a:pPr indent="19050" eaLnBrk="1" hangingPunct="1">
              <a:spcBef>
                <a:spcPct val="50000"/>
              </a:spcBef>
              <a:buFont typeface="Wingdings" pitchFamily="2" charset="2"/>
              <a:buNone/>
              <a:tabLst>
                <a:tab pos="6370638" algn="r"/>
                <a:tab pos="8782050" algn="r"/>
              </a:tabLst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variabilní náklady na jednotku produkce	</a:t>
            </a: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v	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Kč/kg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]</a:t>
            </a:r>
            <a:endParaRPr lang="cs-CZ" sz="2400" b="1" i="1" dirty="0">
              <a:latin typeface="Times New Roman" pitchFamily="18" charset="0"/>
              <a:cs typeface="Times New Roman" pitchFamily="18" charset="0"/>
            </a:endParaRPr>
          </a:p>
          <a:p>
            <a:pPr indent="19050" eaLnBrk="1" hangingPunct="1">
              <a:spcBef>
                <a:spcPct val="50000"/>
              </a:spcBef>
              <a:buFont typeface="Wingdings" pitchFamily="2" charset="2"/>
              <a:buNone/>
              <a:tabLst>
                <a:tab pos="6370638" algn="r"/>
                <a:tab pos="8782050" algn="r"/>
              </a:tabLst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cena 	</a:t>
            </a: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p	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cs-CZ" sz="2400" b="1" i="1" dirty="0" err="1">
                <a:latin typeface="Times New Roman" pitchFamily="18" charset="0"/>
                <a:cs typeface="Times New Roman" pitchFamily="18" charset="0"/>
              </a:rPr>
              <a:t>Kč</a:t>
            </a: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/kWh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]</a:t>
            </a:r>
            <a:endParaRPr lang="cs-CZ" sz="2400" b="1" i="1" dirty="0">
              <a:latin typeface="Times New Roman" pitchFamily="18" charset="0"/>
              <a:cs typeface="Times New Roman" pitchFamily="18" charset="0"/>
            </a:endParaRPr>
          </a:p>
          <a:p>
            <a:pPr indent="19050" eaLnBrk="1" hangingPunct="1">
              <a:spcBef>
                <a:spcPct val="50000"/>
              </a:spcBef>
              <a:buFont typeface="Wingdings" pitchFamily="2" charset="2"/>
              <a:buNone/>
              <a:tabLst>
                <a:tab pos="6629400" algn="r"/>
                <a:tab pos="8782050" algn="r"/>
              </a:tabLst>
              <a:defRPr/>
            </a:pPr>
            <a:endParaRPr lang="cs-CZ" sz="2400" b="1" dirty="0">
              <a:latin typeface="Times New Roman" pitchFamily="18" charset="0"/>
              <a:cs typeface="Times New Roman" pitchFamily="18" charset="0"/>
            </a:endParaRPr>
          </a:p>
          <a:p>
            <a:pPr indent="19050" eaLnBrk="1" hangingPunct="1">
              <a:spcBef>
                <a:spcPct val="50000"/>
              </a:spcBef>
              <a:buFont typeface="Wingdings" pitchFamily="2" charset="2"/>
              <a:buNone/>
              <a:tabLst>
                <a:tab pos="6629400" algn="r"/>
                <a:tab pos="8782050" algn="r"/>
              </a:tabLst>
              <a:defRPr/>
            </a:pPr>
            <a:endParaRPr lang="cs-CZ" dirty="0">
              <a:cs typeface="Times New Roman" pitchFamily="18" charset="0"/>
            </a:endParaRPr>
          </a:p>
          <a:p>
            <a:pPr indent="19050" eaLnBrk="1" hangingPunct="1">
              <a:spcBef>
                <a:spcPct val="50000"/>
              </a:spcBef>
              <a:buFont typeface="Wingdings" pitchFamily="2" charset="2"/>
              <a:buNone/>
              <a:tabLst>
                <a:tab pos="6629400" algn="r"/>
                <a:tab pos="8782050" algn="r"/>
              </a:tabLst>
              <a:defRPr/>
            </a:pPr>
            <a:endParaRPr lang="en-US" dirty="0"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600075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i="1" dirty="0">
                <a:latin typeface="Times New Roman" pitchFamily="18" charset="0"/>
                <a:cs typeface="Times New Roman" pitchFamily="18" charset="0"/>
              </a:rPr>
              <a:t>Základní pojmy: účelové třídění nákladů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196975"/>
            <a:ext cx="8362950" cy="5661025"/>
          </a:xfrm>
        </p:spPr>
        <p:txBody>
          <a:bodyPr/>
          <a:lstStyle/>
          <a:p>
            <a:pPr marL="0" indent="0" eaLnBrk="1" hangingPunct="1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buFont typeface="Wingdings" pitchFamily="2" charset="2"/>
              <a:buNone/>
              <a:defRPr/>
            </a:pPr>
            <a:endParaRPr lang="cs-CZ" sz="2400" dirty="0"/>
          </a:p>
          <a:p>
            <a:pPr marL="0" indent="0" eaLnBrk="1" hangingPunct="1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buFont typeface="Wingdings" pitchFamily="2" charset="2"/>
              <a:buNone/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Vzhledem k existenci společných (nepřímých) nákladů pro skupinu výkonů, je základní otázkou tohoto pohledu na náklady 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způsob přiřazování společných nákladů konkrétním výkonům.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81000"/>
            <a:ext cx="8229600" cy="671513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i="1" dirty="0">
                <a:latin typeface="Times New Roman" pitchFamily="18" charset="0"/>
                <a:cs typeface="Times New Roman" pitchFamily="18" charset="0"/>
              </a:rPr>
              <a:t>Vztahy mezi základními ekonomickými veličinami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1341438"/>
            <a:ext cx="8496300" cy="5183187"/>
          </a:xfrm>
        </p:spPr>
        <p:txBody>
          <a:bodyPr/>
          <a:lstStyle/>
          <a:p>
            <a:pPr marL="0" indent="0" eaLnBrk="1" hangingPunct="1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buFont typeface="Wingdings" pitchFamily="2" charset="2"/>
              <a:buNone/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K posuzování úspěšnosti (neúspěšnosti) hospodaření podnikatelských subjektů jak v oblasti výrobní činnosti tak v oblasti služeb se využívá veličin:</a:t>
            </a:r>
          </a:p>
          <a:p>
            <a:pPr marL="990600" lvl="1" indent="-533400" eaLnBrk="1" hangingPunct="1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buClr>
                <a:srgbClr val="FFFF00"/>
              </a:buClr>
              <a:buSzTx/>
              <a:buFont typeface="Wingdings" pitchFamily="2" charset="2"/>
              <a:buChar char="q"/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výnosy,</a:t>
            </a:r>
          </a:p>
          <a:p>
            <a:pPr marL="990600" lvl="1" indent="-533400" eaLnBrk="1" hangingPunct="1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buClr>
                <a:srgbClr val="FFFF00"/>
              </a:buClr>
              <a:buSzTx/>
              <a:buFont typeface="Wingdings" pitchFamily="2" charset="2"/>
              <a:buChar char="q"/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náklady,</a:t>
            </a:r>
          </a:p>
          <a:p>
            <a:pPr marL="990600" lvl="1" indent="-533400" eaLnBrk="1" hangingPunct="1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buClr>
                <a:srgbClr val="FFFF00"/>
              </a:buClr>
              <a:buSzTx/>
              <a:buFont typeface="Wingdings" pitchFamily="2" charset="2"/>
              <a:buChar char="q"/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výsledek hospodaření,</a:t>
            </a:r>
          </a:p>
          <a:p>
            <a:pPr marL="0" indent="0" eaLnBrk="1" hangingPunct="1">
              <a:spcBef>
                <a:spcPct val="50000"/>
              </a:spcBef>
              <a:spcAft>
                <a:spcPct val="50000"/>
              </a:spcAft>
              <a:buClr>
                <a:schemeClr val="tx1"/>
              </a:buClr>
              <a:buFont typeface="Wingdings" pitchFamily="2" charset="2"/>
              <a:buNone/>
              <a:defRPr/>
            </a:pPr>
            <a:endParaRPr lang="cs-CZ" sz="2400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671513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i="1" dirty="0">
                <a:latin typeface="Times New Roman" pitchFamily="18" charset="0"/>
                <a:cs typeface="Times New Roman" pitchFamily="18" charset="0"/>
              </a:rPr>
              <a:t>Vztahy mezi základními ekonomickými veličinami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4827587"/>
          </a:xfrm>
        </p:spPr>
        <p:txBody>
          <a:bodyPr/>
          <a:lstStyle/>
          <a:p>
            <a:pPr marL="0" indent="0" eaLnBrk="1" hangingPunct="1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buFont typeface="Wingdings" pitchFamily="2" charset="2"/>
              <a:buNone/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Rozdíl mezi výnosy a náklady se označuje jako </a:t>
            </a:r>
            <a:r>
              <a:rPr lang="cs-CZ" sz="2400" b="1" u="sng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výsledek hospodaření. </a:t>
            </a:r>
          </a:p>
          <a:p>
            <a:pPr marL="0" indent="0" eaLnBrk="1" hangingPunct="1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buFont typeface="Wingdings" pitchFamily="2" charset="2"/>
              <a:buNone/>
              <a:defRPr/>
            </a:pP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V případě, že výnosy mají vyšší hodnotu než náklady hovoříme o </a:t>
            </a:r>
            <a:r>
              <a:rPr lang="cs-CZ" sz="2400" b="1" i="1" u="sng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zisku</a:t>
            </a:r>
            <a:r>
              <a:rPr lang="en-US" sz="2400" b="1" i="1" u="sng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r>
              <a:rPr lang="cs-CZ" sz="2400" b="1" i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v případě, že hodnota výnosů nedosahuje výše nákladů, hovoříme o </a:t>
            </a:r>
            <a:r>
              <a:rPr lang="cs-CZ" sz="2400" b="1" i="1" u="sng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ztrátě</a:t>
            </a:r>
            <a:endParaRPr lang="en-US" sz="2400" b="1" i="1" u="sng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buFont typeface="Wingdings" pitchFamily="2" charset="2"/>
              <a:buNone/>
              <a:defRPr/>
            </a:pPr>
            <a:endParaRPr lang="cs-CZ" dirty="0"/>
          </a:p>
          <a:p>
            <a:pPr marL="0" indent="0" eaLnBrk="1" hangingPunct="1"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815975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i="1" dirty="0">
                <a:latin typeface="Times New Roman" pitchFamily="18" charset="0"/>
                <a:cs typeface="Times New Roman" pitchFamily="18" charset="0"/>
              </a:rPr>
              <a:t>Vztahy mezi základními ekonomickými veličinami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Přehled o výnosech nákladech a výsledku hospodaření podává </a:t>
            </a:r>
            <a:r>
              <a:rPr lang="cs-CZ" sz="2400" b="1" u="sng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výkaz zisku a ztrát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r>
              <a:rPr lang="cs-CZ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stručně označovaný jako 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výsledovka</a:t>
            </a:r>
            <a:endParaRPr lang="en-US" sz="24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485900" y="381002"/>
            <a:ext cx="6172200" cy="815975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i="1" dirty="0">
                <a:latin typeface="Times New Roman" pitchFamily="18" charset="0"/>
                <a:cs typeface="Times New Roman" pitchFamily="18" charset="0"/>
              </a:rPr>
              <a:t>Nákladová funkce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6"/>
            <a:ext cx="8229600" cy="5661024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cs-CZ" sz="2400" u="sng" dirty="0">
                <a:latin typeface="Times New Roman" pitchFamily="18" charset="0"/>
                <a:cs typeface="Times New Roman" pitchFamily="18" charset="0"/>
              </a:rPr>
              <a:t>Nákladová funkce vyjadřuje matematickou (grafickou) formou vztah mezi náklady a objemem produkce.</a:t>
            </a:r>
          </a:p>
          <a:p>
            <a:pPr marL="0" indent="0" eaLnBrk="1" hangingPunct="1">
              <a:buNone/>
            </a:pPr>
            <a:endParaRPr lang="cs-CZ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/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	proporcionální náklady</a:t>
            </a:r>
          </a:p>
          <a:p>
            <a:pPr marL="0" indent="0" eaLnBrk="1" hangingPunct="1"/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2400" dirty="0" err="1">
                <a:latin typeface="Times New Roman" pitchFamily="18" charset="0"/>
                <a:cs typeface="Times New Roman" pitchFamily="18" charset="0"/>
              </a:rPr>
              <a:t>podproporcionální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náklady </a:t>
            </a:r>
          </a:p>
          <a:p>
            <a:pPr marL="0" indent="0" eaLnBrk="1" hangingPunct="1"/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2400" dirty="0" err="1">
                <a:latin typeface="Times New Roman" pitchFamily="18" charset="0"/>
                <a:cs typeface="Times New Roman" pitchFamily="18" charset="0"/>
              </a:rPr>
              <a:t>nadproporcionální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náklady</a:t>
            </a:r>
          </a:p>
          <a:p>
            <a:pPr marL="0" indent="0" eaLnBrk="1" hangingPunct="1">
              <a:buNone/>
            </a:pPr>
            <a:endParaRPr lang="cs-CZ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None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Využití nákladových funkcí:</a:t>
            </a:r>
          </a:p>
          <a:p>
            <a:pPr marL="400050" lvl="1" indent="0" eaLnBrk="1" hangingPunct="1"/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v řadě rozhodovacích úloh managementu podniku, </a:t>
            </a:r>
          </a:p>
          <a:p>
            <a:pPr marL="400050" lvl="1" indent="0" eaLnBrk="1" hangingPunct="1"/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ale i v soukromé sféře v oblasti osobních rozhodovacích úloh.</a:t>
            </a:r>
          </a:p>
          <a:p>
            <a:pPr marL="0" indent="0" eaLnBrk="1" hangingPunct="1">
              <a:buNone/>
            </a:pPr>
            <a:endParaRPr lang="cs-CZ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097510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5"/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pPr eaLnBrk="1" hangingPunct="1"/>
            <a:r>
              <a:rPr lang="cs-CZ" sz="24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Měsíční hodnoty produkce a celkových nákladů převzaté z účetnictví podnikatelského subjektu</a:t>
            </a:r>
          </a:p>
        </p:txBody>
      </p:sp>
      <p:graphicFrame>
        <p:nvGraphicFramePr>
          <p:cNvPr id="3074" name="Object 4"/>
          <p:cNvGraphicFramePr>
            <a:graphicFrameLocks noGrp="1" noChangeAspect="1"/>
          </p:cNvGraphicFramePr>
          <p:nvPr>
            <p:ph idx="4294967295"/>
          </p:nvPr>
        </p:nvGraphicFramePr>
        <p:xfrm>
          <a:off x="0" y="1773238"/>
          <a:ext cx="9118600" cy="5084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" name="Dokument" r:id="rId3" imgW="5736955" imgH="3438796" progId="">
                  <p:embed/>
                </p:oleObj>
              </mc:Choice>
              <mc:Fallback>
                <p:oleObj name="Dokument" r:id="rId3" imgW="5736955" imgH="3438796" progId="">
                  <p:embed/>
                  <p:pic>
                    <p:nvPicPr>
                      <p:cNvPr id="0" name="Picture 15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773238"/>
                        <a:ext cx="9118600" cy="5084762"/>
                      </a:xfrm>
                      <a:prstGeom prst="rect">
                        <a:avLst/>
                      </a:prstGeom>
                      <a:solidFill>
                        <a:srgbClr val="C0C0C0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pPr eaLnBrk="1" hangingPunct="1"/>
            <a:r>
              <a:rPr lang="cs-CZ" sz="2800" b="1" i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Nákladová funkce </a:t>
            </a:r>
            <a:r>
              <a:rPr lang="cs-CZ" sz="2400" i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(klasifikační analýza)</a:t>
            </a:r>
            <a:endParaRPr lang="cs-CZ" sz="2800" i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marL="0" indent="0" eaLnBrk="1" hangingPunct="1">
              <a:spcBef>
                <a:spcPct val="50000"/>
              </a:spcBef>
              <a:buClr>
                <a:srgbClr val="FFC000"/>
              </a:buClr>
              <a:buFont typeface="Wingdings" pitchFamily="2" charset="2"/>
              <a:buNone/>
            </a:pPr>
            <a:r>
              <a:rPr lang="cs-CZ" sz="2400" dirty="0">
                <a:effectLst/>
                <a:latin typeface="Times New Roman" pitchFamily="18" charset="0"/>
                <a:cs typeface="Times New Roman" pitchFamily="18" charset="0"/>
              </a:rPr>
              <a:t>Metoda </a:t>
            </a:r>
            <a:r>
              <a:rPr lang="cs-CZ" sz="2400" b="1" dirty="0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klasifikační analýzy</a:t>
            </a:r>
            <a:r>
              <a:rPr lang="cs-CZ" sz="2400" dirty="0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 (expertní) </a:t>
            </a:r>
            <a:r>
              <a:rPr lang="cs-CZ" sz="2400" dirty="0">
                <a:effectLst/>
                <a:latin typeface="Times New Roman" pitchFamily="18" charset="0"/>
                <a:cs typeface="Times New Roman" pitchFamily="18" charset="0"/>
              </a:rPr>
              <a:t>je založena na roztřídění jednotlivých nákladových položek do skupin variabilních a fixních (konstantních) nákladů na základě posouzení jejich chování při měnícím se objemu produkce.</a:t>
            </a:r>
          </a:p>
          <a:p>
            <a:pPr marL="0" indent="0" eaLnBrk="1" hangingPunct="1">
              <a:spcBef>
                <a:spcPct val="50000"/>
              </a:spcBef>
              <a:buClr>
                <a:srgbClr val="FFC000"/>
              </a:buClr>
              <a:buFont typeface="Wingdings" pitchFamily="2" charset="2"/>
              <a:buNone/>
            </a:pPr>
            <a:r>
              <a:rPr lang="cs-CZ" sz="2400" i="1" dirty="0">
                <a:effectLst/>
                <a:latin typeface="Times New Roman" pitchFamily="18" charset="0"/>
                <a:cs typeface="Times New Roman" pitchFamily="18" charset="0"/>
              </a:rPr>
              <a:t>Poznámka:</a:t>
            </a:r>
          </a:p>
          <a:p>
            <a:pPr marL="0" indent="0" eaLnBrk="1" hangingPunct="1">
              <a:spcBef>
                <a:spcPct val="50000"/>
              </a:spcBef>
              <a:buClr>
                <a:srgbClr val="FFC000"/>
              </a:buClr>
              <a:buFont typeface="Wingdings" pitchFamily="2" charset="2"/>
              <a:buNone/>
            </a:pPr>
            <a:r>
              <a:rPr lang="cs-CZ" sz="2400" i="1" dirty="0">
                <a:effectLst/>
                <a:latin typeface="Times New Roman" pitchFamily="18" charset="0"/>
                <a:cs typeface="Times New Roman" pitchFamily="18" charset="0"/>
              </a:rPr>
              <a:t>Druhově stejný typ nákladů nemusí být zařazen „jednoznačně  a trvale“  do jedné ze skupin nákladů.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pPr eaLnBrk="1" hangingPunct="1"/>
            <a:r>
              <a:rPr lang="cs-CZ" sz="28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Nákladová funkce </a:t>
            </a:r>
            <a:r>
              <a:rPr lang="cs-CZ" sz="24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(klasifikační analýza)</a:t>
            </a:r>
          </a:p>
        </p:txBody>
      </p:sp>
      <p:graphicFrame>
        <p:nvGraphicFramePr>
          <p:cNvPr id="4098" name="Object 4"/>
          <p:cNvGraphicFramePr>
            <a:graphicFrameLocks noGrp="1" noChangeAspect="1"/>
          </p:cNvGraphicFramePr>
          <p:nvPr>
            <p:ph idx="4294967295"/>
          </p:nvPr>
        </p:nvGraphicFramePr>
        <p:xfrm>
          <a:off x="0" y="1844675"/>
          <a:ext cx="9144000" cy="3816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4" name="Dokument" r:id="rId3" imgW="5922429" imgH="2817404" progId="">
                  <p:embed/>
                </p:oleObj>
              </mc:Choice>
              <mc:Fallback>
                <p:oleObj name="Dokument" r:id="rId3" imgW="5922429" imgH="2817404" progId="">
                  <p:embed/>
                  <p:pic>
                    <p:nvPicPr>
                      <p:cNvPr id="0" name="Picture 15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844675"/>
                        <a:ext cx="9144000" cy="381635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pPr eaLnBrk="1" hangingPunct="1"/>
            <a:r>
              <a:rPr lang="cs-CZ" sz="2800" b="1" i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Nákladová funkce </a:t>
            </a:r>
            <a:r>
              <a:rPr lang="cs-CZ" sz="2400" b="1" i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(metoda dvou období)</a:t>
            </a:r>
            <a:endParaRPr lang="cs-CZ" sz="2800" b="1" i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122" name="Object 4"/>
          <p:cNvGraphicFramePr>
            <a:graphicFrameLocks noGrp="1" noChangeAspect="1"/>
          </p:cNvGraphicFramePr>
          <p:nvPr>
            <p:ph idx="4294967295"/>
          </p:nvPr>
        </p:nvGraphicFramePr>
        <p:xfrm>
          <a:off x="539750" y="1700213"/>
          <a:ext cx="8077200" cy="479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8" name="Dokument" r:id="rId3" imgW="5775404" imgH="3427505" progId="">
                  <p:embed/>
                </p:oleObj>
              </mc:Choice>
              <mc:Fallback>
                <p:oleObj name="Dokument" r:id="rId3" imgW="5775404" imgH="3427505" progId="">
                  <p:embed/>
                  <p:pic>
                    <p:nvPicPr>
                      <p:cNvPr id="0" name="Picture 15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1700213"/>
                        <a:ext cx="8077200" cy="479425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4" name="Text Box 6"/>
          <p:cNvSpPr txBox="1">
            <a:spLocks noChangeArrowheads="1"/>
          </p:cNvSpPr>
          <p:nvPr/>
        </p:nvSpPr>
        <p:spPr bwMode="auto">
          <a:xfrm>
            <a:off x="1979613" y="4149725"/>
            <a:ext cx="43180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000" b="1">
                <a:latin typeface="Calibri" pitchFamily="34" charset="0"/>
              </a:rPr>
              <a:t>A</a:t>
            </a:r>
          </a:p>
        </p:txBody>
      </p:sp>
      <p:sp>
        <p:nvSpPr>
          <p:cNvPr id="5125" name="Text Box 7"/>
          <p:cNvSpPr txBox="1">
            <a:spLocks noChangeArrowheads="1"/>
          </p:cNvSpPr>
          <p:nvPr/>
        </p:nvSpPr>
        <p:spPr bwMode="auto">
          <a:xfrm>
            <a:off x="6227763" y="1412875"/>
            <a:ext cx="792162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000" b="1">
                <a:latin typeface="Calibri" pitchFamily="34" charset="0"/>
              </a:rPr>
              <a:t>B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pPr eaLnBrk="1" hangingPunct="1"/>
            <a:r>
              <a:rPr lang="cs-CZ" sz="32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Nákladová funkce </a:t>
            </a:r>
            <a:r>
              <a:rPr lang="cs-CZ" sz="28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(metoda dvou období)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4900613"/>
          </a:xfrm>
          <a:noFill/>
        </p:spPr>
        <p:txBody>
          <a:bodyPr/>
          <a:lstStyle/>
          <a:p>
            <a:pPr marL="0" indent="0" eaLnBrk="1" hangingPunct="1">
              <a:spcBef>
                <a:spcPct val="50000"/>
              </a:spcBef>
              <a:buClr>
                <a:srgbClr val="FFC000"/>
              </a:buClr>
              <a:buFont typeface="Wingdings" pitchFamily="2" charset="2"/>
              <a:buNone/>
              <a:tabLst>
                <a:tab pos="533400" algn="l"/>
                <a:tab pos="3581400" algn="l"/>
              </a:tabLst>
            </a:pPr>
            <a:r>
              <a:rPr lang="cs-CZ" sz="2400" dirty="0">
                <a:effectLst/>
                <a:latin typeface="Times New Roman" pitchFamily="18" charset="0"/>
                <a:cs typeface="Times New Roman" pitchFamily="18" charset="0"/>
              </a:rPr>
              <a:t>Metoda dvou období využívá ke konstrukci nákladové funkce pouze dva extremní body ve výrobě. Principem řešení je sestavení rovnice přímky s využitím „souřadnic“ dvou extrémních bodů:</a:t>
            </a:r>
          </a:p>
          <a:p>
            <a:pPr marL="0" indent="0" eaLnBrk="1" hangingPunct="1">
              <a:spcBef>
                <a:spcPct val="50000"/>
              </a:spcBef>
              <a:buClr>
                <a:srgbClr val="FFC000"/>
              </a:buClr>
              <a:buFont typeface="Wingdings" pitchFamily="2" charset="2"/>
              <a:buNone/>
              <a:tabLst>
                <a:tab pos="533400" algn="l"/>
                <a:tab pos="3581400" algn="l"/>
              </a:tabLst>
            </a:pPr>
            <a:endParaRPr lang="cs-CZ" sz="2400" dirty="0">
              <a:effectLst/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spcBef>
                <a:spcPct val="50000"/>
              </a:spcBef>
              <a:buClr>
                <a:srgbClr val="FFC000"/>
              </a:buClr>
              <a:buFont typeface="Wingdings" pitchFamily="2" charset="2"/>
              <a:buAutoNum type="arabicPeriod"/>
              <a:tabLst>
                <a:tab pos="533400" algn="l"/>
                <a:tab pos="3581400" algn="l"/>
              </a:tabLst>
            </a:pPr>
            <a:r>
              <a:rPr lang="cs-CZ" sz="2400" i="1" dirty="0">
                <a:effectLst/>
                <a:latin typeface="Times New Roman" pitchFamily="18" charset="0"/>
                <a:cs typeface="Times New Roman" pitchFamily="18" charset="0"/>
              </a:rPr>
              <a:t>	N </a:t>
            </a:r>
            <a:r>
              <a:rPr lang="cs-CZ" sz="2400" i="1" baseline="-25000" dirty="0">
                <a:effectLst/>
                <a:latin typeface="Times New Roman" pitchFamily="18" charset="0"/>
                <a:cs typeface="Times New Roman" pitchFamily="18" charset="0"/>
              </a:rPr>
              <a:t>QMIN </a:t>
            </a:r>
            <a:r>
              <a:rPr lang="cs-CZ" sz="2400" i="1" dirty="0">
                <a:effectLst/>
                <a:latin typeface="Times New Roman" pitchFamily="18" charset="0"/>
                <a:cs typeface="Times New Roman" pitchFamily="18" charset="0"/>
              </a:rPr>
              <a:t>= v </a:t>
            </a:r>
            <a:r>
              <a:rPr lang="en-US" sz="2400" i="1" dirty="0">
                <a:effectLst/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cs-CZ" sz="2400" i="1" dirty="0">
                <a:effectLst/>
                <a:latin typeface="Times New Roman" pitchFamily="18" charset="0"/>
                <a:cs typeface="Times New Roman" pitchFamily="18" charset="0"/>
              </a:rPr>
              <a:t> Q</a:t>
            </a:r>
            <a:r>
              <a:rPr lang="cs-CZ" sz="2400" i="1" baseline="-25000" dirty="0">
                <a:effectLst/>
                <a:latin typeface="Times New Roman" pitchFamily="18" charset="0"/>
                <a:cs typeface="Times New Roman" pitchFamily="18" charset="0"/>
              </a:rPr>
              <a:t>MIN</a:t>
            </a:r>
            <a:r>
              <a:rPr lang="cs-CZ" sz="2400" i="1" dirty="0">
                <a:effectLst/>
                <a:latin typeface="Times New Roman" pitchFamily="18" charset="0"/>
                <a:cs typeface="Times New Roman" pitchFamily="18" charset="0"/>
              </a:rPr>
              <a:t> + F      byly dosazeny souřadnice bodu A 		dle předchozího diagramu A</a:t>
            </a:r>
            <a:r>
              <a:rPr lang="en-US" sz="2400" i="1" dirty="0">
                <a:effectLst/>
                <a:latin typeface="Times New Roman" pitchFamily="18" charset="0"/>
                <a:cs typeface="Times New Roman" pitchFamily="18" charset="0"/>
              </a:rPr>
              <a:t>[</a:t>
            </a:r>
            <a:r>
              <a:rPr lang="cs-CZ" sz="2400" i="1" dirty="0">
                <a:effectLst/>
                <a:latin typeface="Times New Roman" pitchFamily="18" charset="0"/>
                <a:cs typeface="Times New Roman" pitchFamily="18" charset="0"/>
              </a:rPr>
              <a:t>Q</a:t>
            </a:r>
            <a:r>
              <a:rPr lang="cs-CZ" sz="2400" i="1" baseline="-25000" dirty="0">
                <a:effectLst/>
                <a:latin typeface="Times New Roman" pitchFamily="18" charset="0"/>
                <a:cs typeface="Times New Roman" pitchFamily="18" charset="0"/>
              </a:rPr>
              <a:t>MIN</a:t>
            </a:r>
            <a:r>
              <a:rPr lang="cs-CZ" sz="2400" i="1" dirty="0">
                <a:effectLst/>
                <a:latin typeface="Times New Roman" pitchFamily="18" charset="0"/>
                <a:cs typeface="Times New Roman" pitchFamily="18" charset="0"/>
              </a:rPr>
              <a:t>,, 		N</a:t>
            </a:r>
            <a:r>
              <a:rPr lang="cs-CZ" sz="2400" i="1" baseline="-25000" dirty="0">
                <a:effectLst/>
                <a:latin typeface="Times New Roman" pitchFamily="18" charset="0"/>
                <a:cs typeface="Times New Roman" pitchFamily="18" charset="0"/>
              </a:rPr>
              <a:t>QMIN</a:t>
            </a:r>
            <a:r>
              <a:rPr lang="cs-CZ" sz="2400" i="1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>
                <a:effectLst/>
                <a:latin typeface="Times New Roman" pitchFamily="18" charset="0"/>
                <a:cs typeface="Times New Roman" pitchFamily="18" charset="0"/>
              </a:rPr>
              <a:t>]</a:t>
            </a:r>
            <a:endParaRPr lang="cs-CZ" sz="2400" i="1" dirty="0">
              <a:effectLst/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spcBef>
                <a:spcPct val="50000"/>
              </a:spcBef>
              <a:buClr>
                <a:srgbClr val="FFC000"/>
              </a:buClr>
              <a:buFont typeface="Wingdings" pitchFamily="2" charset="2"/>
              <a:buAutoNum type="arabicPeriod"/>
              <a:tabLst>
                <a:tab pos="533400" algn="l"/>
                <a:tab pos="3581400" algn="l"/>
              </a:tabLst>
            </a:pPr>
            <a:r>
              <a:rPr lang="cs-CZ" sz="2400" i="1" dirty="0">
                <a:effectLst/>
                <a:latin typeface="Times New Roman" pitchFamily="18" charset="0"/>
                <a:cs typeface="Times New Roman" pitchFamily="18" charset="0"/>
              </a:rPr>
              <a:t>	N</a:t>
            </a:r>
            <a:r>
              <a:rPr lang="cs-CZ" sz="2400" i="1" baseline="-25000" dirty="0">
                <a:effectLst/>
                <a:latin typeface="Times New Roman" pitchFamily="18" charset="0"/>
                <a:cs typeface="Times New Roman" pitchFamily="18" charset="0"/>
              </a:rPr>
              <a:t>QMAX  </a:t>
            </a:r>
            <a:r>
              <a:rPr lang="cs-CZ" sz="2400" i="1" dirty="0">
                <a:effectLst/>
                <a:latin typeface="Times New Roman" pitchFamily="18" charset="0"/>
                <a:cs typeface="Times New Roman" pitchFamily="18" charset="0"/>
              </a:rPr>
              <a:t> = v ∙ Q</a:t>
            </a:r>
            <a:r>
              <a:rPr lang="cs-CZ" sz="2400" i="1" baseline="-25000" dirty="0">
                <a:effectLst/>
                <a:latin typeface="Times New Roman" pitchFamily="18" charset="0"/>
                <a:cs typeface="Times New Roman" pitchFamily="18" charset="0"/>
              </a:rPr>
              <a:t>MAX</a:t>
            </a:r>
            <a:r>
              <a:rPr lang="cs-CZ" sz="2400" i="1" dirty="0">
                <a:effectLst/>
                <a:latin typeface="Times New Roman" pitchFamily="18" charset="0"/>
                <a:cs typeface="Times New Roman" pitchFamily="18" charset="0"/>
              </a:rPr>
              <a:t> + F	byly dosazeny souřadnice bodu B 		dle předchozího diagramu B</a:t>
            </a:r>
            <a:r>
              <a:rPr lang="en-US" sz="2400" i="1" dirty="0">
                <a:effectLst/>
                <a:latin typeface="Times New Roman" pitchFamily="18" charset="0"/>
                <a:cs typeface="Times New Roman" pitchFamily="18" charset="0"/>
              </a:rPr>
              <a:t>[</a:t>
            </a:r>
            <a:r>
              <a:rPr lang="cs-CZ" sz="2400" i="1" dirty="0">
                <a:effectLst/>
                <a:latin typeface="Times New Roman" pitchFamily="18" charset="0"/>
                <a:cs typeface="Times New Roman" pitchFamily="18" charset="0"/>
              </a:rPr>
              <a:t>Q</a:t>
            </a:r>
            <a:r>
              <a:rPr lang="cs-CZ" sz="2400" i="1" baseline="-25000" dirty="0">
                <a:effectLst/>
                <a:latin typeface="Times New Roman" pitchFamily="18" charset="0"/>
                <a:cs typeface="Times New Roman" pitchFamily="18" charset="0"/>
              </a:rPr>
              <a:t>MAX</a:t>
            </a:r>
            <a:r>
              <a:rPr lang="cs-CZ" sz="2400" i="1" dirty="0">
                <a:effectLst/>
                <a:latin typeface="Times New Roman" pitchFamily="18" charset="0"/>
                <a:cs typeface="Times New Roman" pitchFamily="18" charset="0"/>
              </a:rPr>
              <a:t> , 		N</a:t>
            </a:r>
            <a:r>
              <a:rPr lang="cs-CZ" sz="2400" i="1" baseline="-25000" dirty="0">
                <a:effectLst/>
                <a:latin typeface="Times New Roman" pitchFamily="18" charset="0"/>
                <a:cs typeface="Times New Roman" pitchFamily="18" charset="0"/>
              </a:rPr>
              <a:t>QMAX</a:t>
            </a:r>
            <a:r>
              <a:rPr lang="cs-CZ" sz="2400" i="1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>
                <a:effectLst/>
                <a:latin typeface="Times New Roman" pitchFamily="18" charset="0"/>
                <a:cs typeface="Times New Roman" pitchFamily="18" charset="0"/>
              </a:rPr>
              <a:t>]</a:t>
            </a:r>
            <a:endParaRPr lang="cs-CZ" sz="2400" i="1" dirty="0">
              <a:effectLst/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spcBef>
                <a:spcPct val="50000"/>
              </a:spcBef>
              <a:buClr>
                <a:srgbClr val="FFC000"/>
              </a:buClr>
              <a:buFont typeface="Wingdings" pitchFamily="2" charset="2"/>
              <a:buAutoNum type="arabicPeriod"/>
              <a:tabLst>
                <a:tab pos="533400" algn="l"/>
                <a:tab pos="3581400" algn="l"/>
              </a:tabLst>
            </a:pPr>
            <a:endParaRPr lang="cs-CZ" sz="2400" i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3"/>
          <p:cNvSpPr>
            <a:spLocks noGrp="1"/>
          </p:cNvSpPr>
          <p:nvPr>
            <p:ph type="title" idx="4294967295"/>
          </p:nvPr>
        </p:nvSpPr>
        <p:spPr>
          <a:xfrm>
            <a:off x="457200" y="381000"/>
            <a:ext cx="8229600" cy="698500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i="1" dirty="0">
                <a:latin typeface="Times New Roman" pitchFamily="18" charset="0"/>
                <a:cs typeface="Times New Roman" pitchFamily="18" charset="0"/>
              </a:rPr>
              <a:t>Základní pojmy</a:t>
            </a:r>
            <a:endParaRPr lang="en-US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5" name="Zástupný symbol pro obsah 4"/>
          <p:cNvSpPr>
            <a:spLocks noGrp="1"/>
          </p:cNvSpPr>
          <p:nvPr>
            <p:ph idx="4294967295"/>
          </p:nvPr>
        </p:nvSpPr>
        <p:spPr>
          <a:xfrm>
            <a:off x="457200" y="1071563"/>
            <a:ext cx="8229600" cy="542925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  <a:tabLst>
                <a:tab pos="539750" algn="l"/>
              </a:tabLst>
              <a:defRPr/>
            </a:pPr>
            <a:endParaRPr lang="cs-CZ" sz="2400" dirty="0"/>
          </a:p>
          <a:p>
            <a:pPr marL="0" indent="0" eaLnBrk="1" hangingPunct="1">
              <a:buFont typeface="Wingdings" pitchFamily="2" charset="2"/>
              <a:buNone/>
              <a:tabLst>
                <a:tab pos="539750" algn="l"/>
              </a:tabLst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V rámci výuky předmětu podniková ekonomika šlo o následující pojmy:</a:t>
            </a:r>
          </a:p>
          <a:p>
            <a:pPr marL="0" indent="0" eaLnBrk="1" hangingPunct="1">
              <a:buFont typeface="Wingdings" pitchFamily="2" charset="2"/>
              <a:buNone/>
              <a:tabLst>
                <a:tab pos="539750" algn="l"/>
              </a:tabLst>
              <a:defRPr/>
            </a:pPr>
            <a:endParaRPr lang="cs-CZ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 typeface="Wingdings" pitchFamily="2" charset="2"/>
              <a:buNone/>
              <a:tabLst>
                <a:tab pos="539750" algn="l"/>
              </a:tabLst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Účetní výkazy:</a:t>
            </a:r>
          </a:p>
          <a:p>
            <a:pPr marL="0" indent="0" eaLnBrk="1" hangingPunct="1">
              <a:buFont typeface="Wingdings" pitchFamily="2" charset="2"/>
              <a:buNone/>
              <a:tabLst>
                <a:tab pos="539750" algn="l"/>
              </a:tabLst>
              <a:defRPr/>
            </a:pPr>
            <a:endParaRPr lang="cs-CZ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Clr>
                <a:srgbClr val="FFFF00"/>
              </a:buClr>
              <a:buSzTx/>
              <a:buFont typeface="Wingdings" pitchFamily="2" charset="2"/>
              <a:buChar char="q"/>
              <a:tabLst>
                <a:tab pos="539750" algn="l"/>
              </a:tabLst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	rozvaha (majetková struktura a kapitálová struktura)</a:t>
            </a:r>
          </a:p>
          <a:p>
            <a:pPr marL="0" indent="0" eaLnBrk="1" hangingPunct="1">
              <a:buClr>
                <a:srgbClr val="FFFF00"/>
              </a:buClr>
              <a:buSzTx/>
              <a:buFont typeface="Wingdings" pitchFamily="2" charset="2"/>
              <a:buChar char="q"/>
              <a:tabLst>
                <a:tab pos="539750" algn="l"/>
              </a:tabLst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	výkaz zisku a ztrát  (výnosy, náklady)</a:t>
            </a:r>
          </a:p>
          <a:p>
            <a:pPr marL="0" indent="0" eaLnBrk="1" hangingPunct="1">
              <a:buClr>
                <a:srgbClr val="FFFF00"/>
              </a:buClr>
              <a:buSzTx/>
              <a:buFont typeface="Wingdings" pitchFamily="2" charset="2"/>
              <a:buChar char="q"/>
              <a:tabLst>
                <a:tab pos="539750" algn="l"/>
              </a:tabLst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	výkaz cash </a:t>
            </a:r>
            <a:r>
              <a:rPr lang="cs-CZ" sz="2400" dirty="0" err="1">
                <a:latin typeface="Times New Roman" pitchFamily="18" charset="0"/>
                <a:cs typeface="Times New Roman" pitchFamily="18" charset="0"/>
              </a:rPr>
              <a:t>flow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(příjmy, výdaje)</a:t>
            </a:r>
          </a:p>
          <a:p>
            <a:pPr marL="0" indent="0" eaLnBrk="1" hangingPunct="1">
              <a:buFont typeface="Wingdings" pitchFamily="2" charset="2"/>
              <a:buNone/>
              <a:tabLst>
                <a:tab pos="539750" algn="l"/>
              </a:tabLst>
              <a:defRPr/>
            </a:pPr>
            <a:endParaRPr lang="cs-CZ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 typeface="Wingdings" pitchFamily="2" charset="2"/>
              <a:buNone/>
              <a:tabLst>
                <a:tab pos="539750" algn="l"/>
              </a:tabLst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Výkon, výnos, tržba, výsledek hospodaření, nákladová funkce,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15888"/>
            <a:ext cx="8229600" cy="1225550"/>
          </a:xfrm>
          <a:noFill/>
        </p:spPr>
        <p:txBody>
          <a:bodyPr/>
          <a:lstStyle/>
          <a:p>
            <a:pPr eaLnBrk="1" hangingPunct="1"/>
            <a:r>
              <a:rPr lang="cs-CZ" sz="28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Diagram bodu zvratu</a:t>
            </a:r>
          </a:p>
        </p:txBody>
      </p:sp>
      <p:graphicFrame>
        <p:nvGraphicFramePr>
          <p:cNvPr id="6146" name="Object 4"/>
          <p:cNvGraphicFramePr>
            <a:graphicFrameLocks noGrp="1" noChangeAspect="1"/>
          </p:cNvGraphicFramePr>
          <p:nvPr>
            <p:ph idx="4294967295"/>
          </p:nvPr>
        </p:nvGraphicFramePr>
        <p:xfrm>
          <a:off x="395288" y="1341438"/>
          <a:ext cx="8353425" cy="5327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2" name="Dokument" r:id="rId3" imgW="5766035" imgH="3426066" progId="">
                  <p:embed/>
                </p:oleObj>
              </mc:Choice>
              <mc:Fallback>
                <p:oleObj name="Dokument" r:id="rId3" imgW="5766035" imgH="3426066" progId="">
                  <p:embed/>
                  <p:pic>
                    <p:nvPicPr>
                      <p:cNvPr id="0" name="Picture 15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1341438"/>
                        <a:ext cx="8353425" cy="532765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7434" y="404664"/>
            <a:ext cx="9144000" cy="1440160"/>
          </a:xfrm>
          <a:noFill/>
        </p:spPr>
        <p:txBody>
          <a:bodyPr/>
          <a:lstStyle/>
          <a:p>
            <a:pPr algn="l">
              <a:spcAft>
                <a:spcPts val="600"/>
              </a:spcAft>
              <a:tabLst>
                <a:tab pos="266700" algn="l"/>
              </a:tabLst>
            </a:pPr>
            <a:r>
              <a:rPr lang="cs-CZ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 měsíci červnu minulého roku vyrobila firma „Doplňky pro zahradu s. r. o.“ </a:t>
            </a:r>
            <a:r>
              <a:rPr lang="cs-CZ" sz="240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72 ks</a:t>
            </a:r>
            <a:r>
              <a:rPr lang="cs-CZ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zahradních houpaček. Dle podnikové evidence odpovídá výroba </a:t>
            </a:r>
            <a:r>
              <a:rPr lang="cs-CZ" sz="240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72 ks</a:t>
            </a:r>
            <a:r>
              <a:rPr lang="cs-CZ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zahradních houpaček produkci v bodě zvratu </a:t>
            </a:r>
            <a:r>
              <a:rPr lang="cs-CZ" sz="240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(Q</a:t>
            </a:r>
            <a:r>
              <a:rPr lang="cs-CZ" sz="2400" i="1" baseline="-25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BZ</a:t>
            </a:r>
            <a:r>
              <a:rPr lang="cs-CZ" sz="240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r>
              <a:rPr lang="cs-CZ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V měsíci září bylo vyrobeno </a:t>
            </a:r>
            <a:r>
              <a:rPr lang="cs-CZ" sz="240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86 ks</a:t>
            </a:r>
            <a:r>
              <a:rPr lang="cs-CZ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zahradních houpaček při tržbách ve výši </a:t>
            </a:r>
            <a:r>
              <a:rPr lang="cs-CZ" sz="240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344 000 Kč</a:t>
            </a:r>
            <a:r>
              <a:rPr lang="cs-CZ" sz="1600" dirty="0">
                <a:effectLst/>
              </a:rPr>
              <a:t>.</a:t>
            </a:r>
            <a:br>
              <a:rPr lang="cs-CZ" sz="1600" dirty="0">
                <a:effectLst/>
              </a:rPr>
            </a:br>
            <a:br>
              <a:rPr lang="cs-CZ" sz="1600" dirty="0">
                <a:effectLst/>
              </a:rPr>
            </a:br>
            <a:endParaRPr lang="cs-CZ" sz="1600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5496" y="1988840"/>
            <a:ext cx="9001000" cy="4824536"/>
          </a:xfrm>
          <a:noFill/>
        </p:spPr>
        <p:txBody>
          <a:bodyPr/>
          <a:lstStyle/>
          <a:p>
            <a:pPr marL="266700" indent="-266700" eaLnBrk="1" hangingPunct="1">
              <a:spcBef>
                <a:spcPts val="0"/>
              </a:spcBef>
              <a:spcAft>
                <a:spcPts val="600"/>
              </a:spcAft>
              <a:buClr>
                <a:srgbClr val="FFC000"/>
              </a:buClr>
              <a:buSzPct val="100000"/>
              <a:buAutoNum type="arabicPeriod"/>
              <a:tabLst>
                <a:tab pos="3581400" algn="l"/>
              </a:tabLst>
            </a:pPr>
            <a:r>
              <a:rPr lang="cs-CZ" sz="240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Rozhodněte, zda v měsíci září, kdy bylo vyrobeno 86 ks zahradních houpaček, měly celkové náklady hodnotu 327 200 Kč nebo 367 200 Kč? (k rozhodnutí využijte svůj vlastní náčrt diagramu bodu zvratu)</a:t>
            </a:r>
            <a:endParaRPr lang="cs-CZ" sz="24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6700" indent="-266700" eaLnBrk="1" hangingPunct="1">
              <a:spcBef>
                <a:spcPts val="0"/>
              </a:spcBef>
              <a:spcAft>
                <a:spcPts val="600"/>
              </a:spcAft>
              <a:buClr>
                <a:srgbClr val="FFC000"/>
              </a:buClr>
              <a:buSzPct val="100000"/>
              <a:buAutoNum type="arabicPeriod"/>
              <a:tabLst>
                <a:tab pos="3581400" algn="l"/>
              </a:tabLst>
            </a:pPr>
            <a:r>
              <a:rPr lang="cs-CZ" sz="240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Spočítejte hodnotu výsledku hospodaření dosaženého v měsíci září (VH</a:t>
            </a:r>
            <a:r>
              <a:rPr lang="cs-CZ" sz="2400" i="1" baseline="-25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ZÁŘÍ</a:t>
            </a:r>
            <a:r>
              <a:rPr lang="cs-CZ" sz="240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cs-CZ" sz="24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6700" indent="-266700" eaLnBrk="1" hangingPunct="1">
              <a:spcBef>
                <a:spcPts val="0"/>
              </a:spcBef>
              <a:spcAft>
                <a:spcPts val="600"/>
              </a:spcAft>
              <a:buClr>
                <a:srgbClr val="FFC000"/>
              </a:buClr>
              <a:buSzPct val="100000"/>
              <a:buAutoNum type="arabicPeriod"/>
              <a:tabLst>
                <a:tab pos="3581400" algn="l"/>
              </a:tabLst>
            </a:pPr>
            <a:r>
              <a:rPr lang="cs-CZ" sz="240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Stanovte výši tržeb a nákladů, které firma vykázala v měsíci červnu minulého roku.</a:t>
            </a:r>
            <a:endParaRPr lang="cs-CZ" sz="24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6700" indent="-266700" eaLnBrk="1" hangingPunct="1">
              <a:spcBef>
                <a:spcPts val="0"/>
              </a:spcBef>
              <a:spcAft>
                <a:spcPts val="600"/>
              </a:spcAft>
              <a:buClr>
                <a:srgbClr val="FFC000"/>
              </a:buClr>
              <a:buSzPct val="100000"/>
              <a:buAutoNum type="arabicPeriod"/>
              <a:tabLst>
                <a:tab pos="3581400" algn="l"/>
              </a:tabLst>
            </a:pPr>
            <a:r>
              <a:rPr lang="cs-CZ" sz="240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Na základě znalosti hodnot tržeb a nákladů v měsících červen a září stanovte matematickou podobu nákladové funkce firmy „Doplňky pro zahradu s. r. o.“ pro měsíční období za předpokladu, že výše fixních nákladů je v jednotlivých měsících roku stejná (s využitím principu metody dvou období).</a:t>
            </a:r>
            <a:br>
              <a:rPr lang="cs-CZ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2400" i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38800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7434" y="404664"/>
            <a:ext cx="9144000" cy="1440160"/>
          </a:xfrm>
          <a:noFill/>
        </p:spPr>
        <p:txBody>
          <a:bodyPr/>
          <a:lstStyle/>
          <a:p>
            <a:pPr algn="l">
              <a:spcAft>
                <a:spcPts val="600"/>
              </a:spcAft>
              <a:tabLst>
                <a:tab pos="266700" algn="l"/>
              </a:tabLst>
            </a:pPr>
            <a:r>
              <a:rPr lang="cs-CZ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 měsíci červnu minulého roku vyrobila firma „Doplňky pro zahradu s. r. o.“ </a:t>
            </a:r>
            <a:r>
              <a:rPr lang="cs-CZ" sz="240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72 ks</a:t>
            </a:r>
            <a:r>
              <a:rPr lang="cs-CZ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zahradních houpaček. Dle podnikové evidence odpovídá výroba </a:t>
            </a:r>
            <a:r>
              <a:rPr lang="cs-CZ" sz="240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72 ks</a:t>
            </a:r>
            <a:r>
              <a:rPr lang="cs-CZ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zahradních houpaček produkci v bodě zvratu </a:t>
            </a:r>
            <a:r>
              <a:rPr lang="cs-CZ" sz="240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(Q</a:t>
            </a:r>
            <a:r>
              <a:rPr lang="cs-CZ" sz="2400" i="1" baseline="-25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BZ</a:t>
            </a:r>
            <a:r>
              <a:rPr lang="cs-CZ" sz="240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r>
              <a:rPr lang="cs-CZ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V měsíci září bylo vyrobeno </a:t>
            </a:r>
            <a:r>
              <a:rPr lang="cs-CZ" sz="240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86 ks</a:t>
            </a:r>
            <a:r>
              <a:rPr lang="cs-CZ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zahradních houpaček při tržbách ve výši </a:t>
            </a:r>
            <a:r>
              <a:rPr lang="cs-CZ" sz="240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344 000 Kč</a:t>
            </a:r>
            <a:r>
              <a:rPr lang="cs-CZ" sz="1600" dirty="0">
                <a:effectLst/>
              </a:rPr>
              <a:t>.</a:t>
            </a:r>
            <a:br>
              <a:rPr lang="cs-CZ" sz="1600" dirty="0">
                <a:effectLst/>
              </a:rPr>
            </a:br>
            <a:br>
              <a:rPr lang="cs-CZ" sz="1600" dirty="0">
                <a:effectLst/>
              </a:rPr>
            </a:br>
            <a:endParaRPr lang="cs-CZ" sz="1600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5496" y="1988840"/>
            <a:ext cx="9001000" cy="4824536"/>
          </a:xfrm>
          <a:noFill/>
        </p:spPr>
        <p:txBody>
          <a:bodyPr/>
          <a:lstStyle/>
          <a:p>
            <a:pPr marL="266700" indent="-266700" eaLnBrk="1" hangingPunct="1">
              <a:spcBef>
                <a:spcPts val="0"/>
              </a:spcBef>
              <a:spcAft>
                <a:spcPts val="600"/>
              </a:spcAft>
              <a:buClr>
                <a:srgbClr val="FFC000"/>
              </a:buClr>
              <a:buSzPct val="100000"/>
              <a:buAutoNum type="arabicPeriod"/>
              <a:tabLst>
                <a:tab pos="3581400" algn="l"/>
              </a:tabLst>
            </a:pPr>
            <a:r>
              <a:rPr lang="cs-CZ" sz="240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Rozhodněte, zda v měsíci září, kdy bylo vyrobeno 86 ks zahradních houpaček, měly celkové náklady hodnotu 327 200 Kč nebo 367 200 Kč? (k rozhodnutí využijte svůj vlastní náčrt diagramu bodu zvratu)</a:t>
            </a:r>
            <a:endParaRPr lang="cs-CZ" sz="24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342826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7434" y="404664"/>
            <a:ext cx="9144000" cy="1440160"/>
          </a:xfrm>
          <a:noFill/>
        </p:spPr>
        <p:txBody>
          <a:bodyPr/>
          <a:lstStyle/>
          <a:p>
            <a:pPr algn="l">
              <a:spcAft>
                <a:spcPts val="600"/>
              </a:spcAft>
              <a:tabLst>
                <a:tab pos="266700" algn="l"/>
              </a:tabLst>
            </a:pPr>
            <a:r>
              <a:rPr lang="cs-CZ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 měsíci červnu minulého roku vyrobila firma „Doplňky pro zahradu s. r. o.“ </a:t>
            </a:r>
            <a:r>
              <a:rPr lang="cs-CZ" sz="240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72 ks</a:t>
            </a:r>
            <a:r>
              <a:rPr lang="cs-CZ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zahradních houpaček. Dle podnikové evidence odpovídá výroba </a:t>
            </a:r>
            <a:r>
              <a:rPr lang="cs-CZ" sz="240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72 ks</a:t>
            </a:r>
            <a:r>
              <a:rPr lang="cs-CZ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zahradních houpaček produkci v bodě zvratu </a:t>
            </a:r>
            <a:r>
              <a:rPr lang="cs-CZ" sz="240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(Q</a:t>
            </a:r>
            <a:r>
              <a:rPr lang="cs-CZ" sz="2400" i="1" baseline="-25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BZ</a:t>
            </a:r>
            <a:r>
              <a:rPr lang="cs-CZ" sz="240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r>
              <a:rPr lang="cs-CZ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V měsíci září bylo vyrobeno </a:t>
            </a:r>
            <a:r>
              <a:rPr lang="cs-CZ" sz="240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86 ks</a:t>
            </a:r>
            <a:r>
              <a:rPr lang="cs-CZ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zahradních houpaček při tržbách ve výši </a:t>
            </a:r>
            <a:r>
              <a:rPr lang="cs-CZ" sz="240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344 000 Kč</a:t>
            </a:r>
            <a:r>
              <a:rPr lang="cs-CZ" sz="1600" dirty="0">
                <a:effectLst/>
              </a:rPr>
              <a:t>.</a:t>
            </a:r>
            <a:br>
              <a:rPr lang="cs-CZ" sz="1600" dirty="0">
                <a:effectLst/>
              </a:rPr>
            </a:br>
            <a:br>
              <a:rPr lang="cs-CZ" sz="1600" dirty="0">
                <a:effectLst/>
              </a:rPr>
            </a:br>
            <a:endParaRPr lang="cs-CZ" sz="1600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5496" y="1988840"/>
            <a:ext cx="9001000" cy="4824536"/>
          </a:xfrm>
          <a:noFill/>
        </p:spPr>
        <p:txBody>
          <a:bodyPr/>
          <a:lstStyle/>
          <a:p>
            <a:pPr marL="457200" indent="-457200" eaLnBrk="1" hangingPunct="1">
              <a:spcBef>
                <a:spcPts val="0"/>
              </a:spcBef>
              <a:spcAft>
                <a:spcPts val="600"/>
              </a:spcAft>
              <a:buClr>
                <a:srgbClr val="FFC000"/>
              </a:buClr>
              <a:buSzPct val="100000"/>
              <a:buFont typeface="+mj-lt"/>
              <a:buAutoNum type="arabicPeriod" startAt="2"/>
              <a:tabLst>
                <a:tab pos="3581400" algn="l"/>
              </a:tabLst>
            </a:pPr>
            <a:r>
              <a:rPr lang="cs-CZ" sz="240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Spočítejte hodnotu výsledku hospodaření dosaženého v měsíci září (VH</a:t>
            </a:r>
            <a:r>
              <a:rPr lang="cs-CZ" sz="2400" i="1" baseline="-25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ZÁŘÍ</a:t>
            </a:r>
            <a:r>
              <a:rPr lang="cs-CZ" sz="240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cs-CZ" sz="24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818700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7434" y="404664"/>
            <a:ext cx="9144000" cy="1440160"/>
          </a:xfrm>
          <a:noFill/>
        </p:spPr>
        <p:txBody>
          <a:bodyPr/>
          <a:lstStyle/>
          <a:p>
            <a:pPr algn="l">
              <a:spcAft>
                <a:spcPts val="600"/>
              </a:spcAft>
              <a:tabLst>
                <a:tab pos="266700" algn="l"/>
              </a:tabLst>
            </a:pPr>
            <a:r>
              <a:rPr lang="cs-CZ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 měsíci červnu minulého roku vyrobila firma „Doplňky pro zahradu s. r. o.“ </a:t>
            </a:r>
            <a:r>
              <a:rPr lang="cs-CZ" sz="240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72 ks</a:t>
            </a:r>
            <a:r>
              <a:rPr lang="cs-CZ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zahradních houpaček. Dle podnikové evidence odpovídá výroba </a:t>
            </a:r>
            <a:r>
              <a:rPr lang="cs-CZ" sz="240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72 ks</a:t>
            </a:r>
            <a:r>
              <a:rPr lang="cs-CZ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zahradních houpaček produkci v bodě zvratu </a:t>
            </a:r>
            <a:r>
              <a:rPr lang="cs-CZ" sz="240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(Q</a:t>
            </a:r>
            <a:r>
              <a:rPr lang="cs-CZ" sz="2400" i="1" baseline="-25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BZ</a:t>
            </a:r>
            <a:r>
              <a:rPr lang="cs-CZ" sz="240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r>
              <a:rPr lang="cs-CZ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V měsíci září bylo vyrobeno </a:t>
            </a:r>
            <a:r>
              <a:rPr lang="cs-CZ" sz="240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86 ks</a:t>
            </a:r>
            <a:r>
              <a:rPr lang="cs-CZ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zahradních houpaček při tržbách ve výši </a:t>
            </a:r>
            <a:r>
              <a:rPr lang="cs-CZ" sz="240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344 000 Kč</a:t>
            </a:r>
            <a:r>
              <a:rPr lang="cs-CZ" sz="1600" dirty="0">
                <a:effectLst/>
              </a:rPr>
              <a:t>.</a:t>
            </a:r>
            <a:br>
              <a:rPr lang="cs-CZ" sz="1600" dirty="0">
                <a:effectLst/>
              </a:rPr>
            </a:br>
            <a:br>
              <a:rPr lang="cs-CZ" sz="1600" dirty="0">
                <a:effectLst/>
              </a:rPr>
            </a:br>
            <a:endParaRPr lang="cs-CZ" sz="1600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5496" y="1988840"/>
            <a:ext cx="9001000" cy="4824536"/>
          </a:xfrm>
          <a:noFill/>
        </p:spPr>
        <p:txBody>
          <a:bodyPr/>
          <a:lstStyle/>
          <a:p>
            <a:pPr marL="457200" indent="-457200" eaLnBrk="1" hangingPunct="1">
              <a:spcBef>
                <a:spcPts val="0"/>
              </a:spcBef>
              <a:spcAft>
                <a:spcPts val="600"/>
              </a:spcAft>
              <a:buClr>
                <a:srgbClr val="FFC000"/>
              </a:buClr>
              <a:buSzPct val="100000"/>
              <a:buFont typeface="+mj-lt"/>
              <a:buAutoNum type="arabicPeriod" startAt="3"/>
              <a:tabLst>
                <a:tab pos="3581400" algn="l"/>
              </a:tabLst>
            </a:pPr>
            <a:r>
              <a:rPr lang="cs-CZ" sz="240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Stanovte výši tržeb a nákladů, které firma vykázala v měsíci červnu minulého roku.</a:t>
            </a:r>
            <a:endParaRPr lang="cs-CZ" sz="24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5895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7434" y="404664"/>
            <a:ext cx="9144000" cy="1440160"/>
          </a:xfrm>
          <a:noFill/>
        </p:spPr>
        <p:txBody>
          <a:bodyPr/>
          <a:lstStyle/>
          <a:p>
            <a:pPr algn="l">
              <a:spcAft>
                <a:spcPts val="600"/>
              </a:spcAft>
              <a:tabLst>
                <a:tab pos="266700" algn="l"/>
              </a:tabLst>
            </a:pPr>
            <a:r>
              <a:rPr lang="cs-CZ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 měsíci červnu minulého roku vyrobila firma „Doplňky pro zahradu s. r. o.“ </a:t>
            </a:r>
            <a:r>
              <a:rPr lang="cs-CZ" sz="240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72 ks</a:t>
            </a:r>
            <a:r>
              <a:rPr lang="cs-CZ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zahradních houpaček. Dle podnikové evidence odpovídá výroba </a:t>
            </a:r>
            <a:r>
              <a:rPr lang="cs-CZ" sz="240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72 ks</a:t>
            </a:r>
            <a:r>
              <a:rPr lang="cs-CZ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zahradních houpaček produkci v bodě zvratu </a:t>
            </a:r>
            <a:r>
              <a:rPr lang="cs-CZ" sz="240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(Q</a:t>
            </a:r>
            <a:r>
              <a:rPr lang="cs-CZ" sz="2400" i="1" baseline="-25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BZ</a:t>
            </a:r>
            <a:r>
              <a:rPr lang="cs-CZ" sz="240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r>
              <a:rPr lang="cs-CZ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V měsíci září bylo vyrobeno </a:t>
            </a:r>
            <a:r>
              <a:rPr lang="cs-CZ" sz="240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86 ks</a:t>
            </a:r>
            <a:r>
              <a:rPr lang="cs-CZ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zahradních houpaček při tržbách ve výši </a:t>
            </a:r>
            <a:r>
              <a:rPr lang="cs-CZ" sz="240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344 000 Kč</a:t>
            </a:r>
            <a:r>
              <a:rPr lang="cs-CZ" sz="1600" dirty="0">
                <a:effectLst/>
              </a:rPr>
              <a:t>.</a:t>
            </a:r>
            <a:br>
              <a:rPr lang="cs-CZ" sz="1600" dirty="0">
                <a:effectLst/>
              </a:rPr>
            </a:br>
            <a:br>
              <a:rPr lang="cs-CZ" sz="1600" dirty="0">
                <a:effectLst/>
              </a:rPr>
            </a:br>
            <a:endParaRPr lang="cs-CZ" sz="1600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5496" y="1988840"/>
            <a:ext cx="9001000" cy="4824536"/>
          </a:xfrm>
          <a:noFill/>
        </p:spPr>
        <p:txBody>
          <a:bodyPr/>
          <a:lstStyle/>
          <a:p>
            <a:pPr marL="457200" indent="-457200" eaLnBrk="1" hangingPunct="1">
              <a:spcBef>
                <a:spcPts val="0"/>
              </a:spcBef>
              <a:spcAft>
                <a:spcPts val="600"/>
              </a:spcAft>
              <a:buClr>
                <a:srgbClr val="FFC000"/>
              </a:buClr>
              <a:buSzPct val="100000"/>
              <a:buFont typeface="+mj-lt"/>
              <a:buAutoNum type="arabicPeriod" startAt="4"/>
              <a:tabLst>
                <a:tab pos="3581400" algn="l"/>
              </a:tabLst>
            </a:pPr>
            <a:r>
              <a:rPr lang="cs-CZ" sz="240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Na základě znalosti hodnot tržeb a nákladů v měsících červen a září stanovte matematickou podobu nákladové funkce firmy „Doplňky pro zahradu s. r. o.“ pro měsíční období za předpokladu, že výše fixních nákladů je v jednotlivých měsících roku stejná (s využitím principu metody dvou období).</a:t>
            </a:r>
            <a:br>
              <a:rPr lang="cs-CZ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2400" i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751714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8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16632"/>
            <a:ext cx="8229600" cy="1224136"/>
          </a:xfrm>
          <a:noFill/>
        </p:spPr>
        <p:txBody>
          <a:bodyPr/>
          <a:lstStyle/>
          <a:p>
            <a:pPr eaLnBrk="1" hangingPunct="1"/>
            <a:r>
              <a:rPr lang="cs-CZ" sz="28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Výpočet produkce v bodě zvratu (Q</a:t>
            </a:r>
            <a:r>
              <a:rPr lang="cs-CZ" sz="2800" b="1" i="1" baseline="-25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BZ</a:t>
            </a:r>
            <a:r>
              <a:rPr lang="cs-CZ" sz="28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 </a:t>
            </a:r>
            <a:br>
              <a:rPr lang="cs-CZ" sz="28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cs-CZ" sz="28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 produkce pro požadovaného zisku (Q</a:t>
            </a:r>
            <a:r>
              <a:rPr lang="cs-CZ" sz="2800" b="1" i="1" baseline="-25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Z</a:t>
            </a:r>
            <a:r>
              <a:rPr lang="cs-CZ" sz="28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graphicFrame>
        <p:nvGraphicFramePr>
          <p:cNvPr id="7170" name="Object 7"/>
          <p:cNvGraphicFramePr>
            <a:graphicFrameLocks noGrp="1" noChangeAspect="1"/>
          </p:cNvGraphicFramePr>
          <p:nvPr>
            <p:ph idx="4294967295"/>
          </p:nvPr>
        </p:nvGraphicFramePr>
        <p:xfrm>
          <a:off x="0" y="1773238"/>
          <a:ext cx="9047163" cy="4903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6" name="Document" r:id="rId3" imgW="5737314" imgH="3109952" progId="">
                  <p:embed/>
                </p:oleObj>
              </mc:Choice>
              <mc:Fallback>
                <p:oleObj name="Document" r:id="rId3" imgW="5737314" imgH="3109952" progId="">
                  <p:embed/>
                  <p:pic>
                    <p:nvPicPr>
                      <p:cNvPr id="0" name="Picture 15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773238"/>
                        <a:ext cx="9047163" cy="4903787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0"/>
            <a:ext cx="8229600" cy="836613"/>
          </a:xfrm>
          <a:noFill/>
        </p:spPr>
        <p:txBody>
          <a:bodyPr/>
          <a:lstStyle/>
          <a:p>
            <a:pPr eaLnBrk="1" hangingPunct="1"/>
            <a:r>
              <a:rPr lang="cs-CZ" sz="28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Rentabilita</a:t>
            </a:r>
          </a:p>
        </p:txBody>
      </p:sp>
      <p:graphicFrame>
        <p:nvGraphicFramePr>
          <p:cNvPr id="8194" name="Object 4"/>
          <p:cNvGraphicFramePr>
            <a:graphicFrameLocks noGrp="1" noChangeAspect="1"/>
          </p:cNvGraphicFramePr>
          <p:nvPr>
            <p:ph idx="4294967295"/>
          </p:nvPr>
        </p:nvGraphicFramePr>
        <p:xfrm>
          <a:off x="1116013" y="1052513"/>
          <a:ext cx="6881812" cy="5805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0" name="Document" r:id="rId3" imgW="5746651" imgH="4847920" progId="">
                  <p:embed/>
                </p:oleObj>
              </mc:Choice>
              <mc:Fallback>
                <p:oleObj name="Document" r:id="rId3" imgW="5746651" imgH="4847920" progId="">
                  <p:embed/>
                  <p:pic>
                    <p:nvPicPr>
                      <p:cNvPr id="0" name="Picture 15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1052513"/>
                        <a:ext cx="6881812" cy="5805487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0"/>
            <a:ext cx="8229600" cy="1125538"/>
          </a:xfrm>
          <a:noFill/>
        </p:spPr>
        <p:txBody>
          <a:bodyPr/>
          <a:lstStyle/>
          <a:p>
            <a:pPr eaLnBrk="1" hangingPunct="1"/>
            <a:r>
              <a:rPr lang="cs-CZ" sz="2800" b="1" i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Řízení zásob.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836613"/>
            <a:ext cx="9144000" cy="6021387"/>
          </a:xfrm>
          <a:noFill/>
        </p:spPr>
        <p:txBody>
          <a:bodyPr/>
          <a:lstStyle/>
          <a:p>
            <a:pPr marL="628650" indent="-628650" eaLnBrk="1" hangingPunct="1">
              <a:spcBef>
                <a:spcPct val="50000"/>
              </a:spcBef>
              <a:buClr>
                <a:srgbClr val="FFC000"/>
              </a:buClr>
              <a:buFont typeface="Wingdings" pitchFamily="2" charset="2"/>
              <a:buNone/>
            </a:pPr>
            <a:r>
              <a:rPr lang="cs-CZ" sz="2400" dirty="0">
                <a:effectLst/>
                <a:latin typeface="Times New Roman" pitchFamily="18" charset="0"/>
                <a:cs typeface="Times New Roman" pitchFamily="18" charset="0"/>
              </a:rPr>
              <a:t>Klasifikace zásob:</a:t>
            </a:r>
          </a:p>
          <a:p>
            <a:pPr marL="628650" indent="-628650" eaLnBrk="1" hangingPunct="1">
              <a:spcBef>
                <a:spcPct val="50000"/>
              </a:spcBef>
              <a:buClr>
                <a:srgbClr val="FFC000"/>
              </a:buClr>
              <a:buFont typeface="Wingdings" pitchFamily="2" charset="2"/>
              <a:buChar char="q"/>
            </a:pPr>
            <a:r>
              <a:rPr lang="cs-CZ" sz="2400" b="1" u="sng" dirty="0">
                <a:effectLst/>
                <a:latin typeface="Times New Roman" pitchFamily="18" charset="0"/>
                <a:cs typeface="Times New Roman" pitchFamily="18" charset="0"/>
              </a:rPr>
              <a:t>Druhové členění zásob</a:t>
            </a:r>
            <a:r>
              <a:rPr lang="cs-CZ" sz="2400" u="sng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2152650" lvl="1" indent="-447675" eaLnBrk="1" hangingPunct="1">
              <a:spcBef>
                <a:spcPts val="300"/>
              </a:spcBef>
              <a:spcAft>
                <a:spcPts val="300"/>
              </a:spcAft>
              <a:buClr>
                <a:srgbClr val="FFFF00"/>
              </a:buClr>
              <a:buFont typeface="Wingdings" pitchFamily="2" charset="2"/>
              <a:buChar char="q"/>
            </a:pPr>
            <a:r>
              <a:rPr lang="cs-CZ" sz="2400" dirty="0">
                <a:effectLst/>
                <a:latin typeface="Times New Roman" pitchFamily="18" charset="0"/>
                <a:cs typeface="Times New Roman" pitchFamily="18" charset="0"/>
              </a:rPr>
              <a:t>výrobní zásoby, </a:t>
            </a:r>
          </a:p>
          <a:p>
            <a:pPr marL="2152650" lvl="1" indent="-447675" eaLnBrk="1" hangingPunct="1">
              <a:spcBef>
                <a:spcPts val="300"/>
              </a:spcBef>
              <a:spcAft>
                <a:spcPts val="300"/>
              </a:spcAft>
              <a:buClr>
                <a:srgbClr val="FFFF00"/>
              </a:buClr>
              <a:buFont typeface="Wingdings" pitchFamily="2" charset="2"/>
              <a:buChar char="q"/>
            </a:pPr>
            <a:r>
              <a:rPr lang="cs-CZ" sz="2400" dirty="0">
                <a:effectLst/>
                <a:latin typeface="Times New Roman" pitchFamily="18" charset="0"/>
                <a:cs typeface="Times New Roman" pitchFamily="18" charset="0"/>
              </a:rPr>
              <a:t>nedokončená výroba,            Účetnictví</a:t>
            </a:r>
          </a:p>
          <a:p>
            <a:pPr marL="2152650" lvl="1" indent="-447675" eaLnBrk="1" hangingPunct="1">
              <a:spcBef>
                <a:spcPts val="300"/>
              </a:spcBef>
              <a:spcAft>
                <a:spcPts val="300"/>
              </a:spcAft>
              <a:buClr>
                <a:srgbClr val="FFFF00"/>
              </a:buClr>
              <a:buFont typeface="Wingdings" pitchFamily="2" charset="2"/>
              <a:buChar char="q"/>
            </a:pPr>
            <a:r>
              <a:rPr lang="cs-CZ" sz="2400" dirty="0">
                <a:effectLst/>
                <a:latin typeface="Times New Roman" pitchFamily="18" charset="0"/>
                <a:cs typeface="Times New Roman" pitchFamily="18" charset="0"/>
              </a:rPr>
              <a:t>náhradní díly…</a:t>
            </a:r>
          </a:p>
          <a:p>
            <a:pPr marL="2152650" lvl="1" indent="-447675" eaLnBrk="1" hangingPunct="1">
              <a:spcBef>
                <a:spcPts val="300"/>
              </a:spcBef>
              <a:spcAft>
                <a:spcPts val="300"/>
              </a:spcAft>
              <a:buClr>
                <a:srgbClr val="FFFF00"/>
              </a:buClr>
              <a:buFont typeface="Wingdings" pitchFamily="2" charset="2"/>
              <a:buNone/>
            </a:pPr>
            <a:endParaRPr lang="cs-CZ" sz="2400" dirty="0">
              <a:effectLst/>
              <a:latin typeface="Times New Roman" pitchFamily="18" charset="0"/>
              <a:cs typeface="Times New Roman" pitchFamily="18" charset="0"/>
            </a:endParaRPr>
          </a:p>
          <a:p>
            <a:pPr marL="628650" indent="-628650" eaLnBrk="1" hangingPunct="1">
              <a:spcBef>
                <a:spcPct val="50000"/>
              </a:spcBef>
              <a:buClr>
                <a:srgbClr val="FFC000"/>
              </a:buClr>
              <a:buFont typeface="Wingdings" pitchFamily="2" charset="2"/>
              <a:buChar char="q"/>
            </a:pPr>
            <a:r>
              <a:rPr lang="cs-CZ" sz="2400" b="1" u="sng" dirty="0">
                <a:effectLst/>
                <a:latin typeface="Times New Roman" pitchFamily="18" charset="0"/>
                <a:cs typeface="Times New Roman" pitchFamily="18" charset="0"/>
              </a:rPr>
              <a:t>Členění podle funkčních složek</a:t>
            </a:r>
            <a:r>
              <a:rPr lang="cs-CZ" sz="2400" u="sng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2152650" lvl="1" indent="-447675" eaLnBrk="1" hangingPunct="1">
              <a:spcBef>
                <a:spcPts val="300"/>
              </a:spcBef>
              <a:spcAft>
                <a:spcPts val="300"/>
              </a:spcAft>
              <a:buClr>
                <a:srgbClr val="FFFF00"/>
              </a:buClr>
              <a:buFont typeface="Wingdings" pitchFamily="2" charset="2"/>
              <a:buChar char="q"/>
            </a:pPr>
            <a:r>
              <a:rPr lang="cs-CZ" sz="2400" dirty="0">
                <a:effectLst/>
                <a:latin typeface="Times New Roman" pitchFamily="18" charset="0"/>
                <a:cs typeface="Times New Roman" pitchFamily="18" charset="0"/>
              </a:rPr>
              <a:t>běžná zásoba, </a:t>
            </a:r>
          </a:p>
          <a:p>
            <a:pPr marL="2152650" lvl="1" indent="-447675" eaLnBrk="1" hangingPunct="1">
              <a:spcBef>
                <a:spcPts val="300"/>
              </a:spcBef>
              <a:spcAft>
                <a:spcPts val="300"/>
              </a:spcAft>
              <a:buClr>
                <a:srgbClr val="FFFF00"/>
              </a:buClr>
              <a:buFont typeface="Wingdings" pitchFamily="2" charset="2"/>
              <a:buChar char="q"/>
            </a:pPr>
            <a:r>
              <a:rPr lang="cs-CZ" sz="2400" dirty="0">
                <a:effectLst/>
                <a:latin typeface="Times New Roman" pitchFamily="18" charset="0"/>
                <a:cs typeface="Times New Roman" pitchFamily="18" charset="0"/>
              </a:rPr>
              <a:t>pojistná zásoba, 	</a:t>
            </a:r>
          </a:p>
          <a:p>
            <a:pPr marL="2152650" lvl="1" indent="-447675" eaLnBrk="1" hangingPunct="1">
              <a:spcBef>
                <a:spcPts val="300"/>
              </a:spcBef>
              <a:spcAft>
                <a:spcPts val="300"/>
              </a:spcAft>
              <a:buClr>
                <a:srgbClr val="FFFF00"/>
              </a:buClr>
              <a:buFont typeface="Wingdings" pitchFamily="2" charset="2"/>
              <a:buChar char="q"/>
            </a:pPr>
            <a:r>
              <a:rPr lang="cs-CZ" sz="2400" dirty="0">
                <a:effectLst/>
                <a:latin typeface="Times New Roman" pitchFamily="18" charset="0"/>
                <a:cs typeface="Times New Roman" pitchFamily="18" charset="0"/>
              </a:rPr>
              <a:t>technologická (technická zásoba),     Operativní řízení</a:t>
            </a:r>
          </a:p>
          <a:p>
            <a:pPr marL="2152650" lvl="1" indent="-447675" eaLnBrk="1" hangingPunct="1">
              <a:spcBef>
                <a:spcPts val="300"/>
              </a:spcBef>
              <a:spcAft>
                <a:spcPts val="300"/>
              </a:spcAft>
              <a:buClr>
                <a:srgbClr val="FFFF00"/>
              </a:buClr>
              <a:buFont typeface="Wingdings" pitchFamily="2" charset="2"/>
              <a:buChar char="q"/>
            </a:pPr>
            <a:r>
              <a:rPr lang="cs-CZ" sz="2400" dirty="0">
                <a:effectLst/>
                <a:latin typeface="Times New Roman" pitchFamily="18" charset="0"/>
                <a:cs typeface="Times New Roman" pitchFamily="18" charset="0"/>
              </a:rPr>
              <a:t>sezónní zásoba,</a:t>
            </a:r>
          </a:p>
          <a:p>
            <a:pPr marL="2152650" lvl="1" indent="-447675" eaLnBrk="1" hangingPunct="1">
              <a:spcBef>
                <a:spcPts val="300"/>
              </a:spcBef>
              <a:spcAft>
                <a:spcPts val="300"/>
              </a:spcAft>
              <a:buClr>
                <a:srgbClr val="FFFF00"/>
              </a:buClr>
              <a:buFont typeface="Wingdings" pitchFamily="2" charset="2"/>
              <a:buChar char="q"/>
            </a:pPr>
            <a:r>
              <a:rPr lang="cs-CZ" sz="2400" dirty="0">
                <a:effectLst/>
                <a:latin typeface="Times New Roman" pitchFamily="18" charset="0"/>
                <a:cs typeface="Times New Roman" pitchFamily="18" charset="0"/>
              </a:rPr>
              <a:t>spekulativní zásoba.</a:t>
            </a:r>
          </a:p>
        </p:txBody>
      </p:sp>
      <p:sp>
        <p:nvSpPr>
          <p:cNvPr id="4" name="Pravá složená závorka 3"/>
          <p:cNvSpPr>
            <a:spLocks/>
          </p:cNvSpPr>
          <p:nvPr/>
        </p:nvSpPr>
        <p:spPr bwMode="auto">
          <a:xfrm>
            <a:off x="5076825" y="1412875"/>
            <a:ext cx="431800" cy="1944688"/>
          </a:xfrm>
          <a:prstGeom prst="rightBrace">
            <a:avLst>
              <a:gd name="adj1" fmla="val 8340"/>
              <a:gd name="adj2" fmla="val 50491"/>
            </a:avLst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en-US">
              <a:latin typeface="+mn-lt"/>
            </a:endParaRPr>
          </a:p>
        </p:txBody>
      </p:sp>
      <p:sp>
        <p:nvSpPr>
          <p:cNvPr id="5" name="Pravá složená závorka 4"/>
          <p:cNvSpPr>
            <a:spLocks/>
          </p:cNvSpPr>
          <p:nvPr/>
        </p:nvSpPr>
        <p:spPr bwMode="auto">
          <a:xfrm>
            <a:off x="6300193" y="3644900"/>
            <a:ext cx="432048" cy="2808288"/>
          </a:xfrm>
          <a:prstGeom prst="rightBrace">
            <a:avLst>
              <a:gd name="adj1" fmla="val 6955"/>
              <a:gd name="adj2" fmla="val 57451"/>
            </a:avLst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en-US">
              <a:latin typeface="+mn-lt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Nadpis 1"/>
          <p:cNvSpPr>
            <a:spLocks noGrp="1"/>
          </p:cNvSpPr>
          <p:nvPr>
            <p:ph type="title" idx="4294967295"/>
          </p:nvPr>
        </p:nvSpPr>
        <p:spPr>
          <a:xfrm>
            <a:off x="468313" y="0"/>
            <a:ext cx="8229600" cy="836613"/>
          </a:xfrm>
          <a:noFill/>
        </p:spPr>
        <p:txBody>
          <a:bodyPr/>
          <a:lstStyle/>
          <a:p>
            <a:r>
              <a:rPr lang="cs-CZ" sz="2800" b="1" i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Řízení zásob </a:t>
            </a:r>
            <a:r>
              <a:rPr lang="cs-CZ" sz="2400" b="1" i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(účetní pohled)</a:t>
            </a:r>
            <a:endParaRPr lang="en-US" sz="2400" b="1" i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20" name="Zástupný symbol pro obsah 2"/>
          <p:cNvSpPr>
            <a:spLocks noGrp="1"/>
          </p:cNvSpPr>
          <p:nvPr>
            <p:ph idx="4294967295"/>
          </p:nvPr>
        </p:nvSpPr>
        <p:spPr>
          <a:xfrm>
            <a:off x="457200" y="981075"/>
            <a:ext cx="8507413" cy="5876925"/>
          </a:xfrm>
          <a:noFill/>
        </p:spPr>
        <p:txBody>
          <a:bodyPr/>
          <a:lstStyle/>
          <a:p>
            <a:pPr marL="180975" indent="0" eaLnBrk="1" hangingPunct="1">
              <a:spcBef>
                <a:spcPts val="300"/>
              </a:spcBef>
              <a:spcAft>
                <a:spcPts val="600"/>
              </a:spcAft>
              <a:buClr>
                <a:srgbClr val="FFC000"/>
              </a:buClr>
              <a:buFont typeface="Wingdings" pitchFamily="2" charset="2"/>
              <a:buNone/>
            </a:pPr>
            <a:endParaRPr lang="cs-CZ" sz="2400">
              <a:solidFill>
                <a:schemeClr val="bg1"/>
              </a:solidFill>
              <a:effectLst/>
            </a:endParaRPr>
          </a:p>
          <a:p>
            <a:pPr marL="180975" indent="0" eaLnBrk="1" hangingPunct="1">
              <a:spcBef>
                <a:spcPts val="300"/>
              </a:spcBef>
              <a:spcAft>
                <a:spcPts val="300"/>
              </a:spcAft>
              <a:buClr>
                <a:srgbClr val="FFC000"/>
              </a:buClr>
              <a:buFont typeface="Wingdings" pitchFamily="2" charset="2"/>
              <a:buNone/>
            </a:pPr>
            <a:endParaRPr lang="cs-CZ" sz="2600">
              <a:solidFill>
                <a:schemeClr val="bg1"/>
              </a:solidFill>
              <a:effectLst/>
            </a:endParaRPr>
          </a:p>
          <a:p>
            <a:pPr marL="180975" indent="0" eaLnBrk="1" hangingPunct="1">
              <a:spcBef>
                <a:spcPts val="300"/>
              </a:spcBef>
              <a:spcAft>
                <a:spcPts val="300"/>
              </a:spcAft>
              <a:buClr>
                <a:srgbClr val="FFC000"/>
              </a:buClr>
              <a:buFont typeface="Wingdings" pitchFamily="2" charset="2"/>
              <a:buNone/>
            </a:pPr>
            <a:endParaRPr lang="cs-CZ" sz="2600">
              <a:solidFill>
                <a:schemeClr val="bg1"/>
              </a:solidFill>
              <a:effectLst/>
            </a:endParaRPr>
          </a:p>
          <a:p>
            <a:pPr marL="180975" indent="0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Clr>
                <a:srgbClr val="FFC000"/>
              </a:buClr>
              <a:buFont typeface="Wingdings" pitchFamily="2" charset="2"/>
              <a:buNone/>
            </a:pPr>
            <a:r>
              <a:rPr lang="cs-CZ" sz="2400">
                <a:solidFill>
                  <a:schemeClr val="bg1"/>
                </a:solidFill>
                <a:effectLst/>
              </a:rPr>
              <a:t>	</a:t>
            </a:r>
            <a:endParaRPr lang="en-US" sz="2400">
              <a:solidFill>
                <a:schemeClr val="bg1"/>
              </a:solidFill>
              <a:effectLst/>
            </a:endParaRPr>
          </a:p>
        </p:txBody>
      </p:sp>
      <p:graphicFrame>
        <p:nvGraphicFramePr>
          <p:cNvPr id="9218" name="Object 2"/>
          <p:cNvGraphicFramePr>
            <a:graphicFrameLocks noChangeAspect="1"/>
          </p:cNvGraphicFramePr>
          <p:nvPr/>
        </p:nvGraphicFramePr>
        <p:xfrm>
          <a:off x="31750" y="1028700"/>
          <a:ext cx="9112250" cy="5849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4" name="Document" r:id="rId3" imgW="8285994" imgH="5302418" progId="">
                  <p:embed/>
                </p:oleObj>
              </mc:Choice>
              <mc:Fallback>
                <p:oleObj name="Document" r:id="rId3" imgW="8285994" imgH="5302418" progId="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50" y="1028700"/>
                        <a:ext cx="9112250" cy="5849938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887413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i="1" dirty="0">
                <a:latin typeface="Times New Roman" pitchFamily="18" charset="0"/>
                <a:cs typeface="Times New Roman" pitchFamily="18" charset="0"/>
              </a:rPr>
              <a:t>Základní pojmy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412776"/>
            <a:ext cx="8229600" cy="4114800"/>
          </a:xfrm>
        </p:spPr>
        <p:txBody>
          <a:bodyPr/>
          <a:lstStyle/>
          <a:p>
            <a:pPr marL="0" indent="0" eaLnBrk="1" hangingPunct="1">
              <a:lnSpc>
                <a:spcPct val="120000"/>
              </a:lnSpc>
              <a:spcBef>
                <a:spcPct val="50000"/>
              </a:spcBef>
              <a:spcAft>
                <a:spcPct val="60000"/>
              </a:spcAft>
              <a:buFont typeface="Wingdings" pitchFamily="2" charset="2"/>
              <a:buNone/>
            </a:pPr>
            <a:r>
              <a:rPr lang="cs-CZ" sz="24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Výnosy</a:t>
            </a:r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jsou finančním (peněžním) ohodnocením celého souboru realizovaných výrobků a služeb</a:t>
            </a:r>
            <a:r>
              <a:rPr lang="cs-CZ" sz="24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které podnik prostřednictvím své činnosti </a:t>
            </a:r>
            <a:r>
              <a:rPr lang="cs-CZ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realizoval za určité časové období.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(tržby za prodej výrobků či služeb, zvýšení stavu nedokončené výroby či hotových výrobků, výroba náhradních dílů na sklad).</a:t>
            </a: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i="1" u="sng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Bez ohledu na to, zda v tomto období došlo k fyzickému inkasu peněžních prostředků.</a:t>
            </a:r>
          </a:p>
          <a:p>
            <a:pPr marL="0" indent="0" eaLnBrk="1" hangingPunct="1">
              <a:lnSpc>
                <a:spcPct val="120000"/>
              </a:lnSpc>
              <a:spcAft>
                <a:spcPct val="60000"/>
              </a:spcAft>
              <a:buFont typeface="Wingdings" pitchFamily="2" charset="2"/>
              <a:buNone/>
            </a:pPr>
            <a:endParaRPr lang="cs-CZ" sz="2400" u="sn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Nadpis 1"/>
          <p:cNvSpPr>
            <a:spLocks noGrp="1"/>
          </p:cNvSpPr>
          <p:nvPr>
            <p:ph type="title" idx="4294967295"/>
          </p:nvPr>
        </p:nvSpPr>
        <p:spPr>
          <a:xfrm>
            <a:off x="457200" y="0"/>
            <a:ext cx="8229600" cy="765175"/>
          </a:xfrm>
          <a:noFill/>
        </p:spPr>
        <p:txBody>
          <a:bodyPr/>
          <a:lstStyle/>
          <a:p>
            <a:r>
              <a:rPr lang="cs-CZ" sz="2800" b="1" i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Operativní řízení zásob</a:t>
            </a:r>
            <a:endParaRPr lang="en-US" sz="2800" b="1" i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563" name="Zástupný symbol pro obsah 2"/>
          <p:cNvSpPr>
            <a:spLocks noGrp="1"/>
          </p:cNvSpPr>
          <p:nvPr>
            <p:ph idx="4294967295"/>
          </p:nvPr>
        </p:nvSpPr>
        <p:spPr>
          <a:xfrm>
            <a:off x="457200" y="1052513"/>
            <a:ext cx="8686800" cy="5616575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1800"/>
              </a:spcAft>
              <a:buClr>
                <a:srgbClr val="FFC000"/>
              </a:buClr>
              <a:buFont typeface="Wingdings" pitchFamily="2" charset="2"/>
              <a:buNone/>
              <a:tabLst>
                <a:tab pos="1793875" algn="l"/>
              </a:tabLst>
            </a:pPr>
            <a:r>
              <a:rPr lang="cs-CZ" sz="2400" b="1" i="1" u="sng" dirty="0">
                <a:solidFill>
                  <a:srgbClr val="FF9900"/>
                </a:solidFill>
                <a:latin typeface="Times New Roman" pitchFamily="18" charset="0"/>
                <a:cs typeface="Times New Roman" pitchFamily="18" charset="0"/>
              </a:rPr>
              <a:t>Běžná zásoba,</a:t>
            </a:r>
            <a:r>
              <a:rPr lang="cs-CZ" sz="24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kryje potřeby výroby mezi jednotlivými dodávkami. Její stav vykazuje pokles od momentu dodávky </a:t>
            </a:r>
            <a:r>
              <a:rPr lang="cs-CZ" sz="2000" i="1" dirty="0">
                <a:latin typeface="Times New Roman" pitchFamily="18" charset="0"/>
                <a:cs typeface="Times New Roman" pitchFamily="18" charset="0"/>
              </a:rPr>
              <a:t>(maximum)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až po úplné vyčerpání běžné dodávky těsně před další dodávkou </a:t>
            </a:r>
            <a:r>
              <a:rPr lang="cs-CZ" sz="2000" i="1" dirty="0">
                <a:latin typeface="Times New Roman" pitchFamily="18" charset="0"/>
                <a:cs typeface="Times New Roman" pitchFamily="18" charset="0"/>
              </a:rPr>
              <a:t>(minimum).</a:t>
            </a:r>
          </a:p>
          <a:p>
            <a:pPr marL="0" indent="0">
              <a:spcBef>
                <a:spcPts val="600"/>
              </a:spcBef>
              <a:spcAft>
                <a:spcPts val="1800"/>
              </a:spcAft>
              <a:buClr>
                <a:srgbClr val="FFC000"/>
              </a:buClr>
              <a:buFont typeface="Wingdings" pitchFamily="2" charset="2"/>
              <a:buNone/>
              <a:tabLst>
                <a:tab pos="1793875" algn="l"/>
              </a:tabLst>
            </a:pPr>
            <a:r>
              <a:rPr lang="cs-CZ" sz="2400" b="1" i="1" u="sng" dirty="0">
                <a:solidFill>
                  <a:srgbClr val="FF9900"/>
                </a:solidFill>
                <a:latin typeface="Times New Roman" pitchFamily="18" charset="0"/>
                <a:cs typeface="Times New Roman" pitchFamily="18" charset="0"/>
              </a:rPr>
              <a:t>Pojistná zásoba,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plní funkci jisticího prvku v momentě, kdy je narušena možnost čerpání běžné zásoby z důvodu odchylky od plánovaných parametrů v její spotřebě nebo dodávce.</a:t>
            </a:r>
          </a:p>
          <a:p>
            <a:pPr marL="0" indent="0">
              <a:spcBef>
                <a:spcPts val="600"/>
              </a:spcBef>
              <a:spcAft>
                <a:spcPts val="500"/>
              </a:spcAft>
              <a:buClr>
                <a:srgbClr val="FFC000"/>
              </a:buClr>
              <a:buFont typeface="Wingdings" pitchFamily="2" charset="2"/>
              <a:buNone/>
              <a:tabLst>
                <a:tab pos="1793875" algn="l"/>
              </a:tabLst>
            </a:pPr>
            <a:r>
              <a:rPr lang="cs-CZ" sz="2400" b="1" i="1" u="sng" dirty="0">
                <a:solidFill>
                  <a:srgbClr val="FF9900"/>
                </a:solidFill>
                <a:latin typeface="Times New Roman" pitchFamily="18" charset="0"/>
                <a:cs typeface="Times New Roman" pitchFamily="18" charset="0"/>
              </a:rPr>
              <a:t>Technická zásoba, </a:t>
            </a:r>
          </a:p>
          <a:p>
            <a:pPr marL="0" indent="0">
              <a:spcBef>
                <a:spcPts val="600"/>
              </a:spcBef>
              <a:spcAft>
                <a:spcPts val="500"/>
              </a:spcAft>
              <a:buClr>
                <a:srgbClr val="FFC000"/>
              </a:buClr>
              <a:buFont typeface="Wingdings" pitchFamily="2" charset="2"/>
              <a:buNone/>
              <a:tabLst>
                <a:tab pos="1793875" algn="l"/>
              </a:tabLst>
            </a:pPr>
            <a:r>
              <a:rPr lang="cs-CZ" sz="2400" b="1" i="1" u="sng" dirty="0">
                <a:solidFill>
                  <a:srgbClr val="FF9900"/>
                </a:solidFill>
                <a:latin typeface="Times New Roman" pitchFamily="18" charset="0"/>
                <a:cs typeface="Times New Roman" pitchFamily="18" charset="0"/>
              </a:rPr>
              <a:t>Havarijní zásoba,</a:t>
            </a:r>
          </a:p>
          <a:p>
            <a:pPr marL="0" indent="0">
              <a:spcBef>
                <a:spcPts val="600"/>
              </a:spcBef>
              <a:spcAft>
                <a:spcPts val="500"/>
              </a:spcAft>
              <a:buClr>
                <a:srgbClr val="FFC000"/>
              </a:buClr>
              <a:buFont typeface="Wingdings" pitchFamily="2" charset="2"/>
              <a:buNone/>
              <a:tabLst>
                <a:tab pos="1793875" algn="l"/>
              </a:tabLst>
            </a:pPr>
            <a:r>
              <a:rPr lang="cs-CZ" sz="2400" b="1" i="1" u="sng" dirty="0">
                <a:solidFill>
                  <a:srgbClr val="FF9900"/>
                </a:solidFill>
                <a:latin typeface="Times New Roman" pitchFamily="18" charset="0"/>
                <a:cs typeface="Times New Roman" pitchFamily="18" charset="0"/>
              </a:rPr>
              <a:t>Sezonní zásoba,</a:t>
            </a:r>
          </a:p>
          <a:p>
            <a:pPr marL="0" indent="0">
              <a:spcBef>
                <a:spcPts val="600"/>
              </a:spcBef>
              <a:spcAft>
                <a:spcPts val="500"/>
              </a:spcAft>
              <a:buClr>
                <a:srgbClr val="FFC000"/>
              </a:buClr>
              <a:buFont typeface="Wingdings" pitchFamily="2" charset="2"/>
              <a:buNone/>
              <a:tabLst>
                <a:tab pos="1793875" algn="l"/>
              </a:tabLst>
            </a:pPr>
            <a:r>
              <a:rPr lang="cs-CZ" sz="2400" b="1" i="1" u="sng" dirty="0">
                <a:solidFill>
                  <a:srgbClr val="FF9900"/>
                </a:solidFill>
                <a:latin typeface="Times New Roman" pitchFamily="18" charset="0"/>
                <a:cs typeface="Times New Roman" pitchFamily="18" charset="0"/>
              </a:rPr>
              <a:t>Spekulativní zásoba</a:t>
            </a:r>
            <a:endParaRPr lang="en-US" sz="2400" b="1" i="1" u="sng" dirty="0">
              <a:solidFill>
                <a:srgbClr val="FF99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42875"/>
            <a:ext cx="8229600" cy="857250"/>
          </a:xfrm>
          <a:noFill/>
        </p:spPr>
        <p:txBody>
          <a:bodyPr/>
          <a:lstStyle/>
          <a:p>
            <a:pPr eaLnBrk="1" hangingPunct="1"/>
            <a:r>
              <a:rPr lang="cs-CZ" sz="2800" b="1" i="1">
                <a:solidFill>
                  <a:schemeClr val="tx1"/>
                </a:solidFill>
                <a:effectLst/>
                <a:latin typeface="Times New Roman" pitchFamily="18" charset="0"/>
              </a:rPr>
              <a:t>Průběh zásoby běžné v čase</a:t>
            </a:r>
          </a:p>
        </p:txBody>
      </p:sp>
      <p:graphicFrame>
        <p:nvGraphicFramePr>
          <p:cNvPr id="10242" name="Object 4"/>
          <p:cNvGraphicFramePr>
            <a:graphicFrameLocks noGrp="1" noChangeAspect="1"/>
          </p:cNvGraphicFramePr>
          <p:nvPr>
            <p:ph idx="4294967295"/>
          </p:nvPr>
        </p:nvGraphicFramePr>
        <p:xfrm>
          <a:off x="20638" y="1049338"/>
          <a:ext cx="9020175" cy="5383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8" name="Document" r:id="rId3" imgW="5755988" imgH="3435190" progId="">
                  <p:embed/>
                </p:oleObj>
              </mc:Choice>
              <mc:Fallback>
                <p:oleObj name="Document" r:id="rId3" imgW="5755988" imgH="3435190" progId="">
                  <p:embed/>
                  <p:pic>
                    <p:nvPicPr>
                      <p:cNvPr id="0" name="Picture 15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38" y="1049338"/>
                        <a:ext cx="9020175" cy="5383212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42875"/>
            <a:ext cx="8229600" cy="571500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i="1">
                <a:solidFill>
                  <a:schemeClr val="tx1"/>
                </a:solidFill>
                <a:latin typeface="Times New Roman" pitchFamily="18" charset="0"/>
              </a:rPr>
              <a:t>Pojistná zásoba</a:t>
            </a:r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571625"/>
            <a:ext cx="9144000" cy="5286375"/>
          </a:xfrm>
          <a:solidFill>
            <a:schemeClr val="tx1"/>
          </a:solidFill>
        </p:spPr>
        <p:txBody>
          <a:bodyPr/>
          <a:lstStyle/>
          <a:p>
            <a:pPr marL="457200" indent="-457200" eaLnBrk="1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buNone/>
              <a:tabLst>
                <a:tab pos="2686050" algn="l"/>
                <a:tab pos="5200650" algn="l"/>
                <a:tab pos="6191250" algn="l"/>
                <a:tab pos="8610600" algn="r"/>
              </a:tabLst>
              <a:defRPr/>
            </a:pPr>
            <a:endParaRPr lang="cs-CZ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266" name="Object 4"/>
          <p:cNvGraphicFramePr>
            <a:graphicFrameLocks noChangeAspect="1"/>
          </p:cNvGraphicFramePr>
          <p:nvPr/>
        </p:nvGraphicFramePr>
        <p:xfrm>
          <a:off x="0" y="836613"/>
          <a:ext cx="9091613" cy="5424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2" name="Document" r:id="rId3" imgW="6074887" imgH="3647568" progId="">
                  <p:embed/>
                </p:oleObj>
              </mc:Choice>
              <mc:Fallback>
                <p:oleObj name="Document" r:id="rId3" imgW="6074887" imgH="3647568" progId="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836613"/>
                        <a:ext cx="9091613" cy="5424487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cs-CZ" sz="2800" b="1" i="1">
                <a:solidFill>
                  <a:schemeClr val="tx1"/>
                </a:solidFill>
                <a:latin typeface="Times New Roman" pitchFamily="18" charset="0"/>
              </a:rPr>
              <a:t>Pojistná zásoba</a:t>
            </a:r>
            <a:endParaRPr lang="en-US" sz="2800" b="1" i="1">
              <a:solidFill>
                <a:schemeClr val="tx1"/>
              </a:solidFill>
              <a:latin typeface="Times New Roman" pitchFamily="18" charset="0"/>
            </a:endParaRPr>
          </a:p>
        </p:txBody>
      </p:sp>
      <p:graphicFrame>
        <p:nvGraphicFramePr>
          <p:cNvPr id="12290" name="Zástupný symbol pro obsah 3"/>
          <p:cNvGraphicFramePr>
            <a:graphicFrameLocks noGrp="1" noChangeAspect="1"/>
          </p:cNvGraphicFramePr>
          <p:nvPr>
            <p:ph idx="4294967295"/>
          </p:nvPr>
        </p:nvGraphicFramePr>
        <p:xfrm>
          <a:off x="357188" y="1554163"/>
          <a:ext cx="8702675" cy="5303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2" name="Document" r:id="rId3" imgW="5965355" imgH="3634948" progId="">
                  <p:embed/>
                </p:oleObj>
              </mc:Choice>
              <mc:Fallback>
                <p:oleObj name="Document" r:id="rId3" imgW="5965355" imgH="3634948" progId="">
                  <p:embed/>
                  <p:pic>
                    <p:nvPicPr>
                      <p:cNvPr id="0" name="Picture 28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188" y="1554163"/>
                        <a:ext cx="8702675" cy="5303837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1" name="Object 4"/>
          <p:cNvGraphicFramePr>
            <a:graphicFrameLocks noChangeAspect="1"/>
          </p:cNvGraphicFramePr>
          <p:nvPr/>
        </p:nvGraphicFramePr>
        <p:xfrm>
          <a:off x="441325" y="1554163"/>
          <a:ext cx="8702675" cy="5303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3" name="Document" r:id="rId5" imgW="5965355" imgH="3634948" progId="">
                  <p:embed/>
                </p:oleObj>
              </mc:Choice>
              <mc:Fallback>
                <p:oleObj name="Document" r:id="rId5" imgW="5965355" imgH="3634948" progId="">
                  <p:embed/>
                  <p:pic>
                    <p:nvPicPr>
                      <p:cNvPr id="0" name="Picture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325" y="1554163"/>
                        <a:ext cx="8702675" cy="5303837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Nadpis 1"/>
          <p:cNvSpPr>
            <a:spLocks noGrp="1"/>
          </p:cNvSpPr>
          <p:nvPr>
            <p:ph type="title" idx="4294967295"/>
          </p:nvPr>
        </p:nvSpPr>
        <p:spPr>
          <a:xfrm>
            <a:off x="457200" y="0"/>
            <a:ext cx="8229600" cy="765175"/>
          </a:xfrm>
          <a:noFill/>
        </p:spPr>
        <p:txBody>
          <a:bodyPr/>
          <a:lstStyle/>
          <a:p>
            <a:r>
              <a:rPr lang="cs-CZ" sz="2800" b="1" i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Operativní plánování nákupu</a:t>
            </a:r>
            <a:endParaRPr lang="en-US" sz="2800" b="1" i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227" name="Zástupný symbol pro obsah 2"/>
          <p:cNvSpPr>
            <a:spLocks noGrp="1"/>
          </p:cNvSpPr>
          <p:nvPr>
            <p:ph idx="4294967295"/>
          </p:nvPr>
        </p:nvSpPr>
        <p:spPr>
          <a:xfrm>
            <a:off x="457200" y="836613"/>
            <a:ext cx="8686800" cy="5832475"/>
          </a:xfrm>
          <a:noFill/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1800"/>
              </a:spcAft>
              <a:buClr>
                <a:srgbClr val="FFC000"/>
              </a:buClr>
              <a:buFont typeface="Wingdings" pitchFamily="2" charset="2"/>
              <a:buNone/>
              <a:tabLst>
                <a:tab pos="1793875" algn="l"/>
              </a:tabLst>
            </a:pPr>
            <a:r>
              <a:rPr lang="cs-CZ" sz="2400" dirty="0">
                <a:effectLst/>
                <a:latin typeface="Times New Roman" pitchFamily="18" charset="0"/>
                <a:cs typeface="Times New Roman" pitchFamily="18" charset="0"/>
              </a:rPr>
              <a:t>Cílem plánování nákupu je určit potřebu materiálu </a:t>
            </a:r>
            <a:r>
              <a:rPr lang="cs-CZ" sz="2000" i="1" dirty="0">
                <a:effectLst/>
                <a:latin typeface="Times New Roman" pitchFamily="18" charset="0"/>
                <a:cs typeface="Times New Roman" pitchFamily="18" charset="0"/>
              </a:rPr>
              <a:t>(pro naplnění požadavků výrobního procesu). </a:t>
            </a:r>
            <a:r>
              <a:rPr lang="cs-CZ" sz="2400" dirty="0">
                <a:effectLst/>
                <a:latin typeface="Times New Roman" pitchFamily="18" charset="0"/>
                <a:cs typeface="Times New Roman" pitchFamily="18" charset="0"/>
              </a:rPr>
              <a:t>Plánování se realizuje prostřednictvím</a:t>
            </a:r>
            <a:r>
              <a:rPr lang="cs-CZ" sz="2400" dirty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bilanční metody. </a:t>
            </a:r>
            <a:r>
              <a:rPr lang="cs-CZ" sz="2400" dirty="0">
                <a:effectLst/>
                <a:latin typeface="Times New Roman" pitchFamily="18" charset="0"/>
                <a:cs typeface="Times New Roman" pitchFamily="18" charset="0"/>
              </a:rPr>
              <a:t>Řeší bilanci mezi</a:t>
            </a:r>
            <a:r>
              <a:rPr lang="cs-CZ" sz="2400" dirty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zdroji</a:t>
            </a:r>
            <a:r>
              <a:rPr lang="cs-CZ" sz="2400" dirty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>
                <a:effectLst/>
                <a:latin typeface="Times New Roman" pitchFamily="18" charset="0"/>
                <a:cs typeface="Times New Roman" pitchFamily="18" charset="0"/>
              </a:rPr>
              <a:t>a</a:t>
            </a:r>
            <a:r>
              <a:rPr lang="cs-CZ" sz="2400" dirty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potřebami.</a:t>
            </a:r>
          </a:p>
          <a:p>
            <a:pPr marL="0" indent="0">
              <a:spcBef>
                <a:spcPts val="600"/>
              </a:spcBef>
              <a:spcAft>
                <a:spcPts val="1800"/>
              </a:spcAft>
              <a:buClr>
                <a:srgbClr val="FFC000"/>
              </a:buClr>
              <a:buFont typeface="Wingdings" pitchFamily="2" charset="2"/>
              <a:buNone/>
              <a:tabLst>
                <a:tab pos="1793875" algn="l"/>
              </a:tabLst>
            </a:pPr>
            <a:r>
              <a:rPr lang="cs-CZ" sz="2400" u="sng" dirty="0">
                <a:effectLst/>
                <a:latin typeface="Times New Roman" pitchFamily="18" charset="0"/>
                <a:cs typeface="Times New Roman" pitchFamily="18" charset="0"/>
              </a:rPr>
              <a:t>Zdroje: </a:t>
            </a:r>
            <a:r>
              <a:rPr lang="cs-CZ" sz="2400" dirty="0">
                <a:effectLst/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2400" i="1" dirty="0">
                <a:effectLst/>
                <a:latin typeface="Times New Roman" pitchFamily="18" charset="0"/>
                <a:cs typeface="Times New Roman" pitchFamily="18" charset="0"/>
              </a:rPr>
              <a:t>zásoba příslušné materiálové položky na začátku 	sledovaného období </a:t>
            </a:r>
            <a:r>
              <a:rPr lang="cs-CZ" sz="2000" i="1" dirty="0">
                <a:effectLst/>
                <a:latin typeface="Times New Roman" pitchFamily="18" charset="0"/>
                <a:cs typeface="Times New Roman" pitchFamily="18" charset="0"/>
              </a:rPr>
              <a:t>(zásoba na počátku plánovaného 	období) </a:t>
            </a:r>
            <a:r>
              <a:rPr lang="cs-CZ" sz="2400" i="1" dirty="0">
                <a:effectLst/>
                <a:latin typeface="Times New Roman" pitchFamily="18" charset="0"/>
                <a:cs typeface="Times New Roman" pitchFamily="18" charset="0"/>
              </a:rPr>
              <a:t>a dodávky příslušné materiálové položky 	od dodavatele.</a:t>
            </a:r>
          </a:p>
          <a:p>
            <a:pPr marL="0" indent="0">
              <a:spcBef>
                <a:spcPts val="600"/>
              </a:spcBef>
              <a:spcAft>
                <a:spcPts val="1800"/>
              </a:spcAft>
              <a:buClr>
                <a:srgbClr val="FFC000"/>
              </a:buClr>
              <a:buFont typeface="Wingdings" pitchFamily="2" charset="2"/>
              <a:buNone/>
              <a:tabLst>
                <a:tab pos="1793875" algn="l"/>
              </a:tabLst>
            </a:pPr>
            <a:r>
              <a:rPr lang="cs-CZ" sz="2400" u="sng" dirty="0">
                <a:effectLst/>
                <a:latin typeface="Times New Roman" pitchFamily="18" charset="0"/>
                <a:cs typeface="Times New Roman" pitchFamily="18" charset="0"/>
              </a:rPr>
              <a:t>Potřeba:</a:t>
            </a:r>
            <a:r>
              <a:rPr lang="cs-CZ" sz="2400" dirty="0">
                <a:effectLst/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cs-CZ" sz="2400" i="1" dirty="0">
                <a:effectLst/>
                <a:latin typeface="Times New Roman" pitchFamily="18" charset="0"/>
                <a:cs typeface="Times New Roman" pitchFamily="18" charset="0"/>
              </a:rPr>
              <a:t>spotřeba příslušné materiálové položky za dané 	období a očekávaná </a:t>
            </a:r>
            <a:r>
              <a:rPr lang="cs-CZ" sz="2000" i="1" dirty="0">
                <a:effectLst/>
                <a:latin typeface="Times New Roman" pitchFamily="18" charset="0"/>
                <a:cs typeface="Times New Roman" pitchFamily="18" charset="0"/>
              </a:rPr>
              <a:t>(požadovaná) </a:t>
            </a:r>
            <a:r>
              <a:rPr lang="cs-CZ" sz="2400" i="1" dirty="0">
                <a:effectLst/>
                <a:latin typeface="Times New Roman" pitchFamily="18" charset="0"/>
                <a:cs typeface="Times New Roman" pitchFamily="18" charset="0"/>
              </a:rPr>
              <a:t>výše zásoby na 	konci sledovaného období </a:t>
            </a:r>
            <a:r>
              <a:rPr lang="cs-CZ" sz="2000" i="1" dirty="0">
                <a:effectLst/>
                <a:latin typeface="Times New Roman" pitchFamily="18" charset="0"/>
                <a:cs typeface="Times New Roman" pitchFamily="18" charset="0"/>
              </a:rPr>
              <a:t>(může být ve výši pojistné 	zásoby).</a:t>
            </a:r>
            <a:endParaRPr lang="cs-CZ" sz="2400" i="1" dirty="0">
              <a:effectLst/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Clr>
                <a:srgbClr val="FFC000"/>
              </a:buClr>
              <a:buFont typeface="Wingdings" pitchFamily="2" charset="2"/>
              <a:buNone/>
              <a:tabLst>
                <a:tab pos="1793875" algn="l"/>
              </a:tabLst>
            </a:pPr>
            <a:r>
              <a:rPr lang="cs-CZ" sz="2400" i="1" u="sng" dirty="0">
                <a:effectLst/>
                <a:latin typeface="Times New Roman" pitchFamily="18" charset="0"/>
                <a:cs typeface="Times New Roman" pitchFamily="18" charset="0"/>
              </a:rPr>
              <a:t>Poznámka:</a:t>
            </a:r>
            <a:r>
              <a:rPr lang="cs-CZ" sz="2400" i="1" dirty="0">
                <a:effectLst/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cs-CZ" sz="2000" i="1" dirty="0">
                <a:effectLst/>
                <a:latin typeface="Times New Roman" pitchFamily="18" charset="0"/>
                <a:cs typeface="Times New Roman" pitchFamily="18" charset="0"/>
              </a:rPr>
              <a:t>Z hlediska použité terminologie je nutno rozlišovat mezi 	pojmy</a:t>
            </a:r>
            <a:r>
              <a:rPr lang="cs-CZ" sz="2000" i="1" dirty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i="1" dirty="0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„spotřeba“ a </a:t>
            </a:r>
            <a:r>
              <a:rPr lang="cs-CZ" sz="2000" i="1" dirty="0">
                <a:solidFill>
                  <a:srgbClr val="FFC000"/>
                </a:solidFill>
                <a:effectLst/>
                <a:latin typeface="Times New Roman" pitchFamily="18" charset="0"/>
                <a:cs typeface="Times New Roman" pitchFamily="18" charset="0"/>
              </a:rPr>
              <a:t>„potřeba“</a:t>
            </a:r>
            <a:endParaRPr lang="en-US" sz="2400" i="1" u="sng" dirty="0">
              <a:solidFill>
                <a:srgbClr val="FFC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Nadpis 1"/>
          <p:cNvSpPr>
            <a:spLocks noGrp="1"/>
          </p:cNvSpPr>
          <p:nvPr>
            <p:ph type="title" idx="4294967295"/>
          </p:nvPr>
        </p:nvSpPr>
        <p:spPr>
          <a:xfrm>
            <a:off x="457200" y="381000"/>
            <a:ext cx="8229600" cy="847725"/>
          </a:xfrm>
          <a:noFill/>
        </p:spPr>
        <p:txBody>
          <a:bodyPr/>
          <a:lstStyle/>
          <a:p>
            <a:r>
              <a:rPr lang="cs-CZ" sz="2800" b="1" i="1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Operativní plánování nákupu</a:t>
            </a:r>
            <a:endParaRPr lang="en-US" sz="2800" b="1" i="1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251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125538"/>
            <a:ext cx="9144000" cy="5543550"/>
          </a:xfrm>
          <a:noFill/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1800"/>
              </a:spcAft>
              <a:buClr>
                <a:srgbClr val="FFC000"/>
              </a:buClr>
              <a:buFont typeface="Wingdings" pitchFamily="2" charset="2"/>
              <a:buNone/>
            </a:pPr>
            <a:r>
              <a:rPr lang="cs-CZ" sz="2400" u="sng" dirty="0">
                <a:solidFill>
                  <a:schemeClr val="bg1"/>
                </a:solidFill>
                <a:effectLst/>
              </a:rPr>
              <a:t>   </a:t>
            </a:r>
          </a:p>
          <a:p>
            <a:pPr marL="0" indent="0">
              <a:spcBef>
                <a:spcPts val="600"/>
              </a:spcBef>
              <a:spcAft>
                <a:spcPts val="1800"/>
              </a:spcAft>
              <a:buClr>
                <a:srgbClr val="FFC000"/>
              </a:buClr>
              <a:buFont typeface="Wingdings" pitchFamily="2" charset="2"/>
              <a:buNone/>
            </a:pPr>
            <a:r>
              <a:rPr lang="cs-CZ" sz="2400" u="sng" dirty="0">
                <a:solidFill>
                  <a:schemeClr val="bg1"/>
                </a:solidFill>
                <a:effectLst/>
              </a:rPr>
              <a:t> </a:t>
            </a:r>
            <a:r>
              <a:rPr lang="cs-CZ" sz="2400" u="sng" dirty="0">
                <a:effectLst/>
                <a:latin typeface="Times New Roman" pitchFamily="18" charset="0"/>
                <a:cs typeface="Times New Roman" pitchFamily="18" charset="0"/>
              </a:rPr>
              <a:t>Platí následující bilanční rovnice:</a:t>
            </a:r>
          </a:p>
          <a:p>
            <a:pPr marL="0" indent="0">
              <a:spcBef>
                <a:spcPts val="600"/>
              </a:spcBef>
              <a:spcAft>
                <a:spcPts val="1800"/>
              </a:spcAft>
              <a:buClr>
                <a:srgbClr val="FFC000"/>
              </a:buClr>
              <a:buFont typeface="Wingdings" pitchFamily="2" charset="2"/>
              <a:buNone/>
            </a:pPr>
            <a:r>
              <a:rPr lang="cs-CZ" sz="2400" i="1" dirty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	     		 </a:t>
            </a:r>
            <a:r>
              <a:rPr lang="cs-CZ" sz="2800" i="1" dirty="0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Zdroje</a:t>
            </a:r>
            <a:r>
              <a:rPr lang="cs-CZ" sz="2400" i="1" dirty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i="1" dirty="0">
                <a:effectLst/>
                <a:latin typeface="Times New Roman" pitchFamily="18" charset="0"/>
                <a:cs typeface="Times New Roman" pitchFamily="18" charset="0"/>
              </a:rPr>
              <a:t>=</a:t>
            </a:r>
            <a:r>
              <a:rPr lang="cs-CZ" sz="2400" i="1" dirty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i="1" dirty="0">
                <a:solidFill>
                  <a:srgbClr val="FFC000"/>
                </a:solidFill>
                <a:effectLst/>
                <a:latin typeface="Times New Roman" pitchFamily="18" charset="0"/>
                <a:cs typeface="Times New Roman" pitchFamily="18" charset="0"/>
              </a:rPr>
              <a:t>Potřeba</a:t>
            </a:r>
            <a:endParaRPr lang="cs-CZ" sz="2400" i="1" dirty="0">
              <a:solidFill>
                <a:srgbClr val="FFC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600"/>
              </a:spcBef>
              <a:spcAft>
                <a:spcPts val="1800"/>
              </a:spcAft>
              <a:buClr>
                <a:srgbClr val="FFC000"/>
              </a:buClr>
              <a:buFont typeface="Wingdings" pitchFamily="2" charset="2"/>
              <a:buNone/>
            </a:pPr>
            <a:endParaRPr lang="cs-CZ" sz="2400" i="1" dirty="0"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600"/>
              </a:spcBef>
              <a:spcAft>
                <a:spcPts val="1800"/>
              </a:spcAft>
              <a:buClr>
                <a:srgbClr val="FFC000"/>
              </a:buClr>
              <a:buFont typeface="Wingdings" pitchFamily="2" charset="2"/>
              <a:buNone/>
            </a:pPr>
            <a:r>
              <a:rPr lang="cs-CZ" sz="2800" i="1" dirty="0">
                <a:solidFill>
                  <a:srgbClr val="FFC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i="1" dirty="0" err="1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Zásoba</a:t>
            </a:r>
            <a:r>
              <a:rPr lang="cs-CZ" sz="2800" i="1" baseline="-25000" dirty="0" err="1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POČÁT</a:t>
            </a:r>
            <a:r>
              <a:rPr lang="cs-CZ" sz="2800" i="1" baseline="-25000" dirty="0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cs-CZ" sz="2800" i="1" dirty="0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+ Dodávky </a:t>
            </a:r>
            <a:r>
              <a:rPr lang="cs-CZ" sz="2800" i="1" dirty="0">
                <a:effectLst/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cs-CZ" sz="2800" i="1" dirty="0">
                <a:solidFill>
                  <a:srgbClr val="FFC000"/>
                </a:solidFill>
                <a:effectLst/>
                <a:latin typeface="Times New Roman" pitchFamily="18" charset="0"/>
                <a:cs typeface="Times New Roman" pitchFamily="18" charset="0"/>
              </a:rPr>
              <a:t>  Spotřeba mat. + </a:t>
            </a:r>
            <a:r>
              <a:rPr lang="cs-CZ" sz="2800" i="1" dirty="0" err="1">
                <a:solidFill>
                  <a:srgbClr val="FFC000"/>
                </a:solidFill>
                <a:effectLst/>
                <a:latin typeface="Times New Roman" pitchFamily="18" charset="0"/>
                <a:cs typeface="Times New Roman" pitchFamily="18" charset="0"/>
              </a:rPr>
              <a:t>Zásoba</a:t>
            </a:r>
            <a:r>
              <a:rPr lang="cs-CZ" sz="2800" i="1" baseline="-25000" dirty="0" err="1">
                <a:solidFill>
                  <a:srgbClr val="FFC000"/>
                </a:solidFill>
                <a:effectLst/>
                <a:latin typeface="Times New Roman" pitchFamily="18" charset="0"/>
                <a:cs typeface="Times New Roman" pitchFamily="18" charset="0"/>
              </a:rPr>
              <a:t>KONEČNÁ</a:t>
            </a:r>
            <a:endParaRPr lang="cs-CZ" sz="2400" i="1" dirty="0">
              <a:solidFill>
                <a:srgbClr val="FFC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600"/>
              </a:spcBef>
              <a:spcAft>
                <a:spcPts val="1800"/>
              </a:spcAft>
              <a:buClr>
                <a:srgbClr val="FFC000"/>
              </a:buClr>
              <a:buFont typeface="Wingdings" pitchFamily="2" charset="2"/>
              <a:buNone/>
            </a:pPr>
            <a:r>
              <a:rPr lang="cs-CZ" sz="2400" i="1" dirty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2800" i="1" dirty="0">
                <a:effectLst/>
                <a:latin typeface="Times New Roman" pitchFamily="18" charset="0"/>
                <a:cs typeface="Times New Roman" pitchFamily="18" charset="0"/>
              </a:rPr>
              <a:t>Z</a:t>
            </a:r>
            <a:r>
              <a:rPr lang="cs-CZ" sz="2800" i="1" baseline="-25000" dirty="0">
                <a:effectLst/>
                <a:latin typeface="Times New Roman" pitchFamily="18" charset="0"/>
                <a:cs typeface="Times New Roman" pitchFamily="18" charset="0"/>
              </a:rPr>
              <a:t>P </a:t>
            </a:r>
            <a:r>
              <a:rPr lang="cs-CZ" sz="2800" i="1" dirty="0">
                <a:effectLst/>
                <a:latin typeface="Times New Roman" pitchFamily="18" charset="0"/>
                <a:cs typeface="Times New Roman" pitchFamily="18" charset="0"/>
              </a:rPr>
              <a:t> + Do	=	S  +  Z</a:t>
            </a:r>
            <a:r>
              <a:rPr lang="cs-CZ" sz="2800" i="1" baseline="-25000" dirty="0">
                <a:effectLst/>
                <a:latin typeface="Times New Roman" pitchFamily="18" charset="0"/>
                <a:cs typeface="Times New Roman" pitchFamily="18" charset="0"/>
              </a:rPr>
              <a:t>K</a:t>
            </a:r>
          </a:p>
          <a:p>
            <a:pPr marL="0" indent="0">
              <a:spcBef>
                <a:spcPts val="600"/>
              </a:spcBef>
              <a:spcAft>
                <a:spcPts val="1800"/>
              </a:spcAft>
              <a:buClr>
                <a:srgbClr val="FFC000"/>
              </a:buClr>
              <a:buFont typeface="Wingdings" pitchFamily="2" charset="2"/>
              <a:buNone/>
              <a:tabLst>
                <a:tab pos="1524000" algn="l"/>
              </a:tabLst>
            </a:pPr>
            <a:r>
              <a:rPr lang="cs-CZ" sz="2800" i="1" baseline="-25000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i="1" dirty="0">
                <a:effectLst/>
                <a:latin typeface="Times New Roman" pitchFamily="18" charset="0"/>
                <a:cs typeface="Times New Roman" pitchFamily="18" charset="0"/>
              </a:rPr>
              <a:t>Poznámka: </a:t>
            </a:r>
            <a:r>
              <a:rPr lang="cs-CZ" sz="2000" i="1" dirty="0">
                <a:effectLst/>
                <a:latin typeface="Times New Roman" pitchFamily="18" charset="0"/>
                <a:cs typeface="Times New Roman" pitchFamily="18" charset="0"/>
              </a:rPr>
              <a:t>v rámci plánovacího mechanizmu se někdy předpokládá, že zásoba 	konečná </a:t>
            </a:r>
            <a:r>
              <a:rPr lang="cs-CZ" sz="2400" i="1" dirty="0">
                <a:effectLst/>
                <a:latin typeface="Times New Roman" pitchFamily="18" charset="0"/>
                <a:cs typeface="Times New Roman" pitchFamily="18" charset="0"/>
              </a:rPr>
              <a:t>Z</a:t>
            </a:r>
            <a:r>
              <a:rPr lang="cs-CZ" sz="2400" i="1" baseline="-25000" dirty="0">
                <a:effectLst/>
                <a:latin typeface="Times New Roman" pitchFamily="18" charset="0"/>
                <a:cs typeface="Times New Roman" pitchFamily="18" charset="0"/>
              </a:rPr>
              <a:t>K</a:t>
            </a:r>
            <a:r>
              <a:rPr lang="cs-CZ" sz="2400" i="1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i="1" dirty="0">
                <a:effectLst/>
                <a:latin typeface="Times New Roman" pitchFamily="18" charset="0"/>
                <a:cs typeface="Times New Roman" pitchFamily="18" charset="0"/>
              </a:rPr>
              <a:t>je ve výši pojistné zásoby.</a:t>
            </a:r>
            <a:endParaRPr lang="cs-CZ" sz="2800" i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3252" name="Přímá spojovací šipka 4"/>
          <p:cNvCxnSpPr>
            <a:cxnSpLocks noChangeShapeType="1"/>
          </p:cNvCxnSpPr>
          <p:nvPr/>
        </p:nvCxnSpPr>
        <p:spPr bwMode="auto">
          <a:xfrm rot="10800000" flipV="1">
            <a:off x="2268538" y="3068638"/>
            <a:ext cx="790575" cy="647700"/>
          </a:xfrm>
          <a:prstGeom prst="straightConnector1">
            <a:avLst/>
          </a:prstGeom>
          <a:noFill/>
          <a:ln w="3175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53253" name="Přímá spojovací šipka 6"/>
          <p:cNvCxnSpPr>
            <a:cxnSpLocks noChangeShapeType="1"/>
          </p:cNvCxnSpPr>
          <p:nvPr/>
        </p:nvCxnSpPr>
        <p:spPr bwMode="auto">
          <a:xfrm>
            <a:off x="5508625" y="2997200"/>
            <a:ext cx="792163" cy="647700"/>
          </a:xfrm>
          <a:prstGeom prst="straightConnector1">
            <a:avLst/>
          </a:prstGeom>
          <a:noFill/>
          <a:ln w="31750" algn="ctr">
            <a:solidFill>
              <a:schemeClr val="tx1"/>
            </a:solidFill>
            <a:round/>
            <a:headEnd/>
            <a:tailEnd type="arrow" w="med" len="med"/>
          </a:ln>
        </p:spPr>
      </p:cxn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88913"/>
            <a:ext cx="8229600" cy="647700"/>
          </a:xfrm>
          <a:noFill/>
        </p:spPr>
        <p:txBody>
          <a:bodyPr/>
          <a:lstStyle/>
          <a:p>
            <a:pPr eaLnBrk="1" hangingPunct="1"/>
            <a:r>
              <a:rPr lang="cs-CZ" sz="2800" b="1" i="1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Operativní plánování nákupu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1196975"/>
            <a:ext cx="9144000" cy="5661025"/>
          </a:xfrm>
          <a:noFill/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cs-CZ" sz="2400">
                <a:effectLst/>
              </a:rPr>
              <a:t>Plánování zásob: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cs-CZ" sz="2400">
              <a:effectLst/>
            </a:endParaRPr>
          </a:p>
          <a:p>
            <a:pPr marL="0" indent="0" eaLnBrk="1" hangingPunct="1">
              <a:buFont typeface="Wingdings" pitchFamily="2" charset="2"/>
              <a:buNone/>
            </a:pPr>
            <a:endParaRPr lang="cs-CZ">
              <a:effectLst/>
            </a:endParaRPr>
          </a:p>
          <a:p>
            <a:pPr marL="0" indent="0" eaLnBrk="1" hangingPunct="1">
              <a:buFont typeface="Wingdings" pitchFamily="2" charset="2"/>
              <a:buNone/>
            </a:pPr>
            <a:endParaRPr lang="cs-CZ">
              <a:effectLst/>
            </a:endParaRPr>
          </a:p>
          <a:p>
            <a:pPr marL="0" indent="0" eaLnBrk="1" hangingPunct="1">
              <a:buFont typeface="Wingdings" pitchFamily="2" charset="2"/>
              <a:buNone/>
            </a:pPr>
            <a:endParaRPr lang="cs-CZ">
              <a:effectLst/>
            </a:endParaRPr>
          </a:p>
          <a:p>
            <a:pPr marL="0" indent="0" eaLnBrk="1" hangingPunct="1">
              <a:buFont typeface="Wingdings" pitchFamily="2" charset="2"/>
              <a:buNone/>
            </a:pPr>
            <a:endParaRPr lang="cs-CZ">
              <a:effectLst/>
            </a:endParaRPr>
          </a:p>
          <a:p>
            <a:pPr marL="0" indent="0" eaLnBrk="1" hangingPunct="1">
              <a:buFont typeface="Wingdings" pitchFamily="2" charset="2"/>
              <a:buNone/>
            </a:pPr>
            <a:endParaRPr lang="cs-CZ">
              <a:effectLst/>
            </a:endParaRPr>
          </a:p>
          <a:p>
            <a:pPr marL="0" indent="0" eaLnBrk="1" hangingPunct="1">
              <a:buFont typeface="Wingdings" pitchFamily="2" charset="2"/>
              <a:buNone/>
            </a:pPr>
            <a:endParaRPr lang="cs-CZ">
              <a:effectLst/>
            </a:endParaRPr>
          </a:p>
          <a:p>
            <a:pPr marL="0" indent="0" eaLnBrk="1" hangingPunct="1">
              <a:buFont typeface="Wingdings" pitchFamily="2" charset="2"/>
              <a:buNone/>
            </a:pPr>
            <a:endParaRPr lang="cs-CZ">
              <a:effectLst/>
            </a:endParaRPr>
          </a:p>
          <a:p>
            <a:pPr marL="0" indent="0" eaLnBrk="1" hangingPunct="1"/>
            <a:endParaRPr lang="cs-CZ" sz="2000">
              <a:effectLst/>
            </a:endParaRPr>
          </a:p>
          <a:p>
            <a:pPr marL="0" indent="0" eaLnBrk="1" hangingPunct="1"/>
            <a:endParaRPr lang="cs-CZ" sz="2000">
              <a:effectLst/>
            </a:endParaRPr>
          </a:p>
        </p:txBody>
      </p:sp>
      <p:graphicFrame>
        <p:nvGraphicFramePr>
          <p:cNvPr id="13314" name="Object 4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65088" y="2636838"/>
          <a:ext cx="9078912" cy="2212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0" name="Document" r:id="rId3" imgW="5902509" imgH="1477272" progId="">
                  <p:embed/>
                </p:oleObj>
              </mc:Choice>
              <mc:Fallback>
                <p:oleObj name="Document" r:id="rId3" imgW="5902509" imgH="1477272" progId="">
                  <p:embed/>
                  <p:pic>
                    <p:nvPicPr>
                      <p:cNvPr id="0" name="Picture 15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088" y="2636838"/>
                        <a:ext cx="9078912" cy="2212975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15888"/>
            <a:ext cx="8229600" cy="792162"/>
          </a:xfrm>
          <a:noFill/>
        </p:spPr>
        <p:txBody>
          <a:bodyPr/>
          <a:lstStyle/>
          <a:p>
            <a:pPr eaLnBrk="1" hangingPunct="1"/>
            <a:r>
              <a:rPr lang="cs-CZ" sz="2800" b="1" i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Operativní plánování nákupu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981075"/>
            <a:ext cx="9144000" cy="5876925"/>
          </a:xfrm>
          <a:noFill/>
        </p:spPr>
        <p:txBody>
          <a:bodyPr/>
          <a:lstStyle/>
          <a:p>
            <a:pPr marL="0" indent="0" eaLnBrk="1" hangingPunct="1">
              <a:lnSpc>
                <a:spcPct val="90000"/>
              </a:lnSpc>
              <a:spcBef>
                <a:spcPct val="50000"/>
              </a:spcBef>
              <a:buClr>
                <a:srgbClr val="FFC000"/>
              </a:buClr>
              <a:buFont typeface="Wingdings" pitchFamily="2" charset="2"/>
              <a:buNone/>
            </a:pPr>
            <a:r>
              <a:rPr lang="cs-CZ" sz="2400" dirty="0">
                <a:effectLst/>
                <a:latin typeface="Times New Roman" pitchFamily="18" charset="0"/>
                <a:cs typeface="Times New Roman" pitchFamily="18" charset="0"/>
              </a:rPr>
              <a:t>V souladu s bilančním pravidlem patrným z </a:t>
            </a:r>
            <a:r>
              <a:rPr lang="cs-CZ" sz="2400" i="1" dirty="0">
                <a:effectLst/>
                <a:latin typeface="Times New Roman" pitchFamily="18" charset="0"/>
                <a:cs typeface="Times New Roman" pitchFamily="18" charset="0"/>
              </a:rPr>
              <a:t>tabulky Bilance zdrojů a potřeb platí:</a:t>
            </a:r>
          </a:p>
          <a:p>
            <a:pPr marL="0" indent="0" eaLnBrk="1" hangingPunct="1">
              <a:lnSpc>
                <a:spcPct val="90000"/>
              </a:lnSpc>
              <a:spcBef>
                <a:spcPct val="50000"/>
              </a:spcBef>
              <a:buClr>
                <a:srgbClr val="FFC000"/>
              </a:buClr>
              <a:buFont typeface="Wingdings" pitchFamily="2" charset="2"/>
              <a:buNone/>
            </a:pPr>
            <a:r>
              <a:rPr lang="cs-CZ" sz="2400" i="1" dirty="0">
                <a:effectLst/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2800" i="1" dirty="0">
                <a:effectLst/>
                <a:latin typeface="Times New Roman" pitchFamily="18" charset="0"/>
                <a:cs typeface="Times New Roman" pitchFamily="18" charset="0"/>
              </a:rPr>
              <a:t>Z</a:t>
            </a:r>
            <a:r>
              <a:rPr lang="cs-CZ" sz="2800" i="1" baseline="-25000" dirty="0">
                <a:effectLst/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2800" i="1" dirty="0">
                <a:effectLst/>
                <a:latin typeface="Times New Roman" pitchFamily="18" charset="0"/>
                <a:cs typeface="Times New Roman" pitchFamily="18" charset="0"/>
              </a:rPr>
              <a:t> + Do = S + Z</a:t>
            </a:r>
            <a:r>
              <a:rPr lang="cs-CZ" sz="2800" i="1" baseline="-25000" dirty="0">
                <a:effectLst/>
                <a:latin typeface="Times New Roman" pitchFamily="18" charset="0"/>
                <a:cs typeface="Times New Roman" pitchFamily="18" charset="0"/>
              </a:rPr>
              <a:t>K</a:t>
            </a:r>
            <a:endParaRPr lang="cs-CZ" sz="2400" baseline="-25000" dirty="0">
              <a:effectLst/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spcBef>
                <a:spcPct val="50000"/>
              </a:spcBef>
              <a:buClr>
                <a:srgbClr val="FFC000"/>
              </a:buClr>
              <a:buFont typeface="Wingdings" pitchFamily="2" charset="2"/>
              <a:buNone/>
            </a:pPr>
            <a:r>
              <a:rPr lang="cs-CZ" sz="2400" dirty="0">
                <a:effectLst/>
                <a:latin typeface="Times New Roman" pitchFamily="18" charset="0"/>
                <a:cs typeface="Times New Roman" pitchFamily="18" charset="0"/>
              </a:rPr>
              <a:t>	Kde:</a:t>
            </a:r>
          </a:p>
          <a:p>
            <a:pPr marL="0" indent="0" eaLnBrk="1" hangingPunct="1">
              <a:lnSpc>
                <a:spcPct val="90000"/>
              </a:lnSpc>
              <a:spcBef>
                <a:spcPct val="50000"/>
              </a:spcBef>
              <a:buClr>
                <a:srgbClr val="FFC000"/>
              </a:buClr>
              <a:buFont typeface="Wingdings" pitchFamily="2" charset="2"/>
              <a:buNone/>
            </a:pPr>
            <a:r>
              <a:rPr lang="cs-CZ" sz="2400" dirty="0">
                <a:effectLst/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cs-CZ" sz="2400" i="1" dirty="0">
                <a:effectLst/>
                <a:latin typeface="Times New Roman" pitchFamily="18" charset="0"/>
                <a:cs typeface="Times New Roman" pitchFamily="18" charset="0"/>
              </a:rPr>
              <a:t>Z</a:t>
            </a:r>
            <a:r>
              <a:rPr lang="cs-CZ" sz="2400" i="1" baseline="-25000" dirty="0">
                <a:effectLst/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2400" i="1" dirty="0">
                <a:effectLst/>
                <a:latin typeface="Times New Roman" pitchFamily="18" charset="0"/>
                <a:cs typeface="Times New Roman" pitchFamily="18" charset="0"/>
              </a:rPr>
              <a:t>		Počáteční zásoba (</a:t>
            </a:r>
            <a:r>
              <a:rPr lang="cs-CZ" sz="2000" i="1" dirty="0">
                <a:effectLst/>
                <a:latin typeface="Times New Roman" pitchFamily="18" charset="0"/>
                <a:cs typeface="Times New Roman" pitchFamily="18" charset="0"/>
              </a:rPr>
              <a:t>v naturálních 					jednotkách)</a:t>
            </a:r>
            <a:endParaRPr lang="cs-CZ" sz="2400" i="1" dirty="0">
              <a:effectLst/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spcBef>
                <a:spcPct val="50000"/>
              </a:spcBef>
              <a:buClr>
                <a:srgbClr val="FFC000"/>
              </a:buClr>
              <a:buFont typeface="Wingdings" pitchFamily="2" charset="2"/>
              <a:buNone/>
            </a:pPr>
            <a:r>
              <a:rPr lang="cs-CZ" sz="2400" i="1" dirty="0">
                <a:effectLst/>
                <a:latin typeface="Times New Roman" pitchFamily="18" charset="0"/>
                <a:cs typeface="Times New Roman" pitchFamily="18" charset="0"/>
              </a:rPr>
              <a:t>		Do		Dodávka </a:t>
            </a:r>
            <a:r>
              <a:rPr lang="cs-CZ" sz="2000" i="1" dirty="0">
                <a:effectLst/>
                <a:latin typeface="Times New Roman" pitchFamily="18" charset="0"/>
                <a:cs typeface="Times New Roman" pitchFamily="18" charset="0"/>
              </a:rPr>
              <a:t>(nákup) </a:t>
            </a:r>
            <a:r>
              <a:rPr lang="cs-CZ" sz="2400" i="1" dirty="0">
                <a:effectLst/>
                <a:latin typeface="Times New Roman" pitchFamily="18" charset="0"/>
                <a:cs typeface="Times New Roman" pitchFamily="18" charset="0"/>
              </a:rPr>
              <a:t>požadovaného 					materiálu </a:t>
            </a:r>
            <a:r>
              <a:rPr lang="cs-CZ" sz="2000" i="1" dirty="0">
                <a:effectLst/>
                <a:latin typeface="Times New Roman" pitchFamily="18" charset="0"/>
                <a:cs typeface="Times New Roman" pitchFamily="18" charset="0"/>
              </a:rPr>
              <a:t>(naturální jednotky)</a:t>
            </a:r>
            <a:endParaRPr lang="cs-CZ" sz="2400" i="1" dirty="0">
              <a:effectLst/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spcBef>
                <a:spcPct val="50000"/>
              </a:spcBef>
              <a:buClr>
                <a:srgbClr val="FFC000"/>
              </a:buClr>
              <a:buFont typeface="Wingdings" pitchFamily="2" charset="2"/>
              <a:buNone/>
            </a:pPr>
            <a:r>
              <a:rPr lang="cs-CZ" sz="2400" i="1" dirty="0">
                <a:effectLst/>
                <a:latin typeface="Times New Roman" pitchFamily="18" charset="0"/>
                <a:cs typeface="Times New Roman" pitchFamily="18" charset="0"/>
              </a:rPr>
              <a:t>		S		Spotřeba materiálu ve výrobním 					procesu nebo procesu  služeb </a:t>
            </a:r>
            <a:r>
              <a:rPr lang="cs-CZ" sz="2000" i="1" dirty="0">
                <a:effectLst/>
                <a:latin typeface="Times New Roman" pitchFamily="18" charset="0"/>
                <a:cs typeface="Times New Roman" pitchFamily="18" charset="0"/>
              </a:rPr>
              <a:t>(naturální 				jednotky)</a:t>
            </a:r>
            <a:endParaRPr lang="cs-CZ" sz="2400" dirty="0">
              <a:effectLst/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spcBef>
                <a:spcPct val="50000"/>
              </a:spcBef>
              <a:buClr>
                <a:srgbClr val="FFC000"/>
              </a:buClr>
              <a:buFont typeface="Wingdings" pitchFamily="2" charset="2"/>
              <a:buNone/>
            </a:pPr>
            <a:r>
              <a:rPr lang="cs-CZ" sz="2400" i="1" dirty="0">
                <a:effectLst/>
                <a:latin typeface="Times New Roman" pitchFamily="18" charset="0"/>
                <a:cs typeface="Times New Roman" pitchFamily="18" charset="0"/>
              </a:rPr>
              <a:t>		Z</a:t>
            </a:r>
            <a:r>
              <a:rPr lang="cs-CZ" sz="2400" i="1" baseline="-25000" dirty="0">
                <a:effectLst/>
                <a:latin typeface="Times New Roman" pitchFamily="18" charset="0"/>
                <a:cs typeface="Times New Roman" pitchFamily="18" charset="0"/>
              </a:rPr>
              <a:t>K</a:t>
            </a:r>
            <a:r>
              <a:rPr lang="cs-CZ" sz="2400" dirty="0">
                <a:effectLst/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cs-CZ" sz="2400" i="1" dirty="0">
                <a:effectLst/>
                <a:latin typeface="Times New Roman" pitchFamily="18" charset="0"/>
                <a:cs typeface="Times New Roman" pitchFamily="18" charset="0"/>
              </a:rPr>
              <a:t>Konečný stav zásob v určitém období</a:t>
            </a:r>
          </a:p>
          <a:p>
            <a:pPr marL="0" indent="0" eaLnBrk="1" hangingPunct="1">
              <a:lnSpc>
                <a:spcPct val="90000"/>
              </a:lnSpc>
              <a:buClr>
                <a:srgbClr val="FFC000"/>
              </a:buClr>
              <a:buFont typeface="Wingdings" pitchFamily="2" charset="2"/>
              <a:buNone/>
            </a:pPr>
            <a:r>
              <a:rPr lang="cs-CZ" sz="2400" dirty="0">
                <a:effectLst/>
                <a:latin typeface="Times New Roman" pitchFamily="18" charset="0"/>
                <a:cs typeface="Times New Roman" pitchFamily="18" charset="0"/>
              </a:rPr>
              <a:t>				</a:t>
            </a:r>
            <a:r>
              <a:rPr lang="cs-CZ" sz="2000" i="1" dirty="0">
                <a:effectLst/>
                <a:latin typeface="Times New Roman" pitchFamily="18" charset="0"/>
                <a:cs typeface="Times New Roman" pitchFamily="18" charset="0"/>
              </a:rPr>
              <a:t>(naturální jednotky)</a:t>
            </a:r>
            <a:endParaRPr lang="cs-CZ" sz="24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Plán výrobních kapacit</a:t>
            </a:r>
          </a:p>
        </p:txBody>
      </p:sp>
      <p:sp>
        <p:nvSpPr>
          <p:cNvPr id="32771" name="Zástupný symbol pro obsah 2"/>
          <p:cNvSpPr>
            <a:spLocks noGrp="1"/>
          </p:cNvSpPr>
          <p:nvPr>
            <p:ph idx="1"/>
          </p:nvPr>
        </p:nvSpPr>
        <p:spPr>
          <a:xfrm>
            <a:off x="285750" y="1600201"/>
            <a:ext cx="8401050" cy="4525963"/>
          </a:xfrm>
        </p:spPr>
        <p:txBody>
          <a:bodyPr/>
          <a:lstStyle/>
          <a:p>
            <a:pPr algn="just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Font typeface="Arial" charset="0"/>
              <a:buNone/>
              <a:defRPr/>
            </a:pPr>
            <a:r>
              <a:rPr lang="cs-CZ" dirty="0"/>
              <a:t>	</a:t>
            </a:r>
          </a:p>
          <a:p>
            <a:pPr indent="0" algn="just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Font typeface="Arial" charset="0"/>
              <a:buNone/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Za </a:t>
            </a:r>
            <a:r>
              <a:rPr lang="cs-CZ" sz="24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výrobní kapacitu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považujeme maximální objem výroby, který je výrobní jednotka (podnik, závod, dílna, stroj) je schopna vyrobit za určitý časový úsek. (rok, měsíc, den, hodinu)</a:t>
            </a:r>
          </a:p>
          <a:p>
            <a:pPr algn="just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Font typeface="Arial" charset="0"/>
              <a:buNone/>
              <a:defRPr/>
            </a:pP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Plán výrobních kapacit</a:t>
            </a:r>
          </a:p>
        </p:txBody>
      </p:sp>
      <p:sp>
        <p:nvSpPr>
          <p:cNvPr id="3789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charset="0"/>
              <a:buNone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Plán výrobní kapacity řeší tyto otázky: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SzPct val="82000"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Jaký druh a jaká velikost výrobních kapacit je potřeba?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SzPct val="82000"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Jak budou výrobní kapacity rozmístěny?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SzPct val="82000"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Kdy budou výrobní kapacity potřeba?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744538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i="1" dirty="0">
                <a:latin typeface="Times New Roman" pitchFamily="18" charset="0"/>
                <a:cs typeface="Times New Roman" pitchFamily="18" charset="0"/>
              </a:rPr>
              <a:t>Výnos </a:t>
            </a: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(modelová situace)</a:t>
            </a:r>
            <a:endParaRPr lang="cs-CZ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229600" cy="5732462"/>
          </a:xfrm>
        </p:spPr>
        <p:txBody>
          <a:bodyPr/>
          <a:lstStyle/>
          <a:p>
            <a:pPr marL="0" indent="0" eaLnBrk="1" hangingPunct="1">
              <a:lnSpc>
                <a:spcPct val="120000"/>
              </a:lnSpc>
              <a:spcBef>
                <a:spcPct val="30000"/>
              </a:spcBef>
              <a:spcAft>
                <a:spcPct val="30000"/>
              </a:spcAft>
              <a:buSzTx/>
              <a:buFont typeface="Wingdings" pitchFamily="2" charset="2"/>
              <a:buNone/>
              <a:tabLst>
                <a:tab pos="623888" algn="l"/>
              </a:tabLst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S jakou hodnotu výnosů (a příjmů) může kalkulovat vedení hotelu „Student“ za měsíc červenec roku 2019, jestliže v uvedeném měsíci:</a:t>
            </a:r>
          </a:p>
          <a:p>
            <a:pPr marL="0" indent="0" eaLnBrk="1" hangingPunct="1"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Tx/>
              <a:buFont typeface="Wingdings" pitchFamily="2" charset="2"/>
              <a:buAutoNum type="alphaLcParenR"/>
              <a:tabLst>
                <a:tab pos="623888" algn="l"/>
              </a:tabLst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	 bylo od klientů hotelu přijato v </a:t>
            </a:r>
            <a:r>
              <a:rPr lang="cs-CZ" sz="2400" u="sng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hotovosti 269 320 Kč </a:t>
            </a:r>
          </a:p>
          <a:p>
            <a:pPr marL="0" indent="0" eaLnBrk="1" hangingPunct="1"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Tx/>
              <a:buFont typeface="Wingdings" pitchFamily="2" charset="2"/>
              <a:buNone/>
              <a:tabLst>
                <a:tab pos="623888" algn="l"/>
              </a:tabLst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	a další skupiny klientů uhradí červencový pobyt 	v hotelu formou faktury a to:</a:t>
            </a:r>
          </a:p>
          <a:p>
            <a:pPr marL="0" indent="0" eaLnBrk="1" hangingPunct="1">
              <a:lnSpc>
                <a:spcPct val="120000"/>
              </a:lnSpc>
              <a:spcBef>
                <a:spcPct val="30000"/>
              </a:spcBef>
              <a:spcAft>
                <a:spcPct val="30000"/>
              </a:spcAft>
              <a:buClr>
                <a:srgbClr val="FFFF00"/>
              </a:buClr>
              <a:buSzTx/>
              <a:buFont typeface="Wingdings" pitchFamily="2" charset="2"/>
              <a:buAutoNum type="alphaLcParenR" startAt="2"/>
              <a:tabLst>
                <a:tab pos="623888" algn="l"/>
              </a:tabLst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	1. skupina </a:t>
            </a:r>
            <a:r>
              <a:rPr lang="cs-CZ" sz="2400" u="sng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fakturou v hodnotě 36 200 Kč</a:t>
            </a:r>
            <a:r>
              <a:rPr lang="cs-CZ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se splatností 	</a:t>
            </a:r>
            <a:br>
              <a:rPr lang="cs-CZ" sz="2400" dirty="0">
                <a:latin typeface="Times New Roman" pitchFamily="18" charset="0"/>
                <a:cs typeface="Times New Roman" pitchFamily="18" charset="0"/>
              </a:rPr>
            </a:b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24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30. července 2019,</a:t>
            </a:r>
          </a:p>
          <a:p>
            <a:pPr marL="0" indent="0" eaLnBrk="1" hangingPunct="1">
              <a:lnSpc>
                <a:spcPct val="120000"/>
              </a:lnSpc>
              <a:spcBef>
                <a:spcPct val="30000"/>
              </a:spcBef>
              <a:spcAft>
                <a:spcPct val="30000"/>
              </a:spcAft>
              <a:buClr>
                <a:srgbClr val="FFFF00"/>
              </a:buClr>
              <a:buSzTx/>
              <a:buFont typeface="Wingdings" pitchFamily="2" charset="2"/>
              <a:buAutoNum type="alphaLcParenR" startAt="2"/>
              <a:tabLst>
                <a:tab pos="623888" algn="l"/>
              </a:tabLst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	2. skupina </a:t>
            </a:r>
            <a:r>
              <a:rPr lang="cs-CZ" sz="2400" u="sng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fakturou v hodnotě 40 365 Kč</a:t>
            </a:r>
            <a:r>
              <a:rPr lang="cs-CZ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se splatností 	</a:t>
            </a:r>
            <a:br>
              <a:rPr lang="cs-CZ" sz="2400" dirty="0">
                <a:latin typeface="Times New Roman" pitchFamily="18" charset="0"/>
                <a:cs typeface="Times New Roman" pitchFamily="18" charset="0"/>
              </a:rPr>
            </a:b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24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15. srpna 2019.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80120"/>
          </a:xfrm>
        </p:spPr>
        <p:txBody>
          <a:bodyPr/>
          <a:lstStyle/>
          <a:p>
            <a:pPr>
              <a:defRPr/>
            </a:pPr>
            <a:r>
              <a:rPr lang="cs-CZ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Plán výrobních kapacit</a:t>
            </a:r>
          </a:p>
        </p:txBody>
      </p:sp>
      <p:sp>
        <p:nvSpPr>
          <p:cNvPr id="38915" name="Zástupný symbol pro obsah 2"/>
          <p:cNvSpPr>
            <a:spLocks noGrp="1"/>
          </p:cNvSpPr>
          <p:nvPr>
            <p:ph idx="1"/>
          </p:nvPr>
        </p:nvSpPr>
        <p:spPr>
          <a:xfrm>
            <a:off x="457200" y="1500188"/>
            <a:ext cx="8229600" cy="4857751"/>
          </a:xfrm>
        </p:spPr>
        <p:txBody>
          <a:bodyPr/>
          <a:lstStyle/>
          <a:p>
            <a:pPr indent="-395288" algn="just">
              <a:spcBef>
                <a:spcPts val="1200"/>
              </a:spcBef>
              <a:spcAft>
                <a:spcPts val="1200"/>
              </a:spcAft>
              <a:buFont typeface="Arial" charset="0"/>
              <a:buNone/>
            </a:pPr>
            <a:r>
              <a:rPr lang="cs-CZ" dirty="0"/>
              <a:t>	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Kapacita výrobní jednotky je závislá na mnoha činitelích, mezi které patří:</a:t>
            </a:r>
          </a:p>
          <a:p>
            <a:pPr indent="-395288" algn="just">
              <a:spcBef>
                <a:spcPts val="1200"/>
              </a:spcBef>
              <a:spcAft>
                <a:spcPts val="1200"/>
              </a:spcAft>
              <a:buFont typeface="Arial" charset="0"/>
              <a:buNone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	použitá technologie, technická úroveň strojů a zařízení, na době jejich činnosti, organizaci práce a výroby, kvalifikaci pracovních sil, použitých surovinách. </a:t>
            </a:r>
          </a:p>
          <a:p>
            <a:pPr indent="-395288" algn="just">
              <a:spcBef>
                <a:spcPts val="1200"/>
              </a:spcBef>
              <a:spcAft>
                <a:spcPts val="1200"/>
              </a:spcAft>
              <a:buFont typeface="Arial" charset="0"/>
              <a:buNone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	Obecně můžeme výrobní kapacitu vyjádřit jako výsledek jejího</a:t>
            </a: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výkonu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cs-CZ" sz="24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doby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, po kterou je v činnosti.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Plán výrobních kapacit</a:t>
            </a:r>
          </a:p>
        </p:txBody>
      </p:sp>
      <p:sp>
        <p:nvSpPr>
          <p:cNvPr id="3993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20000"/>
              </a:lnSpc>
              <a:spcBef>
                <a:spcPts val="1000"/>
              </a:spcBef>
              <a:spcAft>
                <a:spcPts val="900"/>
              </a:spcAft>
              <a:buFont typeface="Arial" charset="0"/>
              <a:buNone/>
            </a:pPr>
            <a:r>
              <a:rPr lang="cs-CZ" dirty="0"/>
              <a:t>	</a:t>
            </a:r>
            <a:r>
              <a:rPr lang="cs-CZ" sz="2400" b="1" i="1" u="sng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Výkon výrobní jednotky</a:t>
            </a:r>
            <a:r>
              <a:rPr lang="cs-CZ" sz="24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je maximální výrobnost za jednotku času, obvykle 1 hodinu, při normované jakosti surovin a přesném dodržení technologického postupu a jakosti výrobku.</a:t>
            </a:r>
          </a:p>
          <a:p>
            <a:pPr algn="just">
              <a:lnSpc>
                <a:spcPct val="120000"/>
              </a:lnSpc>
              <a:spcBef>
                <a:spcPts val="1000"/>
              </a:spcBef>
              <a:spcAft>
                <a:spcPts val="900"/>
              </a:spcAft>
              <a:buFont typeface="Arial" charset="0"/>
              <a:buNone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	Výkon výrobní jednotky se stanoví na základě </a:t>
            </a:r>
            <a:r>
              <a:rPr lang="cs-CZ" sz="24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kapacitní normy výrobnosti.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36104"/>
          </a:xfrm>
        </p:spPr>
        <p:txBody>
          <a:bodyPr/>
          <a:lstStyle/>
          <a:p>
            <a:pPr>
              <a:defRPr/>
            </a:pPr>
            <a:r>
              <a:rPr lang="cs-CZ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Plán výrobních kapacit</a:t>
            </a:r>
          </a:p>
        </p:txBody>
      </p:sp>
      <p:sp>
        <p:nvSpPr>
          <p:cNvPr id="4096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683224"/>
          </a:xfrm>
        </p:spPr>
        <p:txBody>
          <a:bodyPr/>
          <a:lstStyle/>
          <a:p>
            <a:pPr algn="just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Font typeface="Arial" charset="0"/>
              <a:buNone/>
              <a:tabLst>
                <a:tab pos="5468938" algn="l"/>
              </a:tabLst>
            </a:pPr>
            <a:r>
              <a:rPr lang="cs-CZ" dirty="0">
                <a:solidFill>
                  <a:schemeClr val="accent1"/>
                </a:solidFill>
              </a:rPr>
              <a:t>	</a:t>
            </a:r>
            <a:r>
              <a:rPr lang="cs-CZ" sz="2400" b="1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Časový fond výrobního zařízení (využitelný časový </a:t>
            </a:r>
            <a:r>
              <a:rPr lang="cs-CZ" sz="2400" b="1" i="1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fnd</a:t>
            </a:r>
            <a:r>
              <a:rPr lang="cs-CZ" sz="2400" b="1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cs-CZ" sz="24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je plánovaný počet dní (hodin) jeho činnosti za rok. Je závislý na mnohých faktorech, např. na přírodních podmínkách - počasí atd. </a:t>
            </a:r>
          </a:p>
          <a:p>
            <a:pPr algn="just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Font typeface="Arial" charset="0"/>
              <a:buNone/>
              <a:tabLst>
                <a:tab pos="5468938" algn="l"/>
              </a:tabLst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Rozlišujeme tyto časové fondy:</a:t>
            </a:r>
          </a:p>
          <a:p>
            <a:pPr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SzPct val="82000"/>
              <a:tabLst>
                <a:tab pos="5468938" algn="l"/>
              </a:tabLst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kalendářní časový fond 	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cs-CZ" sz="2400" i="1" baseline="-25000" dirty="0">
                <a:latin typeface="Times New Roman" pitchFamily="18" charset="0"/>
                <a:cs typeface="Times New Roman" pitchFamily="18" charset="0"/>
              </a:rPr>
              <a:t>K</a:t>
            </a:r>
            <a:endParaRPr lang="cs-CZ" sz="2400" i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SzPct val="82000"/>
              <a:tabLst>
                <a:tab pos="5468938" algn="l"/>
              </a:tabLst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nominální časový fond 	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cs-CZ" sz="2400" i="1" baseline="-25000" dirty="0">
                <a:latin typeface="Times New Roman" pitchFamily="18" charset="0"/>
                <a:cs typeface="Times New Roman" pitchFamily="18" charset="0"/>
              </a:rPr>
              <a:t>N</a:t>
            </a:r>
            <a:endParaRPr lang="cs-CZ" sz="2400" i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SzPct val="82000"/>
              <a:tabLst>
                <a:tab pos="5468938" algn="l"/>
              </a:tabLst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využitelný časový fond	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cs-CZ" sz="2400" i="1" baseline="-25000" dirty="0">
                <a:latin typeface="Times New Roman" pitchFamily="18" charset="0"/>
                <a:cs typeface="Times New Roman" pitchFamily="18" charset="0"/>
              </a:rPr>
              <a:t>P</a:t>
            </a:r>
            <a:endParaRPr lang="cs-CZ" sz="24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Schéma časového fondu</a:t>
            </a:r>
            <a:endParaRPr lang="en-US" sz="2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0" name="Zástupný symbol pro obsah 2"/>
          <p:cNvSpPr>
            <a:spLocks noGrp="1"/>
          </p:cNvSpPr>
          <p:nvPr>
            <p:ph idx="1"/>
          </p:nvPr>
        </p:nvSpPr>
        <p:spPr>
          <a:solidFill>
            <a:schemeClr val="tx1"/>
          </a:solidFill>
        </p:spPr>
        <p:txBody>
          <a:bodyPr/>
          <a:lstStyle/>
          <a:p>
            <a:pPr>
              <a:buFont typeface="Wingdings" pitchFamily="2" charset="2"/>
              <a:buNone/>
            </a:pPr>
            <a:endParaRPr lang="cs-CZ" dirty="0"/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7076586"/>
              </p:ext>
            </p:extLst>
          </p:nvPr>
        </p:nvGraphicFramePr>
        <p:xfrm>
          <a:off x="500063" y="2286000"/>
          <a:ext cx="8001000" cy="3351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0" name="Dokument" r:id="rId3" imgW="6100026" imgH="2418371" progId="Word.Document.12">
                  <p:embed/>
                </p:oleObj>
              </mc:Choice>
              <mc:Fallback>
                <p:oleObj name="Dokument" r:id="rId3" imgW="6100026" imgH="2418371" progId="Word.Document.12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063" y="2286000"/>
                        <a:ext cx="8001000" cy="3351213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Nadpis 1"/>
          <p:cNvSpPr>
            <a:spLocks noGrp="1"/>
          </p:cNvSpPr>
          <p:nvPr>
            <p:ph type="title"/>
          </p:nvPr>
        </p:nvSpPr>
        <p:spPr>
          <a:xfrm>
            <a:off x="663575" y="2"/>
            <a:ext cx="8229600" cy="1214439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Charakteristika časových fondů </a:t>
            </a:r>
            <a:r>
              <a:rPr lang="cs-CZ" sz="28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(poznámky)</a:t>
            </a:r>
          </a:p>
        </p:txBody>
      </p:sp>
      <p:sp>
        <p:nvSpPr>
          <p:cNvPr id="22531" name="Zástupný symbol pro obsah 2"/>
          <p:cNvSpPr>
            <a:spLocks noGrp="1"/>
          </p:cNvSpPr>
          <p:nvPr>
            <p:ph idx="1"/>
          </p:nvPr>
        </p:nvSpPr>
        <p:spPr>
          <a:xfrm>
            <a:off x="214317" y="785813"/>
            <a:ext cx="8929687" cy="607218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tabLst>
                <a:tab pos="627063" algn="l"/>
              </a:tabLst>
              <a:defRPr/>
            </a:pPr>
            <a:endParaRPr lang="cs-CZ" sz="2000" b="1" u="sng" dirty="0"/>
          </a:p>
          <a:p>
            <a:pPr eaLnBrk="1" hangingPunct="1">
              <a:tabLst>
                <a:tab pos="627063" algn="l"/>
              </a:tabLst>
              <a:defRPr/>
            </a:pPr>
            <a:r>
              <a:rPr lang="cs-CZ" sz="2000" b="1" u="sng" dirty="0">
                <a:latin typeface="Times New Roman" pitchFamily="18" charset="0"/>
                <a:cs typeface="Times New Roman" pitchFamily="18" charset="0"/>
              </a:rPr>
              <a:t>Kalendářní časový fond </a:t>
            </a:r>
            <a:r>
              <a:rPr lang="cs-CZ" sz="2000" b="1" u="sng" dirty="0" err="1">
                <a:latin typeface="Times New Roman" pitchFamily="18" charset="0"/>
                <a:cs typeface="Times New Roman" pitchFamily="18" charset="0"/>
              </a:rPr>
              <a:t>Tk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hangingPunct="1">
              <a:tabLst>
                <a:tab pos="627063" algn="l"/>
              </a:tabLs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Používá se k výpočtu výrobní kapacity v </a:t>
            </a:r>
            <a:r>
              <a:rPr lang="cs-CZ" sz="2000" b="1" dirty="0">
                <a:latin typeface="Times New Roman" pitchFamily="18" charset="0"/>
                <a:cs typeface="Times New Roman" pitchFamily="18" charset="0"/>
              </a:rPr>
              <a:t>nepřetržitých výrobních procesech (hutích, chemických výrobách).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baseline="30000" dirty="0">
                <a:solidFill>
                  <a:srgbClr val="60B5CC"/>
                </a:solidFill>
                <a:latin typeface="Times New Roman" pitchFamily="18" charset="0"/>
                <a:cs typeface="Times New Roman" pitchFamily="18" charset="0"/>
              </a:rPr>
              <a:t>1)</a:t>
            </a:r>
            <a:endParaRPr lang="cs-CZ" sz="2000" dirty="0">
              <a:solidFill>
                <a:srgbClr val="60B5CC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tabLst>
                <a:tab pos="627063" algn="l"/>
              </a:tabLst>
              <a:defRPr/>
            </a:pPr>
            <a:r>
              <a:rPr lang="cs-CZ" sz="2000" b="1" u="sng" dirty="0">
                <a:latin typeface="Times New Roman" pitchFamily="18" charset="0"/>
                <a:cs typeface="Times New Roman" pitchFamily="18" charset="0"/>
              </a:rPr>
              <a:t>Nominální časový fond </a:t>
            </a:r>
            <a:r>
              <a:rPr lang="cs-CZ" sz="2000" b="1" u="sng" dirty="0" err="1">
                <a:latin typeface="Times New Roman" pitchFamily="18" charset="0"/>
                <a:cs typeface="Times New Roman" pitchFamily="18" charset="0"/>
              </a:rPr>
              <a:t>Tn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– zjistíme z kalendářního časového fondu </a:t>
            </a:r>
            <a:r>
              <a:rPr lang="cs-CZ" sz="2000" b="1" dirty="0">
                <a:latin typeface="Times New Roman" pitchFamily="18" charset="0"/>
                <a:cs typeface="Times New Roman" pitchFamily="18" charset="0"/>
              </a:rPr>
              <a:t>odečtením nepracovních dnů (nedělí, sobot, svátků).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Je-li organizována </a:t>
            </a:r>
            <a:r>
              <a:rPr lang="cs-CZ" sz="2000" b="1" dirty="0">
                <a:latin typeface="Times New Roman" pitchFamily="18" charset="0"/>
                <a:cs typeface="Times New Roman" pitchFamily="18" charset="0"/>
              </a:rPr>
              <a:t>celozávodní dovolená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odečteme i počet dnů jejího trvání. </a:t>
            </a:r>
            <a:r>
              <a:rPr lang="cs-CZ" sz="2000" b="1" dirty="0">
                <a:latin typeface="Times New Roman" pitchFamily="18" charset="0"/>
                <a:cs typeface="Times New Roman" pitchFamily="18" charset="0"/>
              </a:rPr>
              <a:t>Nominální časový fond v hodinách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zjistíme násobením počtu dnů  nominálního časového fondu </a:t>
            </a:r>
            <a:r>
              <a:rPr lang="cs-CZ" sz="2000" b="1" dirty="0">
                <a:latin typeface="Times New Roman" pitchFamily="18" charset="0"/>
                <a:cs typeface="Times New Roman" pitchFamily="18" charset="0"/>
              </a:rPr>
              <a:t>počtem směn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v jednom pracovním dni </a:t>
            </a:r>
            <a:r>
              <a:rPr lang="cs-CZ" sz="2000" dirty="0">
                <a:solidFill>
                  <a:srgbClr val="FF5050"/>
                </a:solidFill>
                <a:latin typeface="Times New Roman" pitchFamily="18" charset="0"/>
                <a:cs typeface="Times New Roman" pitchFamily="18" charset="0"/>
              </a:rPr>
              <a:t>a délkou směny v hodinách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cs-CZ" sz="2000" dirty="0">
                <a:solidFill>
                  <a:srgbClr val="FF5050"/>
                </a:solidFill>
                <a:latin typeface="Times New Roman" pitchFamily="18" charset="0"/>
                <a:cs typeface="Times New Roman" pitchFamily="18" charset="0"/>
              </a:rPr>
              <a:t>(„</a:t>
            </a:r>
            <a:r>
              <a:rPr lang="cs-CZ" sz="2000" dirty="0" err="1">
                <a:solidFill>
                  <a:srgbClr val="FF5050"/>
                </a:solidFill>
                <a:latin typeface="Times New Roman" pitchFamily="18" charset="0"/>
                <a:cs typeface="Times New Roman" pitchFamily="18" charset="0"/>
              </a:rPr>
              <a:t>stratil</a:t>
            </a:r>
            <a:r>
              <a:rPr lang="cs-CZ" sz="2000" dirty="0">
                <a:solidFill>
                  <a:srgbClr val="FF5050"/>
                </a:solidFill>
                <a:latin typeface="Times New Roman" pitchFamily="18" charset="0"/>
                <a:cs typeface="Times New Roman" pitchFamily="18" charset="0"/>
              </a:rPr>
              <a:t>“ se čas, který odpovídá neprovozovaným směnám např. odpolední a noční směna při jednosměnném provozu)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tabLst>
                <a:tab pos="627063" algn="l"/>
              </a:tabLst>
              <a:defRPr/>
            </a:pPr>
            <a:r>
              <a:rPr lang="cs-CZ" sz="2000" b="1" u="sng" dirty="0">
                <a:latin typeface="Times New Roman" pitchFamily="18" charset="0"/>
                <a:cs typeface="Times New Roman" pitchFamily="18" charset="0"/>
              </a:rPr>
              <a:t>Využitelný (efektivní) časový fond </a:t>
            </a:r>
            <a:r>
              <a:rPr lang="cs-CZ" sz="2000" b="1" u="sng" dirty="0" err="1">
                <a:latin typeface="Times New Roman" pitchFamily="18" charset="0"/>
                <a:cs typeface="Times New Roman" pitchFamily="18" charset="0"/>
              </a:rPr>
              <a:t>Tp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– vypočteme z nominálního časového fondu </a:t>
            </a:r>
            <a:r>
              <a:rPr lang="cs-CZ" sz="2000" b="1" dirty="0">
                <a:latin typeface="Times New Roman" pitchFamily="18" charset="0"/>
                <a:cs typeface="Times New Roman" pitchFamily="18" charset="0"/>
              </a:rPr>
              <a:t>odečtením plánovaných prostojů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. Plánovanými prostoji rozumíme </a:t>
            </a:r>
            <a:r>
              <a:rPr lang="cs-CZ" sz="2000" b="1" dirty="0">
                <a:latin typeface="Times New Roman" pitchFamily="18" charset="0"/>
                <a:cs typeface="Times New Roman" pitchFamily="18" charset="0"/>
              </a:rPr>
              <a:t>čas pro plánované opravy a přemístění zařízení a čas na výrobu </a:t>
            </a:r>
            <a:r>
              <a:rPr lang="cs-CZ" sz="2000" b="1" dirty="0">
                <a:solidFill>
                  <a:srgbClr val="FF5050"/>
                </a:solidFill>
                <a:latin typeface="Times New Roman" pitchFamily="18" charset="0"/>
                <a:cs typeface="Times New Roman" pitchFamily="18" charset="0"/>
              </a:rPr>
              <a:t>technologicky nevyhnutelných zmetků (technologicky nutný odpad)</a:t>
            </a:r>
            <a:endParaRPr lang="cs-CZ" sz="20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 typeface="Wingdings" pitchFamily="2" charset="2"/>
              <a:buNone/>
              <a:tabLst>
                <a:tab pos="627063" algn="l"/>
              </a:tabLst>
              <a:defRPr/>
            </a:pPr>
            <a:r>
              <a:rPr lang="cs-CZ" sz="2000" b="1" baseline="30000" dirty="0">
                <a:solidFill>
                  <a:srgbClr val="60B5CC"/>
                </a:solidFill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cs-CZ" sz="1200" dirty="0">
                <a:solidFill>
                  <a:srgbClr val="60B5CC"/>
                </a:solidFill>
                <a:latin typeface="Times New Roman" pitchFamily="18" charset="0"/>
                <a:cs typeface="Times New Roman" pitchFamily="18" charset="0"/>
              </a:rPr>
              <a:t>V nepřetržitých provozech („4“ směnných provozech) platí, že kalendářní čas je roven nominálnímu časovému fondu T</a:t>
            </a:r>
            <a:r>
              <a:rPr lang="cs-CZ" sz="1200" baseline="-25000" dirty="0">
                <a:solidFill>
                  <a:srgbClr val="60B5CC"/>
                </a:solidFill>
                <a:latin typeface="Times New Roman" pitchFamily="18" charset="0"/>
                <a:cs typeface="Times New Roman" pitchFamily="18" charset="0"/>
              </a:rPr>
              <a:t>KAL</a:t>
            </a:r>
            <a:r>
              <a:rPr lang="cs-CZ" sz="1200" dirty="0">
                <a:solidFill>
                  <a:srgbClr val="60B5CC"/>
                </a:solidFill>
                <a:latin typeface="Times New Roman" pitchFamily="18" charset="0"/>
                <a:cs typeface="Times New Roman" pitchFamily="18" charset="0"/>
              </a:rPr>
              <a:t> = T</a:t>
            </a:r>
            <a:r>
              <a:rPr lang="cs-CZ" sz="1200" baseline="-25000" dirty="0">
                <a:solidFill>
                  <a:srgbClr val="60B5CC"/>
                </a:solidFill>
                <a:latin typeface="Times New Roman" pitchFamily="18" charset="0"/>
                <a:cs typeface="Times New Roman" pitchFamily="18" charset="0"/>
              </a:rPr>
              <a:t>NOM </a:t>
            </a:r>
            <a:r>
              <a:rPr lang="cs-CZ" sz="1200" dirty="0">
                <a:solidFill>
                  <a:srgbClr val="60B5CC"/>
                </a:solidFill>
                <a:latin typeface="Times New Roman" pitchFamily="18" charset="0"/>
                <a:cs typeface="Times New Roman" pitchFamily="18" charset="0"/>
              </a:rPr>
              <a:t>(pokud nejsou vyznačeny jinak dny pracovního klidu</a:t>
            </a:r>
            <a:r>
              <a:rPr lang="en-US" sz="1200" dirty="0">
                <a:solidFill>
                  <a:srgbClr val="60B5CC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r>
              <a:rPr lang="cs-CZ" sz="1200" dirty="0">
                <a:solidFill>
                  <a:srgbClr val="60B5CC"/>
                </a:solidFill>
                <a:latin typeface="Times New Roman" pitchFamily="18" charset="0"/>
                <a:cs typeface="Times New Roman" pitchFamily="18" charset="0"/>
              </a:rPr>
              <a:t> např. plánované opravy)</a:t>
            </a:r>
            <a:endParaRPr lang="cs-CZ" sz="1200" baseline="30000" dirty="0">
              <a:solidFill>
                <a:srgbClr val="60B5CC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 2" pitchFamily="18" charset="2"/>
              <a:buNone/>
              <a:tabLst>
                <a:tab pos="627063" algn="l"/>
              </a:tabLst>
              <a:defRPr/>
            </a:pPr>
            <a:endParaRPr lang="cs-CZ" sz="1200" baseline="30000" dirty="0">
              <a:solidFill>
                <a:srgbClr val="60B5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224136"/>
          </a:xfrm>
        </p:spPr>
        <p:txBody>
          <a:bodyPr/>
          <a:lstStyle/>
          <a:p>
            <a:pPr>
              <a:defRPr/>
            </a:pPr>
            <a:r>
              <a:rPr lang="cs-CZ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Výpočet výrobní kapacity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50" y="1285876"/>
            <a:ext cx="8643938" cy="5572125"/>
          </a:xfrm>
        </p:spPr>
        <p:txBody>
          <a:bodyPr>
            <a:normAutofit fontScale="70000" lnSpcReduction="20000"/>
          </a:bodyPr>
          <a:lstStyle/>
          <a:p>
            <a:pPr indent="-396000" algn="just" defTabSz="982663">
              <a:spcBef>
                <a:spcPts val="1200"/>
              </a:spcBef>
              <a:spcAft>
                <a:spcPts val="1200"/>
              </a:spcAft>
              <a:buFont typeface="Arial" charset="0"/>
              <a:buNone/>
              <a:tabLst>
                <a:tab pos="982663" algn="l"/>
                <a:tab pos="1614488" algn="l"/>
              </a:tabLst>
              <a:defRPr/>
            </a:pPr>
            <a:r>
              <a:rPr lang="cs-CZ" dirty="0"/>
              <a:t>	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Pro výpočet výrobních kapacit (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VK ≡ Q</a:t>
            </a:r>
            <a:r>
              <a:rPr lang="cs-CZ" i="1" baseline="-25000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) se používají tři základní vzorce:</a:t>
            </a:r>
          </a:p>
          <a:p>
            <a:pPr indent="-396000" algn="just" defTabSz="982663">
              <a:spcBef>
                <a:spcPts val="1200"/>
              </a:spcBef>
              <a:spcAft>
                <a:spcPts val="1200"/>
              </a:spcAft>
              <a:buFont typeface="Arial" charset="0"/>
              <a:buNone/>
              <a:tabLst>
                <a:tab pos="982663" algn="l"/>
                <a:tab pos="1614488" algn="l"/>
              </a:tabLst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    1. Pokud  vyrábí výrobní jednotka jeden druh výrobku nebo výrobky na sebe převoditelné vyjádříme 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VK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v naturálních jednotkách (např. u výrobní linky):</a:t>
            </a:r>
          </a:p>
          <a:p>
            <a:pPr indent="-396000" algn="ctr" defTabSz="982663">
              <a:spcBef>
                <a:spcPts val="1200"/>
              </a:spcBef>
              <a:spcAft>
                <a:spcPts val="1200"/>
              </a:spcAft>
              <a:buFont typeface="Arial" charset="0"/>
              <a:buNone/>
              <a:tabLst>
                <a:tab pos="982663" algn="l"/>
                <a:tab pos="1614488" algn="l"/>
              </a:tabLst>
              <a:defRPr/>
            </a:pPr>
            <a:r>
              <a:rPr lang="cs-CZ" i="1" dirty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cs-CZ" i="1" baseline="-25000" dirty="0">
                <a:latin typeface="Times New Roman" pitchFamily="18" charset="0"/>
                <a:cs typeface="Times New Roman" pitchFamily="18" charset="0"/>
              </a:rPr>
              <a:t>(P)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 = T</a:t>
            </a:r>
            <a:r>
              <a:rPr lang="cs-CZ" i="1" baseline="-25000" dirty="0">
                <a:latin typeface="Times New Roman" pitchFamily="18" charset="0"/>
                <a:cs typeface="Times New Roman" pitchFamily="18" charset="0"/>
              </a:rPr>
              <a:t>P(P)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 ∙ V</a:t>
            </a:r>
            <a:r>
              <a:rPr lang="cs-CZ" i="1" baseline="-25000" dirty="0">
                <a:latin typeface="Times New Roman" pitchFamily="18" charset="0"/>
                <a:cs typeface="Times New Roman" pitchFamily="18" charset="0"/>
              </a:rPr>
              <a:t>(P)</a:t>
            </a:r>
          </a:p>
          <a:p>
            <a:pPr indent="-396000" algn="ctr" defTabSz="982663">
              <a:spcBef>
                <a:spcPts val="1200"/>
              </a:spcBef>
              <a:spcAft>
                <a:spcPts val="1200"/>
              </a:spcAft>
              <a:buFont typeface="Arial" charset="0"/>
              <a:buNone/>
              <a:tabLst>
                <a:tab pos="982663" algn="l"/>
                <a:tab pos="1614488" algn="l"/>
              </a:tabLst>
              <a:defRPr/>
            </a:pPr>
            <a:endParaRPr lang="cs-CZ" i="1" baseline="-25000" dirty="0">
              <a:latin typeface="Times New Roman" pitchFamily="18" charset="0"/>
              <a:cs typeface="Times New Roman" pitchFamily="18" charset="0"/>
            </a:endParaRPr>
          </a:p>
          <a:p>
            <a:pPr indent="-396000" defTabSz="982663">
              <a:spcBef>
                <a:spcPts val="1200"/>
              </a:spcBef>
              <a:spcAft>
                <a:spcPts val="1200"/>
              </a:spcAft>
              <a:buFont typeface="Arial" charset="0"/>
              <a:buNone/>
              <a:tabLst>
                <a:tab pos="982663" algn="l"/>
                <a:tab pos="1614488" algn="l"/>
              </a:tabLst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Kde:   	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cs-CZ" i="1" baseline="-25000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 = VÝROBNÍ KAPACITA vyjádřená v naturálních 			jednotkách,</a:t>
            </a:r>
          </a:p>
          <a:p>
            <a:pPr indent="-396000" defTabSz="982663">
              <a:spcBef>
                <a:spcPts val="1200"/>
              </a:spcBef>
              <a:spcAft>
                <a:spcPts val="1200"/>
              </a:spcAft>
              <a:buFont typeface="Arial" charset="0"/>
              <a:buNone/>
              <a:tabLst>
                <a:tab pos="982663" algn="l"/>
                <a:tab pos="985838" algn="l"/>
              </a:tabLst>
              <a:defRPr/>
            </a:pPr>
            <a:r>
              <a:rPr lang="cs-CZ" i="1" dirty="0">
                <a:latin typeface="Times New Roman" pitchFamily="18" charset="0"/>
                <a:cs typeface="Times New Roman" pitchFamily="18" charset="0"/>
              </a:rPr>
              <a:t>              T</a:t>
            </a:r>
            <a:r>
              <a:rPr lang="cs-CZ" i="1" baseline="-25000" dirty="0">
                <a:latin typeface="Times New Roman" pitchFamily="18" charset="0"/>
                <a:cs typeface="Times New Roman" pitchFamily="18" charset="0"/>
              </a:rPr>
              <a:t>P 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= využitelný časový fond v hod.,</a:t>
            </a:r>
          </a:p>
          <a:p>
            <a:pPr indent="-396000" defTabSz="982663">
              <a:spcBef>
                <a:spcPts val="1200"/>
              </a:spcBef>
              <a:spcAft>
                <a:spcPts val="1200"/>
              </a:spcAft>
              <a:buFont typeface="Arial" charset="0"/>
              <a:buNone/>
              <a:tabLst>
                <a:tab pos="982663" algn="l"/>
                <a:tab pos="985838" algn="l"/>
              </a:tabLst>
              <a:defRPr/>
            </a:pPr>
            <a:r>
              <a:rPr lang="cs-CZ" i="1" dirty="0">
                <a:latin typeface="Times New Roman" pitchFamily="18" charset="0"/>
                <a:cs typeface="Times New Roman" pitchFamily="18" charset="0"/>
              </a:rPr>
              <a:t>              V</a:t>
            </a:r>
            <a:r>
              <a:rPr lang="cs-CZ" i="1" baseline="-25000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 = výkon v naturálních jednotkách např. za                         		 1 hod.</a:t>
            </a:r>
          </a:p>
          <a:p>
            <a:pPr algn="just" defTabSz="982663">
              <a:buFont typeface="Arial" charset="0"/>
              <a:buNone/>
              <a:tabLst>
                <a:tab pos="982663" algn="l"/>
                <a:tab pos="1614488" algn="l"/>
              </a:tabLst>
              <a:defRPr/>
            </a:pPr>
            <a:endParaRPr lang="cs-CZ" i="1" dirty="0">
              <a:latin typeface="Times New Roman" pitchFamily="18" charset="0"/>
              <a:cs typeface="Times New Roman" pitchFamily="18" charset="0"/>
            </a:endParaRPr>
          </a:p>
          <a:p>
            <a:pPr defTabSz="982663">
              <a:buFont typeface="Arial" charset="0"/>
              <a:buChar char="•"/>
              <a:tabLst>
                <a:tab pos="982663" algn="l"/>
                <a:tab pos="1614488" algn="l"/>
              </a:tabLst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296144"/>
          </a:xfrm>
        </p:spPr>
        <p:txBody>
          <a:bodyPr/>
          <a:lstStyle/>
          <a:p>
            <a:pPr>
              <a:defRPr/>
            </a:pPr>
            <a:r>
              <a:rPr lang="cs-CZ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Výpočet výrobní kapacity</a:t>
            </a:r>
          </a:p>
        </p:txBody>
      </p:sp>
      <p:sp>
        <p:nvSpPr>
          <p:cNvPr id="5124" name="Zástupný symbol pro obsah 2"/>
          <p:cNvSpPr>
            <a:spLocks noGrp="1"/>
          </p:cNvSpPr>
          <p:nvPr>
            <p:ph idx="1"/>
          </p:nvPr>
        </p:nvSpPr>
        <p:spPr>
          <a:xfrm>
            <a:off x="468313" y="1628777"/>
            <a:ext cx="8229600" cy="4525963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cs-CZ" dirty="0"/>
              <a:t>2. 	</a:t>
            </a:r>
            <a:r>
              <a:rPr lang="cs-CZ" sz="2400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VK (Q)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je možné vypočítat pomocí kapacitní normy pracnosti 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(používá se ve strojírenských výrobách u mechanického obrábění).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Kapacitní normu pracnosti v hodinách stanovíme jako:</a:t>
            </a:r>
          </a:p>
          <a:p>
            <a:pPr algn="ctr">
              <a:buFont typeface="Arial" charset="0"/>
              <a:buNone/>
            </a:pPr>
            <a:endParaRPr lang="cs-CZ" sz="2400" baseline="-250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None/>
            </a:pPr>
            <a:endParaRPr lang="cs-CZ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None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>
              <a:buFont typeface="Arial" charset="0"/>
              <a:buNone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	Kde:</a:t>
            </a:r>
          </a:p>
          <a:p>
            <a:pPr>
              <a:buFont typeface="Arial" charset="0"/>
              <a:buNone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2400" i="1" dirty="0" err="1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cs-CZ" sz="2400" i="1" baseline="-25000" dirty="0" err="1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norma pracnosti výrobku v normohodinách,</a:t>
            </a:r>
          </a:p>
          <a:p>
            <a:pPr>
              <a:buFont typeface="Arial" charset="0"/>
              <a:buNone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	</a:t>
            </a:r>
          </a:p>
        </p:txBody>
      </p:sp>
      <p:graphicFrame>
        <p:nvGraphicFramePr>
          <p:cNvPr id="5122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3106504"/>
              </p:ext>
            </p:extLst>
          </p:nvPr>
        </p:nvGraphicFramePr>
        <p:xfrm>
          <a:off x="971600" y="3356992"/>
          <a:ext cx="949325" cy="860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4" name="Rovnice" r:id="rId3" imgW="545863" imgH="495085" progId="Equation.3">
                  <p:embed/>
                </p:oleObj>
              </mc:Choice>
              <mc:Fallback>
                <p:oleObj name="Rovnice" r:id="rId3" imgW="545863" imgH="495085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3356992"/>
                        <a:ext cx="949325" cy="860425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08112"/>
          </a:xfrm>
        </p:spPr>
        <p:txBody>
          <a:bodyPr/>
          <a:lstStyle/>
          <a:p>
            <a:pPr>
              <a:defRPr/>
            </a:pPr>
            <a:r>
              <a:rPr lang="cs-CZ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Výpočet výrobní kapacity</a:t>
            </a:r>
          </a:p>
        </p:txBody>
      </p:sp>
      <p:sp>
        <p:nvSpPr>
          <p:cNvPr id="6148" name="Zástupný symbol pro obsah 2"/>
          <p:cNvSpPr>
            <a:spLocks noGrp="1"/>
          </p:cNvSpPr>
          <p:nvPr>
            <p:ph idx="1"/>
          </p:nvPr>
        </p:nvSpPr>
        <p:spPr>
          <a:xfrm>
            <a:off x="285750" y="1600200"/>
            <a:ext cx="8572500" cy="5257800"/>
          </a:xfrm>
        </p:spPr>
        <p:txBody>
          <a:bodyPr/>
          <a:lstStyle/>
          <a:p>
            <a:pPr marL="623888" indent="-623888">
              <a:spcBef>
                <a:spcPts val="1200"/>
              </a:spcBef>
              <a:spcAft>
                <a:spcPts val="1200"/>
              </a:spcAft>
              <a:buFont typeface="Arial" charset="0"/>
              <a:buNone/>
            </a:pPr>
            <a:r>
              <a:rPr lang="cs-CZ" dirty="0"/>
              <a:t>3</a:t>
            </a:r>
            <a:r>
              <a:rPr lang="cs-CZ" sz="2400" dirty="0"/>
              <a:t>.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výrobní kapacitu výrobních ploch:</a:t>
            </a:r>
          </a:p>
          <a:p>
            <a:pPr marL="623888" indent="-623888">
              <a:spcBef>
                <a:spcPts val="1200"/>
              </a:spcBef>
              <a:spcAft>
                <a:spcPts val="1200"/>
              </a:spcAft>
              <a:buFont typeface="Arial" charset="0"/>
              <a:buNone/>
            </a:pPr>
            <a:endParaRPr lang="cs-CZ" sz="2400" dirty="0">
              <a:latin typeface="Times New Roman" pitchFamily="18" charset="0"/>
              <a:cs typeface="Times New Roman" pitchFamily="18" charset="0"/>
            </a:endParaRPr>
          </a:p>
          <a:p>
            <a:pPr marL="623888" indent="-623888">
              <a:spcBef>
                <a:spcPts val="1200"/>
              </a:spcBef>
              <a:spcAft>
                <a:spcPts val="1200"/>
              </a:spcAft>
              <a:buFont typeface="Arial" charset="0"/>
              <a:buNone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623888" indent="-623888">
              <a:spcBef>
                <a:spcPts val="1200"/>
              </a:spcBef>
              <a:spcAft>
                <a:spcPts val="1200"/>
              </a:spcAft>
              <a:buFont typeface="Arial" charset="0"/>
              <a:buNone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M = 	celková výrobní plocha v m</a:t>
            </a:r>
            <a:r>
              <a:rPr lang="cs-CZ" sz="24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623888" indent="-623888">
              <a:spcBef>
                <a:spcPts val="1200"/>
              </a:spcBef>
              <a:spcAft>
                <a:spcPts val="1200"/>
              </a:spcAft>
              <a:buFont typeface="Arial" charset="0"/>
              <a:buNone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m =	</a:t>
            </a:r>
            <a:r>
              <a:rPr lang="cs-CZ" sz="2400" strike="sngStrike" dirty="0">
                <a:latin typeface="Times New Roman" pitchFamily="18" charset="0"/>
                <a:cs typeface="Times New Roman" pitchFamily="18" charset="0"/>
              </a:rPr>
              <a:t>kapacitní norma plochy na výrobu 1 výrobku v m</a:t>
            </a:r>
            <a:r>
              <a:rPr lang="cs-CZ" sz="2400" strike="sngStrike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strike="sngStrike" dirty="0">
                <a:latin typeface="Times New Roman" pitchFamily="18" charset="0"/>
                <a:cs typeface="Times New Roman" pitchFamily="18" charset="0"/>
              </a:rPr>
              <a:t>,</a:t>
            </a:r>
            <a:br>
              <a:rPr lang="cs-CZ" sz="2400" strike="sngStrike" dirty="0">
                <a:latin typeface="Times New Roman" pitchFamily="18" charset="0"/>
                <a:cs typeface="Times New Roman" pitchFamily="18" charset="0"/>
              </a:rPr>
            </a:b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plocha vymezující 1 pracoviště</a:t>
            </a:r>
          </a:p>
          <a:p>
            <a:pPr marL="623888" indent="-623888">
              <a:spcBef>
                <a:spcPts val="1200"/>
              </a:spcBef>
              <a:spcAft>
                <a:spcPts val="1200"/>
              </a:spcAft>
              <a:buFont typeface="Arial" charset="0"/>
              <a:buNone/>
            </a:pPr>
            <a:r>
              <a:rPr lang="cs-CZ" sz="2400" dirty="0" err="1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cs-CZ" sz="2400" baseline="-25000" dirty="0" err="1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= kapacitní norma pracnosti 1 výrobku v hod 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(normovaná průběžná doba výroby.)</a:t>
            </a:r>
          </a:p>
          <a:p>
            <a:pPr marL="623888" indent="-623888">
              <a:spcBef>
                <a:spcPts val="1200"/>
              </a:spcBef>
              <a:spcAft>
                <a:spcPts val="1200"/>
              </a:spcAft>
              <a:buFont typeface="Arial" charset="0"/>
              <a:buNone/>
            </a:pPr>
            <a:endParaRPr lang="cs-CZ" i="1" dirty="0"/>
          </a:p>
        </p:txBody>
      </p:sp>
      <p:graphicFrame>
        <p:nvGraphicFramePr>
          <p:cNvPr id="614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07242"/>
              </p:ext>
            </p:extLst>
          </p:nvPr>
        </p:nvGraphicFramePr>
        <p:xfrm>
          <a:off x="1203325" y="2709863"/>
          <a:ext cx="2171700" cy="709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8" name="Rovnice" r:id="rId3" imgW="863225" imgH="431613" progId="Equation.3">
                  <p:embed/>
                </p:oleObj>
              </mc:Choice>
              <mc:Fallback>
                <p:oleObj name="Rovnice" r:id="rId3" imgW="863225" imgH="431613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3325" y="2709863"/>
                        <a:ext cx="2171700" cy="709612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Nadpis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796925"/>
          </a:xfrm>
        </p:spPr>
        <p:txBody>
          <a:bodyPr/>
          <a:lstStyle/>
          <a:p>
            <a:pPr>
              <a:defRPr/>
            </a:pPr>
            <a:r>
              <a:rPr lang="cs-CZ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Využití výrobní kapacity</a:t>
            </a:r>
          </a:p>
        </p:txBody>
      </p:sp>
      <p:sp>
        <p:nvSpPr>
          <p:cNvPr id="5124" name="Zástupný symbol pro obsah 2"/>
          <p:cNvSpPr>
            <a:spLocks noGrp="1"/>
          </p:cNvSpPr>
          <p:nvPr>
            <p:ph idx="1"/>
          </p:nvPr>
        </p:nvSpPr>
        <p:spPr>
          <a:xfrm>
            <a:off x="457200" y="1214441"/>
            <a:ext cx="8401050" cy="5214937"/>
          </a:xfrm>
        </p:spPr>
        <p:txBody>
          <a:bodyPr/>
          <a:lstStyle/>
          <a:p>
            <a:pPr algn="just">
              <a:buFont typeface="Arial" charset="0"/>
              <a:buNone/>
              <a:defRPr/>
            </a:pPr>
            <a:r>
              <a:rPr lang="cs-CZ" dirty="0"/>
              <a:t>	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Poměr mezi skutečným objemem výroby (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Q</a:t>
            </a:r>
            <a:r>
              <a:rPr lang="cs-CZ" sz="2400" baseline="-25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 a výrobní kapacitou (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Q</a:t>
            </a:r>
            <a:r>
              <a:rPr lang="cs-CZ" sz="2400" baseline="-25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 charakterizuje využití </a:t>
            </a:r>
            <a:r>
              <a:rPr lang="cs-CZ" sz="2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plánované kapacity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Q</a:t>
            </a:r>
            <a:r>
              <a:rPr lang="cs-CZ" sz="2400" baseline="-25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24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(interval od 0 do 1). Rozdíl mezi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Q</a:t>
            </a:r>
            <a:r>
              <a:rPr lang="cs-CZ" sz="2400" baseline="-25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Q</a:t>
            </a:r>
            <a:r>
              <a:rPr lang="cs-CZ" sz="2400" baseline="-25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vyjadřuje </a:t>
            </a:r>
            <a:r>
              <a:rPr lang="cs-CZ" sz="2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kapacitní rezervu:</a:t>
            </a:r>
          </a:p>
          <a:p>
            <a:pPr algn="just">
              <a:buFont typeface="Arial" charset="0"/>
              <a:buNone/>
              <a:defRPr/>
            </a:pP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</a:t>
            </a:r>
          </a:p>
          <a:p>
            <a:pPr algn="just">
              <a:buFont typeface="Arial" charset="0"/>
              <a:buNone/>
              <a:defRPr/>
            </a:pPr>
            <a:endParaRPr lang="cs-CZ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charset="0"/>
              <a:buNone/>
              <a:defRPr/>
            </a:pPr>
            <a:endParaRPr lang="cs-CZ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charset="0"/>
              <a:buNone/>
              <a:defRPr/>
            </a:pP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charset="0"/>
              <a:buNone/>
              <a:defRPr/>
            </a:pP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SVVK = koeficient celkového (integrálního) využití VK,</a:t>
            </a:r>
          </a:p>
          <a:p>
            <a:pPr algn="just">
              <a:buFont typeface="Arial" charset="0"/>
              <a:buNone/>
              <a:defRPr/>
            </a:pP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Q</a:t>
            </a:r>
            <a:r>
              <a:rPr lang="cs-CZ" sz="2400" baseline="-25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= skutečný objem výroby,</a:t>
            </a:r>
          </a:p>
          <a:p>
            <a:pPr algn="just">
              <a:buFont typeface="Arial" charset="0"/>
              <a:buNone/>
              <a:defRPr/>
            </a:pP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Q</a:t>
            </a:r>
            <a:r>
              <a:rPr lang="cs-CZ" sz="2400" baseline="-25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24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= (kapacitní objem výroby), </a:t>
            </a:r>
          </a:p>
        </p:txBody>
      </p:sp>
      <p:graphicFrame>
        <p:nvGraphicFramePr>
          <p:cNvPr id="7170" name="Object 3"/>
          <p:cNvGraphicFramePr>
            <a:graphicFrameLocks noChangeAspect="1"/>
          </p:cNvGraphicFramePr>
          <p:nvPr/>
        </p:nvGraphicFramePr>
        <p:xfrm>
          <a:off x="1133475" y="3489328"/>
          <a:ext cx="2971800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2" name="Rovnice" r:id="rId3" imgW="1130300" imgH="419100" progId="Equation.3">
                  <p:embed/>
                </p:oleObj>
              </mc:Choice>
              <mc:Fallback>
                <p:oleObj name="Rovnice" r:id="rId3" imgW="1130300" imgH="41910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3475" y="3489328"/>
                        <a:ext cx="2971800" cy="885825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Nadpis 1"/>
          <p:cNvSpPr>
            <a:spLocks noGrp="1"/>
          </p:cNvSpPr>
          <p:nvPr>
            <p:ph type="title"/>
          </p:nvPr>
        </p:nvSpPr>
        <p:spPr>
          <a:xfrm>
            <a:off x="457200" y="115888"/>
            <a:ext cx="8229600" cy="1027112"/>
          </a:xfrm>
        </p:spPr>
        <p:txBody>
          <a:bodyPr/>
          <a:lstStyle/>
          <a:p>
            <a:pPr>
              <a:defRPr/>
            </a:pPr>
            <a:r>
              <a:rPr lang="cs-CZ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Koeficient časového  (extenzivního) využití kapacity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285750" y="1357315"/>
            <a:ext cx="8643938" cy="5500687"/>
          </a:xfrm>
        </p:spPr>
        <p:txBody>
          <a:bodyPr rtlCol="0">
            <a:noAutofit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Rozkladem koeficientu celkového využití dostaneme koeficient časového (extenzivního) využití, ukazující stupeň využití využitelného časového fondu, a koeficient výkonového využití  výrobní kapacity, vyjadřující stupeň využití výkonnostních parametrů strojů nebo zařízení.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Kde: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</a:t>
            </a:r>
            <a:r>
              <a:rPr lang="cs-CZ" sz="2400" baseline="-25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= skutečná doba provozu,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sz="2400" baseline="-25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</a:t>
            </a:r>
            <a:r>
              <a:rPr lang="cs-CZ" sz="24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= skutečný výkon,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</a:t>
            </a:r>
            <a:r>
              <a:rPr lang="cs-CZ" sz="24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= koeficient časového (extenzivního) využití,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</a:t>
            </a:r>
            <a:r>
              <a:rPr lang="cs-CZ" sz="2400" baseline="-25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</a:t>
            </a:r>
            <a:r>
              <a:rPr lang="cs-CZ" sz="24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= koeficient výkonového využití.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19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7907275"/>
              </p:ext>
            </p:extLst>
          </p:nvPr>
        </p:nvGraphicFramePr>
        <p:xfrm>
          <a:off x="2109788" y="3479801"/>
          <a:ext cx="4373562" cy="6794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6" name="Rovnice" r:id="rId3" imgW="2413000" imgH="419100" progId="Equation.3">
                  <p:embed/>
                </p:oleObj>
              </mc:Choice>
              <mc:Fallback>
                <p:oleObj name="Rovnice" r:id="rId3" imgW="2413000" imgH="41910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09788" y="3479801"/>
                        <a:ext cx="4373562" cy="679451"/>
                      </a:xfrm>
                      <a:prstGeom prst="rect">
                        <a:avLst/>
                      </a:prstGeom>
                      <a:solidFill>
                        <a:srgbClr val="9ABADD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5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671513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i="1" dirty="0">
                <a:latin typeface="Times New Roman" pitchFamily="18" charset="0"/>
                <a:cs typeface="Times New Roman" pitchFamily="18" charset="0"/>
              </a:rPr>
              <a:t>Výkon, výnos</a:t>
            </a:r>
          </a:p>
        </p:txBody>
      </p:sp>
      <p:graphicFrame>
        <p:nvGraphicFramePr>
          <p:cNvPr id="1026" name="Object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147788"/>
              </p:ext>
            </p:extLst>
          </p:nvPr>
        </p:nvGraphicFramePr>
        <p:xfrm>
          <a:off x="3175" y="2419350"/>
          <a:ext cx="9069388" cy="3248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Document" r:id="rId3" imgW="6080992" imgH="2177519" progId="">
                  <p:embed/>
                </p:oleObj>
              </mc:Choice>
              <mc:Fallback>
                <p:oleObj name="Document" r:id="rId3" imgW="6080992" imgH="2177519" progId="">
                  <p:embed/>
                  <p:pic>
                    <p:nvPicPr>
                      <p:cNvPr id="0" name="Picture 15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5" y="2419350"/>
                        <a:ext cx="9069388" cy="3248025"/>
                      </a:xfrm>
                      <a:prstGeom prst="rect">
                        <a:avLst/>
                      </a:prstGeom>
                      <a:solidFill>
                        <a:schemeClr val="tx2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4317" y="285751"/>
            <a:ext cx="8643937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br>
              <a:rPr lang="cs-CZ" u="sng" dirty="0"/>
            </a:br>
            <a:r>
              <a:rPr lang="cs-CZ" sz="31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Koeficient celkového (integrálního) využití</a:t>
            </a:r>
            <a:br>
              <a:rPr lang="cs-CZ" sz="31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cs-CZ" sz="31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81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charset="0"/>
              <a:buNone/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Rozkladem koeficientu celkového (integrálního, skutečného) využití </a:t>
            </a:r>
            <a:r>
              <a:rPr lang="cs-CZ" sz="2400" dirty="0" err="1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cs-CZ" sz="2400" baseline="-25000" dirty="0" err="1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2400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dostaneme koeficient časového (extenzívního) využití kapacity a koeficient výkonového (intenzivního) využití </a:t>
            </a:r>
            <a:r>
              <a:rPr lang="cs-CZ" sz="2400" dirty="0" err="1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cs-CZ" sz="2400" baseline="-25000" dirty="0" err="1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charset="0"/>
              <a:buNone/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Obdobným způsobem počítáme využití výrobní kapacity u různorodé výroby a výrobní kapacity ploch.</a:t>
            </a:r>
          </a:p>
          <a:p>
            <a:pPr algn="just">
              <a:defRPr/>
            </a:pP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52128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br>
              <a:rPr lang="cs-CZ" dirty="0"/>
            </a:br>
            <a:r>
              <a:rPr lang="cs-CZ" sz="31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Extenzivní využití výrobní kapacity</a:t>
            </a:r>
            <a:br>
              <a:rPr lang="cs-CZ" sz="31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cs-CZ" sz="31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059" name="Zástupný symbol pro obsah 2"/>
          <p:cNvSpPr>
            <a:spLocks noGrp="1"/>
          </p:cNvSpPr>
          <p:nvPr>
            <p:ph idx="1"/>
          </p:nvPr>
        </p:nvSpPr>
        <p:spPr>
          <a:xfrm>
            <a:off x="457200" y="1214439"/>
            <a:ext cx="8229600" cy="5357812"/>
          </a:xfrm>
        </p:spPr>
        <p:txBody>
          <a:bodyPr/>
          <a:lstStyle/>
          <a:p>
            <a:pPr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Font typeface="Arial" charset="0"/>
              <a:buNone/>
            </a:pPr>
            <a:r>
              <a:rPr lang="cs-CZ" dirty="0"/>
              <a:t>	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K tomu dochází zejména vyšším využíváním časového fondu výrobních jednotek, tj. extenzivní cestou, </a:t>
            </a:r>
            <a:r>
              <a:rPr lang="cs-CZ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zvýšení časového využití výrobní kapacity lze dosáhnout především vyšší směnnosti (zvyšováním počtu směn, počtu pracovníků v druhé a třetí směně). </a:t>
            </a:r>
          </a:p>
          <a:p>
            <a:pPr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Font typeface="Arial" charset="0"/>
              <a:buNone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	Dalším způsobem, jak zvyšovat extenzivní využívání výrobní kapacity, je zdokonalování organizace práce.</a:t>
            </a:r>
          </a:p>
          <a:p>
            <a:pPr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Font typeface="Arial" charset="0"/>
              <a:buNone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	Extenzivní způsob má však své meze: </a:t>
            </a:r>
            <a:r>
              <a:rPr lang="cs-CZ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horní hranicí je kalendářní časový fond.</a:t>
            </a:r>
          </a:p>
          <a:p>
            <a:pPr algn="just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Font typeface="Arial" charset="0"/>
              <a:buChar char="•"/>
            </a:pPr>
            <a:endParaRPr lang="cs-CZ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296144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br>
              <a:rPr lang="cs-CZ" dirty="0">
                <a:solidFill>
                  <a:schemeClr val="accent1"/>
                </a:solidFill>
              </a:rPr>
            </a:br>
            <a:r>
              <a:rPr lang="cs-CZ" sz="31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Intenzivní využívání výrobní kapacity</a:t>
            </a:r>
            <a:br>
              <a:rPr lang="cs-CZ" sz="31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cs-CZ" sz="31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03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-396000" algn="just">
              <a:spcBef>
                <a:spcPts val="1200"/>
              </a:spcBef>
              <a:spcAft>
                <a:spcPts val="1200"/>
              </a:spcAft>
              <a:buFont typeface="Arial" charset="0"/>
              <a:buNone/>
              <a:defRPr/>
            </a:pPr>
            <a:r>
              <a:rPr lang="cs-CZ" dirty="0"/>
              <a:t>	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Intenzivní využívání výrobní kapacity je </a:t>
            </a:r>
            <a:r>
              <a:rPr lang="cs-CZ" sz="24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dáno využitím technických parametru strojů a výrobního zařízení. </a:t>
            </a:r>
          </a:p>
          <a:p>
            <a:pPr indent="-396000" algn="just">
              <a:spcBef>
                <a:spcPts val="1200"/>
              </a:spcBef>
              <a:spcAft>
                <a:spcPts val="1200"/>
              </a:spcAft>
              <a:buFont typeface="Arial" charset="0"/>
              <a:buNone/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	K růstu kapacity vede snižování pracnosti výrobku, zkracování operačních časů, zvyšování kvalifikace pracovníku apod. </a:t>
            </a:r>
          </a:p>
          <a:p>
            <a:pPr indent="-396000" algn="just">
              <a:spcBef>
                <a:spcPts val="1200"/>
              </a:spcBef>
              <a:spcAft>
                <a:spcPts val="1200"/>
              </a:spcAft>
              <a:buFont typeface="Arial" charset="0"/>
              <a:buNone/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	Tento způsob </a:t>
            </a:r>
            <a:r>
              <a:rPr lang="cs-CZ" sz="24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dokonalejšího využívání výrobní kapacity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má velké možnosti.</a:t>
            </a:r>
          </a:p>
          <a:p>
            <a:pPr>
              <a:spcBef>
                <a:spcPct val="40000"/>
              </a:spcBef>
              <a:spcAft>
                <a:spcPct val="40000"/>
              </a:spcAft>
              <a:buFont typeface="Wingdings" pitchFamily="2" charset="2"/>
              <a:buNone/>
              <a:defRPr/>
            </a:pPr>
            <a:endParaRPr lang="cs-CZ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671513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i="1" dirty="0">
                <a:latin typeface="Times New Roman" pitchFamily="18" charset="0"/>
                <a:cs typeface="Times New Roman" pitchFamily="18" charset="0"/>
              </a:rPr>
              <a:t>Základní pojmy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25538"/>
            <a:ext cx="9144000" cy="5732462"/>
          </a:xfrm>
        </p:spPr>
        <p:txBody>
          <a:bodyPr/>
          <a:lstStyle/>
          <a:p>
            <a:pPr marL="180975" indent="0" eaLnBrk="1" hangingPunct="1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buFont typeface="Wingdings" pitchFamily="2" charset="2"/>
              <a:buNone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Rozhodující </a:t>
            </a:r>
            <a:r>
              <a:rPr lang="cs-CZ" sz="2400" b="1" u="sng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výnosovou</a:t>
            </a:r>
            <a:r>
              <a:rPr lang="cs-CZ" sz="24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položkou výrobních podniků jsou </a:t>
            </a:r>
            <a:r>
              <a:rPr lang="cs-CZ" sz="24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tržby za prodej výrobků a poskytovaných služeb</a:t>
            </a:r>
            <a:r>
              <a:rPr lang="cs-CZ" sz="24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U obchodních organizací se za výnosovou položku může považovat obchodní rozpětí 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(rozdíl mezi prodejní a nakupovanou cenou prodávaného zboží).</a:t>
            </a:r>
          </a:p>
          <a:p>
            <a:pPr marL="180975" indent="0" eaLnBrk="1" hangingPunct="1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buFont typeface="Wingdings" pitchFamily="2" charset="2"/>
              <a:buNone/>
            </a:pPr>
            <a:r>
              <a:rPr lang="cs-CZ" sz="24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Tržby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za prodej vlastních výrobků (služeb) jsou výslednicí součinu objemu prodejů výrobků </a:t>
            </a:r>
            <a:r>
              <a:rPr lang="cs-CZ" sz="2400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(Q)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a cen za jednotlivé druhy výrobků </a:t>
            </a:r>
            <a:r>
              <a:rPr lang="cs-CZ" sz="2400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(p)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(respektive služeb)</a:t>
            </a:r>
          </a:p>
          <a:p>
            <a:pPr marL="180975" indent="0" eaLnBrk="1" hangingPunct="1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buFont typeface="Wingdings" pitchFamily="2" charset="2"/>
              <a:buNone/>
            </a:pPr>
            <a:r>
              <a:rPr lang="cs-CZ" sz="4000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 = p </a:t>
            </a:r>
            <a:r>
              <a:rPr lang="en-US" sz="4000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cs-CZ" sz="4000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Q</a:t>
            </a:r>
            <a:endParaRPr lang="en-US" sz="4000" i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641"/>
            <a:ext cx="8229600" cy="576064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i="1" dirty="0">
                <a:latin typeface="Times New Roman" pitchFamily="18" charset="0"/>
                <a:cs typeface="Times New Roman" pitchFamily="18" charset="0"/>
              </a:rPr>
              <a:t>Co jsou to tržby?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09" y="836712"/>
            <a:ext cx="9144000" cy="5732462"/>
          </a:xfrm>
        </p:spPr>
        <p:txBody>
          <a:bodyPr/>
          <a:lstStyle/>
          <a:p>
            <a:pPr marL="180975" indent="0" eaLnBrk="1" hangingPunct="1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buNone/>
            </a:pPr>
            <a:r>
              <a:rPr lang="cs-CZ" sz="1800" dirty="0"/>
              <a:t>Pod pojmem tržby se obvykle rozumějí celkové tržby. Pojem </a:t>
            </a:r>
            <a:r>
              <a:rPr lang="cs-CZ" sz="1800" b="1" dirty="0">
                <a:effectLst/>
              </a:rPr>
              <a:t>tržby</a:t>
            </a:r>
            <a:r>
              <a:rPr lang="cs-CZ" sz="1800" dirty="0"/>
              <a:t> ale překvapivě není v české odborné literatuře (aspoň ne v té níže uvedené) nijak definován a není ani definován ani legislativně. Pomoci nám však může překvapivě </a:t>
            </a:r>
            <a:r>
              <a:rPr lang="cs-CZ" sz="1800" dirty="0">
                <a:hlinkClick r:id="rId2"/>
              </a:rPr>
              <a:t>Slovník spisovného jazyka českého</a:t>
            </a:r>
            <a:r>
              <a:rPr lang="cs-CZ" sz="1800" dirty="0"/>
              <a:t>, který říká, že tržba je </a:t>
            </a:r>
            <a:r>
              <a:rPr lang="cs-CZ" sz="1800" i="1" dirty="0">
                <a:solidFill>
                  <a:srgbClr val="FFC000"/>
                </a:solidFill>
                <a:effectLst/>
              </a:rPr>
              <a:t>„úhrnný peněžní příjem z prodeje za určitou dobu nebo při nějaké příležitosti.“</a:t>
            </a:r>
            <a:r>
              <a:rPr lang="cs-CZ" sz="1800" dirty="0"/>
              <a:t> Bohužel, definice podle Ústavu pro jazyk český počítá s příjmy a nikoliv s výnosy, takže z Výkazu zisku a ztráty by tržby nikdy nebylo možné vyčíslit, nemluvě o tom, že by se jednalo dokonce o přímý rozpor s výkladem v účetnictví. Ústav pro jazyk český AV ČR tak fakticky definuje tento pojem v přímém rozporu s tím, jak se v češtině používá. Sám Výkaz zisku a ztráty totiž sice celkové tržby nedefinuje, nicméně ve třech případech tržby (počítané z výnosů) přeci jen zmiňuje. </a:t>
            </a:r>
          </a:p>
          <a:p>
            <a:pPr>
              <a:spcAft>
                <a:spcPts val="600"/>
              </a:spcAft>
            </a:pPr>
            <a:r>
              <a:rPr lang="cs-CZ" sz="1800" dirty="0"/>
              <a:t>SYNEK, Miloslav a kol. Podniková ekonomika. 4. </a:t>
            </a:r>
            <a:r>
              <a:rPr lang="cs-CZ" sz="1800" dirty="0" err="1"/>
              <a:t>přeprac</a:t>
            </a:r>
            <a:r>
              <a:rPr lang="cs-CZ" sz="1800" dirty="0"/>
              <a:t>. vyd. Praha : C. H. Beck, 2006. 475 s. Beckovy ekonomické učebnice. ISBN 80-7179-892-4.</a:t>
            </a:r>
          </a:p>
          <a:p>
            <a:pPr>
              <a:spcAft>
                <a:spcPts val="600"/>
              </a:spcAft>
            </a:pPr>
            <a:r>
              <a:rPr lang="cs-CZ" sz="1800" dirty="0"/>
              <a:t>SCHOLLEOVÁ, Hana. Ekonomické a finanční řízení pro neekonomy. 1. vyd. [</a:t>
            </a:r>
            <a:r>
              <a:rPr lang="cs-CZ" sz="1800" dirty="0" err="1"/>
              <a:t>s.l</a:t>
            </a:r>
            <a:r>
              <a:rPr lang="cs-CZ" sz="1800" dirty="0"/>
              <a:t>.] : </a:t>
            </a:r>
            <a:r>
              <a:rPr lang="cs-CZ" sz="1800" dirty="0" err="1"/>
              <a:t>Grada</a:t>
            </a:r>
            <a:r>
              <a:rPr lang="cs-CZ" sz="1800" dirty="0"/>
              <a:t> </a:t>
            </a:r>
            <a:r>
              <a:rPr lang="cs-CZ" sz="1800" dirty="0" err="1"/>
              <a:t>Publishing</a:t>
            </a:r>
            <a:r>
              <a:rPr lang="cs-CZ" sz="1800" dirty="0"/>
              <a:t>, a. s., 2008. 256 s. ISBN 978-80-247-2424-9.</a:t>
            </a:r>
          </a:p>
          <a:p>
            <a:pPr>
              <a:spcAft>
                <a:spcPts val="600"/>
              </a:spcAft>
            </a:pPr>
            <a:r>
              <a:rPr lang="cs-CZ" sz="1800" dirty="0"/>
              <a:t>KOVANICOVÁ, Dana. Abeceda účetních znalostí pro každého. XIX. aktualizované vydání. Praha : Polygon, 2009. 413 s. ISBN 978-80-7273-156-5.</a:t>
            </a:r>
          </a:p>
          <a:p>
            <a:pPr marL="0" indent="0">
              <a:spcAft>
                <a:spcPts val="600"/>
              </a:spcAft>
              <a:buNone/>
            </a:pPr>
            <a:endParaRPr lang="cs-CZ" sz="1800" dirty="0"/>
          </a:p>
          <a:p>
            <a:pPr marL="180975" indent="0" eaLnBrk="1" hangingPunct="1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buNone/>
            </a:pPr>
            <a:endParaRPr lang="en-US" sz="1800" i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5695622"/>
      </p:ext>
    </p:extLst>
  </p:cSld>
  <p:clrMapOvr>
    <a:masterClrMapping/>
  </p:clrMapOvr>
</p:sld>
</file>

<file path=ppt/theme/theme1.xml><?xml version="1.0" encoding="utf-8"?>
<a:theme xmlns:a="http://schemas.openxmlformats.org/drawingml/2006/main" name="Textura">
  <a:themeElements>
    <a:clrScheme name="Textura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Textura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xtura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a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a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a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a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a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a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ura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Textured</Template>
  <TotalTime>843</TotalTime>
  <Words>4191</Words>
  <Application>Microsoft Office PowerPoint</Application>
  <PresentationFormat>Předvádění na obrazovce (4:3)</PresentationFormat>
  <Paragraphs>355</Paragraphs>
  <Slides>72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3</vt:i4>
      </vt:variant>
      <vt:variant>
        <vt:lpstr>Nadpisy snímků</vt:lpstr>
      </vt:variant>
      <vt:variant>
        <vt:i4>72</vt:i4>
      </vt:variant>
    </vt:vector>
  </HeadingPairs>
  <TitlesOfParts>
    <vt:vector size="82" baseType="lpstr">
      <vt:lpstr>Arial</vt:lpstr>
      <vt:lpstr>Calibri</vt:lpstr>
      <vt:lpstr>Tahoma</vt:lpstr>
      <vt:lpstr>Times New Roman</vt:lpstr>
      <vt:lpstr>Wingdings</vt:lpstr>
      <vt:lpstr>Wingdings 2</vt:lpstr>
      <vt:lpstr>Textura</vt:lpstr>
      <vt:lpstr>Document</vt:lpstr>
      <vt:lpstr>Dokument</vt:lpstr>
      <vt:lpstr>Rovnice</vt:lpstr>
      <vt:lpstr> Podnikové propočty</vt:lpstr>
      <vt:lpstr>Úvod</vt:lpstr>
      <vt:lpstr>Úvod</vt:lpstr>
      <vt:lpstr>Základní pojmy</vt:lpstr>
      <vt:lpstr>Základní pojmy</vt:lpstr>
      <vt:lpstr>Výnos (modelová situace)</vt:lpstr>
      <vt:lpstr>Výkon, výnos</vt:lpstr>
      <vt:lpstr>Základní pojmy</vt:lpstr>
      <vt:lpstr>Co jsou to tržby?</vt:lpstr>
      <vt:lpstr>Základní pojmy</vt:lpstr>
      <vt:lpstr>Tržby v závislosti na objemu produkce</vt:lpstr>
      <vt:lpstr>Základní pojmy</vt:lpstr>
      <vt:lpstr>Základní pojmy</vt:lpstr>
      <vt:lpstr>Modelový příklad: A</vt:lpstr>
      <vt:lpstr>Modelový příklad: A</vt:lpstr>
      <vt:lpstr>Modelový příklad: A</vt:lpstr>
      <vt:lpstr>Modelový příklad: B</vt:lpstr>
      <vt:lpstr>Základní pojmy</vt:lpstr>
      <vt:lpstr>Základní pojmy: třídění nákladů</vt:lpstr>
      <vt:lpstr>Základní pojmy: třídění nákladů</vt:lpstr>
      <vt:lpstr>Základní pojmy: třídění nákladů</vt:lpstr>
      <vt:lpstr>Základní pojmy. Druhové třídění nákladů</vt:lpstr>
      <vt:lpstr>Základní pojmy: druhové třídění nákladů</vt:lpstr>
      <vt:lpstr>Základní pojmy: účelové třídění nákladů</vt:lpstr>
      <vt:lpstr>Základní pojmy: účelové třídění nákladů</vt:lpstr>
      <vt:lpstr>Základní pojmy: účelové třídění nákladů</vt:lpstr>
      <vt:lpstr>Základní pojmy: účelové třídění nákladů</vt:lpstr>
      <vt:lpstr>Základní pojmy: účelové třídění nákladů</vt:lpstr>
      <vt:lpstr>Základní pojmy: účelové třídění nákladů</vt:lpstr>
      <vt:lpstr>Základní pojmy: účelové třídění nákladů</vt:lpstr>
      <vt:lpstr>Vztahy mezi základními ekonomickými veličinami</vt:lpstr>
      <vt:lpstr>Vztahy mezi základními ekonomickými veličinami</vt:lpstr>
      <vt:lpstr>Vztahy mezi základními ekonomickými veličinami</vt:lpstr>
      <vt:lpstr>Nákladová funkce</vt:lpstr>
      <vt:lpstr>Měsíční hodnoty produkce a celkových nákladů převzaté z účetnictví podnikatelského subjektu</vt:lpstr>
      <vt:lpstr>Nákladová funkce (klasifikační analýza)</vt:lpstr>
      <vt:lpstr>Nákladová funkce (klasifikační analýza)</vt:lpstr>
      <vt:lpstr>Nákladová funkce (metoda dvou období)</vt:lpstr>
      <vt:lpstr>Nákladová funkce (metoda dvou období)</vt:lpstr>
      <vt:lpstr>Diagram bodu zvratu</vt:lpstr>
      <vt:lpstr>V měsíci červnu minulého roku vyrobila firma „Doplňky pro zahradu s. r. o.“ 72 ks zahradních houpaček. Dle podnikové evidence odpovídá výroba 72 ks zahradních houpaček produkci v bodě zvratu (QBZ). V měsíci září bylo vyrobeno 86 ks zahradních houpaček při tržbách ve výši 344 000 Kč.  </vt:lpstr>
      <vt:lpstr>V měsíci červnu minulého roku vyrobila firma „Doplňky pro zahradu s. r. o.“ 72 ks zahradních houpaček. Dle podnikové evidence odpovídá výroba 72 ks zahradních houpaček produkci v bodě zvratu (QBZ). V měsíci září bylo vyrobeno 86 ks zahradních houpaček při tržbách ve výši 344 000 Kč.  </vt:lpstr>
      <vt:lpstr>V měsíci červnu minulého roku vyrobila firma „Doplňky pro zahradu s. r. o.“ 72 ks zahradních houpaček. Dle podnikové evidence odpovídá výroba 72 ks zahradních houpaček produkci v bodě zvratu (QBZ). V měsíci září bylo vyrobeno 86 ks zahradních houpaček při tržbách ve výši 344 000 Kč.  </vt:lpstr>
      <vt:lpstr>V měsíci červnu minulého roku vyrobila firma „Doplňky pro zahradu s. r. o.“ 72 ks zahradních houpaček. Dle podnikové evidence odpovídá výroba 72 ks zahradních houpaček produkci v bodě zvratu (QBZ). V měsíci září bylo vyrobeno 86 ks zahradních houpaček při tržbách ve výši 344 000 Kč.  </vt:lpstr>
      <vt:lpstr>V měsíci červnu minulého roku vyrobila firma „Doplňky pro zahradu s. r. o.“ 72 ks zahradních houpaček. Dle podnikové evidence odpovídá výroba 72 ks zahradních houpaček produkci v bodě zvratu (QBZ). V měsíci září bylo vyrobeno 86 ks zahradních houpaček při tržbách ve výši 344 000 Kč.  </vt:lpstr>
      <vt:lpstr>Výpočet produkce v bodě zvratu (QBZ)  a produkce pro požadovaného zisku (QZ)</vt:lpstr>
      <vt:lpstr>Rentabilita</vt:lpstr>
      <vt:lpstr>Řízení zásob.</vt:lpstr>
      <vt:lpstr>Řízení zásob (účetní pohled)</vt:lpstr>
      <vt:lpstr>Operativní řízení zásob</vt:lpstr>
      <vt:lpstr>Průběh zásoby běžné v čase</vt:lpstr>
      <vt:lpstr>Pojistná zásoba</vt:lpstr>
      <vt:lpstr>Pojistná zásoba</vt:lpstr>
      <vt:lpstr>Operativní plánování nákupu</vt:lpstr>
      <vt:lpstr>Operativní plánování nákupu</vt:lpstr>
      <vt:lpstr>Operativní plánování nákupu</vt:lpstr>
      <vt:lpstr>Operativní plánování nákupu</vt:lpstr>
      <vt:lpstr>Plán výrobních kapacit</vt:lpstr>
      <vt:lpstr>Plán výrobních kapacit</vt:lpstr>
      <vt:lpstr>Plán výrobních kapacit</vt:lpstr>
      <vt:lpstr>Plán výrobních kapacit</vt:lpstr>
      <vt:lpstr>Plán výrobních kapacit</vt:lpstr>
      <vt:lpstr>Schéma časového fondu</vt:lpstr>
      <vt:lpstr>Charakteristika časových fondů (poznámky)</vt:lpstr>
      <vt:lpstr>Výpočet výrobní kapacity</vt:lpstr>
      <vt:lpstr>Výpočet výrobní kapacity</vt:lpstr>
      <vt:lpstr>Výpočet výrobní kapacity</vt:lpstr>
      <vt:lpstr>Využití výrobní kapacity</vt:lpstr>
      <vt:lpstr>Koeficient časového  (extenzivního) využití kapacity</vt:lpstr>
      <vt:lpstr> Koeficient celkového (integrálního) využití </vt:lpstr>
      <vt:lpstr> Extenzivní využití výrobní kapacity </vt:lpstr>
      <vt:lpstr> Intenzivní využívání výrobní kapacity </vt:lpstr>
    </vt:vector>
  </TitlesOfParts>
  <Company>OPF SU Karvina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Ekonomika podniku A</dc:title>
  <dc:creator>Admin</dc:creator>
  <cp:lastModifiedBy>ste0003</cp:lastModifiedBy>
  <cp:revision>61</cp:revision>
  <dcterms:created xsi:type="dcterms:W3CDTF">2009-02-26T08:04:02Z</dcterms:created>
  <dcterms:modified xsi:type="dcterms:W3CDTF">2020-03-10T09:55:10Z</dcterms:modified>
</cp:coreProperties>
</file>