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handoutMasterIdLst>
    <p:handoutMasterId r:id="rId11"/>
  </p:handoutMasterIdLst>
  <p:sldIdLst>
    <p:sldId id="256" r:id="rId2"/>
    <p:sldId id="263" r:id="rId3"/>
    <p:sldId id="265" r:id="rId4"/>
    <p:sldId id="266" r:id="rId5"/>
    <p:sldId id="267" r:id="rId6"/>
    <p:sldId id="261" r:id="rId7"/>
    <p:sldId id="262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 varScale="1">
        <p:scale>
          <a:sx n="101" d="100"/>
          <a:sy n="101" d="100"/>
        </p:scale>
        <p:origin x="123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21D9585-A4DA-4EAE-A5C5-EA6849F77B0C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BA83289-6E29-4DF8-A8A2-A79D612B9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57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6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1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4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Obdélník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309689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1090613" y="5500690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Elipsa 20"/>
          <p:cNvSpPr/>
          <p:nvPr/>
        </p:nvSpPr>
        <p:spPr>
          <a:xfrm>
            <a:off x="1905001" y="4495802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5360D-773A-49A6-87B3-E9080026312D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7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90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F7287-5B87-4365-82A6-AE5B4DF68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1676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76D41-E0CC-4656-BB1B-3068A864BE19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47933-9604-4B7A-AA15-01A5A446B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58B7204-32A3-4FCB-9A5E-82FA7D92415D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4CCDE54-C902-463D-83CD-20678CFC9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6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1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4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Obdélník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Elipsa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Elipsa 14"/>
          <p:cNvSpPr/>
          <p:nvPr/>
        </p:nvSpPr>
        <p:spPr bwMode="auto">
          <a:xfrm>
            <a:off x="1323976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Elipsa 15"/>
          <p:cNvSpPr/>
          <p:nvPr/>
        </p:nvSpPr>
        <p:spPr bwMode="auto">
          <a:xfrm>
            <a:off x="1090613" y="5500690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879601" y="4479927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FF222-B9BF-46CD-AF5E-51EF5EDCF650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2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90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EA3AE-BADD-4CCC-B1F7-DC70659A7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0EA33-FDF6-4AEE-9AF1-7BA72EB91163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57930-D13C-4CF9-AA9F-98472EB66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84ECA-0BC8-418C-BF34-6DCAAF13A1E8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24459-026B-4F4C-A1EA-B8B5E9BF0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3BDEB-B4DE-4B83-8146-46D5308EE7DF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9A6DC-77A2-469A-B440-55BF6C85C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Přímá spojovací čára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Elipsa 10"/>
          <p:cNvSpPr/>
          <p:nvPr/>
        </p:nvSpPr>
        <p:spPr>
          <a:xfrm>
            <a:off x="8156576" y="5715002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5D3BF4-37B4-43B9-913C-BBBE5D2ED812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79EB238-D958-4716-8970-C4E0290F8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8156576" y="5715002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9CA3DD6-6C18-47B6-9695-77D82E75FC96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6A36341-B9AA-499F-823F-EB66C0510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38DD4-BF2A-458F-AEF3-31975288EFD6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8E847-69CD-43E3-AF1E-6E5B74EA2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3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B91401D-5B23-4F09-923D-9D17F7E3F692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Elipsa 11"/>
          <p:cNvSpPr/>
          <p:nvPr/>
        </p:nvSpPr>
        <p:spPr>
          <a:xfrm>
            <a:off x="8156576" y="5715002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FF18BEE-9952-40FC-85D1-9D5535D39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23" r:id="rId4"/>
    <p:sldLayoutId id="2147483824" r:id="rId5"/>
    <p:sldLayoutId id="2147483825" r:id="rId6"/>
    <p:sldLayoutId id="2147483831" r:id="rId7"/>
    <p:sldLayoutId id="2147483832" r:id="rId8"/>
    <p:sldLayoutId id="2147483826" r:id="rId9"/>
    <p:sldLayoutId id="2147483827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ctrTitle"/>
          </p:nvPr>
        </p:nvSpPr>
        <p:spPr bwMode="auto">
          <a:xfrm>
            <a:off x="2268538" y="3141665"/>
            <a:ext cx="6172200" cy="1893887"/>
          </a:xfr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cs-CZ" sz="2700" i="1" cap="none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AKADEMICKÝ ROK 2019/2020</a:t>
            </a:r>
            <a:br>
              <a:rPr lang="cs-CZ" sz="2700" i="1" cap="none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cs-CZ" sz="2700" i="1" cap="none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700" i="1" cap="none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ING. KAREL STELMACH, </a:t>
            </a:r>
            <a:r>
              <a:rPr lang="cs-CZ" sz="2700" i="1" cap="none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cs-CZ" sz="2700" i="1" cap="none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700" i="1" cap="none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685800" y="1643065"/>
            <a:ext cx="8458200" cy="1138237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Podnikové propočty</a:t>
            </a:r>
            <a:endParaRPr lang="en-US" sz="3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Organizační pokyny  a informace</a:t>
            </a:r>
            <a:endParaRPr lang="en-US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600202"/>
            <a:ext cx="8784976" cy="4525963"/>
          </a:xfrm>
        </p:spPr>
        <p:txBody>
          <a:bodyPr/>
          <a:lstStyle/>
          <a:p>
            <a:pPr>
              <a:spcAft>
                <a:spcPts val="1200"/>
              </a:spcAft>
              <a:buNone/>
              <a:tabLst>
                <a:tab pos="2333625" algn="l"/>
                <a:tab pos="3495675" algn="l"/>
              </a:tabLst>
              <a:defRPr/>
            </a:pPr>
            <a:r>
              <a:rPr lang="cs-CZ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vyučující:</a:t>
            </a:r>
            <a:r>
              <a:rPr lang="cs-CZ" sz="3200" b="1" dirty="0">
                <a:solidFill>
                  <a:srgbClr val="002060"/>
                </a:solidFill>
              </a:rPr>
              <a:t>		   </a:t>
            </a:r>
            <a:r>
              <a:rPr lang="cs-CZ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Ing. Karel </a:t>
            </a:r>
            <a:r>
              <a:rPr lang="cs-CZ" sz="3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Stelmach</a:t>
            </a:r>
            <a:r>
              <a:rPr lang="cs-CZ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cs-CZ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Aft>
                <a:spcPts val="1200"/>
              </a:spcAft>
              <a:buNone/>
              <a:tabLst>
                <a:tab pos="2333625" algn="l"/>
                <a:tab pos="3495675" algn="l"/>
              </a:tabLst>
              <a:defRPr/>
            </a:pPr>
            <a:r>
              <a:rPr lang="cs-CZ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kancelář: 		   </a:t>
            </a:r>
            <a:r>
              <a:rPr lang="de-DE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205</a:t>
            </a:r>
            <a:r>
              <a:rPr lang="de-DE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cs-CZ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buNone/>
              <a:tabLst>
                <a:tab pos="2333625" algn="l"/>
                <a:tab pos="3495675" algn="l"/>
              </a:tabLst>
              <a:defRPr/>
            </a:pPr>
            <a:r>
              <a:rPr lang="cs-CZ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telefon:  		   </a:t>
            </a:r>
            <a:r>
              <a:rPr lang="de-DE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596</a:t>
            </a:r>
            <a:r>
              <a:rPr lang="cs-CZ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398</a:t>
            </a:r>
            <a:r>
              <a:rPr lang="cs-CZ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48 </a:t>
            </a:r>
            <a:r>
              <a:rPr lang="cs-CZ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0" indent="0">
              <a:spcAft>
                <a:spcPts val="1200"/>
              </a:spcAft>
              <a:buNone/>
              <a:tabLst>
                <a:tab pos="2333625" algn="l"/>
                <a:tab pos="3495675" algn="l"/>
              </a:tabLst>
              <a:defRPr/>
            </a:pPr>
            <a:r>
              <a:rPr lang="cs-CZ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e-mail:		   </a:t>
            </a:r>
            <a:r>
              <a:rPr lang="cs-CZ" sz="3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stelmach</a:t>
            </a:r>
            <a:r>
              <a:rPr lang="en-US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cs-CZ" sz="3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opf</a:t>
            </a:r>
            <a:r>
              <a:rPr lang="en-US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3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slu</a:t>
            </a:r>
            <a:r>
              <a:rPr lang="en-US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cz</a:t>
            </a:r>
            <a:endParaRPr lang="cs-CZ" sz="3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Aft>
                <a:spcPts val="600"/>
              </a:spcAft>
              <a:buNone/>
              <a:tabLst>
                <a:tab pos="2333625" algn="l"/>
                <a:tab pos="3495675" algn="l"/>
              </a:tabLst>
              <a:defRPr/>
            </a:pPr>
            <a:r>
              <a:rPr lang="cs-CZ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Konzultační hodiny      </a:t>
            </a:r>
            <a:r>
              <a:rPr lang="cs-CZ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úterý 09:00 – 10:30 hodin</a:t>
            </a:r>
          </a:p>
          <a:p>
            <a:pPr marL="0" indent="0">
              <a:spcAft>
                <a:spcPts val="1200"/>
              </a:spcAft>
              <a:buNone/>
              <a:tabLst>
                <a:tab pos="2333625" algn="l"/>
                <a:tab pos="3500438" algn="l"/>
              </a:tabLst>
              <a:defRPr/>
            </a:pPr>
            <a:r>
              <a:rPr lang="cs-CZ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   úterý 14:00 – 15:30 hodin </a:t>
            </a:r>
          </a:p>
          <a:p>
            <a:pPr marL="0" indent="0"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ctrTitle"/>
          </p:nvPr>
        </p:nvSpPr>
        <p:spPr bwMode="auto">
          <a:xfrm>
            <a:off x="457200" y="274638"/>
            <a:ext cx="7467600" cy="633412"/>
          </a:xfr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cs-CZ" sz="2800" i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OSNOVA TUTORIÁLŮ</a:t>
            </a:r>
            <a:endParaRPr lang="en-US" sz="2800" i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0" y="1052738"/>
            <a:ext cx="9144000" cy="5689377"/>
          </a:xfrm>
        </p:spPr>
        <p:txBody>
          <a:bodyPr/>
          <a:lstStyle/>
          <a:p>
            <a:pPr marL="358775" eaLnBrk="1" hangingPunct="1">
              <a:lnSpc>
                <a:spcPct val="110000"/>
              </a:lnSpc>
              <a:spcAft>
                <a:spcPct val="60000"/>
              </a:spcAft>
              <a:buClr>
                <a:schemeClr val="bg2"/>
              </a:buClr>
              <a:buSzPct val="105000"/>
            </a:pPr>
            <a:r>
              <a:rPr lang="cs-CZ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96938" indent="-538163" eaLnBrk="1" hangingPunct="1">
              <a:lnSpc>
                <a:spcPct val="90000"/>
              </a:lnSpc>
              <a:spcAft>
                <a:spcPct val="60000"/>
              </a:spcAft>
              <a:buSzPct val="105000"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583942"/>
              </p:ext>
            </p:extLst>
          </p:nvPr>
        </p:nvGraphicFramePr>
        <p:xfrm>
          <a:off x="280988" y="1557338"/>
          <a:ext cx="8531225" cy="437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3" imgW="5877378" imgH="3008270" progId="Word.Document.12">
                  <p:embed/>
                </p:oleObj>
              </mc:Choice>
              <mc:Fallback>
                <p:oleObj name="Document" r:id="rId3" imgW="5877378" imgH="3008270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1557338"/>
                        <a:ext cx="8531225" cy="4371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8602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ctrTitle"/>
          </p:nvPr>
        </p:nvSpPr>
        <p:spPr bwMode="auto">
          <a:xfrm>
            <a:off x="457200" y="274638"/>
            <a:ext cx="7467600" cy="633412"/>
          </a:xfr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cs-CZ" sz="2800" i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OSNOVA TUTORIÁLŮ</a:t>
            </a:r>
            <a:endParaRPr lang="en-US" sz="2800" i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0" y="1052738"/>
            <a:ext cx="9144000" cy="5689377"/>
          </a:xfrm>
        </p:spPr>
        <p:txBody>
          <a:bodyPr/>
          <a:lstStyle/>
          <a:p>
            <a:pPr marL="358775" eaLnBrk="1" hangingPunct="1">
              <a:lnSpc>
                <a:spcPct val="110000"/>
              </a:lnSpc>
              <a:spcAft>
                <a:spcPct val="60000"/>
              </a:spcAft>
              <a:buClr>
                <a:schemeClr val="bg2"/>
              </a:buClr>
              <a:buSzPct val="105000"/>
            </a:pPr>
            <a:r>
              <a:rPr lang="cs-CZ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96938" indent="-538163" eaLnBrk="1" hangingPunct="1">
              <a:lnSpc>
                <a:spcPct val="90000"/>
              </a:lnSpc>
              <a:spcAft>
                <a:spcPct val="60000"/>
              </a:spcAft>
              <a:buSzPct val="105000"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0107264"/>
              </p:ext>
            </p:extLst>
          </p:nvPr>
        </p:nvGraphicFramePr>
        <p:xfrm>
          <a:off x="401638" y="1336675"/>
          <a:ext cx="8280400" cy="453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ocument" r:id="rId3" imgW="5877378" imgH="3218124" progId="Word.Document.12">
                  <p:embed/>
                </p:oleObj>
              </mc:Choice>
              <mc:Fallback>
                <p:oleObj name="Document" r:id="rId3" imgW="5877378" imgH="3218124" progId="Word.Documen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8" y="1336675"/>
                        <a:ext cx="8280400" cy="45323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3877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ctrTitle"/>
          </p:nvPr>
        </p:nvSpPr>
        <p:spPr bwMode="auto">
          <a:xfrm>
            <a:off x="457200" y="274638"/>
            <a:ext cx="7467600" cy="633412"/>
          </a:xfr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cs-CZ" sz="2800" i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OSNOVA TUTORIÁLŮ</a:t>
            </a:r>
            <a:endParaRPr lang="en-US" sz="2800" i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0" y="1052738"/>
            <a:ext cx="9144000" cy="5689377"/>
          </a:xfrm>
        </p:spPr>
        <p:txBody>
          <a:bodyPr/>
          <a:lstStyle/>
          <a:p>
            <a:pPr marL="358775" eaLnBrk="1" hangingPunct="1">
              <a:lnSpc>
                <a:spcPct val="110000"/>
              </a:lnSpc>
              <a:spcAft>
                <a:spcPct val="60000"/>
              </a:spcAft>
              <a:buClr>
                <a:schemeClr val="bg2"/>
              </a:buClr>
              <a:buSzPct val="105000"/>
            </a:pPr>
            <a:r>
              <a:rPr lang="cs-CZ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96938" indent="-538163" eaLnBrk="1" hangingPunct="1">
              <a:lnSpc>
                <a:spcPct val="90000"/>
              </a:lnSpc>
              <a:spcAft>
                <a:spcPct val="60000"/>
              </a:spcAft>
              <a:buSzPct val="105000"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599511"/>
              </p:ext>
            </p:extLst>
          </p:nvPr>
        </p:nvGraphicFramePr>
        <p:xfrm>
          <a:off x="341313" y="1336675"/>
          <a:ext cx="8410575" cy="486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ocument" r:id="rId3" imgW="5877378" imgH="3398051" progId="Word.Document.12">
                  <p:embed/>
                </p:oleObj>
              </mc:Choice>
              <mc:Fallback>
                <p:oleObj name="Document" r:id="rId3" imgW="5877378" imgH="3398051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3" y="1336675"/>
                        <a:ext cx="8410575" cy="48625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5797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ctrTitle"/>
          </p:nvPr>
        </p:nvSpPr>
        <p:spPr bwMode="auto">
          <a:xfrm>
            <a:off x="457200" y="274640"/>
            <a:ext cx="7467600" cy="706437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cs-CZ" sz="3400" i="1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Literatura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subTitle" idx="1"/>
          </p:nvPr>
        </p:nvSpPr>
        <p:spPr>
          <a:xfrm>
            <a:off x="457200" y="1196975"/>
            <a:ext cx="8219256" cy="5276850"/>
          </a:xfrm>
        </p:spPr>
        <p:txBody>
          <a:bodyPr/>
          <a:lstStyle/>
          <a:p>
            <a:pPr marL="457200" indent="-457200" eaLnBrk="1" hangingPunct="1">
              <a:lnSpc>
                <a:spcPct val="125000"/>
              </a:lnSpc>
              <a:spcBef>
                <a:spcPts val="500"/>
              </a:spcBef>
              <a:spcAft>
                <a:spcPct val="50000"/>
              </a:spcAft>
              <a:buSzPct val="105000"/>
              <a:buFont typeface="Wingdings" pitchFamily="2" charset="2"/>
              <a:buChar char="q"/>
            </a:pP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SYNEK, M. </a:t>
            </a: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Manažerská ekonomika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5. </a:t>
            </a:r>
            <a:r>
              <a:rPr lang="cs-CZ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Praha: </a:t>
            </a:r>
            <a:r>
              <a:rPr lang="cs-CZ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Publishing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2011. ISBN 978-80-247-3494-1</a:t>
            </a:r>
          </a:p>
          <a:p>
            <a:pPr marL="457200" indent="-457200" eaLnBrk="1" hangingPunct="1">
              <a:lnSpc>
                <a:spcPct val="125000"/>
              </a:lnSpc>
              <a:spcBef>
                <a:spcPts val="500"/>
              </a:spcBef>
              <a:spcAft>
                <a:spcPct val="50000"/>
              </a:spcAft>
              <a:buSzPct val="105000"/>
              <a:buFont typeface="Wingdings" pitchFamily="2" charset="2"/>
              <a:buChar char="q"/>
            </a:pP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SYNEK, M. </a:t>
            </a: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Podniková ekonomika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6. </a:t>
            </a:r>
            <a:r>
              <a:rPr lang="cs-CZ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Praha: C. H. Beck, 2015. s. 526. ISBN 978-80-7400-274-8.</a:t>
            </a:r>
          </a:p>
          <a:p>
            <a:pPr marL="457200" indent="-457200" eaLnBrk="1" hangingPunct="1">
              <a:lnSpc>
                <a:spcPct val="125000"/>
              </a:lnSpc>
              <a:spcBef>
                <a:spcPts val="500"/>
              </a:spcBef>
              <a:spcAft>
                <a:spcPct val="50000"/>
              </a:spcAft>
              <a:buSzPct val="105000"/>
              <a:buFont typeface="Wingdings" pitchFamily="2" charset="2"/>
              <a:buChar char="q"/>
            </a:pP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SYNEK, M. a KOL.: </a:t>
            </a: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Manažerské výpočty a ekonomická analýza. 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Praha, C. H. </a:t>
            </a:r>
            <a:r>
              <a:rPr lang="cs-CZ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Beck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2009 ISBN 978-80-7400-154-3</a:t>
            </a:r>
          </a:p>
          <a:p>
            <a:pPr marL="457200" indent="-457200" eaLnBrk="1" hangingPunct="1">
              <a:lnSpc>
                <a:spcPct val="125000"/>
              </a:lnSpc>
              <a:spcBef>
                <a:spcPts val="500"/>
              </a:spcBef>
              <a:spcAft>
                <a:spcPct val="50000"/>
              </a:spcAft>
              <a:buSzPct val="105000"/>
              <a:buFont typeface="Wingdings" pitchFamily="2" charset="2"/>
              <a:buChar char="q"/>
            </a:pP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KRÁL, B. </a:t>
            </a: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Manažerské účetnictví, 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dopl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a </a:t>
            </a:r>
            <a:r>
              <a:rPr lang="cs-CZ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altual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Praha: Management </a:t>
            </a:r>
            <a:r>
              <a:rPr lang="cs-CZ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2010. ISBN 978-80-7261-217-8</a:t>
            </a:r>
            <a:endParaRPr lang="en-US" sz="2400" b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125000"/>
              </a:lnSpc>
              <a:spcBef>
                <a:spcPts val="500"/>
              </a:spcBef>
              <a:spcAft>
                <a:spcPct val="50000"/>
              </a:spcAft>
              <a:buSzPct val="105000"/>
            </a:pP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eaLnBrk="1" hangingPunct="1">
              <a:lnSpc>
                <a:spcPct val="125000"/>
              </a:lnSpc>
              <a:spcBef>
                <a:spcPts val="500"/>
              </a:spcBef>
              <a:spcAft>
                <a:spcPct val="50000"/>
              </a:spcAft>
              <a:buSzPct val="105000"/>
              <a:buFont typeface="Wingdings" pitchFamily="2" charset="2"/>
              <a:buChar char="q"/>
            </a:pPr>
            <a:endParaRPr lang="cs-C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ctrTitle"/>
          </p:nvPr>
        </p:nvSpPr>
        <p:spPr bwMode="auto">
          <a:xfrm>
            <a:off x="457200" y="116633"/>
            <a:ext cx="7467600" cy="72008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cs-CZ" sz="3200" i="1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Literatura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subTitle" idx="1"/>
          </p:nvPr>
        </p:nvSpPr>
        <p:spPr>
          <a:xfrm>
            <a:off x="251522" y="1052737"/>
            <a:ext cx="8713093" cy="5805264"/>
          </a:xfrm>
        </p:spPr>
        <p:txBody>
          <a:bodyPr/>
          <a:lstStyle/>
          <a:p>
            <a:pPr marL="628650" indent="-628650" eaLnBrk="1" hangingPunct="1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q"/>
            </a:pP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SCHOLLEOVÁ, H., 2015. </a:t>
            </a: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Podniková ekonomika, Sbírka příkladů a případových studií, 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Praha: C. H. Beck. </a:t>
            </a:r>
            <a:b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ISBN 978-80-7400-275-5.</a:t>
            </a:r>
          </a:p>
          <a:p>
            <a:pPr marL="628650" indent="-628650" eaLnBrk="1" hangingPunct="1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q"/>
            </a:pP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CHOBOTOVÁ, M. A KOL., 2010. </a:t>
            </a: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Podniková ekonomika v definicích a příkladech. 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Karviná: SU OPF. </a:t>
            </a:r>
            <a:b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ISBN 978-80-7248-64-10-6</a:t>
            </a:r>
          </a:p>
          <a:p>
            <a:pPr marL="636588" indent="-636588" eaLnBrk="1" hangingPunct="1">
              <a:lnSpc>
                <a:spcPct val="120000"/>
              </a:lnSpc>
              <a:spcAft>
                <a:spcPct val="50000"/>
              </a:spcAft>
              <a:buSzTx/>
              <a:buFont typeface="Wingdings" pitchFamily="2" charset="2"/>
              <a:buChar char="q"/>
            </a:pP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ČEMERKOVÁ, Š., 2016. </a:t>
            </a: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Nauka o podniku I a II, 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Bratislava: KARTPRINT, ISBN 978-80-89553-43-3. </a:t>
            </a:r>
            <a:b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ISBN 978-80-89553-44-0.</a:t>
            </a:r>
          </a:p>
          <a:p>
            <a:pPr marL="636588" indent="-636588" eaLnBrk="1" hangingPunct="1">
              <a:lnSpc>
                <a:spcPct val="120000"/>
              </a:lnSpc>
              <a:spcAft>
                <a:spcPct val="50000"/>
              </a:spcAft>
              <a:buSzTx/>
              <a:buFont typeface="Wingdings" pitchFamily="2" charset="2"/>
              <a:buChar char="q"/>
            </a:pP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SCHOLLEOVÁ, H., 2012. </a:t>
            </a: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Ekonomické a finanční řízení pro neekonomy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vydání. Praha: </a:t>
            </a:r>
            <a:r>
              <a:rPr lang="cs-CZ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Publishing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ISBN 978-80-247-4004-1.</a:t>
            </a:r>
          </a:p>
          <a:p>
            <a:pPr marL="636588" indent="-636588" eaLnBrk="1" hangingPunct="1"/>
            <a:endParaRPr lang="cs-CZ" sz="2400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5"/>
          <p:cNvSpPr>
            <a:spLocks noGrp="1"/>
          </p:cNvSpPr>
          <p:nvPr>
            <p:ph type="title"/>
          </p:nvPr>
        </p:nvSpPr>
        <p:spPr bwMode="auto">
          <a:xfrm>
            <a:off x="457200" y="274640"/>
            <a:ext cx="7467600" cy="922337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cs-CZ" sz="3400" b="1" i="1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UKONČENÍ PŘEDMĚTU</a:t>
            </a:r>
            <a:endParaRPr lang="en-US" sz="3400" b="1" i="1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Zástupný symbol pro obsah 16"/>
          <p:cNvSpPr>
            <a:spLocks noGrp="1"/>
          </p:cNvSpPr>
          <p:nvPr>
            <p:ph sz="quarter" idx="1"/>
          </p:nvPr>
        </p:nvSpPr>
        <p:spPr>
          <a:xfrm>
            <a:off x="457202" y="1600202"/>
            <a:ext cx="8507413" cy="4873625"/>
          </a:xfrm>
        </p:spPr>
        <p:txBody>
          <a:bodyPr/>
          <a:lstStyle/>
          <a:p>
            <a:pPr marL="0" indent="0" eaLnBrk="1" hangingPunct="1">
              <a:buNone/>
            </a:pPr>
            <a:endParaRPr lang="cs-CZ" dirty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 eaLnBrk="1" hangingPunct="1">
              <a:buNone/>
            </a:pPr>
            <a:endParaRPr lang="cs-CZ" sz="2800" b="1" i="1" dirty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 eaLnBrk="1" hangingPunct="1">
              <a:buNone/>
            </a:pPr>
            <a:r>
              <a:rPr lang="cs-CZ" sz="2800" b="1" i="1" dirty="0">
                <a:solidFill>
                  <a:schemeClr val="bg1"/>
                </a:solidFill>
                <a:latin typeface="Times New Roman" pitchFamily="18" charset="0"/>
              </a:rPr>
              <a:t>Průběžný test </a:t>
            </a:r>
          </a:p>
          <a:p>
            <a:pPr marL="0" indent="0" eaLnBrk="1" hangingPunct="1">
              <a:buNone/>
            </a:pPr>
            <a:r>
              <a:rPr lang="cs-CZ" sz="2800" b="1" i="1" dirty="0">
                <a:solidFill>
                  <a:schemeClr val="bg1"/>
                </a:solidFill>
                <a:latin typeface="Times New Roman" pitchFamily="18" charset="0"/>
              </a:rPr>
              <a:t>Zkouška kombinovaná         v jednom termínu</a:t>
            </a:r>
          </a:p>
          <a:p>
            <a:pPr marL="0" indent="0" eaLnBrk="1" hangingPunct="1">
              <a:buNone/>
            </a:pPr>
            <a:endParaRPr lang="cs-CZ" sz="2800" b="1" i="1" dirty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 eaLnBrk="1" hangingPunct="1">
              <a:buNone/>
            </a:pPr>
            <a:endParaRPr lang="cs-CZ" sz="2800" b="1" i="1" dirty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 eaLnBrk="1" hangingPunct="1">
              <a:buNone/>
            </a:pPr>
            <a:r>
              <a:rPr lang="cs-CZ" sz="2800" b="1" i="1" dirty="0">
                <a:solidFill>
                  <a:schemeClr val="bg1"/>
                </a:solidFill>
                <a:latin typeface="Times New Roman" pitchFamily="18" charset="0"/>
              </a:rPr>
              <a:t>Seminární práce</a:t>
            </a:r>
          </a:p>
          <a:p>
            <a:pPr marL="0" indent="0" eaLnBrk="1" hangingPunct="1">
              <a:buNone/>
            </a:pPr>
            <a:endParaRPr lang="en-US" sz="28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" name="Pravá složená závorka 1"/>
          <p:cNvSpPr/>
          <p:nvPr/>
        </p:nvSpPr>
        <p:spPr>
          <a:xfrm>
            <a:off x="3974976" y="2492896"/>
            <a:ext cx="432048" cy="1440160"/>
          </a:xfrm>
          <a:prstGeom prst="rightBrace">
            <a:avLst>
              <a:gd name="adj1" fmla="val 42538"/>
              <a:gd name="adj2" fmla="val 48717"/>
            </a:avLst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-99391"/>
            <a:ext cx="8229600" cy="1152127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ukončení studia předmětu</a:t>
            </a:r>
            <a:br>
              <a:rPr lang="cs-CZ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„Podnikové Propočty“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290464"/>
            <a:ext cx="8229600" cy="5141168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00000"/>
              <a:buNone/>
              <a:tabLst>
                <a:tab pos="452438" algn="l"/>
              </a:tabLst>
            </a:pPr>
            <a:r>
              <a:rPr lang="cs-CZ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Průběžný test:     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00000"/>
              <a:buNone/>
              <a:tabLst>
                <a:tab pos="452438" algn="l"/>
              </a:tabLst>
            </a:pP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3 příklady                       á 5 bodů              15 bodů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00000"/>
              <a:buNone/>
              <a:tabLst>
                <a:tab pos="452438" algn="l"/>
                <a:tab pos="3138488" algn="l"/>
                <a:tab pos="5287963" algn="l"/>
              </a:tabLst>
            </a:pP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  testových otázek	á 1 bod	10 bodů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100000"/>
              <a:buNone/>
              <a:tabLst>
                <a:tab pos="452438" algn="l"/>
                <a:tab pos="5467350" algn="l"/>
              </a:tabLst>
            </a:pPr>
            <a:r>
              <a:rPr lang="cs-CZ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Seminární práce         </a:t>
            </a:r>
            <a:r>
              <a:rPr lang="cs-CZ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5 bodů		5 bodů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100000"/>
              <a:buNone/>
              <a:tabLst>
                <a:tab pos="452438" algn="l"/>
                <a:tab pos="5287963" algn="l"/>
              </a:tabLst>
            </a:pPr>
            <a:r>
              <a:rPr lang="cs-C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CELKEM	30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endParaRPr lang="cs-C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Výsledné hodnocení:	A	28 – 30 bodů	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B	25 – 27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C	22 – 24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D	19 – 21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E	17 – 18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endParaRPr lang="cs-CZ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Pravá složená závorka 1"/>
          <p:cNvSpPr/>
          <p:nvPr/>
        </p:nvSpPr>
        <p:spPr>
          <a:xfrm>
            <a:off x="3635896" y="4149080"/>
            <a:ext cx="288032" cy="2016224"/>
          </a:xfrm>
          <a:prstGeom prst="rightBrace">
            <a:avLst>
              <a:gd name="adj1" fmla="val 47607"/>
              <a:gd name="adj2" fmla="val 50595"/>
            </a:avLst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" name="Přímá spojnice 3"/>
          <p:cNvCxnSpPr/>
          <p:nvPr/>
        </p:nvCxnSpPr>
        <p:spPr>
          <a:xfrm>
            <a:off x="611560" y="2492896"/>
            <a:ext cx="626469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 flipV="1">
            <a:off x="611560" y="3054285"/>
            <a:ext cx="6279434" cy="1467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549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3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4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</TotalTime>
  <Words>388</Words>
  <Application>Microsoft Office PowerPoint</Application>
  <PresentationFormat>Předvádění na obrazovce (4:3)</PresentationFormat>
  <Paragraphs>47</Paragraphs>
  <Slides>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Century Schoolbook</vt:lpstr>
      <vt:lpstr>Times New Roman</vt:lpstr>
      <vt:lpstr>Wingdings</vt:lpstr>
      <vt:lpstr>Wingdings 2</vt:lpstr>
      <vt:lpstr>Arkýř</vt:lpstr>
      <vt:lpstr>Dokument Microsoft Wordu</vt:lpstr>
      <vt:lpstr>AKADEMICKÝ ROK 2019/2020  ING. KAREL STELMACH, Ph.D.</vt:lpstr>
      <vt:lpstr>Organizační pokyny  a informace</vt:lpstr>
      <vt:lpstr>OSNOVA TUTORIÁLŮ</vt:lpstr>
      <vt:lpstr>OSNOVA TUTORIÁLŮ</vt:lpstr>
      <vt:lpstr>OSNOVA TUTORIÁLŮ</vt:lpstr>
      <vt:lpstr>Literatura</vt:lpstr>
      <vt:lpstr>Literatura</vt:lpstr>
      <vt:lpstr>PODMÍNKY UKONČENÍ PŘEDMĚTU</vt:lpstr>
      <vt:lpstr>Podmínky ukončení studia předmětu  „Podnikové Propočty“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Akademický rok 2008/2009  Ing. Karel Stelmach, Ph.D.</dc:title>
  <dc:creator>Admin</dc:creator>
  <cp:lastModifiedBy>ste0003</cp:lastModifiedBy>
  <cp:revision>74</cp:revision>
  <dcterms:created xsi:type="dcterms:W3CDTF">2009-02-19T15:07:26Z</dcterms:created>
  <dcterms:modified xsi:type="dcterms:W3CDTF">2020-03-10T09:20:40Z</dcterms:modified>
</cp:coreProperties>
</file>