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308" r:id="rId4"/>
    <p:sldId id="321" r:id="rId5"/>
    <p:sldId id="309" r:id="rId6"/>
    <p:sldId id="345" r:id="rId7"/>
    <p:sldId id="367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53C4B0-AF6B-431D-9F22-7FE49622CEA8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3121CEC-BBE9-4D0F-BDFC-33B3EAB67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6516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572EFF-814E-4DC3-B10D-A36C78DDD4A9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3C38260-D4B1-42EA-B361-300F5D95F1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CB1DEC9-9260-4F89-87ED-B3D3845BD5B4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E279F4-6370-4AD3-91D9-C93B19DF6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3B5D9D-F28B-4055-9713-45C6C5DCA012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00697D7-58D4-4D9F-91BF-8653B38AB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7346D-A599-4EFD-BF4B-857AA48E8585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0901B5-A14A-4B86-AB60-A02949BF46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86A888F-636A-4049-86BD-EB8077AFD7B8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96F5C7-5288-4C44-9519-7871B80EC5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2538BB2-4C0E-44FF-81B9-CB1CA8E912A3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5E49FDB-6DC1-4460-A91C-57AE75320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C47FE2-E619-4B45-A3EC-E3CEE34C3C95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385DE7-8C0B-4535-B222-2A34B9F536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20BDD9C-8DB3-4EC8-89AF-1E12B3E8D1A2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F3A452-A6B1-45BE-A7B9-982BB07C88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5C5A962-57D5-4E67-9623-11029C8F7F53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F330813-4DE5-4574-87B8-CEFCE3DA0C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F131C40-C314-40B1-90F6-94593076A4E8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06049EF-B5E8-47EF-9E06-3AC6ECD1CE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B02C1E-F8AF-40FC-A9C8-DD87742274ED}" type="datetimeFigureOut">
              <a:rPr lang="cs-CZ"/>
              <a:pPr>
                <a:defRPr/>
              </a:pPr>
              <a:t>15.5.2020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D4ED562-1D43-426A-A0A9-4457FFD449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42"/>
            <a:ext cx="8229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126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28625" y="1643067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lnSpc>
          <a:spcPct val="120000"/>
        </a:lnSpc>
        <a:spcBef>
          <a:spcPts val="600"/>
        </a:spcBef>
        <a:spcAft>
          <a:spcPts val="600"/>
        </a:spcAft>
        <a:buClr>
          <a:srgbClr val="FFFF00"/>
        </a:buClr>
        <a:buFont typeface="Wingdings" pitchFamily="2" charset="2"/>
        <a:buChar char="q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lnSpc>
          <a:spcPct val="110000"/>
        </a:lnSpc>
        <a:spcBef>
          <a:spcPts val="400"/>
        </a:spcBef>
        <a:spcAft>
          <a:spcPts val="400"/>
        </a:spcAft>
        <a:buClr>
          <a:srgbClr val="FFFF00"/>
        </a:buClr>
        <a:buFont typeface="Courier New" pitchFamily="49" charset="0"/>
        <a:buChar char="o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1341439"/>
            <a:ext cx="7772400" cy="1439863"/>
          </a:xfrm>
          <a:solidFill>
            <a:schemeClr val="accent5">
              <a:alpha val="24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i="1" dirty="0">
                <a:latin typeface="Times New Roman" pitchFamily="18" charset="0"/>
              </a:rPr>
              <a:t>Podniková ekonomika</a:t>
            </a:r>
            <a:br>
              <a:rPr lang="cs-CZ" b="1" i="1" dirty="0">
                <a:latin typeface="Times New Roman" pitchFamily="18" charset="0"/>
              </a:rPr>
            </a:br>
            <a:endParaRPr lang="en-US" b="1" i="1" dirty="0">
              <a:latin typeface="Times New Roman" pitchFamily="18" charset="0"/>
            </a:endParaRPr>
          </a:p>
        </p:txBody>
      </p:sp>
      <p:sp>
        <p:nvSpPr>
          <p:cNvPr id="23555" name="Podnadpis 4"/>
          <p:cNvSpPr>
            <a:spLocks noGrp="1"/>
          </p:cNvSpPr>
          <p:nvPr>
            <p:ph type="subTitle" idx="4294967295"/>
          </p:nvPr>
        </p:nvSpPr>
        <p:spPr>
          <a:xfrm>
            <a:off x="571503" y="3213100"/>
            <a:ext cx="7858125" cy="3073400"/>
          </a:xfrm>
        </p:spPr>
        <p:txBody>
          <a:bodyPr/>
          <a:lstStyle/>
          <a:p>
            <a:pPr marL="457189" indent="-457189" algn="ctr" eaLnBrk="1" hangingPunct="1">
              <a:lnSpc>
                <a:spcPct val="110000"/>
              </a:lnSpc>
              <a:spcAft>
                <a:spcPct val="60000"/>
              </a:spcAft>
              <a:buNone/>
            </a:pPr>
            <a:r>
              <a:rPr lang="cs-CZ" sz="2600" dirty="0">
                <a:latin typeface="Arial" charset="0"/>
              </a:rPr>
              <a:t>	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Založení podniku, zakladatelský rozpočet, podnikatelský záměr. </a:t>
            </a:r>
          </a:p>
          <a:p>
            <a:pPr marL="457189" indent="-457189" algn="ctr" eaLnBrk="1" hangingPunct="1">
              <a:lnSpc>
                <a:spcPct val="50000"/>
              </a:lnSpc>
              <a:buNone/>
            </a:pPr>
            <a:endParaRPr lang="cs-CZ" sz="2200" i="1" dirty="0">
              <a:latin typeface="Times New Roman" pitchFamily="18" charset="0"/>
            </a:endParaRPr>
          </a:p>
          <a:p>
            <a:pPr marL="457189" indent="-457189" algn="ctr" eaLnBrk="1" hangingPunct="1">
              <a:lnSpc>
                <a:spcPct val="50000"/>
              </a:lnSpc>
              <a:buNone/>
            </a:pPr>
            <a:r>
              <a:rPr lang="cs-CZ" sz="2200" i="1" dirty="0" smtClean="0">
                <a:latin typeface="Times New Roman" pitchFamily="18" charset="0"/>
              </a:rPr>
              <a:t>Tutoriál </a:t>
            </a:r>
            <a:r>
              <a:rPr lang="cs-CZ" sz="2200" i="1" dirty="0">
                <a:latin typeface="Times New Roman" pitchFamily="18" charset="0"/>
              </a:rPr>
              <a:t>dne </a:t>
            </a:r>
            <a:r>
              <a:rPr lang="cs-CZ" sz="2200" i="1" dirty="0" smtClean="0">
                <a:latin typeface="Times New Roman" pitchFamily="18" charset="0"/>
              </a:rPr>
              <a:t>14. </a:t>
            </a:r>
            <a:r>
              <a:rPr lang="cs-CZ" sz="2200" i="1" smtClean="0">
                <a:latin typeface="Times New Roman" pitchFamily="18" charset="0"/>
              </a:rPr>
              <a:t>05. </a:t>
            </a:r>
            <a:r>
              <a:rPr lang="cs-CZ" sz="2200" i="1" dirty="0" smtClean="0">
                <a:latin typeface="Times New Roman" pitchFamily="18" charset="0"/>
              </a:rPr>
              <a:t>2020</a:t>
            </a:r>
            <a:endParaRPr lang="cs-CZ" sz="2200" i="1" dirty="0">
              <a:latin typeface="Times New Roman" pitchFamily="18" charset="0"/>
            </a:endParaRPr>
          </a:p>
          <a:p>
            <a:pPr marL="457189" indent="-457189" algn="ctr" eaLnBrk="1" hangingPunct="1">
              <a:lnSpc>
                <a:spcPct val="50000"/>
              </a:lnSpc>
              <a:buNone/>
            </a:pPr>
            <a:r>
              <a:rPr lang="cs-CZ" sz="2200" i="1" dirty="0">
                <a:latin typeface="Times New Roman" pitchFamily="18" charset="0"/>
              </a:rPr>
              <a:t>Ing. Karel </a:t>
            </a:r>
            <a:r>
              <a:rPr lang="cs-CZ" sz="2200" i="1" dirty="0" err="1">
                <a:latin typeface="Times New Roman" pitchFamily="18" charset="0"/>
              </a:rPr>
              <a:t>Stelmach</a:t>
            </a:r>
            <a:r>
              <a:rPr lang="cs-CZ" sz="2200" i="1" dirty="0">
                <a:latin typeface="Times New Roman" pitchFamily="18" charset="0"/>
              </a:rPr>
              <a:t>, </a:t>
            </a:r>
            <a:r>
              <a:rPr lang="cs-CZ" sz="2200" i="1" dirty="0" err="1">
                <a:latin typeface="Times New Roman" pitchFamily="18" charset="0"/>
              </a:rPr>
              <a:t>Ph.D</a:t>
            </a:r>
            <a:r>
              <a:rPr lang="cs-CZ" sz="2200" i="1" dirty="0">
                <a:latin typeface="Times New Roman" pitchFamily="18" charset="0"/>
              </a:rPr>
              <a:t>.</a:t>
            </a:r>
            <a:endParaRPr lang="en-US" sz="2200" i="1" dirty="0">
              <a:latin typeface="Times New Roman" pitchFamily="18" charset="0"/>
            </a:endParaRPr>
          </a:p>
          <a:p>
            <a:pPr marL="457189" indent="-457189" algn="ctr" eaLnBrk="1" hangingPunct="1">
              <a:lnSpc>
                <a:spcPct val="50000"/>
              </a:lnSpc>
              <a:buNone/>
            </a:pPr>
            <a:endParaRPr lang="en-US" sz="22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10318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podnikatelského záměru.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7"/>
            <a:ext cx="9144000" cy="5445125"/>
          </a:xfrm>
        </p:spPr>
        <p:txBody>
          <a:bodyPr/>
          <a:lstStyle/>
          <a:p>
            <a:pPr>
              <a:spcBef>
                <a:spcPct val="50000"/>
              </a:spcBef>
              <a:spcAft>
                <a:spcPct val="500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Podnikatelský záměr je popisem činností v investiční oblasti a souběžně nástrojem k získání požadovaného objemu kapitálu. Svým posláním naplňuje dvě základní funkce: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spcAft>
                <a:spcPct val="50000"/>
              </a:spcAft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interní funkce (vnitrofiremní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), ve které plní roli nástroje řízení podniku po stránce jeho technického rozvoje, a to jak v realizační fázi daného projektu, tak jako nástroj strategického řízení firmy,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spcAft>
                <a:spcPct val="50000"/>
              </a:spcAft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externí funkcí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podnikatelského záměru je zajišťovat kontakt s vnějším okolím podniku nejen po stránce nositele informací, nýbrž ve formě zprostředkovatele podnikatelských příležitostí pro potencionální investory, věřitelé, banky a jiné finanční instituce.</a:t>
            </a:r>
            <a:r>
              <a:rPr lang="cs-CZ" sz="2400" dirty="0"/>
              <a:t>	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10318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Struktura podnikatelského plánu 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144000" cy="5040312"/>
          </a:xfrm>
        </p:spPr>
        <p:txBody>
          <a:bodyPr/>
          <a:lstStyle/>
          <a:p>
            <a:pPr marL="447663" indent="-447663"/>
            <a:r>
              <a:rPr lang="cs-CZ" dirty="0">
                <a:latin typeface="Times New Roman" pitchFamily="18" charset="0"/>
                <a:cs typeface="Times New Roman" pitchFamily="18" charset="0"/>
              </a:rPr>
              <a:t>Podnikatelský záměr je tvořen těmito položkami (kapitolami):</a:t>
            </a:r>
          </a:p>
          <a:p>
            <a:pPr>
              <a:buFont typeface="Wingdings" pitchFamily="2" charset="2"/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realizační resumé,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charakteristika firmy a jejich cílů,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organizace řízení a manažerský tým,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přehled základních výsledků a závěrů technicko-ekonomické studie,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shrnutí a závěry,</a:t>
            </a:r>
          </a:p>
          <a:p>
            <a:pPr marL="895328" lvl="1" indent="-438140"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přílohy.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Realizační resumé 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42"/>
            <a:ext cx="9144000" cy="5399087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Tvoří úvodní pasáž podnikatelského plánu a její náplň je směrována k externím uživatelům (banky, potencionální investoři, ostatní finanční instituce). Poskytuje informace k následujícím oblastem:</a:t>
            </a:r>
          </a:p>
          <a:p>
            <a:pPr marL="990575" lvl="1" indent="-454014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název podnikatelské jednotky, její historie, závažné informace o činnosti od jejího založení,</a:t>
            </a:r>
          </a:p>
          <a:p>
            <a:pPr marL="990575" lvl="1" indent="-454014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specifikace produktu, respektive služby, které jsou náplní projektu, odlišnosti výrobků (služby) od konkurence,</a:t>
            </a:r>
          </a:p>
          <a:p>
            <a:pPr marL="990575" lvl="1" indent="-454014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vymezení trhu, na kterém se chce subjekt uplatnit se svými výrobky (službami). Specifikace distribučních cest, které hodlá využít při obsazování vybraných tržních segmentů,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103187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Realizační resumé</a:t>
            </a:r>
            <a:r>
              <a:rPr lang="cs-CZ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7"/>
            <a:ext cx="9144000" cy="5445125"/>
          </a:xfrm>
        </p:spPr>
        <p:txBody>
          <a:bodyPr/>
          <a:lstStyle/>
          <a:p>
            <a:pPr marL="990575" lvl="1" indent="-533387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předpokládané strategické zaměření firmy na období tří až pěti let,</a:t>
            </a:r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charakteristika manažerského týmu, jeho zkušeností a dosažené výsledky,</a:t>
            </a:r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stručná charakteristika finanční situace firmy.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firmy a jejích cílů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6"/>
            <a:ext cx="9144000" cy="5589587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Přes historii, popis současné situace ve firmě a nástin budoucího vývoje je náplní uvedené pasáže podnikatelského plánu:</a:t>
            </a:r>
          </a:p>
          <a:p>
            <a:pPr marL="895328" lvl="1" indent="-438140">
              <a:spcBef>
                <a:spcPts val="6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historie firmy z pohledu významných událostí a jejich dopadu na současnou situaci, včetně vývoje finanční situace,</a:t>
            </a:r>
          </a:p>
          <a:p>
            <a:pPr marL="895328" lvl="1" indent="-438140">
              <a:spcBef>
                <a:spcPts val="6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důležité charakteristiky produktů (služeb), popis stádia, ve kterém se nacházejí (výzkum, ověřování, příprava k uvedení na trh). Vyspecifikovat  budoucí uživatele výrobků a co je odlišuje od srovnatelných konkurenčních produktů,</a:t>
            </a:r>
          </a:p>
          <a:p>
            <a:pPr marL="895328" lvl="1" indent="-438140">
              <a:spcBef>
                <a:spcPts val="6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vymezení prioritních cílů podnikatelského subjektu a do kterých oblastí hospodářské činnosti jsou směrovány	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1"/>
            <a:ext cx="8229600" cy="671736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Organizace řízení a manažerský tým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9"/>
            <a:ext cx="9144000" cy="5732463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 této části podnikatelského záměru jsou informace, které svým obsahem jsou určeny pro externí subjekty (banky, potencionální investoři, apod.):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organizační schéma s popisem pravomocí a odpovědnosti jednotlivých manažerských postů,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charakteristika jednotlivých členů manažerského týmu z hlediska jejich role, věku, praktických zkušeností, dosažených výsledků, současných i budoucích přínosů pro podnikatelskou jednotku. Struktura manažerského týmu by měla být vyvážená z pohledu kompetencí v rozhodujících oblastech hospodářské činnosti podnikatelské jednotky. Jde o oblast marketingu, obchodu, ekonomiky a v neposlední řadě techniky,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principy politiky odměňování vedoucích pracovníků včetně platové úrovně všech zaměstnanců firmy (s uvedením platových relací u špičkových a klíčových pracovních míst v podnikatelské jednotce),</a:t>
            </a:r>
          </a:p>
          <a:p>
            <a:pPr marL="895328" lvl="1" indent="-43814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pozice řídících pracovníků z pohledu využití informačních technologií a informačního systému.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Organizace řízení a manažerský tým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9144000" cy="5471890"/>
          </a:xfrm>
        </p:spPr>
        <p:txBody>
          <a:bodyPr/>
          <a:lstStyle/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628650" lvl="1" indent="-54292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Vymezení dlouhodobých záměrů a cílů klíčových manažerů včetně jejich vztahu k vlastnictví firmy,</a:t>
            </a:r>
          </a:p>
          <a:p>
            <a:pPr marL="628650" lvl="1" indent="-54292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Stanovení klíčových řídících pozic, které musejí být obsazeny v příštích dvou až třech létech se specifikací požadovaných dovedností a zkušeností (tím firma demonstruje schopnost plánovat rozvoj podnikatelské činnosti a získat potřebné pracovníky)</a:t>
            </a:r>
          </a:p>
          <a:p>
            <a:pPr marL="628650" lvl="1" indent="-542925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Základní přístup k řízení firmy (centralizace, respektive decentralizace(, informační systém pro řízení a jeho budoucí vývoj aj.</a:t>
            </a:r>
          </a:p>
          <a:p>
            <a:pPr lvl="1">
              <a:buClr>
                <a:schemeClr val="hlink"/>
              </a:buCl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Organizace řízení a manažerský tým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484317"/>
            <a:ext cx="8579296" cy="5113337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 v povědomí potencionálních investorů a dalších subjektů zainteresovaných na pozitivním vývoji v předmětném projektu, aby tým vrcholového managementu byl kompaktní a kompetentní v klíčových oborech 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(podnikatelský subjekt s průměrným výrobkem a kvalitním manažerským týmem je žádanější než podnikatelský subjekt s prvotřídním výrobkem, ale průměrným manažerským týmem).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r>
              <a:rPr lang="cs-CZ" b="1" i="1" dirty="0"/>
              <a:t/>
            </a:r>
            <a:br>
              <a:rPr lang="cs-CZ" b="1" i="1" dirty="0"/>
            </a:br>
            <a:endParaRPr lang="cs-CZ" b="1" i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6"/>
            <a:ext cx="9144000" cy="5157787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 této části podnikatelského plánu jsou shrnuty </a:t>
            </a:r>
            <a:r>
              <a:rPr lang="cs-CZ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výsledky a závěry technicko-ekonomické studie v oblastech:</a:t>
            </a:r>
            <a:endParaRPr lang="cs-CZ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přehled o výrobním programu, respektive nabídce palety služeb, které jsou náplní podnikatelského plánu,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výsledky provedené analýzy trhu a potencionálních konkurentů,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principy marketingového plánu v oblasti vývoje cen, prodejní politiky se zaměřením na distribuční cesty. Cenová politika se promítá výrazným  způsobem v příjmových položkách podnikatelského plánu a je proto nesmírně důležité prokazovat její reálnost a přiměřenost,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velikost výrobní jednotky, předpokládané nasazení technologických postupů, dodavatelé výrobního zařízení, a přehled položek základního materiálu včetně potenciálních dodavatelů,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11033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28776"/>
            <a:ext cx="8964488" cy="5545139"/>
          </a:xfrm>
        </p:spPr>
        <p:txBody>
          <a:bodyPr/>
          <a:lstStyle/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umístění výrobní jednotky z pohledu vhodnosti zvolené lokality,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přehled požadované kvalifikační struktury na jednotlivých pracovních místech,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výsledků finančně-ekonomické analýzy a finančních plánů,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analýzy rizikovosti projektu.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Při prezentaci výsledků finančně-ekonomické analýzy je nutno vztáhnout závěry nejen na samotný projekt, ale situaci posuzovat z pohledu celého podnikatelského subjektu. V případě, že jde o vznik nové podnikatelské jednotky, jsou závěry totožné pro subjekt i pro projekt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2"/>
            <a:ext cx="8229600" cy="833439"/>
          </a:xfrm>
        </p:spPr>
        <p:txBody>
          <a:bodyPr/>
          <a:lstStyle/>
          <a:p>
            <a:pPr eaLnBrk="1" hangingPunct="1"/>
            <a:r>
              <a:rPr lang="cs-CZ" b="1" i="1">
                <a:latin typeface="Times New Roman" pitchFamily="18" charset="0"/>
                <a:cs typeface="Times New Roman" pitchFamily="18" charset="0"/>
              </a:rPr>
              <a:t>Osnova přednášky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43000"/>
            <a:ext cx="8748712" cy="5715000"/>
          </a:xfrm>
        </p:spPr>
        <p:txBody>
          <a:bodyPr/>
          <a:lstStyle/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Úvod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Ekonomická dimenze přípravných prací spojených se založením podniku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Význam a úloha podnikatelského záměru v podnikání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Podnikatelský záměr a jeho struktura</a:t>
            </a: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Font typeface="Tahoma" pitchFamily="34" charset="0"/>
              <a:buAutoNum type="arabicPeriod"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457189" indent="-457189" eaLnBrk="1" hangingPunct="1">
              <a:buNone/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642"/>
            <a:ext cx="8229600" cy="117661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78"/>
            <a:ext cx="8892480" cy="5229225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Ekonomická výhodnost projektu by měla být doložena výsledky provedených hodnocení v závislosti na použité metodice (čistá současná hodnota, vnitřní výnosové procento, index rentability, prostá doba úhrady, obecná rentabilita).</a:t>
            </a:r>
          </a:p>
          <a:p>
            <a:pPr marL="0" indent="0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 případě, že podnikatelský záměr předkládá již zavedená firma (poskytovatel služeb) je nezbytné doplnit tuto část podnikatelského záměru o výsledky, kterých předkladatel dosáhl jako stávající podnikatelský subjekt. Jde o následující přehled:</a:t>
            </a:r>
          </a:p>
          <a:p>
            <a:pPr marL="895328" lvl="1" indent="-446077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rozbor základních výrobních parametrů v porovnání s:</a:t>
            </a:r>
          </a:p>
          <a:p>
            <a:pPr marL="1338229" lvl="2" indent="-423852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a) plánem za hodnocené období</a:t>
            </a:r>
          </a:p>
          <a:p>
            <a:pPr marL="1338229" lvl="2" indent="-423852">
              <a:lnSpc>
                <a:spcPct val="80000"/>
              </a:lnSpc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b) dosaženými výsledky (skutečností) předcházejících období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139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643067"/>
            <a:ext cx="8856984" cy="4840287"/>
          </a:xfrm>
        </p:spPr>
        <p:txBody>
          <a:bodyPr/>
          <a:lstStyle/>
          <a:p>
            <a:pPr lvl="1">
              <a:spcBef>
                <a:spcPct val="50000"/>
              </a:spcBef>
              <a:spcAft>
                <a:spcPct val="50000"/>
              </a:spcAft>
              <a:buClr>
                <a:schemeClr val="hlink"/>
              </a:buClr>
              <a:buFont typeface="Wingdings" pitchFamily="2" charset="2"/>
              <a:buChar char="q"/>
              <a:tabLst>
                <a:tab pos="1516025" algn="l"/>
              </a:tabLst>
            </a:pPr>
            <a:endParaRPr lang="cs-CZ" dirty="0"/>
          </a:p>
          <a:p>
            <a:pPr marL="542925" lvl="1" indent="-36195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  <a:tabLst>
                <a:tab pos="15160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rozbor tržeb v členění dle předchozí odrážky s vyčíslením vlivu:</a:t>
            </a:r>
          </a:p>
          <a:p>
            <a:pPr marL="1000114" lvl="3" indent="-361950">
              <a:spcBef>
                <a:spcPct val="50000"/>
              </a:spcBef>
              <a:spcAft>
                <a:spcPct val="50000"/>
              </a:spcAft>
              <a:buNone/>
              <a:tabLst>
                <a:tab pos="15160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realizovaného objemu prodeje v naturálních jednotkách</a:t>
            </a:r>
          </a:p>
          <a:p>
            <a:pPr marL="1000114" lvl="3" indent="-361950">
              <a:spcBef>
                <a:spcPct val="50000"/>
              </a:spcBef>
              <a:spcAft>
                <a:spcPct val="50000"/>
              </a:spcAft>
              <a:buNone/>
              <a:tabLst>
                <a:tab pos="1516025" algn="l"/>
              </a:tabLst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b) sortimentní struktury realizovaného prodeje</a:t>
            </a:r>
          </a:p>
          <a:p>
            <a:pPr marL="1000114" lvl="3" indent="-361950">
              <a:spcBef>
                <a:spcPct val="50000"/>
              </a:spcBef>
              <a:spcAft>
                <a:spcPct val="50000"/>
              </a:spcAft>
              <a:buNone/>
              <a:tabLst>
                <a:tab pos="1516025" algn="l"/>
              </a:tabLst>
            </a:pPr>
            <a:r>
              <a:rPr lang="cs-CZ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c) cen jednotlivých výrobků či výrobkových skupin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139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Přehled základních výsledků a závěrů </a:t>
            </a:r>
            <a:r>
              <a:rPr lang="cs-CZ" b="1" i="1" dirty="0" err="1">
                <a:latin typeface="Times New Roman" pitchFamily="18" charset="0"/>
                <a:cs typeface="Times New Roman" pitchFamily="18" charset="0"/>
              </a:rPr>
              <a:t>technicko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 - ekonomické studie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(pokračování)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rozbor výsledků prezentovaných prostřednictvím účetních výkazů včetně komentáře o příčinách nestandardních odchylek,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základních finančních ukazatelů a jejich vývojové řady,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stav pohledávek a závazků s rozborem pohledávek (případně závazků) po lhůtě splatnosti,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způsob sledování a kontroly finančních prostředků,</a:t>
            </a:r>
          </a:p>
          <a:p>
            <a:pPr marL="895328" lvl="1" indent="-438140">
              <a:lnSpc>
                <a:spcPct val="90000"/>
              </a:lnSpc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přehled dosažených výsledků prostřednictvím controllingu (nákladového controllingu) s poukazem na formu projednávání výsledků se zodpovědnými pracovníky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874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Shrnutí a závěry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7"/>
            <a:ext cx="9144000" cy="5445125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Kromě stručného zhodnocení výše uvedených části podnikatelského záměru je součástí této části i časový plán realizace projektu.Ve shrnutí by měly být zdůrazněny tyto aspekty: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provázanost projektu se strategickými záměry podnikatelského subjektu,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podtržení schopností manažerského týmu,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shrnutí požadavků na kapitálové zajištění projektu. </a:t>
            </a: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uvedení jedinečných rysů firmy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671513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Přílohy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5539"/>
            <a:ext cx="8892480" cy="5732463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Přikládají se následující účetní, legislativní, dokumentační a administrativní písemnosti: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výpisy z obchodního rejstříku,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životopisy klíčových osobností firmy,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výrobková dokumentace (popis služby),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výsledky průzkumu trhu,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technologické schéma výroby,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účetní výkazy,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výsledky analýzy citlivosti projektu.	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159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Požadavky kladené na podnikatelský záměr</a:t>
            </a:r>
            <a:br>
              <a:rPr lang="cs-CZ" b="1" i="1" dirty="0">
                <a:latin typeface="Times New Roman" pitchFamily="18" charset="0"/>
                <a:cs typeface="Times New Roman" pitchFamily="18" charset="0"/>
              </a:rPr>
            </a:br>
            <a:endParaRPr lang="cs-CZ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8686800" cy="5516563"/>
          </a:xfrm>
        </p:spPr>
        <p:txBody>
          <a:bodyPr/>
          <a:lstStyle/>
          <a:p>
            <a:pPr marL="0" indent="0">
              <a:spcBef>
                <a:spcPct val="50000"/>
              </a:spcBef>
              <a:spcAft>
                <a:spcPct val="50000"/>
              </a:spcAft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Požadavky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shrnout do následující podoby podnikatelského záměru: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stručnost a přehlednost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(nemá přesáhnou padesát stránek),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895328" lvl="1" indent="-438140">
              <a:spcBef>
                <a:spcPct val="50000"/>
              </a:spcBef>
              <a:spcAft>
                <a:spcPct val="50000"/>
              </a:spcAft>
              <a:buClr>
                <a:srgbClr val="FF9900"/>
              </a:buClr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jednoduchost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(srozumitelný i neodborníkům v dané oblasti. Uvádí se, že má být srozumitelný i bankéřům tj. lidem bez hlubších technických znalostí. Takové omezení může však být na škodu samotnému projektu, protože právě v technických detailech se může skrývat tajemství úspěchu daného projektu),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3"/>
            <a:ext cx="8229600" cy="81597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Požadavky kladené na podnikatelský záměr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5516563"/>
          </a:xfrm>
        </p:spPr>
        <p:txBody>
          <a:bodyPr/>
          <a:lstStyle/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dokladovat výhodnost produktu či služby pro zákazníka,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orientovat se na budoucnost,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být realistický a věrohodný,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nebýt příliš optimistický z hlediska tržního potenciálu,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nenaznačovat přílišný pesimismus,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nezakrývat slabá místa projektu,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prokázat schopnost firmy hradit úroky a splátky,</a:t>
            </a:r>
          </a:p>
          <a:p>
            <a:pPr marL="895328" lvl="1" indent="-43814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FF9900"/>
              </a:buClr>
              <a:buFont typeface="Wingdings" pitchFamily="2" charset="2"/>
              <a:buChar char="q"/>
            </a:pP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být zpracován kvalitně i po formální stránce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>
                <a:latin typeface="Times New Roman" pitchFamily="18" charset="0"/>
                <a:cs typeface="Times New Roman" pitchFamily="18" charset="0"/>
              </a:rPr>
              <a:t>Úvod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95288" y="1268414"/>
            <a:ext cx="8229600" cy="5200651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42912" algn="l"/>
              </a:tabLst>
            </a:pPr>
            <a:r>
              <a:rPr lang="cs-CZ" dirty="0"/>
              <a:t>	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 zahájením zamýšlené podnikatelské aktivity je nezbytné 	splnit i určité formální předpoklady, které se liší v závislosti 	na zvolené právní formy podnikání.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Nově řeší právní souvislosti spojené se založením 	</a:t>
            </a:r>
            <a:r>
              <a:rPr lang="cs-CZ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„obchodního závodu“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(podniku) nový občanský zákoník, 	jehož platnost se datuje od 01. 01. 2014.  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"/>
            <a:ext cx="8229600" cy="1071563"/>
          </a:xfrm>
        </p:spPr>
        <p:txBody>
          <a:bodyPr/>
          <a:lstStyle/>
          <a:p>
            <a:pPr marL="457189" indent="-457189" eaLnBrk="1" hangingPunct="1">
              <a:tabLst>
                <a:tab pos="2685984" algn="l"/>
                <a:tab pos="5200521" algn="l"/>
                <a:tab pos="6191096" algn="l"/>
                <a:tab pos="8610385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Ekonomická dimenze přípravných prací spojených se založením podniku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8" y="1196754"/>
            <a:ext cx="8704263" cy="5499323"/>
          </a:xfrm>
        </p:spPr>
        <p:txBody>
          <a:bodyPr/>
          <a:lstStyle/>
          <a:p>
            <a:pPr marL="266693" indent="-266693">
              <a:lnSpc>
                <a:spcPct val="114000"/>
              </a:lnSpc>
              <a:buClr>
                <a:srgbClr val="FFC000"/>
              </a:buCl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Ve snaze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vyhnout se případnému podnikatelskému neúspěchu již v počáteční fázi podnikání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je nezbytné posoudit ekonomickou stránku připravované podnikatelské aktivity. Orientační náhled na „rozjezd“ podnikání ve smyslu jeho ekonomického hodnocení umožňuje tzv.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„Zakladatelský rozpočet“. </a:t>
            </a:r>
          </a:p>
          <a:p>
            <a:pPr marL="266693" indent="-266693">
              <a:lnSpc>
                <a:spcPct val="114000"/>
              </a:lnSpc>
              <a:buClr>
                <a:srgbClr val="FFC000"/>
              </a:buCl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Přesnější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posouzení podnikatelské aktivity z perspektivy celého podnikatelského období,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ve kterém se podnikání má hodnotit, poskytuje tzv.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„Podnikatelský záměr“.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Jde o poměrně rozsáhlý dokument, který mapuje navrhovanou podnikatelskou aktivitu ve všech jejich základních oblastech: výrobní, technické, technologické, obchodní, marketingové, ekonomické, finanční, personální,… 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288" y="260353"/>
            <a:ext cx="8229600" cy="796925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28627" y="1196979"/>
            <a:ext cx="8391847" cy="5286375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Náplní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zakladatelského rozpočtu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specifikovat a následně kvantifikovat finanční zdroje, jejichž posláním je zajistit úhradu výdajů spojených s administrativními úkony při založení podniku, a zejména poskytnout finanční prostředky na zahájení výrobní činnosti či poskytování služeb.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Lze předpokládat, že v úvodní fázi podnikání bude existovat nesoulad mezi výdajovou a příjmovou stránkou podnikatelského subjektu. Neboť od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okamžiku výroby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doby úhrady prvních faktur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uplyne určitá doba, po kterou musí profinancovat nákup materiálu, uhradit náklady za energii, vyplatit mzdy svým zaměstnancům a zaplatit celou řadu dalších výdajových položek.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288" y="188641"/>
            <a:ext cx="8229600" cy="64807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28627" y="836713"/>
            <a:ext cx="8391847" cy="5832648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Zakladatelský rozpočet je sestaven z následujících finančních částí: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Předpokládaný rozsah výnosů, nákladů a zisku,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Bilanční rozvaha potřebného rozsahu dlouhodobého hmotného 	i nehmotného majetku,  potřebné výše oběžných aktiv v 	požadované struktuře včetně specifikace zdrojů krytí 	zmíněných aktiv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Zjednodušená úvaha o finančních tocích  (cash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10000"/>
              </a:lnSpc>
              <a:buClr>
                <a:srgbClr val="FFC000"/>
              </a:buClr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Propočty se realizují variantně a to minimálně jako: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Varianta pesimistická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Varianta realistická</a:t>
            </a:r>
          </a:p>
          <a:p>
            <a:pPr lvl="1">
              <a:buClr>
                <a:srgbClr val="FFC000"/>
              </a:buClr>
              <a:buFont typeface="Wingdings" panose="05000000000000000000" pitchFamily="2" charset="2"/>
              <a:buChar char="§"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Varianta optimistická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395288" y="188641"/>
            <a:ext cx="8229600" cy="648071"/>
          </a:xfrm>
        </p:spPr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Zakladatelský rozpočet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3"/>
            <a:ext cx="8928991" cy="5832648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úvaze o počáteční výši potřebných aktiv, je však nutno rovněž stanovit jejich strukturu: 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pozemky, budovy, stroje, dopravní prostředky, energetická síť, atd. (s těmito prostředky je spjata </a:t>
            </a:r>
            <a:r>
              <a:rPr lang="cs-CZ" sz="24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výrobní kapacita </a:t>
            </a: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podnikatelské jednotky)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Součástí majetkových aktiv je i 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oběžný majetek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zejména 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optimální výše zásob, a přiměřená výše pohledávek </a:t>
            </a:r>
          </a:p>
          <a:p>
            <a:pPr marL="0" indent="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None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Struktura zdrojového krytí aktiv odhalí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s jakým podílem 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vlastních zdrojů a cizích zdrojů krytí majetku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nutno kalkulovat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None/>
              <a:tabLst>
                <a:tab pos="542912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Nabízí se rovněž posoudit s jakými orientačními hodnotami ukazatelů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posuzujících úspěšnost dané podnikatelské aktivity může počítat: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None/>
              <a:tabLst>
                <a:tab pos="542912" algn="l"/>
              </a:tabLst>
            </a:pPr>
            <a:r>
              <a:rPr lang="cs-CZ" sz="24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ROE, ROA, V</a:t>
            </a:r>
            <a:r>
              <a:rPr lang="cs-CZ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24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7476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179" indent="-838179"/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podnikatelského záměru</a:t>
            </a:r>
            <a:r>
              <a:rPr lang="cs-CZ" dirty="0"/>
              <a:t>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68763"/>
            <a:ext cx="8229600" cy="521459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Podnikatelský záměr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je souhrnem technicko-ekonomických studií projektů, investičního programu firmy a finančního plánu. </a:t>
            </a:r>
          </a:p>
          <a:p>
            <a:pPr>
              <a:buFont typeface="Wingdings" pitchFamily="2" charset="2"/>
              <a:buChar char="q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ct val="50000"/>
              </a:spcAft>
              <a:buFont typeface="Wingdings" pitchFamily="2" charset="2"/>
              <a:buChar char="q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Ve své podstatě má dvojí využití</a:t>
            </a:r>
          </a:p>
          <a:p>
            <a:pPr lvl="1">
              <a:spcAft>
                <a:spcPct val="50000"/>
              </a:spcAft>
              <a:buFont typeface="Wingdings" pitchFamily="2" charset="2"/>
              <a:buChar char="Ø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Vnitřní dokument, který slouží jako základ vlastního řízení firmy</a:t>
            </a:r>
          </a:p>
          <a:p>
            <a:pPr lvl="1">
              <a:spcAft>
                <a:spcPct val="50000"/>
              </a:spcAft>
              <a:buFont typeface="Wingdings" pitchFamily="2" charset="2"/>
              <a:buChar char="Ø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Externí dokument pro případ, že firma hodlá financovat investiční program zčásti nebo zcela pomoci cizího kapitálu (případně projeví zájem o podporu z fondů EU)</a:t>
            </a:r>
          </a:p>
          <a:p>
            <a:pPr>
              <a:spcAft>
                <a:spcPct val="50000"/>
              </a:spcAft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Charakteristika podnikatelského záměru.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Projekty, respektive podnikatelské záměry, které z nich vyplývají, představují nejen významný nástroj pro řízení  rozvoje podniku, ale také důležitý dokumentační materiál, který by měl ukázat možnosti a efekty připravovaného výstupu projektu. Podnikatelský záměr je výrazem strategické volby. Je naplněním a kvantifikací podnikatelských cílů. Současně vymezuje prostředky, pomocí nichž má být vytýčených cílů dosaženo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ZOR_Stelmac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VZOR_Stelmach</Template>
  <TotalTime>2037</TotalTime>
  <Words>698</Words>
  <Application>Microsoft Office PowerPoint</Application>
  <PresentationFormat>Předvádění na obrazovce (4:3)</PresentationFormat>
  <Paragraphs>148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VZOR_Stelmach</vt:lpstr>
      <vt:lpstr>Podniková ekonomika </vt:lpstr>
      <vt:lpstr>Osnova přednášky</vt:lpstr>
      <vt:lpstr>Úvod</vt:lpstr>
      <vt:lpstr>Ekonomická dimenze přípravných prací spojených se založením podniku</vt:lpstr>
      <vt:lpstr>Zakladatelský rozpočet</vt:lpstr>
      <vt:lpstr>Zakladatelský rozpočet</vt:lpstr>
      <vt:lpstr>Zakladatelský rozpočet</vt:lpstr>
      <vt:lpstr>Charakteristika podnikatelského záměru.</vt:lpstr>
      <vt:lpstr>Charakteristika podnikatelského záměru.</vt:lpstr>
      <vt:lpstr>Charakteristika podnikatelského záměru.</vt:lpstr>
      <vt:lpstr>Struktura podnikatelského plánu  </vt:lpstr>
      <vt:lpstr>Realizační resumé  </vt:lpstr>
      <vt:lpstr>Realizační resumé (pokračování)</vt:lpstr>
      <vt:lpstr>Charakteristika firmy a jejích cílů </vt:lpstr>
      <vt:lpstr>Organizace řízení a manažerský tým </vt:lpstr>
      <vt:lpstr>Organizace řízení a manažerský tým </vt:lpstr>
      <vt:lpstr>Organizace řízení a manažerský tým </vt:lpstr>
      <vt:lpstr>Přehled základních výsledků a závěrů technicko - ekonomické studie </vt:lpstr>
      <vt:lpstr>Přehled základních výsledků a závěrů technicko - ekonomické studie (pokračování)</vt:lpstr>
      <vt:lpstr>Přehled základních výsledků a závěrů technicko - ekonomické studie (pokračování)</vt:lpstr>
      <vt:lpstr>Přehled základních výsledků a závěrů technicko - ekonomické studie (pokračování)</vt:lpstr>
      <vt:lpstr>Přehled základních výsledků a závěrů technicko - ekonomické studie (pokračování)</vt:lpstr>
      <vt:lpstr>Shrnutí a závěry </vt:lpstr>
      <vt:lpstr>Přílohy </vt:lpstr>
      <vt:lpstr>Požadavky kladené na podnikatelský záměr </vt:lpstr>
      <vt:lpstr>Požadavky kladené na podnikatelský záměr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A</dc:title>
  <dc:creator>Karel Stelmach</dc:creator>
  <cp:lastModifiedBy>Uzivatel</cp:lastModifiedBy>
  <cp:revision>223</cp:revision>
  <dcterms:created xsi:type="dcterms:W3CDTF">2009-04-16T16:10:59Z</dcterms:created>
  <dcterms:modified xsi:type="dcterms:W3CDTF">2020-05-15T15:30:41Z</dcterms:modified>
</cp:coreProperties>
</file>