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80" r:id="rId3"/>
    <p:sldId id="411" r:id="rId4"/>
    <p:sldId id="381" r:id="rId5"/>
    <p:sldId id="383" r:id="rId6"/>
    <p:sldId id="384" r:id="rId7"/>
    <p:sldId id="413" r:id="rId8"/>
    <p:sldId id="412" r:id="rId9"/>
    <p:sldId id="414" r:id="rId10"/>
    <p:sldId id="415" r:id="rId11"/>
    <p:sldId id="385" r:id="rId12"/>
    <p:sldId id="386" r:id="rId13"/>
    <p:sldId id="387" r:id="rId14"/>
    <p:sldId id="388" r:id="rId15"/>
    <p:sldId id="394" r:id="rId16"/>
    <p:sldId id="389" r:id="rId17"/>
    <p:sldId id="401" r:id="rId18"/>
    <p:sldId id="395" r:id="rId19"/>
    <p:sldId id="397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23528" y="699542"/>
            <a:ext cx="547260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inovací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jakosti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management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 kultura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TQM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77" y="709671"/>
            <a:ext cx="4841631" cy="38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1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Environmentální management </a:t>
            </a:r>
            <a:r>
              <a:rPr lang="cs-CZ" sz="1800" dirty="0"/>
              <a:t>(EMS – </a:t>
            </a:r>
            <a:r>
              <a:rPr lang="cs-CZ" sz="1800" dirty="0" err="1"/>
              <a:t>Environmental</a:t>
            </a:r>
            <a:r>
              <a:rPr lang="cs-CZ" sz="1800" dirty="0"/>
              <a:t> Management </a:t>
            </a:r>
            <a:r>
              <a:rPr lang="cs-CZ" sz="1800" dirty="0" err="1"/>
              <a:t>System</a:t>
            </a:r>
            <a:r>
              <a:rPr lang="cs-CZ" sz="1800" dirty="0"/>
              <a:t>) je systém managementu, který svými systémovými nástroji upřednostňuje prevenci vzniku znečišťování a </a:t>
            </a:r>
            <a:r>
              <a:rPr lang="cs-CZ" sz="1800" dirty="0" smtClean="0"/>
              <a:t>odpadů.</a:t>
            </a:r>
          </a:p>
          <a:p>
            <a:pPr algn="just"/>
            <a:r>
              <a:rPr lang="cs-CZ" sz="1800" dirty="0"/>
              <a:t>Environmentální </a:t>
            </a:r>
            <a:r>
              <a:rPr lang="cs-CZ" sz="1800" dirty="0" smtClean="0"/>
              <a:t>management se </a:t>
            </a:r>
            <a:r>
              <a:rPr lang="cs-CZ" sz="1800" dirty="0"/>
              <a:t>zabývá problematikou ochrany životního prostředí při naplňování cílů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důležité, aby organizace při realizaci svých aktivit a naplňování svých cílů respektovat a chránila životní prostředí v nejvyšší možné </a:t>
            </a:r>
            <a:r>
              <a:rPr lang="cs-CZ" sz="1800" dirty="0" smtClean="0"/>
              <a:t>míře.</a:t>
            </a:r>
          </a:p>
          <a:p>
            <a:pPr algn="just"/>
            <a:r>
              <a:rPr lang="cs-CZ" sz="1800" dirty="0"/>
              <a:t>Jedním z požadavků EMS je zavedení postupů k identifikaci a zajištění přístupu k požadavkům právních předpisů, včetně jejich následní aplikace v podnikovém prostředí. Tak EMS zajistí maximální soulad aktivit podniku s environmentální legislativou. </a:t>
            </a:r>
            <a:endParaRPr lang="cs-CZ" sz="1800" dirty="0" smtClean="0"/>
          </a:p>
          <a:p>
            <a:pPr algn="just"/>
            <a:r>
              <a:rPr lang="cs-CZ" sz="1800" dirty="0" smtClean="0"/>
              <a:t>Aplikace </a:t>
            </a:r>
            <a:r>
              <a:rPr lang="cs-CZ" sz="1800" dirty="0"/>
              <a:t>systému EMS v podniku se dnes stává jistou konkurenční výhodou a často také prestižní záležitostí.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Environmentální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4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05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78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66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10111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b="1" dirty="0"/>
              <a:t>Nemateriální prvky podnikové kultury</a:t>
            </a:r>
          </a:p>
          <a:p>
            <a:pPr marL="742950" lvl="2" indent="-342900" algn="just"/>
            <a:r>
              <a:rPr lang="cs-CZ" sz="1400" dirty="0"/>
              <a:t>Hodnoty</a:t>
            </a:r>
          </a:p>
          <a:p>
            <a:pPr marL="742950" lvl="2" indent="-342900" algn="just"/>
            <a:r>
              <a:rPr lang="cs-CZ" sz="1400" dirty="0"/>
              <a:t>Symboly</a:t>
            </a:r>
          </a:p>
          <a:p>
            <a:pPr marL="742950" lvl="2" indent="-342900" algn="just"/>
            <a:r>
              <a:rPr lang="cs-CZ" sz="1400" dirty="0"/>
              <a:t>Základní předpoklady</a:t>
            </a:r>
          </a:p>
          <a:p>
            <a:pPr marL="742950" lvl="2" indent="-342900" algn="just"/>
            <a:r>
              <a:rPr lang="cs-CZ" sz="1400" dirty="0"/>
              <a:t>Postoje </a:t>
            </a:r>
          </a:p>
          <a:p>
            <a:pPr marL="742950" lvl="2" indent="-342900" algn="just"/>
            <a:r>
              <a:rPr lang="cs-CZ" sz="1400" dirty="0"/>
              <a:t>Normy</a:t>
            </a:r>
          </a:p>
          <a:p>
            <a:pPr marL="742950" lvl="2" indent="-342900" algn="just"/>
            <a:r>
              <a:rPr lang="cs-CZ" sz="1400" dirty="0"/>
              <a:t>Jazyk</a:t>
            </a:r>
          </a:p>
          <a:p>
            <a:pPr marL="742950" lvl="2" indent="-342900" algn="just"/>
            <a:r>
              <a:rPr lang="cs-CZ" sz="1400" dirty="0"/>
              <a:t>Mýty a historky</a:t>
            </a:r>
          </a:p>
          <a:p>
            <a:pPr marL="742950" lvl="2" indent="-342900" algn="just"/>
            <a:r>
              <a:rPr lang="cs-CZ" sz="1400" dirty="0"/>
              <a:t>Zvyky, rituály, ceremoniály</a:t>
            </a:r>
          </a:p>
          <a:p>
            <a:pPr marL="742950" lvl="2" indent="-342900" algn="just"/>
            <a:r>
              <a:rPr lang="cs-CZ" sz="1400" dirty="0" smtClean="0"/>
              <a:t>Hrdinové</a:t>
            </a:r>
          </a:p>
          <a:p>
            <a:pPr marL="0" lvl="1" indent="0" algn="just">
              <a:buNone/>
            </a:pPr>
            <a:r>
              <a:rPr lang="cs-CZ" sz="1800" b="1" dirty="0" smtClean="0"/>
              <a:t>Materiální prvky podnikové kultury</a:t>
            </a:r>
          </a:p>
          <a:p>
            <a:r>
              <a:rPr lang="cs-CZ" sz="1400" dirty="0"/>
              <a:t>Podniková architektura a vybavení podniku</a:t>
            </a:r>
          </a:p>
          <a:p>
            <a:r>
              <a:rPr lang="cs-CZ" sz="1400" dirty="0" smtClean="0"/>
              <a:t>Podniková </a:t>
            </a:r>
            <a:r>
              <a:rPr lang="cs-CZ" sz="1400" dirty="0"/>
              <a:t>identita</a:t>
            </a:r>
          </a:p>
          <a:p>
            <a:pPr lvl="1"/>
            <a:r>
              <a:rPr lang="cs-CZ" sz="1400" dirty="0"/>
              <a:t>Podniková komunikace</a:t>
            </a:r>
          </a:p>
          <a:p>
            <a:pPr lvl="1"/>
            <a:r>
              <a:rPr lang="cs-CZ" sz="1400" dirty="0"/>
              <a:t>Podnikový design</a:t>
            </a:r>
          </a:p>
          <a:p>
            <a:pPr lvl="1"/>
            <a:r>
              <a:rPr lang="cs-CZ" sz="1400" dirty="0"/>
              <a:t>Podniková jednání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0" lvl="0" indent="0" algn="just">
              <a:buNone/>
            </a:pPr>
            <a:endParaRPr lang="cs-CZ" sz="2000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Nemateriální a materiální 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10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převažující vztahy nadřízených k   podřízeným, snadnost či obtížnost kontaktu a komunikace s nadřízenými</a:t>
            </a:r>
            <a:r>
              <a:rPr lang="cs-CZ" sz="1800" dirty="0" smtClean="0"/>
              <a:t>,</a:t>
            </a:r>
          </a:p>
          <a:p>
            <a:endParaRPr lang="cs-CZ" sz="1800" dirty="0"/>
          </a:p>
          <a:p>
            <a:r>
              <a:rPr lang="cs-CZ" sz="1800" dirty="0"/>
              <a:t>podporování skupinové kooperace nebo rivality mezi pracovníky</a:t>
            </a:r>
            <a:r>
              <a:rPr lang="cs-CZ" sz="1800" dirty="0" smtClean="0"/>
              <a:t>,</a:t>
            </a:r>
          </a:p>
          <a:p>
            <a:endParaRPr lang="cs-CZ" sz="1800" dirty="0"/>
          </a:p>
          <a:p>
            <a:r>
              <a:rPr lang="cs-CZ" sz="1800" dirty="0"/>
              <a:t>způsoby reagování na nedostatky a omyly pracovníků</a:t>
            </a:r>
            <a:r>
              <a:rPr lang="cs-CZ" sz="1800" dirty="0" smtClean="0"/>
              <a:t>,</a:t>
            </a:r>
          </a:p>
          <a:p>
            <a:endParaRPr lang="cs-CZ" sz="1800" dirty="0"/>
          </a:p>
          <a:p>
            <a:r>
              <a:rPr lang="cs-CZ" sz="1800" dirty="0"/>
              <a:t>převažující vztah k vnějším spolupracovníkům nebo </a:t>
            </a:r>
            <a:r>
              <a:rPr lang="cs-CZ" sz="1800" dirty="0" smtClean="0"/>
              <a:t>zákazníkům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Projevy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93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„Tvrdá kultura“</a:t>
            </a:r>
          </a:p>
          <a:p>
            <a:r>
              <a:rPr lang="cs-CZ" sz="1800" dirty="0"/>
              <a:t>Kultura „Těžce pracuj a bav se“</a:t>
            </a:r>
          </a:p>
          <a:p>
            <a:r>
              <a:rPr lang="cs-CZ" sz="1800" dirty="0"/>
              <a:t>Kultura „Vyrovnaného jednání“</a:t>
            </a:r>
          </a:p>
          <a:p>
            <a:r>
              <a:rPr lang="cs-CZ" sz="1800" dirty="0"/>
              <a:t>Kultura existence a stability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(</a:t>
            </a:r>
            <a:r>
              <a:rPr lang="cs-CZ" dirty="0" err="1"/>
              <a:t>Deal</a:t>
            </a:r>
            <a:r>
              <a:rPr lang="cs-CZ" dirty="0"/>
              <a:t> a Kennedy, 1982)</a:t>
            </a:r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843558"/>
            <a:ext cx="511256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(Ch. Handy,1985)</a:t>
            </a:r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683568" y="798709"/>
            <a:ext cx="6948264" cy="3837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100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C. </a:t>
            </a:r>
            <a:r>
              <a:rPr lang="cs-CZ" sz="2000" b="1" dirty="0" err="1"/>
              <a:t>Sathe</a:t>
            </a:r>
            <a:endParaRPr lang="cs-CZ" sz="2000" b="1" dirty="0"/>
          </a:p>
          <a:p>
            <a:pPr lvl="1"/>
            <a:r>
              <a:rPr lang="cs-CZ" sz="2000" dirty="0"/>
              <a:t>Silná kultura</a:t>
            </a:r>
          </a:p>
          <a:p>
            <a:pPr lvl="1"/>
            <a:r>
              <a:rPr lang="cs-CZ" sz="2000" dirty="0"/>
              <a:t>Slabá kultura</a:t>
            </a:r>
          </a:p>
          <a:p>
            <a:pPr lvl="1">
              <a:buNone/>
            </a:pPr>
            <a:endParaRPr lang="cs-CZ" sz="2000" dirty="0"/>
          </a:p>
          <a:p>
            <a:r>
              <a:rPr lang="cs-CZ" sz="2000" b="1" dirty="0"/>
              <a:t>J. Koster a J. </a:t>
            </a:r>
            <a:r>
              <a:rPr lang="cs-CZ" sz="2000" b="1" dirty="0" err="1"/>
              <a:t>Heskett</a:t>
            </a:r>
            <a:endParaRPr lang="cs-CZ" sz="2000" b="1" dirty="0"/>
          </a:p>
          <a:p>
            <a:pPr lvl="1"/>
            <a:r>
              <a:rPr lang="cs-CZ" sz="2000" dirty="0"/>
              <a:t>Pružná (přizpůsobivá)</a:t>
            </a:r>
          </a:p>
          <a:p>
            <a:pPr lvl="1"/>
            <a:r>
              <a:rPr lang="cs-CZ" sz="2000" dirty="0"/>
              <a:t>Nepružná (nepřizpůsobivá)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18954"/>
            <a:ext cx="7560840" cy="507703"/>
          </a:xfrm>
        </p:spPr>
        <p:txBody>
          <a:bodyPr/>
          <a:lstStyle/>
          <a:p>
            <a:r>
              <a:rPr lang="cs-CZ" dirty="0"/>
              <a:t>Další typologie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04700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Inovace</a:t>
            </a:r>
            <a:r>
              <a:rPr lang="cs-CZ" sz="1800" dirty="0"/>
              <a:t> v obecném pojetí je chápána jako hluboká, kvalitativní změna v různých oblastech organizace. Inovace může znamenat zdokonalení a představuje vlastně jakoukoliv novinku, změnu, která přináší něco nového do života společnosti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Podle Vebra a kolektivu (2017) inovace představuje komplexní proces od nápadu přes vývoj až po realizaci a komercionalizaci. </a:t>
            </a:r>
            <a:endParaRPr lang="cs-CZ" sz="1800" dirty="0" smtClean="0"/>
          </a:p>
          <a:p>
            <a:pPr algn="just"/>
            <a:r>
              <a:rPr lang="cs-CZ" sz="1800" dirty="0" smtClean="0"/>
              <a:t>Inovace </a:t>
            </a:r>
            <a:r>
              <a:rPr lang="cs-CZ" sz="1800" dirty="0"/>
              <a:t>je hybným faktorem každé organizace, jelikož jejím prostřednictvím dochází k italizaci produktového portfolia a tím k posílení pozice organizace na trhu, ke zvyšování efektivnosti provozních činností, zvyšování kvality a snižování nákladů atd. </a:t>
            </a:r>
            <a:endParaRPr lang="cs-CZ" sz="1800" dirty="0" smtClean="0"/>
          </a:p>
          <a:p>
            <a:pPr algn="just"/>
            <a:r>
              <a:rPr lang="cs-CZ" sz="1800" dirty="0" smtClean="0"/>
              <a:t>J</a:t>
            </a:r>
            <a:r>
              <a:rPr lang="cs-CZ" sz="1800" dirty="0"/>
              <a:t>. A. </a:t>
            </a:r>
            <a:r>
              <a:rPr lang="cs-CZ" sz="1800" dirty="0" err="1"/>
              <a:t>Schumpeter</a:t>
            </a:r>
            <a:r>
              <a:rPr lang="cs-CZ" sz="1800" dirty="0"/>
              <a:t> považoval inovace za podstatu ekonomického vývoje tržních ekonomik, které narušují stávající rovnováhu a opět ji navozují, ale na kvalitativně vyšší úrovni.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55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Invence  </a:t>
            </a:r>
          </a:p>
          <a:p>
            <a:pPr lvl="1"/>
            <a:r>
              <a:rPr lang="cs-CZ" sz="1800" dirty="0"/>
              <a:t>nápad, podnět, myšlenka o nové možné změně nebo možném řešení</a:t>
            </a:r>
          </a:p>
          <a:p>
            <a:pPr lvl="1"/>
            <a:r>
              <a:rPr lang="cs-CZ" sz="1800" dirty="0"/>
              <a:t>produkt lidské tvořivosti</a:t>
            </a:r>
          </a:p>
          <a:p>
            <a:pPr lvl="1"/>
            <a:endParaRPr lang="cs-CZ" sz="1800" dirty="0"/>
          </a:p>
          <a:p>
            <a:r>
              <a:rPr lang="cs-CZ" dirty="0"/>
              <a:t>Inovace   </a:t>
            </a:r>
          </a:p>
          <a:p>
            <a:pPr lvl="1"/>
            <a:r>
              <a:rPr lang="cs-CZ" sz="1800" dirty="0"/>
              <a:t>zmaterializované, realizované invence</a:t>
            </a:r>
          </a:p>
          <a:p>
            <a:pPr lvl="1"/>
            <a:r>
              <a:rPr lang="cs-CZ" sz="1800" dirty="0"/>
              <a:t>zdroj ekonomického rozvoje podniku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Inovace a invence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0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inovací </a:t>
            </a:r>
            <a:r>
              <a:rPr lang="cs-CZ" sz="1800" dirty="0"/>
              <a:t>se zabývá problematikou řízení inovací a inovačních aktivit v organizaci. </a:t>
            </a:r>
            <a:endParaRPr lang="cs-CZ" sz="1800" dirty="0" smtClean="0"/>
          </a:p>
          <a:p>
            <a:pPr lvl="0" algn="just"/>
            <a:r>
              <a:rPr lang="cs-CZ" sz="1800" b="1" dirty="0"/>
              <a:t>Management inovací </a:t>
            </a:r>
            <a:r>
              <a:rPr lang="cs-CZ" sz="1800" dirty="0"/>
              <a:t>je manažerskou disciplínou, která představuje komplex aktivit spojených s procesem, který začíná iniciací inovací a končí komerčním uplatněním </a:t>
            </a:r>
            <a:r>
              <a:rPr lang="cs-CZ" sz="1800" dirty="0" smtClean="0"/>
              <a:t>inovací. </a:t>
            </a:r>
          </a:p>
          <a:p>
            <a:pPr lvl="0" algn="just"/>
            <a:r>
              <a:rPr lang="cs-CZ" sz="1800" dirty="0" smtClean="0"/>
              <a:t>Předmětem </a:t>
            </a:r>
            <a:r>
              <a:rPr lang="cs-CZ" sz="1800" dirty="0"/>
              <a:t>tohoto managementu jsou inovace, které jsou chápány jako hluboké, kvalitativní změny v různých oblastech organizace a společnosti.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Ne </a:t>
            </a:r>
            <a:r>
              <a:rPr lang="cs-CZ" sz="1800" dirty="0"/>
              <a:t>každá změna může být chápána jako inovace. Aby změna byla změnou inovační, tak musí splňovat určitá kritéria z hlediska kvality a hloubky změny. Z tohoto důvodu jsou inovace různě klasifikovány a členěny do tříd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1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Informační </a:t>
            </a:r>
            <a:r>
              <a:rPr lang="cs-CZ" sz="1800" b="1" dirty="0" smtClean="0"/>
              <a:t>management </a:t>
            </a:r>
            <a:r>
              <a:rPr lang="cs-CZ" sz="1800" dirty="0"/>
              <a:t>lze definovat jako transdisciplinárně pojatý soubor poznatků, metod a doporučení systémových přístupů informatiky, které pomáhají vhodně realizovat informační procesy manažerského myšlení a jednání k dosažení cílů uvažované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Informační </a:t>
            </a:r>
            <a:r>
              <a:rPr lang="cs-CZ" sz="1800" dirty="0" smtClean="0"/>
              <a:t>management </a:t>
            </a:r>
            <a:r>
              <a:rPr lang="cs-CZ" sz="1800" dirty="0"/>
              <a:t>se zabývá řízením informací v organizaci. </a:t>
            </a:r>
            <a:r>
              <a:rPr lang="cs-CZ" sz="1800" dirty="0" smtClean="0"/>
              <a:t>Cílem </a:t>
            </a:r>
            <a:r>
              <a:rPr lang="cs-CZ" sz="1800" dirty="0"/>
              <a:t>informačního managementu je řízení a správa informačního systému organizace. </a:t>
            </a:r>
            <a:r>
              <a:rPr lang="cs-CZ" sz="1800" dirty="0" smtClean="0"/>
              <a:t>Informační </a:t>
            </a:r>
            <a:r>
              <a:rPr lang="cs-CZ" sz="1800" dirty="0"/>
              <a:t>management v současném pojetí je úzce spojen s rozvojem informačních technologií a s explicitními znalostmi. Informační technologie je souhrn hardwarového, softwarového, databázového a komunikačního vybavení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Význam informačního managementu je strategický, podpůrný, vytváří infrastrukturu systému řízení organizace a působí na všech úrovních řízení organizace.</a:t>
            </a:r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41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b="0" dirty="0"/>
              <a:t>Jakost – celkový souhrn vlastností a znaků výrobků nebo služeb, které mu dávají schopnost uspokojovat předem stanovené nebo předpokládané potřeby.</a:t>
            </a:r>
          </a:p>
          <a:p>
            <a:endParaRPr lang="cs-CZ" b="0" dirty="0"/>
          </a:p>
          <a:p>
            <a:r>
              <a:rPr lang="cs-CZ" b="0" dirty="0"/>
              <a:t>Řízení jakosti – určuje a realizuje politiku jakosti.</a:t>
            </a:r>
          </a:p>
          <a:p>
            <a:endParaRPr lang="cs-CZ" b="0" dirty="0"/>
          </a:p>
          <a:p>
            <a:r>
              <a:rPr lang="cs-CZ" b="0" dirty="0"/>
              <a:t>Zabezpečování jakosti – činnosti, které jsou nutné pro dosažení přiměřené důvěry, že výrobek nebo služba uspokojí dané požadavky na jakost.</a:t>
            </a:r>
          </a:p>
          <a:p>
            <a:endParaRPr lang="cs-CZ" b="0" dirty="0"/>
          </a:p>
          <a:p>
            <a:r>
              <a:rPr lang="cs-CZ" b="0" dirty="0"/>
              <a:t>Vývoj pohledu na jakost: technická pravidla a předpisy – technická a designová vyspělost – techniko-ekonomické veličiny – komplexní pojetí jakosti</a:t>
            </a:r>
          </a:p>
          <a:p>
            <a:pPr marL="0" indent="0">
              <a:buNone/>
            </a:pPr>
            <a:endParaRPr lang="cs-CZ" b="0" dirty="0"/>
          </a:p>
          <a:p>
            <a:endParaRPr lang="cs-CZ" b="0" dirty="0"/>
          </a:p>
          <a:p>
            <a:endParaRPr lang="cs-CZ" b="0" dirty="0"/>
          </a:p>
          <a:p>
            <a:endParaRPr lang="cs-CZ" b="0" dirty="0"/>
          </a:p>
          <a:p>
            <a:endParaRPr lang="cs-CZ" b="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Jakost a řízení jakosti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05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Dobrý návrh</a:t>
            </a:r>
          </a:p>
          <a:p>
            <a:endParaRPr lang="cs-CZ" dirty="0"/>
          </a:p>
          <a:p>
            <a:r>
              <a:rPr lang="cs-CZ" dirty="0"/>
              <a:t>Originalita a vkusnost návrhu</a:t>
            </a:r>
          </a:p>
          <a:p>
            <a:endParaRPr lang="cs-CZ" dirty="0"/>
          </a:p>
          <a:p>
            <a:r>
              <a:rPr lang="cs-CZ" dirty="0"/>
              <a:t>Převaha nad konkurencí</a:t>
            </a:r>
          </a:p>
          <a:p>
            <a:endParaRPr lang="cs-CZ" dirty="0"/>
          </a:p>
          <a:p>
            <a:r>
              <a:rPr lang="cs-CZ" dirty="0"/>
              <a:t>Funkčnost a vnější vzhled</a:t>
            </a:r>
          </a:p>
          <a:p>
            <a:endParaRPr lang="cs-CZ" dirty="0"/>
          </a:p>
          <a:p>
            <a:r>
              <a:rPr lang="cs-CZ" dirty="0"/>
              <a:t>Fyzické působení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Významné prvky jakosti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1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Jakost</a:t>
            </a:r>
            <a:r>
              <a:rPr lang="cs-CZ" sz="1800" dirty="0"/>
              <a:t> je chápána jako naplnění požadavků a přání zákazníků, a zároveň naplnění cílů organizace. </a:t>
            </a:r>
          </a:p>
          <a:p>
            <a:pPr lvl="0" algn="just"/>
            <a:r>
              <a:rPr lang="cs-CZ" sz="1800" dirty="0" smtClean="0"/>
              <a:t>Definice jakosti z</a:t>
            </a:r>
            <a:r>
              <a:rPr lang="cs-CZ" sz="1800" dirty="0"/>
              <a:t> normy ČSN EN ISO </a:t>
            </a:r>
            <a:r>
              <a:rPr lang="cs-CZ" sz="1800" dirty="0" smtClean="0"/>
              <a:t>9000:2006 říká</a:t>
            </a:r>
            <a:r>
              <a:rPr lang="cs-CZ" sz="1800" dirty="0"/>
              <a:t>, že jakost je stupeň splnění požadavků souborem inherentních charakteristik. Přičemž požadavky jsou obvykle dány kombinací požadavků (potřeb a přání) zákazníků, dalších zainteresovaných stran a také legislativy. A inherentní charakteristika je spojená s takovými znaky výrobku nebo služby, které jsou pro daný produkt typický (např. vůně pro parfém, výkon pro motor apod.).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jakosti</a:t>
            </a:r>
            <a:r>
              <a:rPr lang="cs-CZ" sz="1800" dirty="0"/>
              <a:t>, který představuje komplex aktivit zaměřených na zvyšování a udržování jakosti v podniku, je realizován prostřednictvím tří koncepcí, a to odvětvových standardů, norem ISO a koncepce TQM.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0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jakosti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51520" y="771550"/>
            <a:ext cx="8229600" cy="52565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Přístup vycházející z ISO norem (International 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Standardization</a:t>
            </a:r>
            <a:r>
              <a:rPr lang="cs-CZ" dirty="0"/>
              <a:t>)</a:t>
            </a:r>
          </a:p>
          <a:p>
            <a:pPr lvl="1"/>
            <a:r>
              <a:rPr lang="cs-CZ" sz="1800" dirty="0"/>
              <a:t>Typický pro USA a Evropu</a:t>
            </a:r>
          </a:p>
          <a:p>
            <a:pPr lvl="1"/>
            <a:r>
              <a:rPr lang="cs-CZ" sz="1800" dirty="0"/>
              <a:t>ISO – celosvětová federace národních normalizačních orgánů</a:t>
            </a:r>
          </a:p>
          <a:p>
            <a:pPr lvl="1"/>
            <a:r>
              <a:rPr lang="cs-CZ" sz="1800" dirty="0"/>
              <a:t>Mezinárodní normy ISO – minimální rámec managementu jakosti</a:t>
            </a:r>
          </a:p>
          <a:p>
            <a:pPr lvl="1"/>
            <a:r>
              <a:rPr lang="cs-CZ" sz="1800" dirty="0"/>
              <a:t>ČSN EN ISO</a:t>
            </a:r>
          </a:p>
          <a:p>
            <a:endParaRPr lang="cs-CZ" dirty="0"/>
          </a:p>
          <a:p>
            <a:r>
              <a:rPr lang="cs-CZ" dirty="0"/>
              <a:t>Přístup TQM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Management)</a:t>
            </a:r>
          </a:p>
          <a:p>
            <a:pPr lvl="1"/>
            <a:r>
              <a:rPr lang="cs-CZ" sz="1800" dirty="0"/>
              <a:t>Původ Japonsko, rozvíjen v Evropě</a:t>
            </a:r>
          </a:p>
          <a:p>
            <a:pPr lvl="1"/>
            <a:r>
              <a:rPr lang="cs-CZ" sz="1800" dirty="0"/>
              <a:t>Nová podniková kultura</a:t>
            </a:r>
          </a:p>
          <a:p>
            <a:pPr lvl="1"/>
            <a:r>
              <a:rPr lang="cs-CZ" sz="1800" dirty="0"/>
              <a:t>Hlavní zodpovědnost nesou zaměstnanci – vnitřní motivace </a:t>
            </a:r>
            <a:r>
              <a:rPr lang="cs-CZ" sz="1800" dirty="0" err="1"/>
              <a:t>pracovníkůp</a:t>
            </a:r>
            <a:endParaRPr lang="cs-CZ" sz="1800" dirty="0"/>
          </a:p>
          <a:p>
            <a:pPr lvl="1"/>
            <a:r>
              <a:rPr lang="cs-CZ" sz="1800" dirty="0"/>
              <a:t>Orientace na odběratele – potřeby a přání</a:t>
            </a:r>
          </a:p>
          <a:p>
            <a:pPr lvl="1"/>
            <a:endParaRPr lang="cs-CZ" sz="18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1377</Words>
  <Application>Microsoft Office PowerPoint</Application>
  <PresentationFormat>Předvádění na obrazovce (16:9)</PresentationFormat>
  <Paragraphs>155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Management inovací Informační management Management jakosti Environmentální management Podniková kultura</vt:lpstr>
      <vt:lpstr>Inovace</vt:lpstr>
      <vt:lpstr>Inovace a invence</vt:lpstr>
      <vt:lpstr>Management inovací </vt:lpstr>
      <vt:lpstr>Informační management </vt:lpstr>
      <vt:lpstr>Jakost a řízení jakosti</vt:lpstr>
      <vt:lpstr>Významné prvky jakosti</vt:lpstr>
      <vt:lpstr>Management jakosti </vt:lpstr>
      <vt:lpstr>Základní přístupy managementu jakosti</vt:lpstr>
      <vt:lpstr>TQM</vt:lpstr>
      <vt:lpstr>Environmentální management </vt:lpstr>
      <vt:lpstr>Management organizace a podniková kultura</vt:lpstr>
      <vt:lpstr>Funkce podnikové kultury</vt:lpstr>
      <vt:lpstr>Prvky podnikové kultury</vt:lpstr>
      <vt:lpstr>Nemateriální a materiální prvky podnikové kultury</vt:lpstr>
      <vt:lpstr>Projevy podnikové kultury</vt:lpstr>
      <vt:lpstr>Typologie podnikové kultury (Deal a Kennedy, 1982)</vt:lpstr>
      <vt:lpstr>Typologie podnikové kultury (Ch. Handy,1985)</vt:lpstr>
      <vt:lpstr>Další typologie podnikové kultury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386</cp:revision>
  <dcterms:created xsi:type="dcterms:W3CDTF">2016-07-06T15:42:34Z</dcterms:created>
  <dcterms:modified xsi:type="dcterms:W3CDTF">2020-04-29T15:44:21Z</dcterms:modified>
</cp:coreProperties>
</file>