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75" r:id="rId3"/>
    <p:sldId id="376" r:id="rId4"/>
    <p:sldId id="377" r:id="rId5"/>
    <p:sldId id="360" r:id="rId6"/>
    <p:sldId id="362" r:id="rId7"/>
    <p:sldId id="364" r:id="rId8"/>
    <p:sldId id="374" r:id="rId9"/>
    <p:sldId id="378" r:id="rId10"/>
    <p:sldId id="379" r:id="rId11"/>
    <p:sldId id="380" r:id="rId12"/>
    <p:sldId id="381" r:id="rId13"/>
    <p:sldId id="373" r:id="rId14"/>
    <p:sldId id="363" r:id="rId15"/>
    <p:sldId id="366" r:id="rId16"/>
    <p:sldId id="367" r:id="rId17"/>
    <p:sldId id="372" r:id="rId18"/>
    <p:sldId id="371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417369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BSC</a:t>
            </a:r>
            <a:br>
              <a:rPr lang="cs-CZ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 a jeho vliv na </a:t>
            </a:r>
            <a:r>
              <a:rPr lang="cs-CZ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br>
              <a:rPr lang="cs-CZ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Specifické znaky managementu v USA, Japonsku a Evropě</a:t>
            </a:r>
            <a:endParaRPr lang="cs-CZ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sz="2200" dirty="0" smtClean="0"/>
              <a:t>Interkulturní dimenze – G. </a:t>
            </a:r>
            <a:r>
              <a:rPr lang="cs-CZ" sz="2200" dirty="0" err="1" smtClean="0"/>
              <a:t>Hofstede</a:t>
            </a:r>
            <a:r>
              <a:rPr lang="cs-CZ" sz="2200" dirty="0" smtClean="0"/>
              <a:t> – </a:t>
            </a:r>
            <a:r>
              <a:rPr lang="cs-CZ" sz="2200" dirty="0" err="1" smtClean="0"/>
              <a:t>Uncertainty</a:t>
            </a:r>
            <a:r>
              <a:rPr lang="cs-CZ" sz="2200" dirty="0" smtClean="0"/>
              <a:t> </a:t>
            </a:r>
            <a:r>
              <a:rPr lang="cs-CZ" sz="2200" dirty="0" err="1" smtClean="0"/>
              <a:t>avoidance</a:t>
            </a:r>
            <a:r>
              <a:rPr lang="cs-CZ" sz="2200" dirty="0" smtClean="0"/>
              <a:t> index </a:t>
            </a:r>
            <a:endParaRPr lang="cs-CZ" sz="2200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558687"/>
              </p:ext>
            </p:extLst>
          </p:nvPr>
        </p:nvGraphicFramePr>
        <p:xfrm>
          <a:off x="158898" y="703189"/>
          <a:ext cx="7843838" cy="4235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Graf" r:id="rId3" imgW="10267820" imgH="5854654" progId="Excel.Chart.8">
                  <p:embed/>
                </p:oleObj>
              </mc:Choice>
              <mc:Fallback>
                <p:oleObj name="Graf" r:id="rId3" imgW="10267820" imgH="5854654" progId="Excel.Char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98" y="703189"/>
                        <a:ext cx="7843838" cy="423572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768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sz="2200" dirty="0" smtClean="0"/>
              <a:t>Interkulturní dimenze – G. </a:t>
            </a:r>
            <a:r>
              <a:rPr lang="cs-CZ" sz="2200" dirty="0" err="1" smtClean="0"/>
              <a:t>Hofstede</a:t>
            </a:r>
            <a:r>
              <a:rPr lang="cs-CZ" sz="2200" dirty="0" smtClean="0"/>
              <a:t> – </a:t>
            </a:r>
            <a:r>
              <a:rPr lang="cs-CZ" sz="2200" dirty="0" err="1" smtClean="0"/>
              <a:t>Individualism</a:t>
            </a:r>
            <a:r>
              <a:rPr lang="cs-CZ" sz="2200" dirty="0" smtClean="0"/>
              <a:t> index </a:t>
            </a:r>
            <a:endParaRPr lang="cs-CZ" sz="2200" dirty="0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714932"/>
              </p:ext>
            </p:extLst>
          </p:nvPr>
        </p:nvGraphicFramePr>
        <p:xfrm>
          <a:off x="254294" y="786341"/>
          <a:ext cx="8402637" cy="4152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Graf" r:id="rId3" imgW="10102772" imgH="5264035" progId="Excel.Chart.8">
                  <p:embed/>
                </p:oleObj>
              </mc:Choice>
              <mc:Fallback>
                <p:oleObj name="Graf" r:id="rId3" imgW="10102772" imgH="5264035" progId="Excel.Char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294" y="786341"/>
                        <a:ext cx="8402637" cy="415257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470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76864" cy="507703"/>
          </a:xfrm>
        </p:spPr>
        <p:txBody>
          <a:bodyPr/>
          <a:lstStyle/>
          <a:p>
            <a:r>
              <a:rPr lang="cs-CZ" sz="2200" dirty="0" smtClean="0"/>
              <a:t>Interkulturní dimenze – G. </a:t>
            </a:r>
            <a:r>
              <a:rPr lang="cs-CZ" sz="2200" dirty="0" err="1" smtClean="0"/>
              <a:t>Hofstede</a:t>
            </a:r>
            <a:r>
              <a:rPr lang="cs-CZ" sz="2200" dirty="0" smtClean="0"/>
              <a:t> – </a:t>
            </a:r>
            <a:r>
              <a:rPr lang="cs-CZ" sz="2200" dirty="0" err="1" smtClean="0"/>
              <a:t>Masculinity</a:t>
            </a:r>
            <a:r>
              <a:rPr lang="cs-CZ" sz="2200" dirty="0" smtClean="0"/>
              <a:t> index </a:t>
            </a:r>
            <a:endParaRPr lang="cs-CZ" sz="2200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511940"/>
              </p:ext>
            </p:extLst>
          </p:nvPr>
        </p:nvGraphicFramePr>
        <p:xfrm>
          <a:off x="219511" y="715119"/>
          <a:ext cx="8402637" cy="4016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Graf" r:id="rId3" imgW="10102772" imgH="5264035" progId="Excel.Chart.8">
                  <p:embed/>
                </p:oleObj>
              </mc:Choice>
              <mc:Fallback>
                <p:oleObj name="Graf" r:id="rId3" imgW="10102772" imgH="5264035" progId="Excel.Char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11" y="715119"/>
                        <a:ext cx="8402637" cy="401687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537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 kontextu mezinárodního managementu se </a:t>
            </a:r>
            <a:r>
              <a:rPr lang="cs-CZ" sz="1800" dirty="0" smtClean="0"/>
              <a:t>setkáváme pojmy expatriot, </a:t>
            </a:r>
            <a:r>
              <a:rPr lang="cs-CZ" sz="1800" dirty="0" err="1" smtClean="0"/>
              <a:t>inpatriot</a:t>
            </a:r>
            <a:r>
              <a:rPr lang="cs-CZ" sz="1800" dirty="0" smtClean="0"/>
              <a:t> a </a:t>
            </a:r>
            <a:r>
              <a:rPr lang="cs-CZ" sz="1800" dirty="0" err="1" smtClean="0"/>
              <a:t>euromanažer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b="1" dirty="0" smtClean="0"/>
              <a:t>Expatriotem </a:t>
            </a:r>
            <a:r>
              <a:rPr lang="cs-CZ" sz="1800" dirty="0"/>
              <a:t>rozumíme manažera, který je vyslán </a:t>
            </a:r>
            <a:r>
              <a:rPr lang="cs-CZ" sz="1800" dirty="0" smtClean="0"/>
              <a:t>mateřskou společností do zahraničí </a:t>
            </a:r>
            <a:r>
              <a:rPr lang="cs-CZ" sz="1800" dirty="0"/>
              <a:t>za </a:t>
            </a:r>
            <a:r>
              <a:rPr lang="cs-CZ" sz="1800" dirty="0" smtClean="0"/>
              <a:t>účelem splnění určitého </a:t>
            </a:r>
            <a:r>
              <a:rPr lang="cs-CZ" sz="1800" dirty="0"/>
              <a:t>úkolu nebo specialistu pracujícího v </a:t>
            </a:r>
            <a:r>
              <a:rPr lang="cs-CZ" sz="1800" dirty="0" smtClean="0"/>
              <a:t>zahraničí v </a:t>
            </a:r>
            <a:r>
              <a:rPr lang="cs-CZ" sz="1800" dirty="0"/>
              <a:t>mezinárodním týmu. </a:t>
            </a:r>
            <a:endParaRPr lang="cs-CZ" sz="1800" dirty="0" smtClean="0"/>
          </a:p>
          <a:p>
            <a:pPr algn="just"/>
            <a:r>
              <a:rPr lang="cs-CZ" sz="1800" dirty="0" smtClean="0"/>
              <a:t>Za </a:t>
            </a:r>
            <a:r>
              <a:rPr lang="cs-CZ" sz="1800" b="1" dirty="0" err="1"/>
              <a:t>inpatrioty</a:t>
            </a:r>
            <a:r>
              <a:rPr lang="cs-CZ" sz="1800" dirty="0"/>
              <a:t> jsou považováni </a:t>
            </a:r>
            <a:r>
              <a:rPr lang="cs-CZ" sz="1800" dirty="0" smtClean="0"/>
              <a:t>manažeři </a:t>
            </a:r>
            <a:r>
              <a:rPr lang="cs-CZ" sz="1800" dirty="0"/>
              <a:t>relokovaní na omezenou </a:t>
            </a:r>
            <a:r>
              <a:rPr lang="cs-CZ" sz="1800" dirty="0" smtClean="0"/>
              <a:t>dobu z dceřiné společnosti </a:t>
            </a:r>
            <a:r>
              <a:rPr lang="cs-CZ" sz="1800" dirty="0"/>
              <a:t>do centrály mezinárodního podniku, a to </a:t>
            </a:r>
            <a:r>
              <a:rPr lang="cs-CZ" sz="1800" dirty="0" smtClean="0"/>
              <a:t>většinou </a:t>
            </a:r>
            <a:r>
              <a:rPr lang="cs-CZ" sz="1800" dirty="0"/>
              <a:t>za </a:t>
            </a:r>
            <a:r>
              <a:rPr lang="cs-CZ" sz="1800" dirty="0" smtClean="0"/>
              <a:t>účelem </a:t>
            </a:r>
            <a:r>
              <a:rPr lang="cs-CZ" sz="1800" dirty="0"/>
              <a:t>získání </a:t>
            </a:r>
            <a:r>
              <a:rPr lang="cs-CZ" sz="1800" dirty="0" smtClean="0"/>
              <a:t>a </a:t>
            </a:r>
            <a:r>
              <a:rPr lang="cs-CZ" sz="1800" dirty="0"/>
              <a:t>rozvinutí interkulturní </a:t>
            </a:r>
            <a:r>
              <a:rPr lang="cs-CZ" sz="1800" dirty="0" smtClean="0"/>
              <a:t>kompetence. </a:t>
            </a:r>
          </a:p>
          <a:p>
            <a:pPr algn="just"/>
            <a:r>
              <a:rPr lang="cs-CZ" sz="1800" b="1" dirty="0" err="1" smtClean="0"/>
              <a:t>Euromanažerem</a:t>
            </a:r>
            <a:r>
              <a:rPr lang="cs-CZ" sz="1800" dirty="0" smtClean="0"/>
              <a:t> </a:t>
            </a:r>
            <a:r>
              <a:rPr lang="cs-CZ" sz="1800" dirty="0"/>
              <a:t>je </a:t>
            </a:r>
            <a:r>
              <a:rPr lang="cs-CZ" sz="1800" dirty="0" smtClean="0"/>
              <a:t>označován </a:t>
            </a:r>
            <a:r>
              <a:rPr lang="cs-CZ" sz="1800" dirty="0"/>
              <a:t>takový </a:t>
            </a:r>
            <a:r>
              <a:rPr lang="cs-CZ" sz="1800" dirty="0" smtClean="0"/>
              <a:t>vedoucí </a:t>
            </a:r>
            <a:r>
              <a:rPr lang="cs-CZ" sz="1800" dirty="0"/>
              <a:t>pracovník, který vykonává </a:t>
            </a:r>
            <a:r>
              <a:rPr lang="cs-CZ" sz="1800" dirty="0" smtClean="0"/>
              <a:t>řídicí </a:t>
            </a:r>
            <a:r>
              <a:rPr lang="cs-CZ" sz="1800" dirty="0"/>
              <a:t>funkce ze své </a:t>
            </a:r>
            <a:r>
              <a:rPr lang="cs-CZ" sz="1800" dirty="0" smtClean="0"/>
              <a:t>mateřské země, </a:t>
            </a:r>
            <a:r>
              <a:rPr lang="cs-CZ" sz="1800" dirty="0"/>
              <a:t>tzv. „na dálku“ nebo-</a:t>
            </a:r>
            <a:r>
              <a:rPr lang="cs-CZ" sz="1800" dirty="0" err="1"/>
              <a:t>li</a:t>
            </a:r>
            <a:r>
              <a:rPr lang="cs-CZ" sz="1800" dirty="0"/>
              <a:t> </a:t>
            </a:r>
            <a:r>
              <a:rPr lang="cs-CZ" sz="1800" dirty="0" smtClean="0"/>
              <a:t>virtuálně. </a:t>
            </a:r>
            <a:r>
              <a:rPr lang="cs-CZ" sz="1800" dirty="0"/>
              <a:t>V </a:t>
            </a:r>
            <a:r>
              <a:rPr lang="cs-CZ" sz="1800" dirty="0" smtClean="0"/>
              <a:t>případě potřeby navštěvuje osobně jednotlivé pobočky </a:t>
            </a:r>
            <a:r>
              <a:rPr lang="cs-CZ" sz="1800" dirty="0"/>
              <a:t>v </a:t>
            </a:r>
            <a:r>
              <a:rPr lang="cs-CZ" sz="1800" dirty="0" smtClean="0"/>
              <a:t>zahraničí</a:t>
            </a:r>
            <a:r>
              <a:rPr lang="cs-CZ" sz="1800" dirty="0"/>
              <a:t>. Tento typ </a:t>
            </a:r>
            <a:r>
              <a:rPr lang="cs-CZ" sz="1800" dirty="0" smtClean="0"/>
              <a:t>manažera </a:t>
            </a:r>
            <a:r>
              <a:rPr lang="cs-CZ" sz="1800" dirty="0"/>
              <a:t>bývá v odborné </a:t>
            </a:r>
            <a:r>
              <a:rPr lang="cs-CZ" sz="1800" dirty="0" smtClean="0"/>
              <a:t>literatuře </a:t>
            </a:r>
            <a:r>
              <a:rPr lang="cs-CZ" sz="1800" dirty="0"/>
              <a:t>vymezován také jako „virtuální expatriot</a:t>
            </a:r>
            <a:r>
              <a:rPr lang="cs-CZ" sz="1800" dirty="0" smtClean="0"/>
              <a:t>“.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Typy mezinárodních manažerů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69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Americký management má od svého zrodu značnou autoritu, která stoupla zejména po druhé světové válce. </a:t>
            </a:r>
            <a:endParaRPr lang="cs-CZ" sz="1800" dirty="0" smtClean="0"/>
          </a:p>
          <a:p>
            <a:pPr algn="just"/>
            <a:r>
              <a:rPr lang="cs-CZ" sz="1800" dirty="0" smtClean="0"/>
              <a:t>Přes </a:t>
            </a:r>
            <a:r>
              <a:rPr lang="cs-CZ" sz="1800" dirty="0"/>
              <a:t>své problémy, které americký management ve svém vývoji překonává, se v poválečném období rychle šířil zejména do zemí západní Evropy, Japonska a </a:t>
            </a:r>
            <a:r>
              <a:rPr lang="cs-CZ" sz="1800" dirty="0" err="1"/>
              <a:t>n_kterých</a:t>
            </a:r>
            <a:r>
              <a:rPr lang="cs-CZ" sz="1800" dirty="0"/>
              <a:t> tzv. nově industrializovaných zemí. </a:t>
            </a:r>
            <a:endParaRPr lang="cs-CZ" sz="1800" dirty="0" smtClean="0"/>
          </a:p>
          <a:p>
            <a:pPr algn="just"/>
            <a:r>
              <a:rPr lang="cs-CZ" sz="1800" dirty="0" smtClean="0"/>
              <a:t>S </a:t>
            </a:r>
            <a:r>
              <a:rPr lang="cs-CZ" sz="1800" dirty="0"/>
              <a:t>uplatňováním principů amerického managementu se současně přebírala i jeho terminologie. </a:t>
            </a:r>
            <a:endParaRPr lang="cs-CZ" sz="1800" dirty="0" smtClean="0"/>
          </a:p>
          <a:p>
            <a:pPr algn="just"/>
            <a:r>
              <a:rPr lang="cs-CZ" sz="1800" dirty="0" smtClean="0"/>
              <a:t>Avšak </a:t>
            </a:r>
            <a:r>
              <a:rPr lang="cs-CZ" sz="1800" dirty="0"/>
              <a:t>určité specifické prvky, vyplývající z národních tradic a zvyklostí, se přes uplatňování amerického managementu zachovaly (např. v managementech Francie, Německa, Itálie, </a:t>
            </a:r>
            <a:r>
              <a:rPr lang="cs-CZ" sz="1800" dirty="0" smtClean="0"/>
              <a:t>Holandska apod.). </a:t>
            </a:r>
          </a:p>
          <a:p>
            <a:pPr algn="just"/>
            <a:r>
              <a:rPr lang="cs-CZ" sz="1800" dirty="0" smtClean="0"/>
              <a:t>Protože </a:t>
            </a:r>
            <a:r>
              <a:rPr lang="cs-CZ" sz="1800" dirty="0"/>
              <a:t>management zemí západní Evropy, přes své národnostní zvláštnosti, uplatňuje v podstatě stejné principy a metody jako americký management, vznikl tzv. euro-americký management</a:t>
            </a:r>
            <a:r>
              <a:rPr lang="cs-CZ" sz="1800" dirty="0" smtClean="0"/>
              <a:t>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Americký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8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Uplatňováním amerického managementu v Japonsku (po druhé světové válce), došlo postupně ke vzniku japonského managementu se všemi specifickými rysy a důsledky konkrétního vývoje Japonska. Vznikla tzv. </a:t>
            </a:r>
            <a:r>
              <a:rPr lang="cs-CZ" sz="1800" b="1" dirty="0"/>
              <a:t>japonská škola</a:t>
            </a:r>
            <a:r>
              <a:rPr lang="cs-CZ" sz="1800" dirty="0"/>
              <a:t>, jako protiváha amerického, resp. západního managementu. </a:t>
            </a:r>
          </a:p>
          <a:p>
            <a:pPr algn="just"/>
            <a:r>
              <a:rPr lang="cs-CZ" sz="1800" dirty="0"/>
              <a:t>Zatím co v USA se uplatňují minimální zásahy vlády do činnosti podniků, v Japonsku existuje účinná spolupráce vlády a podniků, vysoko kvalifikovaná centrální regulace ekonomiky, formulování hospodářských programů (cílů) země apod. </a:t>
            </a:r>
            <a:endParaRPr lang="cs-CZ" sz="1800" dirty="0" smtClean="0"/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jde o řízení japonských </a:t>
            </a:r>
            <a:r>
              <a:rPr lang="cs-CZ" sz="1800" dirty="0" smtClean="0"/>
              <a:t>podniků, </a:t>
            </a:r>
            <a:r>
              <a:rPr lang="cs-CZ" sz="1800" dirty="0"/>
              <a:t>tak je zde výraznou charakteristikou kolektivismus, dominance kolektivních cílů a pocitů závaznosti, uplatňuje se zde princip „každému své místo“, člověk se v japonském podniku uplatní svým umem, zkušenostmi, ale má i pocit sociální jistoty, má uspokojiví pocity morální, estetické i </a:t>
            </a:r>
            <a:r>
              <a:rPr lang="cs-CZ" sz="1800" dirty="0" smtClean="0"/>
              <a:t>citové.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43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Zatímco management amerických podniků vychází z vědeckých a pragmatických poznatků, tak management v Japonsku je chápán spíše jako umění než věda. </a:t>
            </a:r>
            <a:endParaRPr lang="cs-CZ" sz="1800" dirty="0" smtClean="0"/>
          </a:p>
          <a:p>
            <a:pPr algn="just"/>
            <a:r>
              <a:rPr lang="cs-CZ" sz="1800" dirty="0" smtClean="0"/>
              <a:t>Často </a:t>
            </a:r>
            <a:r>
              <a:rPr lang="cs-CZ" sz="1800" dirty="0"/>
              <a:t>se hovoří o tzv. japonském stylu řízení, jako jednotným systému řízení uplatňovaném v japonských podnicích. Toto chápání je však příliš zjednodušené, protože japonské podniky uplatňují takový systém řízení, který jim nejvíce vyhovuje.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však realitou, že systémy řízení japonských podniků mají některé společné znaky, jako například kolektivní rozhodování (</a:t>
            </a:r>
            <a:r>
              <a:rPr lang="cs-CZ" sz="1800" dirty="0" err="1"/>
              <a:t>ringi</a:t>
            </a:r>
            <a:r>
              <a:rPr lang="cs-CZ" sz="1800" dirty="0"/>
              <a:t> systém), celoživotní pracovní poměr, systém odměňování a další. </a:t>
            </a:r>
            <a:endParaRPr lang="cs-CZ" sz="1800" dirty="0" smtClean="0"/>
          </a:p>
          <a:p>
            <a:pPr algn="just"/>
            <a:r>
              <a:rPr lang="cs-CZ" sz="1800" dirty="0" smtClean="0"/>
              <a:t>Většina </a:t>
            </a:r>
            <a:r>
              <a:rPr lang="cs-CZ" sz="1800" dirty="0"/>
              <a:t>charakteristických znaků japonského managementu je bezprostředně spojená s řízením v tradičních podnicích</a:t>
            </a:r>
            <a:r>
              <a:rPr lang="cs-CZ" sz="1800" dirty="0" smtClean="0"/>
              <a:t>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75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672" y="710406"/>
            <a:ext cx="761469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 err="1"/>
              <a:t>Perlmutter</a:t>
            </a:r>
            <a:r>
              <a:rPr lang="cs-CZ" sz="1700" dirty="0"/>
              <a:t> vyvinul tzv. </a:t>
            </a:r>
            <a:r>
              <a:rPr lang="cs-CZ" sz="1700" dirty="0" smtClean="0"/>
              <a:t>EPRG model, </a:t>
            </a:r>
            <a:r>
              <a:rPr lang="cs-CZ" sz="1700" dirty="0"/>
              <a:t>jehož </a:t>
            </a:r>
            <a:r>
              <a:rPr lang="cs-CZ" sz="1700" dirty="0" smtClean="0"/>
              <a:t>prostřednictvím popsal čtyři </a:t>
            </a:r>
            <a:r>
              <a:rPr lang="cs-CZ" sz="1700" dirty="0"/>
              <a:t>základní </a:t>
            </a:r>
            <a:r>
              <a:rPr lang="cs-CZ" sz="1700" dirty="0" smtClean="0"/>
              <a:t>způsoby manažerských přístupů na mezinárodních trzích: etnocentrický, polycentrický, geocentrický a </a:t>
            </a:r>
            <a:r>
              <a:rPr lang="cs-CZ" sz="1700" dirty="0" err="1" smtClean="0"/>
              <a:t>regiocentrický</a:t>
            </a:r>
            <a:r>
              <a:rPr lang="cs-CZ" sz="1700" dirty="0" smtClean="0"/>
              <a:t>. </a:t>
            </a:r>
            <a:endParaRPr lang="cs-CZ" sz="1700" dirty="0"/>
          </a:p>
          <a:p>
            <a:pPr algn="just"/>
            <a:r>
              <a:rPr lang="cs-CZ" sz="1700" b="1" dirty="0" smtClean="0"/>
              <a:t>Etnocentrický přístup </a:t>
            </a:r>
            <a:r>
              <a:rPr lang="cs-CZ" sz="1700" dirty="0" smtClean="0"/>
              <a:t>je typický </a:t>
            </a:r>
            <a:r>
              <a:rPr lang="cs-CZ" sz="1700" dirty="0"/>
              <a:t>rozhodujícím vlivem </a:t>
            </a:r>
            <a:r>
              <a:rPr lang="cs-CZ" sz="1700" dirty="0" smtClean="0"/>
              <a:t>mateřské </a:t>
            </a:r>
            <a:r>
              <a:rPr lang="cs-CZ" sz="1700" dirty="0"/>
              <a:t>firmy </a:t>
            </a:r>
            <a:r>
              <a:rPr lang="cs-CZ" sz="1700" dirty="0" smtClean="0"/>
              <a:t>a </a:t>
            </a:r>
            <a:r>
              <a:rPr lang="cs-CZ" sz="1700" dirty="0"/>
              <a:t>kultury </a:t>
            </a:r>
            <a:r>
              <a:rPr lang="cs-CZ" sz="1700" dirty="0" smtClean="0"/>
              <a:t>země, </a:t>
            </a:r>
            <a:r>
              <a:rPr lang="cs-CZ" sz="1700" dirty="0"/>
              <a:t>v níž je </a:t>
            </a:r>
            <a:r>
              <a:rPr lang="cs-CZ" sz="1700" dirty="0" smtClean="0"/>
              <a:t>umístěna </a:t>
            </a:r>
            <a:r>
              <a:rPr lang="cs-CZ" sz="1700" dirty="0"/>
              <a:t>centrála, </a:t>
            </a:r>
            <a:r>
              <a:rPr lang="cs-CZ" sz="1700" dirty="0" smtClean="0"/>
              <a:t>přičemž </a:t>
            </a:r>
            <a:r>
              <a:rPr lang="cs-CZ" sz="1700" dirty="0"/>
              <a:t>míra autonomie jednotlivých </a:t>
            </a:r>
            <a:r>
              <a:rPr lang="cs-CZ" sz="1700" dirty="0" smtClean="0"/>
              <a:t>dceřiných společností </a:t>
            </a:r>
            <a:r>
              <a:rPr lang="cs-CZ" sz="1700" dirty="0"/>
              <a:t>je nízká a </a:t>
            </a:r>
            <a:r>
              <a:rPr lang="cs-CZ" sz="1700" dirty="0" smtClean="0"/>
              <a:t>klíčové </a:t>
            </a:r>
            <a:r>
              <a:rPr lang="cs-CZ" sz="1700" dirty="0"/>
              <a:t>manažerské pozice jsou obsazeny lidmi z </a:t>
            </a:r>
            <a:r>
              <a:rPr lang="cs-CZ" sz="1700" dirty="0" smtClean="0"/>
              <a:t>centrály</a:t>
            </a:r>
            <a:r>
              <a:rPr lang="cs-CZ" sz="1700" dirty="0"/>
              <a:t>. </a:t>
            </a:r>
          </a:p>
          <a:p>
            <a:pPr algn="just"/>
            <a:r>
              <a:rPr lang="cs-CZ" sz="1700" b="1" dirty="0" smtClean="0"/>
              <a:t>Polycentricky přístup </a:t>
            </a:r>
            <a:r>
              <a:rPr lang="cs-CZ" sz="1700" dirty="0" smtClean="0"/>
              <a:t>je založen na přizpůsobení se </a:t>
            </a:r>
            <a:r>
              <a:rPr lang="cs-CZ" sz="1700" dirty="0"/>
              <a:t>místním podmínkám a </a:t>
            </a:r>
            <a:r>
              <a:rPr lang="cs-CZ" sz="1700" dirty="0" smtClean="0"/>
              <a:t>kultuře </a:t>
            </a:r>
            <a:r>
              <a:rPr lang="cs-CZ" sz="1700" dirty="0"/>
              <a:t>a do </a:t>
            </a:r>
            <a:r>
              <a:rPr lang="cs-CZ" sz="1700" dirty="0" smtClean="0"/>
              <a:t>klíčových </a:t>
            </a:r>
            <a:r>
              <a:rPr lang="cs-CZ" sz="1700" dirty="0"/>
              <a:t>pozic jsou </a:t>
            </a:r>
            <a:r>
              <a:rPr lang="cs-CZ" sz="1700" dirty="0" smtClean="0"/>
              <a:t>dosazování </a:t>
            </a:r>
            <a:r>
              <a:rPr lang="cs-CZ" sz="1700" dirty="0"/>
              <a:t>místní </a:t>
            </a:r>
            <a:r>
              <a:rPr lang="cs-CZ" sz="1700" dirty="0" smtClean="0"/>
              <a:t>manažeři</a:t>
            </a:r>
            <a:r>
              <a:rPr lang="cs-CZ" sz="1700" dirty="0"/>
              <a:t>, </a:t>
            </a:r>
            <a:r>
              <a:rPr lang="cs-CZ" sz="1700" dirty="0" smtClean="0"/>
              <a:t>kteří </a:t>
            </a:r>
            <a:r>
              <a:rPr lang="cs-CZ" sz="1700" dirty="0"/>
              <a:t>nejlépe chápou požadavky trhu, sociální a </a:t>
            </a:r>
            <a:r>
              <a:rPr lang="cs-CZ" sz="1700" dirty="0" smtClean="0"/>
              <a:t>kulturní </a:t>
            </a:r>
            <a:r>
              <a:rPr lang="cs-CZ" sz="1700" dirty="0"/>
              <a:t>zvyklosti </a:t>
            </a:r>
            <a:r>
              <a:rPr lang="cs-CZ" sz="1700" dirty="0" smtClean="0"/>
              <a:t>a </a:t>
            </a:r>
            <a:r>
              <a:rPr lang="cs-CZ" sz="1700" dirty="0"/>
              <a:t>odlišnosti. </a:t>
            </a:r>
            <a:endParaRPr lang="cs-CZ" sz="1700" dirty="0" smtClean="0"/>
          </a:p>
          <a:p>
            <a:pPr algn="just"/>
            <a:r>
              <a:rPr lang="cs-CZ" sz="1700" b="1" dirty="0" smtClean="0"/>
              <a:t>Geocentrický přístup </a:t>
            </a:r>
            <a:r>
              <a:rPr lang="cs-CZ" sz="1700" dirty="0" smtClean="0"/>
              <a:t>vytváří jednotnou </a:t>
            </a:r>
            <a:r>
              <a:rPr lang="cs-CZ" sz="1700" dirty="0"/>
              <a:t>koncepci </a:t>
            </a:r>
            <a:r>
              <a:rPr lang="cs-CZ" sz="1700" dirty="0" smtClean="0"/>
              <a:t>řízení </a:t>
            </a:r>
            <a:r>
              <a:rPr lang="cs-CZ" sz="1700" dirty="0"/>
              <a:t>a </a:t>
            </a:r>
            <a:r>
              <a:rPr lang="cs-CZ" sz="1700" dirty="0" smtClean="0"/>
              <a:t>organizační kulturu </a:t>
            </a:r>
            <a:r>
              <a:rPr lang="cs-CZ" sz="1700" dirty="0"/>
              <a:t>zcela nezávislou na </a:t>
            </a:r>
            <a:r>
              <a:rPr lang="cs-CZ" sz="1700" dirty="0" smtClean="0"/>
              <a:t>kultuře</a:t>
            </a:r>
            <a:r>
              <a:rPr lang="cs-CZ" sz="1700" dirty="0"/>
              <a:t>, v níž se nachází </a:t>
            </a:r>
            <a:r>
              <a:rPr lang="cs-CZ" sz="1700" dirty="0" smtClean="0"/>
              <a:t>mateřská společnost </a:t>
            </a:r>
            <a:r>
              <a:rPr lang="cs-CZ" sz="1700" dirty="0"/>
              <a:t>i </a:t>
            </a:r>
            <a:r>
              <a:rPr lang="cs-CZ" sz="1700" dirty="0" smtClean="0"/>
              <a:t>zahraniční dceřiné společnosti</a:t>
            </a:r>
            <a:r>
              <a:rPr lang="cs-CZ" sz="1700" dirty="0"/>
              <a:t>. </a:t>
            </a:r>
          </a:p>
          <a:p>
            <a:pPr algn="just"/>
            <a:r>
              <a:rPr lang="cs-CZ" sz="1700" b="1" dirty="0" err="1" smtClean="0"/>
              <a:t>Regiocentrický</a:t>
            </a:r>
            <a:r>
              <a:rPr lang="cs-CZ" sz="1700" b="1" dirty="0" smtClean="0"/>
              <a:t> přístup </a:t>
            </a:r>
            <a:r>
              <a:rPr lang="cs-CZ" sz="1700" dirty="0" smtClean="0"/>
              <a:t>spojuje </a:t>
            </a:r>
            <a:r>
              <a:rPr lang="cs-CZ" sz="1700" dirty="0"/>
              <a:t>podstatné kulturní prvky </a:t>
            </a:r>
            <a:r>
              <a:rPr lang="cs-CZ" sz="1700" dirty="0" smtClean="0"/>
              <a:t>mateřské společnosti </a:t>
            </a:r>
            <a:r>
              <a:rPr lang="cs-CZ" sz="1700" dirty="0"/>
              <a:t>a lokálních kultur v </a:t>
            </a:r>
            <a:r>
              <a:rPr lang="cs-CZ" sz="1700" dirty="0" smtClean="0"/>
              <a:t>zahraničí</a:t>
            </a:r>
            <a:r>
              <a:rPr lang="cs-CZ" sz="1700" dirty="0"/>
              <a:t>. </a:t>
            </a:r>
          </a:p>
          <a:p>
            <a:pPr lvl="1" algn="just"/>
            <a:endParaRPr lang="cs-CZ" sz="17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EPRG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6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EPRG model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23121" b="7501"/>
          <a:stretch/>
        </p:blipFill>
        <p:spPr>
          <a:xfrm>
            <a:off x="467544" y="843558"/>
            <a:ext cx="7092280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57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7120" y="703189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Metoda </a:t>
            </a:r>
            <a:r>
              <a:rPr lang="cs-CZ" sz="1800" dirty="0" err="1"/>
              <a:t>balanced</a:t>
            </a:r>
            <a:r>
              <a:rPr lang="cs-CZ" sz="1800" dirty="0"/>
              <a:t> </a:t>
            </a:r>
            <a:r>
              <a:rPr lang="cs-CZ" sz="1800" dirty="0" err="1"/>
              <a:t>scorecard</a:t>
            </a:r>
            <a:r>
              <a:rPr lang="cs-CZ" sz="1800" dirty="0"/>
              <a:t> (známá pod zkratkou BSC) představuje systém strategického řízení a měření výkonnosti organizace, jehož základem je stanovení vyváženého systému vzájemně propojených ukazatelů výkonnosti organizaci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Jejími tvůrci byli R. S. Kaplan a David P. </a:t>
            </a:r>
            <a:r>
              <a:rPr lang="cs-CZ" sz="1800" dirty="0" err="1"/>
              <a:t>Norton</a:t>
            </a:r>
            <a:r>
              <a:rPr lang="cs-CZ" sz="1800" dirty="0"/>
              <a:t>, kteří ji zformulovali v devadesátých létech dvacátého století.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Jedná </a:t>
            </a:r>
            <a:r>
              <a:rPr lang="cs-CZ" sz="1800" dirty="0"/>
              <a:t>se o metodu, která je univerzálně použitelná ve všech odvětvích a typech organizací. Její hlavní výhodou je právě </a:t>
            </a:r>
            <a:r>
              <a:rPr lang="cs-CZ" sz="1800" dirty="0" smtClean="0"/>
              <a:t>univerzálnost.</a:t>
            </a:r>
          </a:p>
          <a:p>
            <a:pPr lvl="0" algn="just"/>
            <a:r>
              <a:rPr lang="cs-CZ" sz="1800" dirty="0" smtClean="0"/>
              <a:t>Metoda </a:t>
            </a:r>
            <a:r>
              <a:rPr lang="cs-CZ" sz="1800" dirty="0"/>
              <a:t>BSC vytváří vazbu mezi strategií a operativní činností s důrazem na měření výkonu. Metoda BSC vznikla jako reakce na praktická zjištění, že řada strategických záměrů nebyla dotažena do konce.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Přednosti metody </a:t>
            </a:r>
            <a:r>
              <a:rPr lang="cs-CZ" sz="1800" dirty="0"/>
              <a:t>BSC </a:t>
            </a:r>
            <a:r>
              <a:rPr lang="cs-CZ" sz="1800" dirty="0" smtClean="0"/>
              <a:t>lze spatřit v</a:t>
            </a:r>
            <a:r>
              <a:rPr lang="cs-CZ" sz="1800" dirty="0"/>
              <a:t> tom, že tato metoda napomáhá systémové integraci různých organizačních procesů a programů, jako je kvalita, </a:t>
            </a:r>
            <a:r>
              <a:rPr lang="cs-CZ" sz="1800" dirty="0" err="1"/>
              <a:t>reengineering</a:t>
            </a:r>
            <a:r>
              <a:rPr lang="cs-CZ" sz="1800" dirty="0"/>
              <a:t>, aktivity ve vztahu k zákazníkům a </a:t>
            </a:r>
            <a:r>
              <a:rPr lang="cs-CZ" sz="1800" dirty="0" smtClean="0"/>
              <a:t>další.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Metoda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0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Základní </a:t>
            </a:r>
            <a:r>
              <a:rPr lang="cs-CZ" sz="1800" dirty="0" smtClean="0"/>
              <a:t>charakteristiky </a:t>
            </a:r>
            <a:r>
              <a:rPr lang="cs-CZ" sz="1800" dirty="0"/>
              <a:t>konceptu BSC </a:t>
            </a:r>
            <a:r>
              <a:rPr lang="cs-CZ" sz="1800" dirty="0" err="1"/>
              <a:t>Marinič</a:t>
            </a:r>
            <a:r>
              <a:rPr lang="cs-CZ" sz="1800" dirty="0"/>
              <a:t> </a:t>
            </a:r>
            <a:r>
              <a:rPr lang="cs-CZ" sz="1800" dirty="0" smtClean="0"/>
              <a:t>shrnuje </a:t>
            </a:r>
            <a:r>
              <a:rPr lang="cs-CZ" sz="1800" dirty="0"/>
              <a:t>takto:</a:t>
            </a:r>
          </a:p>
          <a:p>
            <a:pPr lvl="0" algn="just"/>
            <a:r>
              <a:rPr lang="cs-CZ" sz="1800" dirty="0"/>
              <a:t>systém umožňující transformaci vizi a strategii organizace v nástroj realizace a řízení;</a:t>
            </a:r>
          </a:p>
          <a:p>
            <a:pPr lvl="0" algn="just"/>
            <a:r>
              <a:rPr lang="cs-CZ" sz="1800" dirty="0"/>
              <a:t>systém transformující strategické cíle na měřitelné, kontrolovatelné kroky;</a:t>
            </a:r>
          </a:p>
          <a:p>
            <a:pPr lvl="0" algn="just"/>
            <a:r>
              <a:rPr lang="cs-CZ" sz="1800" dirty="0"/>
              <a:t>systém sjednocující ukazatele výkonnosti do spojitého systému;</a:t>
            </a:r>
          </a:p>
          <a:p>
            <a:pPr lvl="0" algn="just"/>
            <a:r>
              <a:rPr lang="cs-CZ" sz="1800" dirty="0"/>
              <a:t>systém umožňující komplexní pohled na aktivity organizace pomoci finančních a nefinančních ukazatelů;</a:t>
            </a:r>
          </a:p>
          <a:p>
            <a:pPr lvl="0" algn="just"/>
            <a:r>
              <a:rPr lang="cs-CZ" sz="1800" dirty="0"/>
              <a:t>systém monitorující historickou výkonnost a proaktivně ovlivňující budoucnost;</a:t>
            </a:r>
          </a:p>
          <a:p>
            <a:pPr lvl="0" algn="just"/>
            <a:r>
              <a:rPr lang="cs-CZ" sz="1800" dirty="0"/>
              <a:t>systém vyvážený směrem nahoru i dolu napříč organizací.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charakteristiky metody BSC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06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5768" y="987574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Finanční </a:t>
            </a:r>
            <a:r>
              <a:rPr lang="cs-CZ" sz="1800" b="1" dirty="0"/>
              <a:t>perspektiva</a:t>
            </a:r>
            <a:r>
              <a:rPr lang="cs-CZ" sz="1800" dirty="0"/>
              <a:t> – perspektiva soustředěná na identifikaci postavení organizace na kapitálovém trhu pomocí ukazatele tržního hodnoty organizace MVA, případně pomocí ukazatele tvorby hodnoty pro akcionáře. </a:t>
            </a:r>
          </a:p>
          <a:p>
            <a:pPr lvl="0" algn="just"/>
            <a:r>
              <a:rPr lang="cs-CZ" sz="1800" b="1" dirty="0"/>
              <a:t>Z</a:t>
            </a:r>
            <a:r>
              <a:rPr lang="cs-CZ" sz="1800" b="1" dirty="0" smtClean="0"/>
              <a:t>ákaznická </a:t>
            </a:r>
            <a:r>
              <a:rPr lang="cs-CZ" sz="1800" b="1" dirty="0"/>
              <a:t>perspektiva</a:t>
            </a:r>
            <a:r>
              <a:rPr lang="cs-CZ" sz="1800" dirty="0"/>
              <a:t> – perspektiva zaměřená na hledání kompromisu mezi přáním a potřebami zákazníků a možnostmi organizace, při respektování limitů a omezení </a:t>
            </a:r>
            <a:r>
              <a:rPr lang="cs-CZ" sz="1800" dirty="0" smtClean="0"/>
              <a:t>organizace.</a:t>
            </a:r>
            <a:endParaRPr lang="cs-CZ" sz="1800" dirty="0"/>
          </a:p>
          <a:p>
            <a:pPr lvl="0" algn="just"/>
            <a:r>
              <a:rPr lang="cs-CZ" sz="1800" b="1" dirty="0" smtClean="0"/>
              <a:t>Procesní </a:t>
            </a:r>
            <a:r>
              <a:rPr lang="cs-CZ" sz="1800" b="1" dirty="0"/>
              <a:t>perspektiva</a:t>
            </a:r>
            <a:r>
              <a:rPr lang="cs-CZ" sz="1800" dirty="0"/>
              <a:t> – perspektiva soustředěná na procesy a postupy nezbytné pro fungování </a:t>
            </a:r>
            <a:r>
              <a:rPr lang="cs-CZ" sz="1800" dirty="0" smtClean="0"/>
              <a:t>organizace.</a:t>
            </a:r>
            <a:endParaRPr lang="cs-CZ" sz="1800" dirty="0"/>
          </a:p>
          <a:p>
            <a:pPr algn="just"/>
            <a:r>
              <a:rPr lang="cs-CZ" sz="1800" b="1" dirty="0" smtClean="0"/>
              <a:t>Perspektiva </a:t>
            </a:r>
            <a:r>
              <a:rPr lang="cs-CZ" sz="1800" b="1" dirty="0"/>
              <a:t>učení se a růstu</a:t>
            </a:r>
            <a:r>
              <a:rPr lang="cs-CZ" sz="1800" dirty="0"/>
              <a:t> – perspektiva zaměřená na faktory spojené s potenciálem růstu a rozvoje, který je spojen s lidským potenciálem, tedy se zaměstnanci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Perspektivy metody BSC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65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se vždycky bude lišit podle oblasti světa. Je to dáno vývojem společnosti, v té které lokalitě a chápáním světa v těchto lokalitách. V této souvislosti mluvíme o interkulturním managementu, nebo také managementu napříč </a:t>
            </a:r>
            <a:r>
              <a:rPr lang="cs-CZ" sz="1800" dirty="0" smtClean="0"/>
              <a:t>kulturami.</a:t>
            </a:r>
          </a:p>
          <a:p>
            <a:pPr algn="just"/>
            <a:r>
              <a:rPr lang="cs-CZ" sz="1800" dirty="0"/>
              <a:t>Rozdíly v kulturních standardech různých národů se stávají zdrojem mnoha významných lidských nedorozumění a často i bariérou vzájemné spolupráce.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Interkulturní </a:t>
            </a:r>
            <a:r>
              <a:rPr lang="cs-CZ" sz="1800" dirty="0"/>
              <a:t>přístup by měl respektovat různé kultury a skutečně realizovat tato </a:t>
            </a:r>
            <a:r>
              <a:rPr lang="cs-CZ" sz="1800" dirty="0" smtClean="0"/>
              <a:t>opatření:</a:t>
            </a:r>
            <a:endParaRPr lang="cs-CZ" sz="1800" dirty="0"/>
          </a:p>
          <a:p>
            <a:pPr lvl="0" algn="just"/>
            <a:r>
              <a:rPr lang="cs-CZ" sz="1800" dirty="0"/>
              <a:t>dobře poznat a pochopit cizí kulturu;</a:t>
            </a:r>
          </a:p>
          <a:p>
            <a:pPr lvl="0" algn="just"/>
            <a:r>
              <a:rPr lang="cs-CZ" sz="1800" dirty="0"/>
              <a:t>cizí kulturu respektovat v její odlišnosti a specifičnosti;</a:t>
            </a:r>
          </a:p>
          <a:p>
            <a:pPr algn="just"/>
            <a:r>
              <a:rPr lang="cs-CZ" sz="1800" dirty="0"/>
              <a:t>vytvářet ve vztahu k cizím kulturám vstřícné kroky.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Manažerské přístupy v mezinárodním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0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K realizaci těchto opatření a překonávání interkulturních rozdílů se v současné době nastavují interkulturní kompetence. </a:t>
            </a:r>
            <a:r>
              <a:rPr lang="cs-CZ" sz="1700" b="1" dirty="0" smtClean="0"/>
              <a:t>Interkulturní </a:t>
            </a:r>
            <a:r>
              <a:rPr lang="cs-CZ" sz="1700" b="1" dirty="0"/>
              <a:t>kompetence</a:t>
            </a:r>
            <a:r>
              <a:rPr lang="cs-CZ" sz="1700" dirty="0"/>
              <a:t> </a:t>
            </a:r>
            <a:r>
              <a:rPr lang="cs-CZ" sz="1700" dirty="0" smtClean="0"/>
              <a:t>představuje </a:t>
            </a:r>
            <a:r>
              <a:rPr lang="cs-CZ" sz="1700" dirty="0"/>
              <a:t>schopnost vstupovat do interkulturních nebo přímo multikulturních sociálních situací, schopnost pochopit je v existujících kulturních dimenzích, schopnost přiměřeně je zvládat a v jejich kontextu úspěšně řešit věcné úkoly. </a:t>
            </a:r>
            <a:endParaRPr lang="cs-CZ" sz="1700" dirty="0" smtClean="0"/>
          </a:p>
          <a:p>
            <a:pPr marL="0" indent="0" algn="just">
              <a:buNone/>
            </a:pPr>
            <a:r>
              <a:rPr lang="cs-CZ" sz="1700" dirty="0" smtClean="0"/>
              <a:t>Do </a:t>
            </a:r>
            <a:r>
              <a:rPr lang="cs-CZ" sz="1700" dirty="0"/>
              <a:t>oblasti interkulturních kompetencí lze zahrnout:</a:t>
            </a:r>
          </a:p>
          <a:p>
            <a:pPr lvl="0" algn="just"/>
            <a:r>
              <a:rPr lang="cs-CZ" sz="1700" dirty="0"/>
              <a:t>poznání a pochopení cizí kultury v jejím fyzickém a systémovém rozměru;</a:t>
            </a:r>
          </a:p>
          <a:p>
            <a:pPr lvl="0" algn="just"/>
            <a:r>
              <a:rPr lang="cs-CZ" sz="1700" dirty="0"/>
              <a:t>poznání a pochopení kulturních standardů cizí kultury (sociálních hodnot, norem a vzorců jednání);</a:t>
            </a:r>
          </a:p>
          <a:p>
            <a:pPr lvl="0" algn="just"/>
            <a:r>
              <a:rPr lang="cs-CZ" sz="1700" dirty="0"/>
              <a:t>zvládnutí existence dvou různých kulturních vlivů v jedné osobě a ve vazbě na reprezentanta druhé kultury;</a:t>
            </a:r>
          </a:p>
          <a:p>
            <a:pPr algn="just"/>
            <a:r>
              <a:rPr lang="cs-CZ" sz="1700" dirty="0"/>
              <a:t>zobecnění a vytvoření účinného souboru taktik a strategií pro poznání, pochopení a komunikaci s dalšími cizími kulturami. </a:t>
            </a:r>
            <a:endParaRPr lang="cs-CZ" sz="17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00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b="24398"/>
          <a:stretch/>
        </p:blipFill>
        <p:spPr>
          <a:xfrm>
            <a:off x="1137320" y="1137414"/>
            <a:ext cx="5976664" cy="330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881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50" dirty="0"/>
              <a:t>Interkulturní manažerská kompetence je </a:t>
            </a:r>
            <a:r>
              <a:rPr lang="cs-CZ" sz="1650" dirty="0" smtClean="0"/>
              <a:t>vzájemně závislá </a:t>
            </a:r>
            <a:r>
              <a:rPr lang="cs-CZ" sz="1650" dirty="0"/>
              <a:t>s dalšími manažerskými </a:t>
            </a:r>
            <a:r>
              <a:rPr lang="cs-CZ" sz="1650" dirty="0" smtClean="0"/>
              <a:t>kompetencemi, strategickou</a:t>
            </a:r>
            <a:r>
              <a:rPr lang="cs-CZ" sz="1650" dirty="0"/>
              <a:t>, individuální, </a:t>
            </a:r>
            <a:r>
              <a:rPr lang="cs-CZ" sz="1650" dirty="0" smtClean="0"/>
              <a:t>sociální a </a:t>
            </a:r>
            <a:r>
              <a:rPr lang="cs-CZ" sz="1650" dirty="0"/>
              <a:t>odbornou kompetencí, které </a:t>
            </a:r>
            <a:r>
              <a:rPr lang="cs-CZ" sz="1650" dirty="0" smtClean="0"/>
              <a:t>významně podporují úspěšné působení </a:t>
            </a:r>
            <a:r>
              <a:rPr lang="cs-CZ" sz="1650" dirty="0"/>
              <a:t>manažera v mezinárodním </a:t>
            </a:r>
            <a:r>
              <a:rPr lang="cs-CZ" sz="1650" dirty="0" smtClean="0"/>
              <a:t>prostředí. </a:t>
            </a:r>
          </a:p>
          <a:p>
            <a:pPr algn="just"/>
            <a:r>
              <a:rPr lang="cs-CZ" sz="1650" dirty="0"/>
              <a:t>Pod pojmem </a:t>
            </a:r>
            <a:r>
              <a:rPr lang="cs-CZ" sz="1650" b="1" dirty="0"/>
              <a:t>strategická kompetence </a:t>
            </a:r>
            <a:r>
              <a:rPr lang="cs-CZ" sz="1650" dirty="0" smtClean="0"/>
              <a:t>je </a:t>
            </a:r>
            <a:r>
              <a:rPr lang="cs-CZ" sz="1650" dirty="0"/>
              <a:t>chápáno </a:t>
            </a:r>
            <a:r>
              <a:rPr lang="cs-CZ" sz="1650" dirty="0" smtClean="0"/>
              <a:t>finanční řízení, řízení </a:t>
            </a:r>
            <a:r>
              <a:rPr lang="cs-CZ" sz="1650" dirty="0"/>
              <a:t>rizik, </a:t>
            </a:r>
            <a:r>
              <a:rPr lang="cs-CZ" sz="1650" dirty="0" smtClean="0"/>
              <a:t>znalostí</a:t>
            </a:r>
            <a:r>
              <a:rPr lang="cs-CZ" sz="1650" dirty="0"/>
              <a:t>, </a:t>
            </a:r>
            <a:r>
              <a:rPr lang="cs-CZ" sz="1650" dirty="0" smtClean="0"/>
              <a:t>organizační </a:t>
            </a:r>
            <a:r>
              <a:rPr lang="cs-CZ" sz="1650" dirty="0"/>
              <a:t>schopnosti, schopnost </a:t>
            </a:r>
            <a:r>
              <a:rPr lang="cs-CZ" sz="1650" dirty="0" smtClean="0"/>
              <a:t>řešit </a:t>
            </a:r>
            <a:r>
              <a:rPr lang="cs-CZ" sz="1650" dirty="0"/>
              <a:t>problémy, rozhodování a synergie.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Individuální kompetence </a:t>
            </a:r>
            <a:r>
              <a:rPr lang="cs-CZ" sz="1650" dirty="0" smtClean="0"/>
              <a:t>představuje </a:t>
            </a:r>
            <a:r>
              <a:rPr lang="cs-CZ" sz="1650" dirty="0"/>
              <a:t>schopnost vlastní motivace, </a:t>
            </a:r>
            <a:r>
              <a:rPr lang="cs-CZ" sz="1650" dirty="0" smtClean="0"/>
              <a:t>sebeorganizování</a:t>
            </a:r>
            <a:r>
              <a:rPr lang="cs-CZ" sz="1650" dirty="0"/>
              <a:t>, kontroly situace, odolnost </a:t>
            </a:r>
            <a:r>
              <a:rPr lang="cs-CZ" sz="1650" dirty="0" smtClean="0"/>
              <a:t>vůči </a:t>
            </a:r>
            <a:r>
              <a:rPr lang="cs-CZ" sz="1650" dirty="0"/>
              <a:t>stresu, optimistický </a:t>
            </a:r>
            <a:r>
              <a:rPr lang="cs-CZ" sz="1650" dirty="0" smtClean="0"/>
              <a:t>přístup </a:t>
            </a:r>
            <a:r>
              <a:rPr lang="cs-CZ" sz="1650" dirty="0"/>
              <a:t>a schopnost sebekritiky.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Sociální </a:t>
            </a:r>
            <a:r>
              <a:rPr lang="cs-CZ" sz="1650" b="1" dirty="0"/>
              <a:t>kompetencí </a:t>
            </a:r>
            <a:r>
              <a:rPr lang="cs-CZ" sz="1650" dirty="0" smtClean="0"/>
              <a:t>je chápána schopnost </a:t>
            </a:r>
            <a:r>
              <a:rPr lang="cs-CZ" sz="1650" dirty="0"/>
              <a:t>týmové spolupráce, </a:t>
            </a:r>
            <a:r>
              <a:rPr lang="cs-CZ" sz="1650" dirty="0" smtClean="0"/>
              <a:t>přizpůsobení </a:t>
            </a:r>
            <a:r>
              <a:rPr lang="cs-CZ" sz="1650" dirty="0"/>
              <a:t>se, komunikace, empatie, tolerance a </a:t>
            </a:r>
            <a:r>
              <a:rPr lang="cs-CZ" sz="1650" dirty="0" smtClean="0"/>
              <a:t>řídicí </a:t>
            </a:r>
            <a:r>
              <a:rPr lang="cs-CZ" sz="1650" dirty="0"/>
              <a:t>schopnosti. </a:t>
            </a:r>
          </a:p>
          <a:p>
            <a:pPr algn="just"/>
            <a:r>
              <a:rPr lang="cs-CZ" sz="1650" b="1" dirty="0"/>
              <a:t>Odborná kompetence </a:t>
            </a:r>
            <a:r>
              <a:rPr lang="cs-CZ" sz="1650" dirty="0" smtClean="0"/>
              <a:t>předpokládá </a:t>
            </a:r>
            <a:r>
              <a:rPr lang="cs-CZ" sz="1650" dirty="0"/>
              <a:t>schopnost aplikace získaných znalostí z </a:t>
            </a:r>
            <a:r>
              <a:rPr lang="cs-CZ" sz="1650" dirty="0" smtClean="0"/>
              <a:t>oboru</a:t>
            </a:r>
            <a:r>
              <a:rPr lang="cs-CZ" sz="1650" dirty="0"/>
              <a:t>, </a:t>
            </a:r>
            <a:r>
              <a:rPr lang="cs-CZ" sz="1650" dirty="0" smtClean="0"/>
              <a:t>o řízení podniku</a:t>
            </a:r>
            <a:r>
              <a:rPr lang="cs-CZ" sz="1650" dirty="0"/>
              <a:t>, moderních </a:t>
            </a:r>
            <a:r>
              <a:rPr lang="cs-CZ" sz="1650" dirty="0" smtClean="0"/>
              <a:t>komunikačních </a:t>
            </a:r>
            <a:r>
              <a:rPr lang="cs-CZ" sz="1650" dirty="0"/>
              <a:t>technologiích a mezinárodní pracovní </a:t>
            </a:r>
            <a:r>
              <a:rPr lang="cs-CZ" sz="1650" dirty="0" smtClean="0"/>
              <a:t>zkušenost.</a:t>
            </a:r>
            <a:endParaRPr lang="cs-CZ" sz="1650" dirty="0"/>
          </a:p>
          <a:p>
            <a:pPr algn="just"/>
            <a:endParaRPr lang="cs-CZ" sz="165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 smtClean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98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Interkulturní dimenze – G. </a:t>
            </a:r>
            <a:r>
              <a:rPr lang="cs-CZ" dirty="0" err="1" smtClean="0"/>
              <a:t>Hofstede</a:t>
            </a:r>
            <a:r>
              <a:rPr lang="cs-CZ" dirty="0" smtClean="0"/>
              <a:t> – </a:t>
            </a:r>
            <a:r>
              <a:rPr lang="cs-CZ" dirty="0" err="1" smtClean="0"/>
              <a:t>Power</a:t>
            </a:r>
            <a:r>
              <a:rPr lang="cs-CZ" dirty="0" smtClean="0"/>
              <a:t> distance index </a:t>
            </a:r>
            <a:endParaRPr lang="cs-CZ" dirty="0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1647069"/>
              </p:ext>
            </p:extLst>
          </p:nvPr>
        </p:nvGraphicFramePr>
        <p:xfrm>
          <a:off x="179512" y="703189"/>
          <a:ext cx="8137276" cy="4028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Graf" r:id="rId3" imgW="10083696" imgH="5556227" progId="Excel.Chart.8">
                  <p:embed/>
                </p:oleObj>
              </mc:Choice>
              <mc:Fallback>
                <p:oleObj name="Graf" r:id="rId3" imgW="10083696" imgH="5556227" progId="Excel.Char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703189"/>
                        <a:ext cx="8137276" cy="402880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466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4426</TotalTime>
  <Words>1496</Words>
  <Application>Microsoft Office PowerPoint</Application>
  <PresentationFormat>Předvádění na obrazovce (16:9)</PresentationFormat>
  <Paragraphs>104</Paragraphs>
  <Slides>18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SLU</vt:lpstr>
      <vt:lpstr>Graf</vt:lpstr>
      <vt:lpstr>Metoda BSC Podnikatelské prostředí a jeho vliv na management Specifické znaky managementu v USA, Japonsku a Evropě</vt:lpstr>
      <vt:lpstr>Metoda Balanced Scorecard</vt:lpstr>
      <vt:lpstr>Základní charakteristiky metody BSC</vt:lpstr>
      <vt:lpstr>Perspektivy metody BSC</vt:lpstr>
      <vt:lpstr>Manažerské přístupy v mezinárodním prostředí</vt:lpstr>
      <vt:lpstr>Interkulturní kompetence I</vt:lpstr>
      <vt:lpstr>Interkulturní kompetence</vt:lpstr>
      <vt:lpstr>Interkulturní kompetence II</vt:lpstr>
      <vt:lpstr>Interkulturní dimenze – G. Hofstede – Power distance index </vt:lpstr>
      <vt:lpstr>Interkulturní dimenze – G. Hofstede – Uncertainty avoidance index </vt:lpstr>
      <vt:lpstr>Interkulturní dimenze – G. Hofstede – Individualism index </vt:lpstr>
      <vt:lpstr>Interkulturní dimenze – G. Hofstede – Masculinity index </vt:lpstr>
      <vt:lpstr>Typy mezinárodních manažerů</vt:lpstr>
      <vt:lpstr>Americký management</vt:lpstr>
      <vt:lpstr>Japonský management I</vt:lpstr>
      <vt:lpstr>Japonský management II</vt:lpstr>
      <vt:lpstr>EPRG model</vt:lpstr>
      <vt:lpstr>EPRG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519</cp:revision>
  <dcterms:created xsi:type="dcterms:W3CDTF">2016-07-06T15:42:34Z</dcterms:created>
  <dcterms:modified xsi:type="dcterms:W3CDTF">2020-05-06T18:40:00Z</dcterms:modified>
</cp:coreProperties>
</file>