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324" r:id="rId3"/>
    <p:sldId id="299" r:id="rId4"/>
    <p:sldId id="268" r:id="rId5"/>
    <p:sldId id="300" r:id="rId6"/>
    <p:sldId id="301" r:id="rId7"/>
    <p:sldId id="308" r:id="rId8"/>
    <p:sldId id="309" r:id="rId9"/>
    <p:sldId id="311" r:id="rId10"/>
    <p:sldId id="313" r:id="rId11"/>
    <p:sldId id="312" r:id="rId12"/>
    <p:sldId id="315" r:id="rId13"/>
    <p:sldId id="316" r:id="rId14"/>
    <p:sldId id="322" r:id="rId15"/>
    <p:sldId id="323" r:id="rId16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8" autoAdjust="0"/>
    <p:restoredTop sz="94660"/>
  </p:normalViewPr>
  <p:slideViewPr>
    <p:cSldViewPr>
      <p:cViewPr varScale="1">
        <p:scale>
          <a:sx n="81" d="100"/>
          <a:sy n="81" d="100"/>
        </p:scale>
        <p:origin x="800" y="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02.03.2020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Historický vývoj managementu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</a:t>
            </a:r>
          </a:p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přednáška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700" dirty="0" smtClean="0"/>
              <a:t>Základními </a:t>
            </a:r>
            <a:r>
              <a:rPr lang="cs-CZ" sz="1700" dirty="0"/>
              <a:t>principy byrokratického řízení a byrokratické organizace jsou:</a:t>
            </a:r>
          </a:p>
          <a:p>
            <a:pPr algn="just"/>
            <a:r>
              <a:rPr lang="cs-CZ" sz="1700" dirty="0"/>
              <a:t>Jasná dělba práce. Každý pracovník má podrobný popis práce s vymezenými pravomocemi a odpovědnostmi, které nesmí porušit.</a:t>
            </a:r>
          </a:p>
          <a:p>
            <a:pPr algn="just"/>
            <a:r>
              <a:rPr lang="cs-CZ" sz="1700" dirty="0"/>
              <a:t>Práce podle pravidel. Veškerá činnost v organizaci probíhá podle přesně stanovených pravidel, směrnic, příkazů aj., které nelze porušovat.</a:t>
            </a:r>
          </a:p>
          <a:p>
            <a:pPr algn="just"/>
            <a:r>
              <a:rPr lang="cs-CZ" sz="1700" dirty="0"/>
              <a:t>Souvislý řetěz příkazů. Pracovní příkazy musejí být předávány souvisle a plynule od vrcholového vedoucího pracovníka až po nejnižší stupeň řízení.</a:t>
            </a:r>
          </a:p>
          <a:p>
            <a:pPr algn="just"/>
            <a:r>
              <a:rPr lang="cs-CZ" sz="1700" dirty="0"/>
              <a:t>Odstup mezi vedoucím pracovníkem a podřízenými. S podřízenými má jednat formálně, neosobně, ale spravedlivě.</a:t>
            </a:r>
          </a:p>
          <a:p>
            <a:pPr algn="just"/>
            <a:r>
              <a:rPr lang="cs-CZ" sz="1700" dirty="0"/>
              <a:t>Pracovní postup zaměstnanců je založený na výkonnosti a věku pracovníka. </a:t>
            </a:r>
          </a:p>
          <a:p>
            <a:pPr algn="just"/>
            <a:r>
              <a:rPr lang="cs-CZ" sz="1700" dirty="0"/>
              <a:t>Zaměstnanci se nemají podílet na správě ani na vlastnictví majetku organizace</a:t>
            </a:r>
            <a:r>
              <a:rPr lang="cs-CZ" sz="1700" dirty="0" smtClean="0"/>
              <a:t>.</a:t>
            </a:r>
          </a:p>
          <a:p>
            <a:pPr marL="0" indent="0" algn="just">
              <a:buNone/>
            </a:pPr>
            <a:endParaRPr lang="cs-CZ" sz="1700" dirty="0"/>
          </a:p>
          <a:p>
            <a:pPr algn="just"/>
            <a:endParaRPr lang="cs-CZ" sz="1700" dirty="0"/>
          </a:p>
          <a:p>
            <a:pPr algn="just"/>
            <a:endParaRPr lang="cs-CZ" sz="1700" dirty="0" smtClean="0"/>
          </a:p>
          <a:p>
            <a:pPr algn="just"/>
            <a:endParaRPr lang="cs-CZ" sz="1700" dirty="0"/>
          </a:p>
          <a:p>
            <a:pPr algn="just"/>
            <a:endParaRPr lang="pl-PL" sz="17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Škola byrokratického řízení 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4284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Tento směr </a:t>
            </a:r>
            <a:r>
              <a:rPr lang="cs-CZ" sz="1800" dirty="0" smtClean="0"/>
              <a:t>managementu </a:t>
            </a:r>
            <a:r>
              <a:rPr lang="cs-CZ" sz="1800" dirty="0"/>
              <a:t>zdůrazňuje význam psychických a sociálních </a:t>
            </a:r>
            <a:r>
              <a:rPr lang="cs-CZ" sz="1800" dirty="0" smtClean="0"/>
              <a:t>faktorů a jejich </a:t>
            </a:r>
            <a:r>
              <a:rPr lang="cs-CZ" sz="1800" dirty="0"/>
              <a:t>vliv na </a:t>
            </a:r>
            <a:r>
              <a:rPr lang="cs-CZ" sz="1800" dirty="0" smtClean="0"/>
              <a:t>výsledky </a:t>
            </a:r>
            <a:r>
              <a:rPr lang="cs-CZ" sz="1800" dirty="0"/>
              <a:t>práce lidí. </a:t>
            </a:r>
            <a:endParaRPr lang="cs-CZ" sz="1800" dirty="0" smtClean="0"/>
          </a:p>
          <a:p>
            <a:pPr algn="just"/>
            <a:r>
              <a:rPr lang="cs-CZ" sz="1800" dirty="0"/>
              <a:t>Škola lidských vztahů </a:t>
            </a:r>
            <a:r>
              <a:rPr lang="cs-CZ" sz="1800" dirty="0" smtClean="0"/>
              <a:t>preferovala člověka </a:t>
            </a:r>
            <a:r>
              <a:rPr lang="cs-CZ" sz="1800" dirty="0"/>
              <a:t>jako ústřední prvek organizace a objekt řízení a stala se </a:t>
            </a:r>
            <a:r>
              <a:rPr lang="cs-CZ" sz="1800" dirty="0" smtClean="0"/>
              <a:t>jedním z prvních </a:t>
            </a:r>
            <a:r>
              <a:rPr lang="cs-CZ" sz="1800" dirty="0"/>
              <a:t>východisek pro současný management lidských </a:t>
            </a:r>
            <a:r>
              <a:rPr lang="cs-CZ" sz="1800" dirty="0" smtClean="0"/>
              <a:t>zdrojů.</a:t>
            </a:r>
            <a:endParaRPr lang="cs-CZ" sz="1800" dirty="0"/>
          </a:p>
          <a:p>
            <a:pPr algn="just"/>
            <a:r>
              <a:rPr lang="cs-CZ" sz="1800" dirty="0" smtClean="0"/>
              <a:t>Velice </a:t>
            </a:r>
            <a:r>
              <a:rPr lang="cs-CZ" sz="1800" dirty="0"/>
              <a:t>známý je díky závěrům tzv. </a:t>
            </a:r>
            <a:r>
              <a:rPr lang="cs-CZ" sz="1800" dirty="0" err="1" smtClean="0"/>
              <a:t>Hawthornských</a:t>
            </a:r>
            <a:r>
              <a:rPr lang="cs-CZ" sz="1800" dirty="0" smtClean="0"/>
              <a:t> studií. V těchto </a:t>
            </a:r>
            <a:r>
              <a:rPr lang="cs-CZ" sz="1800" dirty="0"/>
              <a:t>studiích bylo zjištěno, že produktivitu práce ovlivňuje mnohem </a:t>
            </a:r>
            <a:r>
              <a:rPr lang="cs-CZ" sz="1800" dirty="0" smtClean="0"/>
              <a:t>významněji </a:t>
            </a:r>
            <a:r>
              <a:rPr lang="cs-CZ" sz="1800" dirty="0"/>
              <a:t>„</a:t>
            </a:r>
            <a:r>
              <a:rPr lang="cs-CZ" sz="1800" dirty="0" smtClean="0"/>
              <a:t>lidský </a:t>
            </a:r>
            <a:r>
              <a:rPr lang="cs-CZ" sz="1800" dirty="0"/>
              <a:t>prvek“ </a:t>
            </a:r>
            <a:r>
              <a:rPr lang="cs-CZ" sz="1800" dirty="0" smtClean="0"/>
              <a:t>v pracovním prostředí než </a:t>
            </a:r>
            <a:r>
              <a:rPr lang="cs-CZ" sz="1800" dirty="0"/>
              <a:t>technické, respektive </a:t>
            </a:r>
            <a:r>
              <a:rPr lang="cs-CZ" sz="1800" dirty="0" smtClean="0"/>
              <a:t>fyzikální </a:t>
            </a:r>
            <a:r>
              <a:rPr lang="cs-CZ" sz="1800" dirty="0"/>
              <a:t>podmínky </a:t>
            </a:r>
            <a:r>
              <a:rPr lang="cs-CZ" sz="1800" dirty="0" smtClean="0"/>
              <a:t>práce.</a:t>
            </a:r>
          </a:p>
          <a:p>
            <a:pPr algn="just"/>
            <a:r>
              <a:rPr lang="cs-CZ" sz="1800" dirty="0"/>
              <a:t>Mezi představitele patří H</a:t>
            </a:r>
            <a:r>
              <a:rPr lang="cs-CZ" sz="1800" dirty="0" smtClean="0"/>
              <a:t>. </a:t>
            </a:r>
            <a:r>
              <a:rPr lang="cs-CZ" sz="1800" i="1" dirty="0" err="1" smtClean="0"/>
              <a:t>Münsterberg</a:t>
            </a:r>
            <a:r>
              <a:rPr lang="cs-CZ" sz="1800" i="1" dirty="0"/>
              <a:t>, </a:t>
            </a:r>
            <a:r>
              <a:rPr lang="cs-CZ" sz="1800" i="1" dirty="0" smtClean="0"/>
              <a:t>E</a:t>
            </a:r>
            <a:r>
              <a:rPr lang="cs-CZ" sz="1800" i="1" dirty="0"/>
              <a:t>. </a:t>
            </a:r>
            <a:r>
              <a:rPr lang="cs-CZ" sz="1800" i="1" dirty="0" err="1"/>
              <a:t>Mayo</a:t>
            </a:r>
            <a:r>
              <a:rPr lang="cs-CZ" sz="1800" i="1" dirty="0"/>
              <a:t>, V. </a:t>
            </a:r>
            <a:r>
              <a:rPr lang="cs-CZ" sz="1800" i="1" dirty="0" err="1"/>
              <a:t>Pareto</a:t>
            </a:r>
            <a:r>
              <a:rPr lang="cs-CZ" sz="1800" i="1" dirty="0"/>
              <a:t>, M. P. </a:t>
            </a:r>
            <a:r>
              <a:rPr lang="cs-CZ" sz="1800" i="1" dirty="0" err="1" smtClean="0"/>
              <a:t>Follet</a:t>
            </a:r>
            <a:r>
              <a:rPr lang="cs-CZ" sz="1800" i="1" dirty="0" smtClean="0"/>
              <a:t> </a:t>
            </a:r>
            <a:r>
              <a:rPr lang="cs-CZ" sz="1800" i="1" dirty="0" err="1" smtClean="0"/>
              <a:t>ová</a:t>
            </a:r>
            <a:r>
              <a:rPr lang="cs-CZ" sz="1800" i="1" dirty="0"/>
              <a:t>, Ch. </a:t>
            </a:r>
            <a:r>
              <a:rPr lang="cs-CZ" sz="1800" i="1" dirty="0" err="1"/>
              <a:t>Barnard</a:t>
            </a:r>
            <a:r>
              <a:rPr lang="cs-CZ" sz="1800" i="1" dirty="0"/>
              <a:t> a další.</a:t>
            </a:r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 smtClean="0"/>
          </a:p>
          <a:p>
            <a:pPr algn="just"/>
            <a:endParaRPr lang="cs-CZ" sz="1800" dirty="0"/>
          </a:p>
          <a:p>
            <a:pPr algn="just"/>
            <a:endParaRPr lang="pl-PL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Škola lidských vztahů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6977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Moderní teorie managementu po obsahové stránce není jednoznačně propracovanou teorií, je stále ve stádiu hledání </a:t>
            </a:r>
            <a:r>
              <a:rPr lang="cs-CZ" sz="1800" dirty="0" smtClean="0"/>
              <a:t>a rozvoje. </a:t>
            </a:r>
          </a:p>
          <a:p>
            <a:pPr algn="just"/>
            <a:r>
              <a:rPr lang="cs-CZ" sz="1800" dirty="0" smtClean="0"/>
              <a:t>Z </a:t>
            </a:r>
            <a:r>
              <a:rPr lang="cs-CZ" sz="1800" dirty="0"/>
              <a:t>tohoto pohledu i mnozí autoři, začlenění do ní předtím uvedených směrů, zasahují svými pracemi i do této vývojové etapy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 smtClean="0"/>
              <a:t>Jedná se o směry typické pro druhou polovinu dvacátého století a začátek dvacátého prvního století. </a:t>
            </a:r>
          </a:p>
          <a:p>
            <a:pPr algn="just"/>
            <a:r>
              <a:rPr lang="cs-CZ" sz="1800" dirty="0" smtClean="0"/>
              <a:t>Moderní směry managementu patří </a:t>
            </a:r>
            <a:r>
              <a:rPr lang="cs-CZ" sz="1800" dirty="0"/>
              <a:t>mezi významné a nosné z hlediska řízení organizací. </a:t>
            </a:r>
            <a:endParaRPr lang="cs-CZ" sz="1800" dirty="0" smtClean="0"/>
          </a:p>
          <a:p>
            <a:pPr algn="just"/>
            <a:r>
              <a:rPr lang="cs-CZ" sz="1800" dirty="0" smtClean="0"/>
              <a:t>Tyto moderní formy </a:t>
            </a:r>
            <a:r>
              <a:rPr lang="cs-CZ" sz="1800" dirty="0"/>
              <a:t>managementu vznikly v důsledku změn globálního podnikatelského prostředí a reflektují tyto změny v řízení </a:t>
            </a:r>
            <a:r>
              <a:rPr lang="cs-CZ" sz="1800" dirty="0" smtClean="0"/>
              <a:t>organizacích.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Moderní směry vývoje managementu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7901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700" dirty="0"/>
              <a:t>V období poloviny dvacátého století jsou rozvíjeny různé národové proudy, jejichž základy spadají do období klasického managementu. </a:t>
            </a:r>
            <a:endParaRPr lang="cs-CZ" sz="1700" dirty="0" smtClean="0"/>
          </a:p>
          <a:p>
            <a:pPr marL="0" indent="0" algn="just">
              <a:buNone/>
            </a:pPr>
            <a:r>
              <a:rPr lang="cs-CZ" sz="1700" dirty="0" smtClean="0"/>
              <a:t>Jedná </a:t>
            </a:r>
            <a:r>
              <a:rPr lang="cs-CZ" sz="1700" dirty="0"/>
              <a:t>se </a:t>
            </a:r>
            <a:r>
              <a:rPr lang="cs-CZ" sz="1700" dirty="0" smtClean="0"/>
              <a:t>o: </a:t>
            </a:r>
          </a:p>
          <a:p>
            <a:pPr algn="just"/>
            <a:r>
              <a:rPr lang="cs-CZ" sz="1700" b="1" dirty="0" smtClean="0"/>
              <a:t>sociální přístup</a:t>
            </a:r>
            <a:r>
              <a:rPr lang="cs-CZ" sz="1700" b="1" dirty="0"/>
              <a:t> </a:t>
            </a:r>
            <a:r>
              <a:rPr lang="cs-CZ" sz="1700" dirty="0" smtClean="0"/>
              <a:t>- </a:t>
            </a:r>
            <a:r>
              <a:rPr lang="cs-CZ" sz="1700" dirty="0"/>
              <a:t>psychologicko-sociální přístupy, jsou zaměřené na hledání postavení a úlohy člověka v </a:t>
            </a:r>
            <a:r>
              <a:rPr lang="cs-CZ" sz="1700" dirty="0" smtClean="0"/>
              <a:t>podniku;</a:t>
            </a:r>
          </a:p>
          <a:p>
            <a:pPr algn="just"/>
            <a:r>
              <a:rPr lang="cs-CZ" sz="1700" b="1" dirty="0" smtClean="0"/>
              <a:t>procesní přístup</a:t>
            </a:r>
            <a:r>
              <a:rPr lang="cs-CZ" sz="1700" b="1" dirty="0"/>
              <a:t> </a:t>
            </a:r>
            <a:r>
              <a:rPr lang="cs-CZ" sz="1700" dirty="0" smtClean="0"/>
              <a:t>- </a:t>
            </a:r>
            <a:r>
              <a:rPr lang="cs-CZ" sz="1700" dirty="0"/>
              <a:t>rozvíjejí teorii vnitřní struktury procesů řízení a systematicky se zabývají jednotlivými procesy, které manažeři při řízení </a:t>
            </a:r>
            <a:r>
              <a:rPr lang="cs-CZ" sz="1700" dirty="0" smtClean="0"/>
              <a:t>vykonávají;</a:t>
            </a:r>
          </a:p>
          <a:p>
            <a:pPr algn="just"/>
            <a:r>
              <a:rPr lang="cs-CZ" sz="1700" b="1" dirty="0" smtClean="0"/>
              <a:t>systémové přístupy</a:t>
            </a:r>
            <a:r>
              <a:rPr lang="cs-CZ" sz="1700" b="1" dirty="0"/>
              <a:t> </a:t>
            </a:r>
            <a:r>
              <a:rPr lang="cs-CZ" sz="1700" dirty="0" smtClean="0"/>
              <a:t>- </a:t>
            </a:r>
            <a:r>
              <a:rPr lang="cs-CZ" sz="1700" dirty="0"/>
              <a:t>usilují o aplikaci koncepce funkční analýzy a obecné teorie systémů do </a:t>
            </a:r>
            <a:r>
              <a:rPr lang="cs-CZ" sz="1700" dirty="0" smtClean="0"/>
              <a:t>řízení;</a:t>
            </a:r>
          </a:p>
          <a:p>
            <a:pPr algn="just"/>
            <a:r>
              <a:rPr lang="cs-CZ" sz="1700" b="1" dirty="0" smtClean="0"/>
              <a:t>kvantitativní přístupy</a:t>
            </a:r>
            <a:r>
              <a:rPr lang="cs-CZ" sz="1700" b="1" dirty="0"/>
              <a:t> </a:t>
            </a:r>
            <a:r>
              <a:rPr lang="cs-CZ" sz="1700" dirty="0" smtClean="0"/>
              <a:t>- </a:t>
            </a:r>
            <a:r>
              <a:rPr lang="cs-CZ" sz="1700" dirty="0"/>
              <a:t>chápou management jako čistě logické procesy, které lze transformovat do matematických </a:t>
            </a:r>
            <a:r>
              <a:rPr lang="cs-CZ" sz="1700" dirty="0" smtClean="0"/>
              <a:t>modelů;</a:t>
            </a:r>
          </a:p>
          <a:p>
            <a:pPr algn="just"/>
            <a:r>
              <a:rPr lang="cs-CZ" sz="1700" b="1" dirty="0" smtClean="0"/>
              <a:t>empirické </a:t>
            </a:r>
            <a:r>
              <a:rPr lang="cs-CZ" sz="1700" b="1" dirty="0"/>
              <a:t>(pragmatické) přístupy </a:t>
            </a:r>
            <a:r>
              <a:rPr lang="cs-CZ" sz="1700" dirty="0"/>
              <a:t>-jsou postaveny na zkušenostech, empirii, a praktických poznatcích, které vycházejí z praxí prověřených pravd. </a:t>
            </a:r>
          </a:p>
          <a:p>
            <a:pPr algn="just"/>
            <a:endParaRPr lang="cs-CZ" sz="17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Management 40. – 70. let 20. století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5109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Management v reakci na vývoj a charakteristiky tohoto období, hledá nové manažerské přístupy, které umožní podnikům pružně a efektivně reagovat na tyto změny. Management se začíná zaměřovat na studium podnikatelského prostředí a změn v něm. V reakci na nasycení řady trhů vzniká nová manažerská koncepce, a to koncepce marketingová. Končí éra výrobce a začíná éra zákazníka. Tato skutečnost má dalekosáhlé důsledky pro systém řízení podniku. Začínají se zavádět první systémy péče o zákazníka. Roste význam znalostí, a to nejen zákazníků, ale i trhů. Znalosti se stávají významným zdrojem a konkurenční výhodou podniků.</a:t>
            </a:r>
          </a:p>
          <a:p>
            <a:pPr algn="just"/>
            <a:r>
              <a:rPr lang="cs-CZ" sz="1800" dirty="0"/>
              <a:t>K významným představitelům tohoto období vývoje managementu patří </a:t>
            </a:r>
            <a:r>
              <a:rPr lang="cs-CZ" sz="1800" i="1" dirty="0"/>
              <a:t>Philip </a:t>
            </a:r>
            <a:r>
              <a:rPr lang="cs-CZ" sz="1800" i="1" dirty="0" err="1"/>
              <a:t>Kotler</a:t>
            </a:r>
            <a:r>
              <a:rPr lang="cs-CZ" sz="1800" i="1" dirty="0"/>
              <a:t>, Michael E. Porter, Tom </a:t>
            </a:r>
            <a:r>
              <a:rPr lang="cs-CZ" sz="1800" i="1" dirty="0" err="1"/>
              <a:t>Peters</a:t>
            </a:r>
            <a:r>
              <a:rPr lang="cs-CZ" sz="1800" i="1" dirty="0"/>
              <a:t>, Robert </a:t>
            </a:r>
            <a:r>
              <a:rPr lang="cs-CZ" sz="1800" i="1" dirty="0" err="1"/>
              <a:t>Watermann</a:t>
            </a:r>
            <a:r>
              <a:rPr lang="cs-CZ" sz="1800" i="1" dirty="0"/>
              <a:t>, James </a:t>
            </a:r>
            <a:r>
              <a:rPr lang="cs-CZ" sz="1800" i="1" dirty="0" err="1"/>
              <a:t>Champy</a:t>
            </a:r>
            <a:r>
              <a:rPr lang="cs-CZ" sz="1800" i="1" dirty="0"/>
              <a:t>, Michael Hammer a Peter </a:t>
            </a:r>
            <a:r>
              <a:rPr lang="cs-CZ" sz="1800" i="1" dirty="0" err="1"/>
              <a:t>Senge</a:t>
            </a:r>
            <a:r>
              <a:rPr lang="cs-CZ" sz="1800" dirty="0"/>
              <a:t> (Veber a kol., 2009).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472608" cy="507703"/>
          </a:xfrm>
        </p:spPr>
        <p:txBody>
          <a:bodyPr/>
          <a:lstStyle/>
          <a:p>
            <a:r>
              <a:rPr lang="cs-CZ" dirty="0" smtClean="0"/>
              <a:t>Management konce dvacátého století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7254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550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Změny v podnikatelském prostředí se výrazným způsobem zrychlují. Rychlost těchto změn je taková, že není možné často ani určit a zaznamenat všechny nové trendy. </a:t>
            </a:r>
            <a:endParaRPr lang="cs-CZ" sz="1800" dirty="0" smtClean="0"/>
          </a:p>
          <a:p>
            <a:pPr algn="just"/>
            <a:r>
              <a:rPr lang="cs-CZ" sz="1800" dirty="0" smtClean="0"/>
              <a:t>Tato </a:t>
            </a:r>
            <a:r>
              <a:rPr lang="cs-CZ" sz="1800" dirty="0"/>
              <a:t>doba je typická rostoucím vlivem informacích, komunikačních a moderních dopravních systémů, které vedou ke zkracování vzdáleností a času. </a:t>
            </a:r>
            <a:endParaRPr lang="cs-CZ" sz="1800" dirty="0" smtClean="0"/>
          </a:p>
          <a:p>
            <a:pPr algn="just"/>
            <a:r>
              <a:rPr lang="cs-CZ" sz="1800" dirty="0" smtClean="0"/>
              <a:t>Vlivem </a:t>
            </a:r>
            <a:r>
              <a:rPr lang="cs-CZ" sz="1800" dirty="0"/>
              <a:t>těchto změn dochází k významnému prohlubování globalizace světového hospodářství. Důsledkem je vznik </a:t>
            </a:r>
            <a:r>
              <a:rPr lang="cs-CZ" sz="1800" dirty="0" err="1"/>
              <a:t>megatrhů</a:t>
            </a:r>
            <a:r>
              <a:rPr lang="cs-CZ" sz="1800" dirty="0"/>
              <a:t> a celosvětové konkurence, tzv. </a:t>
            </a:r>
            <a:r>
              <a:rPr lang="cs-CZ" sz="1800" dirty="0" err="1"/>
              <a:t>hyperkonkurence</a:t>
            </a:r>
            <a:r>
              <a:rPr lang="cs-CZ" sz="1800" dirty="0"/>
              <a:t>. </a:t>
            </a:r>
            <a:endParaRPr lang="cs-CZ" sz="1800" dirty="0" smtClean="0"/>
          </a:p>
          <a:p>
            <a:pPr algn="just"/>
            <a:r>
              <a:rPr lang="cs-CZ" sz="1800" dirty="0" smtClean="0"/>
              <a:t>Začíná </a:t>
            </a:r>
            <a:r>
              <a:rPr lang="cs-CZ" sz="1800" dirty="0"/>
              <a:t>se prosazovat řízení podnikatelských aktivit v rámci celého světa (mezinárodní management). </a:t>
            </a:r>
            <a:endParaRPr lang="cs-CZ" sz="1800" dirty="0" smtClean="0"/>
          </a:p>
          <a:p>
            <a:pPr algn="just"/>
            <a:r>
              <a:rPr lang="cs-CZ" sz="1800" dirty="0" smtClean="0"/>
              <a:t>Významnou </a:t>
            </a:r>
            <a:r>
              <a:rPr lang="cs-CZ" sz="1800" dirty="0"/>
              <a:t>oblast v rámci současných vývojových tendencí představují tzv. participační </a:t>
            </a:r>
            <a:r>
              <a:rPr lang="cs-CZ" sz="1800" dirty="0" smtClean="0"/>
              <a:t>systémy.</a:t>
            </a:r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Management počátku dvacátého prvního století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5484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550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Pojem management pochází z latinského slova „</a:t>
            </a:r>
            <a:r>
              <a:rPr lang="cs-CZ" sz="1800" dirty="0" err="1"/>
              <a:t>manus</a:t>
            </a:r>
            <a:r>
              <a:rPr lang="cs-CZ" sz="1800" dirty="0"/>
              <a:t>“ ruka, přičemž jeho původním významem bylo ruční ovládání koní. </a:t>
            </a:r>
            <a:r>
              <a:rPr lang="cs-CZ" sz="1800" dirty="0" smtClean="0"/>
              <a:t>V</a:t>
            </a:r>
            <a:r>
              <a:rPr lang="cs-CZ" sz="1800" dirty="0"/>
              <a:t> českém odborném prostředí je pojem „management“ chápán jako řízení podniku. </a:t>
            </a:r>
            <a:r>
              <a:rPr lang="cs-CZ" sz="1800" dirty="0" smtClean="0"/>
              <a:t>Pojem </a:t>
            </a:r>
            <a:r>
              <a:rPr lang="cs-CZ" sz="1800" dirty="0"/>
              <a:t>management, vzhledem k obtížnosti přesného a výstižného překladu z původního amerického pojetí (</a:t>
            </a:r>
            <a:r>
              <a:rPr lang="cs-CZ" sz="1800" dirty="0" err="1"/>
              <a:t>manage</a:t>
            </a:r>
            <a:r>
              <a:rPr lang="cs-CZ" sz="1800" dirty="0"/>
              <a:t> – management) do ostatních jazyků, se používá v této cizojazyčné podobě také v české odborné literatuře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/>
              <a:t>Management je komplexní a systematická disciplína, zabývající se poznatky o řízení, rozvíjí již více než sto </a:t>
            </a:r>
            <a:r>
              <a:rPr lang="cs-CZ" sz="1800" dirty="0" smtClean="0"/>
              <a:t>let. </a:t>
            </a:r>
          </a:p>
          <a:p>
            <a:pPr algn="just"/>
            <a:r>
              <a:rPr lang="cs-CZ" sz="1800" dirty="0" smtClean="0"/>
              <a:t>Management </a:t>
            </a:r>
            <a:r>
              <a:rPr lang="cs-CZ" sz="1800" dirty="0"/>
              <a:t>jako vědní disciplína je úzce spjata s empirií, praxí. Praxe poskytuje poznatky a management tyto poznatky zobecňuje v podobě obecných principů a metod. </a:t>
            </a:r>
            <a:endParaRPr lang="cs-CZ" sz="1800" dirty="0" smtClean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Pojetí managementu jako vědní disciplíny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6650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Období přelomu devatenáctého a dvacátého století, před skutečným nástupem intenzivního bádání v oblasti managementu, se nazývá někdy jako tzv. </a:t>
            </a:r>
            <a:r>
              <a:rPr lang="cs-CZ" sz="1800" dirty="0" err="1"/>
              <a:t>předvývojová</a:t>
            </a:r>
            <a:r>
              <a:rPr lang="cs-CZ" sz="1800" dirty="0"/>
              <a:t> etapa řízení. </a:t>
            </a:r>
            <a:r>
              <a:rPr lang="cs-CZ" sz="1800" dirty="0" smtClean="0"/>
              <a:t>Historie </a:t>
            </a:r>
            <a:r>
              <a:rPr lang="cs-CZ" sz="1800" dirty="0"/>
              <a:t>novodobého managementu je datována do období počátku 20. století. Je to dáno tím, že toto období je charakteristické úsilím o zvyšování produktivity práce v rozvíjejících se průmyslových podnicích. </a:t>
            </a:r>
            <a:endParaRPr lang="cs-CZ" sz="1800" dirty="0" smtClean="0"/>
          </a:p>
          <a:p>
            <a:pPr algn="just"/>
            <a:r>
              <a:rPr lang="cs-CZ" sz="1800" dirty="0" smtClean="0"/>
              <a:t>Vývoj </a:t>
            </a:r>
            <a:r>
              <a:rPr lang="cs-CZ" sz="1800" dirty="0"/>
              <a:t>novodobého managementu můžeme rozčlenit do následujících etap (Veber a kol., 2009):</a:t>
            </a:r>
          </a:p>
          <a:p>
            <a:pPr lvl="1" algn="just"/>
            <a:r>
              <a:rPr lang="cs-CZ" sz="1800" b="1" dirty="0"/>
              <a:t>období klasického managementu </a:t>
            </a:r>
            <a:r>
              <a:rPr lang="cs-CZ" sz="1800" dirty="0"/>
              <a:t>– konec 19. století a třicátá léta 20. století;</a:t>
            </a:r>
          </a:p>
          <a:p>
            <a:pPr lvl="1" algn="just"/>
            <a:r>
              <a:rPr lang="cs-CZ" sz="1800" b="1" dirty="0"/>
              <a:t>management čtyřicátých až sedmdesátých let 20. století;</a:t>
            </a:r>
          </a:p>
          <a:p>
            <a:pPr lvl="1" algn="just"/>
            <a:r>
              <a:rPr lang="cs-CZ" sz="1800" b="1" dirty="0"/>
              <a:t>management konce 20. století;</a:t>
            </a:r>
          </a:p>
          <a:p>
            <a:pPr lvl="1" algn="just"/>
            <a:r>
              <a:rPr lang="cs-CZ" sz="1800" b="1" dirty="0"/>
              <a:t>management počátku </a:t>
            </a:r>
            <a:r>
              <a:rPr lang="cs-CZ" sz="1800" b="1" dirty="0" smtClean="0"/>
              <a:t>21. </a:t>
            </a:r>
            <a:r>
              <a:rPr lang="cs-CZ" sz="1800" b="1" dirty="0"/>
              <a:t>století</a:t>
            </a:r>
            <a:r>
              <a:rPr lang="cs-CZ" sz="1800" dirty="0"/>
              <a:t>.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472608" cy="507703"/>
          </a:xfrm>
        </p:spPr>
        <p:txBody>
          <a:bodyPr/>
          <a:lstStyle/>
          <a:p>
            <a:r>
              <a:rPr lang="cs-CZ" dirty="0" smtClean="0"/>
              <a:t>Etapy vývoje novodobého managementu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0659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040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700" dirty="0"/>
              <a:t>V období klasického období rozlišujeme dvě centra rozvoje managementu, kde se management vyvíjel rozdílným způsobem, a to Evropu a USA. Rozdílný vývoj managementu je dán rozdílným rozvojem průmyslové výroby v těchto dvou lokalitách</a:t>
            </a:r>
            <a:r>
              <a:rPr lang="cs-CZ" sz="1700" dirty="0" smtClean="0"/>
              <a:t>.</a:t>
            </a:r>
          </a:p>
          <a:p>
            <a:pPr marL="0" indent="0" algn="just">
              <a:buNone/>
            </a:pPr>
            <a:r>
              <a:rPr lang="cs-CZ" sz="1700" b="1" dirty="0"/>
              <a:t>Americký proud managementu </a:t>
            </a:r>
            <a:r>
              <a:rPr lang="cs-CZ" sz="1700" dirty="0"/>
              <a:t>byl charakteristický těmito znaky (Veber a kol., 2009):</a:t>
            </a:r>
          </a:p>
          <a:p>
            <a:pPr lvl="0" algn="just"/>
            <a:r>
              <a:rPr lang="cs-CZ" sz="1700" dirty="0"/>
              <a:t>zaměření na zvyšování výkonnosti výrobních jednotek s důrazem na bezprostřední řízení výroby;</a:t>
            </a:r>
          </a:p>
          <a:p>
            <a:pPr lvl="0" algn="just"/>
            <a:r>
              <a:rPr lang="cs-CZ" sz="1700" dirty="0"/>
              <a:t>zvyšování pracovní disciplíny dělníků pomocí vytvořením technických a pracovních norem, důsledné plnění příkazů a dodržování stanovených pracovních a technologických postupů, bezpodmínečné dodržování kázně bez minimálních osobních iniciativ zaměstnanců;</a:t>
            </a:r>
          </a:p>
          <a:p>
            <a:pPr lvl="0" algn="just"/>
            <a:r>
              <a:rPr lang="cs-CZ" sz="1700" dirty="0"/>
              <a:t>zavedení metod plánování výroby, pracovní a výrobní dokumentace, evidence nákladů a výsledků práce, přístupy směřující k odstraňování ztrát při výrobě a další postupy</a:t>
            </a:r>
            <a:r>
              <a:rPr lang="cs-CZ" sz="1700" dirty="0" smtClean="0"/>
              <a:t>;</a:t>
            </a:r>
            <a:endParaRPr lang="cs-CZ" sz="17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Klasické období managementu 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5224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700" dirty="0" smtClean="0"/>
              <a:t>základem </a:t>
            </a:r>
            <a:r>
              <a:rPr lang="cs-CZ" sz="1700" dirty="0"/>
              <a:t>motivace pracovníků bylo stanovení tvrdých výkonových norem na základě zmapování spotřeby práce, stanovení úkolové mzdy, stanovení požadavků na pracovní místa, plnění stanovených postupů a příslušné výkonové normy;</a:t>
            </a:r>
          </a:p>
          <a:p>
            <a:pPr lvl="0" algn="just"/>
            <a:r>
              <a:rPr lang="cs-CZ" sz="1700" dirty="0"/>
              <a:t>minimální zájem o manažerskou práci nebo zdokonalování řídících praktik samotných manažerů. </a:t>
            </a:r>
          </a:p>
          <a:p>
            <a:pPr algn="just"/>
            <a:r>
              <a:rPr lang="cs-CZ" sz="1700" dirty="0"/>
              <a:t>Mezi hlavní představitele amerického proudu klasického managementu patřili: Frederick </a:t>
            </a:r>
            <a:r>
              <a:rPr lang="cs-CZ" sz="1700" dirty="0" err="1"/>
              <a:t>Winslow</a:t>
            </a:r>
            <a:r>
              <a:rPr lang="cs-CZ" sz="1700" dirty="0"/>
              <a:t> </a:t>
            </a:r>
            <a:r>
              <a:rPr lang="cs-CZ" sz="1700" dirty="0" err="1"/>
              <a:t>Taylor</a:t>
            </a:r>
            <a:r>
              <a:rPr lang="cs-CZ" sz="1700" dirty="0"/>
              <a:t>, Henry Ford, Henry L. </a:t>
            </a:r>
            <a:r>
              <a:rPr lang="cs-CZ" sz="1700" dirty="0" err="1"/>
              <a:t>Gantt</a:t>
            </a:r>
            <a:r>
              <a:rPr lang="cs-CZ" sz="1700" dirty="0"/>
              <a:t>, Frank B. </a:t>
            </a:r>
            <a:r>
              <a:rPr lang="cs-CZ" sz="1700" dirty="0" err="1"/>
              <a:t>Gilberth</a:t>
            </a:r>
            <a:r>
              <a:rPr lang="cs-CZ" sz="1700" dirty="0"/>
              <a:t> a Lilian M. </a:t>
            </a:r>
            <a:r>
              <a:rPr lang="cs-CZ" sz="1700" dirty="0" err="1"/>
              <a:t>Gilberthová</a:t>
            </a:r>
            <a:r>
              <a:rPr lang="cs-CZ" sz="1700" dirty="0" smtClean="0"/>
              <a:t>.</a:t>
            </a:r>
          </a:p>
          <a:p>
            <a:pPr marL="0" indent="0" algn="just">
              <a:buNone/>
            </a:pPr>
            <a:r>
              <a:rPr lang="cs-CZ" sz="1700" b="1" dirty="0"/>
              <a:t>Evropský proud managementu </a:t>
            </a:r>
            <a:r>
              <a:rPr lang="cs-CZ" sz="1700" dirty="0"/>
              <a:t>se, oproti americkému proudu managementu, zabýval úlohou manažerů v podniku, určení funkční náplně aktivit obecného řízení, stanovení formálních pravidel řízení apod. </a:t>
            </a:r>
          </a:p>
          <a:p>
            <a:pPr algn="just"/>
            <a:r>
              <a:rPr lang="cs-CZ" sz="1700" dirty="0"/>
              <a:t>K hlavním představitelům evropského proudu klasického managementu patřili </a:t>
            </a:r>
            <a:r>
              <a:rPr lang="cs-CZ" sz="1700" dirty="0" err="1"/>
              <a:t>Henri</a:t>
            </a:r>
            <a:r>
              <a:rPr lang="cs-CZ" sz="1700" dirty="0"/>
              <a:t> </a:t>
            </a:r>
            <a:r>
              <a:rPr lang="cs-CZ" sz="1700" dirty="0" err="1"/>
              <a:t>Fayol</a:t>
            </a:r>
            <a:r>
              <a:rPr lang="cs-CZ" sz="1700" dirty="0"/>
              <a:t>, Max Weber, </a:t>
            </a:r>
            <a:r>
              <a:rPr lang="cs-CZ" sz="1700" dirty="0" err="1"/>
              <a:t>Vilfredo</a:t>
            </a:r>
            <a:r>
              <a:rPr lang="cs-CZ" sz="1700" dirty="0"/>
              <a:t> </a:t>
            </a:r>
            <a:r>
              <a:rPr lang="cs-CZ" sz="1700" dirty="0" err="1"/>
              <a:t>Pareto</a:t>
            </a:r>
            <a:r>
              <a:rPr lang="cs-CZ" sz="1700" dirty="0"/>
              <a:t>, M. </a:t>
            </a:r>
            <a:r>
              <a:rPr lang="cs-CZ" sz="1700" dirty="0" err="1"/>
              <a:t>Parker</a:t>
            </a:r>
            <a:r>
              <a:rPr lang="cs-CZ" sz="1700" dirty="0"/>
              <a:t> </a:t>
            </a:r>
            <a:r>
              <a:rPr lang="cs-CZ" sz="1700" dirty="0" err="1"/>
              <a:t>Follettová</a:t>
            </a:r>
            <a:r>
              <a:rPr lang="cs-CZ" sz="1700" dirty="0"/>
              <a:t>, Tomáš Baťa.</a:t>
            </a:r>
            <a:endParaRPr lang="pl-PL" sz="17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Klasické období managementu 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0405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dirty="0"/>
              <a:t>V období klasického managementu rozeznáváme čtyři školy managementu, jejichž vliv se projevuje i v dalším období rozvoje managementu (Veber a kol., 2009):</a:t>
            </a:r>
          </a:p>
          <a:p>
            <a:pPr lvl="0" algn="just"/>
            <a:r>
              <a:rPr lang="cs-CZ" sz="1800" b="1" dirty="0"/>
              <a:t>škola vědeckého řízení</a:t>
            </a:r>
            <a:r>
              <a:rPr lang="cs-CZ" sz="1800" dirty="0"/>
              <a:t> – aplikuje vědecké metody do řízení výroby, zkoumá činnost dělníka a výrobně-technické kapacity dílny, cílem bylo zvýšit produktivitu práce a výkonnost podniku; představitelé F. W. </a:t>
            </a:r>
            <a:r>
              <a:rPr lang="cs-CZ" sz="1800" dirty="0" err="1"/>
              <a:t>Taylor</a:t>
            </a:r>
            <a:r>
              <a:rPr lang="cs-CZ" sz="1800" dirty="0"/>
              <a:t>, H. Ford, T. Baťa</a:t>
            </a:r>
            <a:r>
              <a:rPr lang="cs-CZ" sz="1800" dirty="0" smtClean="0"/>
              <a:t>;</a:t>
            </a:r>
          </a:p>
          <a:p>
            <a:pPr lvl="0" algn="just"/>
            <a:r>
              <a:rPr lang="cs-CZ" sz="1800" b="1" dirty="0" smtClean="0"/>
              <a:t>škola </a:t>
            </a:r>
            <a:r>
              <a:rPr lang="cs-CZ" sz="1800" b="1" dirty="0"/>
              <a:t>správního řízení</a:t>
            </a:r>
            <a:r>
              <a:rPr lang="cs-CZ" sz="1800" dirty="0"/>
              <a:t> – vnímá podnik jako jeden celek se sladěnými aktivitami, orientuje se na řízení podniku jako celku a řídící činnosti vyčleňuje jako samostatný předmět zkoumání; představitelé H. </a:t>
            </a:r>
            <a:r>
              <a:rPr lang="cs-CZ" sz="1800" dirty="0" err="1"/>
              <a:t>Fayol</a:t>
            </a:r>
            <a:r>
              <a:rPr lang="cs-CZ" sz="1800" dirty="0" smtClean="0"/>
              <a:t>;</a:t>
            </a:r>
          </a:p>
          <a:p>
            <a:pPr lvl="0" algn="just"/>
            <a:r>
              <a:rPr lang="cs-CZ" sz="1800" b="1" dirty="0" smtClean="0"/>
              <a:t>škola </a:t>
            </a:r>
            <a:r>
              <a:rPr lang="cs-CZ" sz="1800" b="1" dirty="0"/>
              <a:t>byrokratického řízení</a:t>
            </a:r>
            <a:r>
              <a:rPr lang="cs-CZ" sz="1800" dirty="0"/>
              <a:t> – vymezuje hierarchii moci a pořádek v podniku; představitelé M. Weber.</a:t>
            </a:r>
          </a:p>
          <a:p>
            <a:pPr lvl="0" algn="just"/>
            <a:r>
              <a:rPr lang="cs-CZ" sz="1800" b="1" dirty="0"/>
              <a:t>škola lidských vztahů</a:t>
            </a:r>
            <a:r>
              <a:rPr lang="cs-CZ" sz="1800" dirty="0"/>
              <a:t> – zabývá se rolí lidských vztahů v organizaci a často se nazývá jako tzv. neoklasická teorie managementu.</a:t>
            </a:r>
          </a:p>
          <a:p>
            <a:pPr algn="just"/>
            <a:endParaRPr lang="pl-PL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Školy klasického období managementu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7559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 smtClean="0"/>
              <a:t>Škola vědeckého řízení přenáší vědecké </a:t>
            </a:r>
            <a:r>
              <a:rPr lang="cs-CZ" sz="1800" dirty="0"/>
              <a:t>přístupy do řízení </a:t>
            </a:r>
            <a:r>
              <a:rPr lang="cs-CZ" sz="1800" dirty="0" smtClean="0"/>
              <a:t>výroby.</a:t>
            </a:r>
            <a:endParaRPr lang="cs-CZ" sz="1800" dirty="0"/>
          </a:p>
          <a:p>
            <a:pPr algn="just"/>
            <a:r>
              <a:rPr lang="cs-CZ" sz="1800" dirty="0"/>
              <a:t>Vědeckost a exaktní metody spočívaly v měření času spotřebovaného při práci a v analýze a měření pracovních pohybů. Preferovaly uspořádání a standardní vybavení pracoviště jako výchozího faktoru pro požadovaný výkon, jemuž se pracovník musí </a:t>
            </a:r>
            <a:r>
              <a:rPr lang="cs-CZ" sz="1800" dirty="0" smtClean="0"/>
              <a:t>přizpůsobit. Pozornost </a:t>
            </a:r>
            <a:r>
              <a:rPr lang="cs-CZ" sz="1800" dirty="0"/>
              <a:t>je věnována výkonu práce na pracovištích, řízení na úrovni dílen a </a:t>
            </a:r>
            <a:r>
              <a:rPr lang="cs-CZ" sz="1800" dirty="0" smtClean="0"/>
              <a:t>provozů.</a:t>
            </a:r>
          </a:p>
          <a:p>
            <a:pPr algn="just"/>
            <a:r>
              <a:rPr lang="cs-CZ" sz="1800" dirty="0"/>
              <a:t>Škola vědeckého řízení </a:t>
            </a:r>
            <a:r>
              <a:rPr lang="cs-CZ" sz="1800" dirty="0" smtClean="0"/>
              <a:t>preferovala </a:t>
            </a:r>
            <a:r>
              <a:rPr lang="cs-CZ" sz="1800" dirty="0"/>
              <a:t>zvyšování výkonnosti pracovníků na základě využívání tvrdých výkonových norem a pracovní </a:t>
            </a:r>
            <a:r>
              <a:rPr lang="cs-CZ" sz="1800" dirty="0" smtClean="0"/>
              <a:t>disciplíny.</a:t>
            </a:r>
            <a:endParaRPr lang="cs-CZ" sz="1800" dirty="0"/>
          </a:p>
          <a:p>
            <a:pPr algn="just"/>
            <a:r>
              <a:rPr lang="cs-CZ" sz="1800" dirty="0"/>
              <a:t>Nejvýznamnější představitelé této školy byli F. </a:t>
            </a:r>
            <a:r>
              <a:rPr lang="cs-CZ" sz="1800" i="1" dirty="0"/>
              <a:t>W. </a:t>
            </a:r>
            <a:r>
              <a:rPr lang="cs-CZ" sz="1800" i="1" dirty="0" err="1"/>
              <a:t>Taylor</a:t>
            </a:r>
            <a:r>
              <a:rPr lang="cs-CZ" sz="1800" i="1" dirty="0"/>
              <a:t>, H. L. </a:t>
            </a:r>
            <a:r>
              <a:rPr lang="cs-CZ" sz="1800" i="1" dirty="0" err="1"/>
              <a:t>Gantt</a:t>
            </a:r>
            <a:r>
              <a:rPr lang="cs-CZ" sz="1800" i="1" dirty="0"/>
              <a:t>, H. </a:t>
            </a:r>
            <a:r>
              <a:rPr lang="cs-CZ" sz="1800" i="1" dirty="0" err="1"/>
              <a:t>Emerson</a:t>
            </a:r>
            <a:r>
              <a:rPr lang="cs-CZ" sz="1800" i="1" dirty="0"/>
              <a:t>, F. B. </a:t>
            </a:r>
            <a:r>
              <a:rPr lang="cs-CZ" sz="1800" i="1" dirty="0" err="1"/>
              <a:t>Gilbreth</a:t>
            </a:r>
            <a:r>
              <a:rPr lang="cs-CZ" sz="1800" i="1" dirty="0"/>
              <a:t>, L. </a:t>
            </a:r>
            <a:r>
              <a:rPr lang="cs-CZ" sz="1800" i="1" dirty="0" err="1"/>
              <a:t>Gilbrethová</a:t>
            </a:r>
            <a:r>
              <a:rPr lang="cs-CZ" sz="1800" i="1" dirty="0"/>
              <a:t>, H. Ford a T. Baťa</a:t>
            </a:r>
            <a:r>
              <a:rPr lang="cs-CZ" sz="1800" dirty="0"/>
              <a:t>. </a:t>
            </a:r>
            <a:endParaRPr lang="cs-CZ" sz="1800" dirty="0" smtClean="0"/>
          </a:p>
          <a:p>
            <a:pPr algn="just"/>
            <a:r>
              <a:rPr lang="cs-CZ" sz="1800" dirty="0" smtClean="0"/>
              <a:t>Za </a:t>
            </a:r>
            <a:r>
              <a:rPr lang="cs-CZ" sz="1800" dirty="0"/>
              <a:t>zakladatele této školy je považován F. W. </a:t>
            </a:r>
            <a:r>
              <a:rPr lang="cs-CZ" sz="1800" dirty="0" err="1"/>
              <a:t>Taylor</a:t>
            </a:r>
            <a:r>
              <a:rPr lang="cs-CZ" sz="1800" dirty="0"/>
              <a:t> (1856–1917). Jedním z nejvýznamnějších a dosud zejména u nás nedoceněným spolutvůrcem školy vědeckého řízení, byl Tomáš </a:t>
            </a:r>
            <a:r>
              <a:rPr lang="cs-CZ" sz="1800" dirty="0" smtClean="0"/>
              <a:t>Baťa.</a:t>
            </a:r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 smtClean="0"/>
          </a:p>
          <a:p>
            <a:pPr algn="just"/>
            <a:endParaRPr lang="cs-CZ" sz="1800" dirty="0"/>
          </a:p>
          <a:p>
            <a:pPr algn="just"/>
            <a:endParaRPr lang="pl-PL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Škola vědeckého </a:t>
            </a:r>
            <a:r>
              <a:rPr lang="cs-CZ" smtClean="0"/>
              <a:t>řízení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2765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39419" y="683002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Tato škola se oproti předchozím </a:t>
            </a:r>
            <a:r>
              <a:rPr lang="cs-CZ" sz="1800" dirty="0" smtClean="0"/>
              <a:t>školám, které </a:t>
            </a:r>
            <a:r>
              <a:rPr lang="cs-CZ" sz="1800" dirty="0"/>
              <a:t>byly orientovány spíše na </a:t>
            </a:r>
            <a:r>
              <a:rPr lang="cs-CZ" sz="1800" dirty="0" smtClean="0"/>
              <a:t>práci dělníků (na tzv</a:t>
            </a:r>
            <a:r>
              <a:rPr lang="cs-CZ" sz="1800" dirty="0"/>
              <a:t>. bezprostředně </a:t>
            </a:r>
            <a:r>
              <a:rPr lang="cs-CZ" sz="1800" dirty="0" smtClean="0"/>
              <a:t>výkonné operace), </a:t>
            </a:r>
            <a:r>
              <a:rPr lang="cs-CZ" sz="1800" dirty="0"/>
              <a:t>zaměřila na řízení organizace jako celku a na úlohu řídících </a:t>
            </a:r>
            <a:r>
              <a:rPr lang="cs-CZ" sz="1800" dirty="0" smtClean="0"/>
              <a:t>pracovníků při řízení </a:t>
            </a:r>
            <a:r>
              <a:rPr lang="cs-CZ" sz="1800" dirty="0"/>
              <a:t>organizace. </a:t>
            </a:r>
            <a:endParaRPr lang="cs-CZ" sz="1800" dirty="0" smtClean="0"/>
          </a:p>
          <a:p>
            <a:pPr algn="just"/>
            <a:r>
              <a:rPr lang="cs-CZ" sz="1800" dirty="0" smtClean="0"/>
              <a:t>Všechny činnosti, které se v organizacích uskutečňují, mohou být rozděleny na: </a:t>
            </a:r>
            <a:r>
              <a:rPr lang="cs-CZ" sz="1800" dirty="0" err="1" smtClean="0"/>
              <a:t>technicko-výrobní</a:t>
            </a:r>
            <a:r>
              <a:rPr lang="cs-CZ" sz="1800" dirty="0" smtClean="0"/>
              <a:t> (spojené s organizováním a řízením výroby); obchodní (nákup a prodej); finanční; ochranné; řídící.</a:t>
            </a:r>
          </a:p>
          <a:p>
            <a:pPr algn="just"/>
            <a:r>
              <a:rPr lang="cs-CZ" sz="1800" dirty="0" smtClean="0"/>
              <a:t>Rozlišuje </a:t>
            </a:r>
            <a:r>
              <a:rPr lang="cs-CZ" sz="1800" dirty="0"/>
              <a:t>funkce neboli činnosti organizace (podniku) a funkce </a:t>
            </a:r>
            <a:r>
              <a:rPr lang="cs-CZ" sz="1800" dirty="0" smtClean="0"/>
              <a:t>řízení.</a:t>
            </a:r>
            <a:endParaRPr lang="cs-CZ" sz="1800" dirty="0"/>
          </a:p>
          <a:p>
            <a:pPr algn="just"/>
            <a:r>
              <a:rPr lang="cs-CZ" sz="1800" dirty="0"/>
              <a:t>Tvůrcem teorie správního řízení je </a:t>
            </a:r>
            <a:r>
              <a:rPr lang="cs-CZ" sz="1800" i="1" dirty="0" err="1"/>
              <a:t>Henri</a:t>
            </a:r>
            <a:r>
              <a:rPr lang="cs-CZ" sz="1800" i="1" dirty="0"/>
              <a:t> </a:t>
            </a:r>
            <a:r>
              <a:rPr lang="cs-CZ" sz="1800" i="1" dirty="0" err="1"/>
              <a:t>Fayol</a:t>
            </a:r>
            <a:r>
              <a:rPr lang="cs-CZ" sz="1800" dirty="0"/>
              <a:t>. Ten zdůrazňoval velmi důležitou roli řídícího pracovníka ve všech organizacích. </a:t>
            </a:r>
            <a:r>
              <a:rPr lang="cs-CZ" sz="1800" dirty="0" err="1"/>
              <a:t>Fayol</a:t>
            </a:r>
            <a:r>
              <a:rPr lang="cs-CZ" sz="1800" dirty="0"/>
              <a:t> jako první definoval práci řídícího pracovníka (manažera) 20. století. Podle něho řídící pracovník hraje velmi důležitou funkci ve všech organizacích. Uváděl, že „Řídit znamená předvídat, organizovat, přikazovat, koordinovat a kontrolovat“.</a:t>
            </a:r>
          </a:p>
          <a:p>
            <a:pPr algn="just"/>
            <a:endParaRPr lang="cs-CZ" sz="1800" dirty="0"/>
          </a:p>
          <a:p>
            <a:pPr algn="just"/>
            <a:endParaRPr lang="cs-CZ" sz="1800" dirty="0" smtClean="0"/>
          </a:p>
          <a:p>
            <a:pPr algn="just"/>
            <a:endParaRPr lang="cs-CZ" sz="1800" dirty="0"/>
          </a:p>
          <a:p>
            <a:pPr algn="just"/>
            <a:endParaRPr lang="pl-PL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Škola správního řízení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5850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 smtClean="0"/>
              <a:t>Škola byrokratického řízení klade důraz na jasně deklarovanou a jednoznačnou hierarchii moci a pořádku</a:t>
            </a:r>
            <a:r>
              <a:rPr lang="cs-CZ" sz="1800" dirty="0"/>
              <a:t>. </a:t>
            </a:r>
            <a:endParaRPr lang="cs-CZ" sz="1800" dirty="0" smtClean="0"/>
          </a:p>
          <a:p>
            <a:r>
              <a:rPr lang="cs-CZ" sz="1800" dirty="0" smtClean="0"/>
              <a:t>Byrokracii </a:t>
            </a:r>
            <a:r>
              <a:rPr lang="cs-CZ" sz="1800" dirty="0"/>
              <a:t>nechápe v </a:t>
            </a:r>
            <a:r>
              <a:rPr lang="cs-CZ" sz="1800" dirty="0" smtClean="0"/>
              <a:t>pejorativním </a:t>
            </a:r>
            <a:r>
              <a:rPr lang="cs-CZ" sz="1800" dirty="0"/>
              <a:t>slova smyslu, nýbrž </a:t>
            </a:r>
            <a:r>
              <a:rPr lang="cs-CZ" sz="1800" dirty="0" smtClean="0"/>
              <a:t>jako explicitně </a:t>
            </a:r>
            <a:r>
              <a:rPr lang="cs-CZ" sz="1800" dirty="0"/>
              <a:t>a pevně vymezené </a:t>
            </a:r>
            <a:r>
              <a:rPr lang="cs-CZ" sz="1800" dirty="0" smtClean="0"/>
              <a:t>racionální </a:t>
            </a:r>
            <a:r>
              <a:rPr lang="cs-CZ" sz="1800" dirty="0"/>
              <a:t>uspořádání organizace. </a:t>
            </a:r>
            <a:r>
              <a:rPr lang="cs-CZ" sz="1800" dirty="0" smtClean="0"/>
              <a:t>Ačkoli </a:t>
            </a:r>
            <a:r>
              <a:rPr lang="cs-CZ" sz="1800" dirty="0"/>
              <a:t>je </a:t>
            </a:r>
            <a:r>
              <a:rPr lang="cs-CZ" sz="1800" dirty="0" smtClean="0"/>
              <a:t>byrokracie v současné </a:t>
            </a:r>
            <a:r>
              <a:rPr lang="cs-CZ" sz="1800" dirty="0"/>
              <a:t>době synonymem pro ztuhlost a nepružnost, </a:t>
            </a:r>
            <a:r>
              <a:rPr lang="cs-CZ" sz="1800" dirty="0" smtClean="0"/>
              <a:t>nelze </a:t>
            </a:r>
            <a:r>
              <a:rPr lang="cs-CZ" sz="1800" dirty="0"/>
              <a:t>popřít, že má vedle slabin i silné stránky</a:t>
            </a:r>
          </a:p>
          <a:p>
            <a:pPr algn="just"/>
            <a:r>
              <a:rPr lang="cs-CZ" sz="1800" dirty="0" smtClean="0"/>
              <a:t>Daný </a:t>
            </a:r>
            <a:r>
              <a:rPr lang="cs-CZ" sz="1800" dirty="0"/>
              <a:t>myšlenkový směr je ovlivněn </a:t>
            </a:r>
            <a:r>
              <a:rPr lang="cs-CZ" sz="1800" dirty="0" smtClean="0"/>
              <a:t>pruskou </a:t>
            </a:r>
            <a:r>
              <a:rPr lang="cs-CZ" sz="1800" dirty="0"/>
              <a:t>filozofií pořádku a </a:t>
            </a:r>
            <a:r>
              <a:rPr lang="cs-CZ" sz="1800" dirty="0" smtClean="0"/>
              <a:t>protestantskou etikou.</a:t>
            </a:r>
            <a:endParaRPr lang="cs-CZ" sz="1800" dirty="0"/>
          </a:p>
          <a:p>
            <a:pPr algn="just"/>
            <a:r>
              <a:rPr lang="cs-CZ" sz="1800" dirty="0"/>
              <a:t>Zakladatelem této školy řízení je Němec </a:t>
            </a:r>
            <a:r>
              <a:rPr lang="cs-CZ" sz="1800" i="1" dirty="0"/>
              <a:t>Max Weber </a:t>
            </a:r>
            <a:r>
              <a:rPr lang="cs-CZ" sz="1800" dirty="0"/>
              <a:t>(1864–1920), který prosazoval názor, že nejúčinnější forma organizace připomíná stroj. </a:t>
            </a:r>
            <a:endParaRPr lang="cs-CZ" sz="1800" dirty="0" smtClean="0"/>
          </a:p>
          <a:p>
            <a:pPr algn="just"/>
            <a:r>
              <a:rPr lang="cs-CZ" sz="1800" dirty="0" smtClean="0"/>
              <a:t>Je </a:t>
            </a:r>
            <a:r>
              <a:rPr lang="cs-CZ" sz="1800" dirty="0"/>
              <a:t>charakterizovaná přímými pravidly, kontrolou, hierarchií a je poháněna byrokracií. Taková organizace je schopná zajistit nejvyšší efektivnost. </a:t>
            </a:r>
            <a:endParaRPr lang="cs-CZ" sz="1800" dirty="0" smtClean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 smtClean="0"/>
          </a:p>
          <a:p>
            <a:pPr algn="just"/>
            <a:endParaRPr lang="cs-CZ" sz="1800" dirty="0"/>
          </a:p>
          <a:p>
            <a:pPr algn="just"/>
            <a:endParaRPr lang="pl-PL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Škola byrokratického řízení 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9486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2934</TotalTime>
  <Words>1918</Words>
  <Application>Microsoft Office PowerPoint</Application>
  <PresentationFormat>Předvádění na obrazovce (16:9)</PresentationFormat>
  <Paragraphs>116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Arial</vt:lpstr>
      <vt:lpstr>Calibri</vt:lpstr>
      <vt:lpstr>Enriqueta</vt:lpstr>
      <vt:lpstr>Times New Roman</vt:lpstr>
      <vt:lpstr>SLU</vt:lpstr>
      <vt:lpstr>Historický vývoj managementu</vt:lpstr>
      <vt:lpstr>Pojetí managementu jako vědní disciplíny</vt:lpstr>
      <vt:lpstr>Etapy vývoje novodobého managementu</vt:lpstr>
      <vt:lpstr>Klasické období managementu I</vt:lpstr>
      <vt:lpstr>Klasické období managementu II</vt:lpstr>
      <vt:lpstr>Školy klasického období managementu</vt:lpstr>
      <vt:lpstr>Škola vědeckého řízení </vt:lpstr>
      <vt:lpstr>Škola správního řízení </vt:lpstr>
      <vt:lpstr>Škola byrokratického řízení I</vt:lpstr>
      <vt:lpstr>Škola byrokratického řízení II</vt:lpstr>
      <vt:lpstr>Škola lidských vztahů</vt:lpstr>
      <vt:lpstr>Moderní směry vývoje managementu</vt:lpstr>
      <vt:lpstr>Management 40. – 70. let 20. století</vt:lpstr>
      <vt:lpstr>Management konce dvacátého století</vt:lpstr>
      <vt:lpstr>Management počátku dvacátého prvního století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zap0046</cp:lastModifiedBy>
  <cp:revision>155</cp:revision>
  <dcterms:created xsi:type="dcterms:W3CDTF">2016-07-06T15:42:34Z</dcterms:created>
  <dcterms:modified xsi:type="dcterms:W3CDTF">2020-03-02T08:15:12Z</dcterms:modified>
</cp:coreProperties>
</file>