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21" r:id="rId3"/>
    <p:sldId id="348" r:id="rId4"/>
    <p:sldId id="373" r:id="rId5"/>
    <p:sldId id="374" r:id="rId6"/>
    <p:sldId id="350" r:id="rId7"/>
    <p:sldId id="351" r:id="rId8"/>
    <p:sldId id="366" r:id="rId9"/>
    <p:sldId id="367" r:id="rId10"/>
    <p:sldId id="371" r:id="rId11"/>
    <p:sldId id="353" r:id="rId12"/>
    <p:sldId id="354" r:id="rId13"/>
    <p:sldId id="360" r:id="rId14"/>
    <p:sldId id="362" r:id="rId15"/>
    <p:sldId id="375" r:id="rId16"/>
    <p:sldId id="376" r:id="rId17"/>
    <p:sldId id="377" r:id="rId18"/>
    <p:sldId id="378" r:id="rId19"/>
    <p:sldId id="379" r:id="rId20"/>
    <p:sldId id="380" r:id="rId21"/>
    <p:sldId id="381" r:id="rId22"/>
    <p:sldId id="382" r:id="rId23"/>
    <p:sldId id="383" r:id="rId24"/>
    <p:sldId id="384" r:id="rId25"/>
    <p:sldId id="385" r:id="rId26"/>
    <p:sldId id="386" r:id="rId27"/>
    <p:sldId id="387" r:id="rId28"/>
    <p:sldId id="388" r:id="rId29"/>
    <p:sldId id="389" r:id="rId30"/>
    <p:sldId id="390" r:id="rId31"/>
    <p:sldId id="391" r:id="rId32"/>
    <p:sldId id="392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paralelní a zabezpečovací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Jedná se fakticky o časové, prostorové a věcné sladění jednotlivých činností a jejich zdrojové zajištění.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Implementace </a:t>
            </a:r>
            <a:r>
              <a:rPr lang="cs-CZ" sz="1800" dirty="0"/>
              <a:t>vlastně představuje konečnou fázi sekvenční manažerské funkce. </a:t>
            </a:r>
            <a:endParaRPr lang="cs-CZ" sz="1800" dirty="0" smtClean="0"/>
          </a:p>
          <a:p>
            <a:pPr algn="just"/>
            <a:r>
              <a:rPr lang="cs-CZ" sz="1800" dirty="0" smtClean="0"/>
              <a:t>Implementací </a:t>
            </a:r>
            <a:r>
              <a:rPr lang="cs-CZ" sz="1800" dirty="0"/>
              <a:t>se rozumí převedení přijatého rozhodnutí do reality. </a:t>
            </a:r>
            <a:endParaRPr lang="cs-CZ" sz="1800" dirty="0" smtClean="0"/>
          </a:p>
          <a:p>
            <a:pPr algn="just"/>
            <a:r>
              <a:rPr lang="cs-CZ" sz="1800" dirty="0" smtClean="0"/>
              <a:t>Podstatnou </a:t>
            </a:r>
            <a:r>
              <a:rPr lang="cs-CZ" sz="1800" dirty="0"/>
              <a:t>součástí implementace je </a:t>
            </a:r>
            <a:r>
              <a:rPr lang="cs-CZ" sz="1800" dirty="0" smtClean="0"/>
              <a:t>koordinační </a:t>
            </a:r>
            <a:r>
              <a:rPr lang="cs-CZ" sz="1800" dirty="0"/>
              <a:t>a komunikační činnost</a:t>
            </a:r>
            <a:r>
              <a:rPr lang="cs-CZ" sz="1800" dirty="0" smtClean="0"/>
              <a:t>.</a:t>
            </a:r>
          </a:p>
          <a:p>
            <a:pPr algn="just"/>
            <a:endParaRPr lang="cs-CZ" sz="1800" b="1" dirty="0" smtClean="0"/>
          </a:p>
          <a:p>
            <a:pPr algn="just"/>
            <a:r>
              <a:rPr lang="cs-CZ" sz="1800" b="1" dirty="0" smtClean="0"/>
              <a:t>Ekonomické </a:t>
            </a:r>
            <a:r>
              <a:rPr lang="cs-CZ" sz="1800" b="1" dirty="0"/>
              <a:t>předpoklady pro implementaci</a:t>
            </a:r>
          </a:p>
          <a:p>
            <a:pPr lvl="1" algn="just"/>
            <a:r>
              <a:rPr lang="cs-CZ" sz="1800" dirty="0"/>
              <a:t>Hodnocení ekonomických aspektů implementace</a:t>
            </a:r>
          </a:p>
          <a:p>
            <a:pPr lvl="1" algn="just"/>
            <a:r>
              <a:rPr lang="cs-CZ" sz="1800" dirty="0"/>
              <a:t>Ekonomická analýza implementačního procesu – náklady x užitky</a:t>
            </a:r>
          </a:p>
          <a:p>
            <a:pPr lvl="1" algn="just"/>
            <a:r>
              <a:rPr lang="cs-CZ" sz="1800" dirty="0"/>
              <a:t>Sledování kritérií racionality – hospodárnost, účelnost, účelovost, efektivnost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312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Implementace představuje skutečnou realizaci plánů, uvedení plánů do života. </a:t>
            </a:r>
          </a:p>
          <a:p>
            <a:pPr algn="just"/>
            <a:r>
              <a:rPr lang="cs-CZ" sz="1800" dirty="0" smtClean="0"/>
              <a:t>Proces implementace probíhá v několika krocích a vyžaduje také řízení strategických změn. </a:t>
            </a:r>
          </a:p>
          <a:p>
            <a:pPr algn="just"/>
            <a:r>
              <a:rPr lang="cs-CZ" sz="1800" dirty="0" smtClean="0"/>
              <a:t>Celkový proces implementace musí být v souladu s celkovou situací podniku, strukturou podniku, cílem plánů, rozsahem strategických změn, manažerskými znalostmi, styly a metodami.</a:t>
            </a:r>
          </a:p>
          <a:p>
            <a:pPr algn="just"/>
            <a:r>
              <a:rPr lang="cs-CZ" sz="1800" dirty="0" smtClean="0"/>
              <a:t>Implementace a prosazování plánů vyžaduje více energie a času než její samotná formulace. </a:t>
            </a:r>
          </a:p>
          <a:p>
            <a:pPr algn="just"/>
            <a:r>
              <a:rPr lang="cs-CZ" sz="1800" dirty="0" smtClean="0"/>
              <a:t>Při jejím prosazování je velmi důležitá disciplína, schopnost plánovat, schopnost stimulovat a kontrola. To je rozdíl oproti formulování strategie, která spíše vyžaduje a je pro ni rozhodující tzv. kreativní chaos.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implementace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9715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Implementaci strategie chápeme jako proces, který tvoří logický soubor vzájemně propojených aktivit umožňujících uvést strategii podniku do života. 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err="1" smtClean="0"/>
              <a:t>Mallya</a:t>
            </a:r>
            <a:r>
              <a:rPr lang="cs-CZ" sz="1800" dirty="0" smtClean="0"/>
              <a:t> specifikuje tyto aktivity: </a:t>
            </a:r>
          </a:p>
          <a:p>
            <a:pPr algn="just"/>
            <a:r>
              <a:rPr lang="cs-CZ" sz="1800" dirty="0" smtClean="0"/>
              <a:t>Používání strategického vůdcovství</a:t>
            </a:r>
          </a:p>
          <a:p>
            <a:pPr algn="just"/>
            <a:r>
              <a:rPr lang="cs-CZ" sz="1800" dirty="0" smtClean="0"/>
              <a:t>Tvorba správné organizační struktury</a:t>
            </a:r>
          </a:p>
          <a:p>
            <a:pPr algn="just"/>
            <a:r>
              <a:rPr lang="cs-CZ" sz="1800" dirty="0" smtClean="0"/>
              <a:t>Tvorba plánů podporující strategii</a:t>
            </a:r>
          </a:p>
          <a:p>
            <a:pPr algn="just"/>
            <a:r>
              <a:rPr lang="cs-CZ" sz="1800" dirty="0" smtClean="0"/>
              <a:t>Instalace podpůrných systémů</a:t>
            </a:r>
          </a:p>
          <a:p>
            <a:pPr algn="just"/>
            <a:r>
              <a:rPr lang="cs-CZ" sz="1800" dirty="0" smtClean="0"/>
              <a:t>Návrh odměňovacích systémů</a:t>
            </a:r>
          </a:p>
          <a:p>
            <a:pPr algn="just"/>
            <a:r>
              <a:rPr lang="cs-CZ" sz="1800" dirty="0" smtClean="0"/>
              <a:t>Tvorba podnikové kultury souznějící s navrženou strategií</a:t>
            </a:r>
          </a:p>
          <a:p>
            <a:pPr algn="just"/>
            <a:r>
              <a:rPr lang="cs-CZ" sz="1800" dirty="0" smtClean="0"/>
              <a:t>Alokace zdrojů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Proces implementace strategie podle </a:t>
            </a:r>
            <a:r>
              <a:rPr lang="cs-CZ" dirty="0" err="1" smtClean="0"/>
              <a:t>Mallya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5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685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Maximálně pozitivní vztah</a:t>
            </a:r>
          </a:p>
          <a:p>
            <a:r>
              <a:rPr lang="cs-CZ" sz="1800" dirty="0"/>
              <a:t>Příležitost (aktivní přístup)</a:t>
            </a:r>
          </a:p>
          <a:p>
            <a:r>
              <a:rPr lang="cs-CZ" sz="1800" dirty="0"/>
              <a:t>Hrozba (pasivní přístup)</a:t>
            </a:r>
          </a:p>
          <a:p>
            <a:r>
              <a:rPr lang="cs-CZ" sz="1800" dirty="0"/>
              <a:t>Maximálně negativní vztah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b="1" i="1" dirty="0"/>
              <a:t>Odpor ke změnám</a:t>
            </a:r>
            <a:r>
              <a:rPr lang="cs-CZ" sz="1800" dirty="0"/>
              <a:t>	</a:t>
            </a:r>
          </a:p>
          <a:p>
            <a:pPr lvl="1"/>
            <a:r>
              <a:rPr lang="cs-CZ" sz="1800" dirty="0" smtClean="0"/>
              <a:t>Jednotlivec – kolektiv</a:t>
            </a:r>
            <a:endParaRPr lang="cs-CZ" sz="1800" dirty="0"/>
          </a:p>
          <a:p>
            <a:pPr lvl="1"/>
            <a:r>
              <a:rPr lang="cs-CZ" sz="1800" dirty="0"/>
              <a:t>Oprávněný – neoprávněný</a:t>
            </a:r>
          </a:p>
          <a:p>
            <a:pPr lvl="1"/>
            <a:r>
              <a:rPr lang="cs-CZ" sz="1800" dirty="0"/>
              <a:t>Zjevný – skrytý</a:t>
            </a:r>
          </a:p>
          <a:p>
            <a:pPr lvl="1"/>
            <a:r>
              <a:rPr lang="cs-CZ" sz="1800" dirty="0"/>
              <a:t>Jasně cílený – nejasně vyjádřený</a:t>
            </a:r>
          </a:p>
          <a:p>
            <a:pPr lvl="1"/>
            <a:r>
              <a:rPr lang="cs-CZ" sz="1800" dirty="0"/>
              <a:t>Mocensky založený – pozičně slabý</a:t>
            </a:r>
          </a:p>
          <a:p>
            <a:pPr lvl="1"/>
            <a:r>
              <a:rPr lang="cs-CZ" sz="1800" dirty="0"/>
              <a:t>Aktivní </a:t>
            </a:r>
            <a:r>
              <a:rPr lang="cs-CZ" sz="1800" dirty="0" smtClean="0"/>
              <a:t>– pasivní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Postoj zaměstnanců ke změnám při implementaci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3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Velitelský </a:t>
            </a:r>
            <a:r>
              <a:rPr lang="cs-CZ" sz="1800" b="1" dirty="0" smtClean="0"/>
              <a:t>přístup </a:t>
            </a:r>
            <a:r>
              <a:rPr lang="cs-CZ" sz="1800" dirty="0" smtClean="0"/>
              <a:t>– je </a:t>
            </a:r>
            <a:r>
              <a:rPr lang="cs-CZ" sz="1800" dirty="0"/>
              <a:t>typickým </a:t>
            </a:r>
            <a:r>
              <a:rPr lang="cs-CZ" sz="1800" dirty="0" smtClean="0"/>
              <a:t>scénářem </a:t>
            </a:r>
            <a:r>
              <a:rPr lang="cs-CZ" sz="1800" dirty="0"/>
              <a:t>nejtradičnějšího přístupu k formulaci a implementaci strategie. </a:t>
            </a:r>
            <a:r>
              <a:rPr lang="cs-CZ" sz="1800" dirty="0" smtClean="0"/>
              <a:t>Top manažer </a:t>
            </a:r>
            <a:r>
              <a:rPr lang="cs-CZ" sz="1800" dirty="0"/>
              <a:t>připraví strategický plán, pozve manažery do zasedací místnosti, prezentuje jim strategii a řekne jim, aby ji implementovali. </a:t>
            </a:r>
            <a:r>
              <a:rPr lang="cs-CZ" sz="1800" dirty="0" smtClean="0"/>
              <a:t>Top manažer </a:t>
            </a:r>
            <a:r>
              <a:rPr lang="cs-CZ" sz="1800" dirty="0"/>
              <a:t>je v tomto případě zapojen pouze do formulování </a:t>
            </a:r>
            <a:r>
              <a:rPr lang="cs-CZ" sz="1800" dirty="0" smtClean="0"/>
              <a:t>strategie.</a:t>
            </a:r>
            <a:endParaRPr lang="cs-CZ" sz="1800" dirty="0"/>
          </a:p>
          <a:p>
            <a:pPr algn="just"/>
            <a:r>
              <a:rPr lang="cs-CZ" sz="1800" b="1" dirty="0" smtClean="0"/>
              <a:t>Organizační změna </a:t>
            </a:r>
            <a:r>
              <a:rPr lang="cs-CZ" sz="1800" dirty="0" smtClean="0"/>
              <a:t>– v</a:t>
            </a:r>
            <a:r>
              <a:rPr lang="cs-CZ" sz="1800" dirty="0"/>
              <a:t> případě organizační změny </a:t>
            </a:r>
            <a:r>
              <a:rPr lang="cs-CZ" sz="1800" dirty="0" smtClean="0"/>
              <a:t>top manažer </a:t>
            </a:r>
            <a:r>
              <a:rPr lang="cs-CZ" sz="1800" dirty="0"/>
              <a:t>provede strategická rozhodnutí a pak razí cestu implementaci tím, že přeuspořádá organizační strukturu, personál (= organizační změna) nebo zavede informační systém, schéma pro odměňování apod. (= přizpůsobení administrativních systémů).</a:t>
            </a:r>
          </a:p>
          <a:p>
            <a:pPr algn="just"/>
            <a:r>
              <a:rPr lang="cs-CZ" sz="1800" b="1" dirty="0" smtClean="0"/>
              <a:t>Spolupráce</a:t>
            </a:r>
            <a:r>
              <a:rPr lang="cs-CZ" sz="1800" dirty="0" smtClean="0"/>
              <a:t> – rozšiřuje </a:t>
            </a:r>
            <a:r>
              <a:rPr lang="cs-CZ" sz="1800" dirty="0"/>
              <a:t>přístup spolupráce strategická rozhodnutí na tým top manažerů v organizaci</a:t>
            </a:r>
          </a:p>
          <a:p>
            <a:pPr algn="just"/>
            <a:r>
              <a:rPr lang="cs-CZ" sz="1800" b="1" dirty="0" smtClean="0"/>
              <a:t>Kulturní přístup </a:t>
            </a:r>
            <a:r>
              <a:rPr lang="cs-CZ" sz="1800" dirty="0" smtClean="0"/>
              <a:t>– zapojuje </a:t>
            </a:r>
            <a:r>
              <a:rPr lang="cs-CZ" sz="1800" dirty="0"/>
              <a:t>i nižší články řízení v </a:t>
            </a:r>
            <a:r>
              <a:rPr lang="cs-CZ" sz="1800" dirty="0" smtClean="0"/>
              <a:t>organizaci a další prvky externího prostředí.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Přístupy k implementaci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63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796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Komunikace</a:t>
            </a:r>
            <a:r>
              <a:rPr lang="cs-CZ" sz="1800" dirty="0"/>
              <a:t> je proces oboustranné výměny informací</a:t>
            </a:r>
            <a:r>
              <a:rPr lang="cs-CZ" sz="1800" dirty="0" smtClean="0"/>
              <a:t>. Komunikace je proces dorozumívání mezi lidmi pomocí výměny informací, zpráv, hlášení, konverzací apod. Je součástí všech ostatních funkcí řízení.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Komunikační proces:</a:t>
            </a:r>
          </a:p>
          <a:p>
            <a:pPr lvl="1" algn="just"/>
            <a:r>
              <a:rPr lang="cs-CZ" sz="1800" dirty="0"/>
              <a:t>Odesílatel </a:t>
            </a:r>
          </a:p>
          <a:p>
            <a:pPr lvl="1" algn="just"/>
            <a:r>
              <a:rPr lang="cs-CZ" sz="1800" dirty="0"/>
              <a:t>Zakódování</a:t>
            </a:r>
          </a:p>
          <a:p>
            <a:pPr lvl="1" algn="just"/>
            <a:r>
              <a:rPr lang="cs-CZ" sz="1800" dirty="0"/>
              <a:t>Médium</a:t>
            </a:r>
          </a:p>
          <a:p>
            <a:pPr lvl="1" algn="just"/>
            <a:r>
              <a:rPr lang="cs-CZ" sz="1800" dirty="0"/>
              <a:t>Dekódování</a:t>
            </a:r>
          </a:p>
          <a:p>
            <a:pPr lvl="1" algn="just"/>
            <a:r>
              <a:rPr lang="cs-CZ" sz="1800" dirty="0"/>
              <a:t>Příjemce informace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Verbální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osobní rozhovor, telefonický rozhovor, porady, konference, prezentace, konzultace.</a:t>
            </a:r>
            <a:endParaRPr lang="cs-CZ" sz="1800" dirty="0"/>
          </a:p>
          <a:p>
            <a:pPr algn="just"/>
            <a:r>
              <a:rPr lang="cs-CZ" sz="1800" b="1" dirty="0" smtClean="0"/>
              <a:t>Neverbální komunikace </a:t>
            </a:r>
            <a:r>
              <a:rPr lang="cs-CZ" sz="1800" dirty="0" smtClean="0"/>
              <a:t>– posiluje verbální komunikaci, může posílit nebo zeslabit význam řečeného slova.</a:t>
            </a:r>
            <a:endParaRPr lang="cs-CZ" sz="1800" dirty="0"/>
          </a:p>
          <a:p>
            <a:pPr algn="just"/>
            <a:r>
              <a:rPr lang="cs-CZ" sz="1800" b="1" dirty="0" smtClean="0"/>
              <a:t>Formální </a:t>
            </a:r>
            <a:r>
              <a:rPr lang="cs-CZ" sz="1800" b="1" dirty="0"/>
              <a:t>(oficiální)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vychází z formální, oficiální organizační struktury podniku. Těmito kanály proudí informace vertikálním, horizontálním a diagonálním směrem.</a:t>
            </a:r>
            <a:endParaRPr lang="cs-CZ" sz="1800" dirty="0"/>
          </a:p>
          <a:p>
            <a:pPr algn="just"/>
            <a:r>
              <a:rPr lang="cs-CZ" sz="1800" b="1" dirty="0" smtClean="0"/>
              <a:t>Neformální </a:t>
            </a:r>
            <a:r>
              <a:rPr lang="cs-CZ" sz="1800" b="1" dirty="0"/>
              <a:t>(neoficiální) </a:t>
            </a:r>
            <a:r>
              <a:rPr lang="cs-CZ" sz="1800" b="1" dirty="0" smtClean="0"/>
              <a:t>komunikace </a:t>
            </a:r>
            <a:r>
              <a:rPr lang="cs-CZ" sz="1800" dirty="0" smtClean="0"/>
              <a:t>– je důsledkem neformální organizační struktury, nemá žádnou předem určenou strukturu. Jedná se o způsob rozšiřování informací, které nelze přenášet oficiálními kanály.</a:t>
            </a:r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 smtClean="0"/>
              <a:t>Formy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81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zabezpečovací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4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funkce </a:t>
            </a:r>
            <a:r>
              <a:rPr lang="cs-CZ" sz="1800" dirty="0" smtClean="0"/>
              <a:t>zabezpečovací představují </a:t>
            </a:r>
            <a:r>
              <a:rPr lang="cs-CZ" sz="1800" dirty="0"/>
              <a:t>manažerské funkce, jejichž cílem je zabezpečení adekvátními zdroji plánované aktivity.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především </a:t>
            </a:r>
            <a:r>
              <a:rPr lang="cs-CZ" sz="1800" dirty="0" smtClean="0"/>
              <a:t>o: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materiálními zdroji (suroviny, polotovary apod</a:t>
            </a:r>
            <a:r>
              <a:rPr lang="cs-CZ" sz="1800" dirty="0" smtClean="0"/>
              <a:t>.);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lidskými zdroji (manažery a pracovníky</a:t>
            </a:r>
            <a:r>
              <a:rPr lang="cs-CZ" sz="1800" dirty="0" smtClean="0"/>
              <a:t>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informacemi.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</a:t>
            </a:r>
            <a:r>
              <a:rPr lang="cs-CZ" smtClean="0"/>
              <a:t>funkcí zabezpečovacích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50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Informaci můžeme </a:t>
            </a:r>
            <a:r>
              <a:rPr lang="cs-CZ" sz="1800" dirty="0"/>
              <a:t>chápat jako </a:t>
            </a:r>
            <a:r>
              <a:rPr lang="cs-CZ" sz="1800" dirty="0" smtClean="0"/>
              <a:t>sdělení</a:t>
            </a:r>
            <a:r>
              <a:rPr lang="cs-CZ" sz="1800" dirty="0"/>
              <a:t>, komunikovatelný poznatek, </a:t>
            </a:r>
            <a:r>
              <a:rPr lang="cs-CZ" sz="1800" dirty="0" smtClean="0"/>
              <a:t>který </a:t>
            </a:r>
            <a:r>
              <a:rPr lang="cs-CZ" sz="1800" dirty="0"/>
              <a:t>má význam pro </a:t>
            </a:r>
            <a:r>
              <a:rPr lang="cs-CZ" sz="1800" dirty="0" smtClean="0"/>
              <a:t>příjemce </a:t>
            </a:r>
            <a:r>
              <a:rPr lang="cs-CZ" sz="1800" dirty="0"/>
              <a:t>nebo údaj </a:t>
            </a:r>
            <a:r>
              <a:rPr lang="cs-CZ" sz="1800" dirty="0" smtClean="0"/>
              <a:t>usnadňující </a:t>
            </a:r>
            <a:r>
              <a:rPr lang="cs-CZ" sz="1800" dirty="0"/>
              <a:t>volbu mezi </a:t>
            </a:r>
            <a:r>
              <a:rPr lang="cs-CZ" sz="1800" dirty="0" smtClean="0"/>
              <a:t>alternativními </a:t>
            </a:r>
            <a:r>
              <a:rPr lang="cs-CZ" sz="1800" dirty="0"/>
              <a:t>rozhodovacími možnostmi.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to cokoliv nehmotného, </a:t>
            </a:r>
            <a:r>
              <a:rPr lang="cs-CZ" sz="1800" dirty="0" smtClean="0"/>
              <a:t>co </a:t>
            </a:r>
            <a:r>
              <a:rPr lang="cs-CZ" sz="1800" dirty="0"/>
              <a:t>je pro </a:t>
            </a:r>
            <a:r>
              <a:rPr lang="cs-CZ" sz="1800" dirty="0" smtClean="0"/>
              <a:t>člověka </a:t>
            </a:r>
            <a:r>
              <a:rPr lang="cs-CZ" sz="1800" dirty="0"/>
              <a:t>smysluplné a </a:t>
            </a:r>
            <a:r>
              <a:rPr lang="cs-CZ" sz="1800" dirty="0" smtClean="0"/>
              <a:t>užitečné</a:t>
            </a:r>
            <a:r>
              <a:rPr lang="cs-CZ" sz="1800" dirty="0"/>
              <a:t>. </a:t>
            </a:r>
            <a:r>
              <a:rPr lang="cs-CZ" sz="1800" dirty="0" smtClean="0"/>
              <a:t>Jedná </a:t>
            </a:r>
            <a:r>
              <a:rPr lang="cs-CZ" sz="1800" dirty="0"/>
              <a:t>se o znalost sdílenou </a:t>
            </a:r>
            <a:r>
              <a:rPr lang="cs-CZ" sz="1800" dirty="0" smtClean="0"/>
              <a:t>tím</a:t>
            </a:r>
            <a:r>
              <a:rPr lang="cs-CZ" sz="1800" dirty="0"/>
              <a:t>, že se komunikuje. </a:t>
            </a:r>
          </a:p>
          <a:p>
            <a:pPr algn="just"/>
            <a:r>
              <a:rPr lang="cs-CZ" sz="1800" dirty="0"/>
              <a:t>Informace snižuje nebo </a:t>
            </a:r>
            <a:r>
              <a:rPr lang="cs-CZ" sz="1800" dirty="0" smtClean="0"/>
              <a:t>odstraňuje neurčitost </a:t>
            </a:r>
            <a:r>
              <a:rPr lang="cs-CZ" sz="1800" dirty="0"/>
              <a:t>systému. </a:t>
            </a:r>
          </a:p>
          <a:p>
            <a:pPr algn="just"/>
            <a:r>
              <a:rPr lang="cs-CZ" sz="1800" dirty="0"/>
              <a:t>Výchozí bod v procesu získávání informací </a:t>
            </a:r>
            <a:r>
              <a:rPr lang="cs-CZ" sz="1800" dirty="0" smtClean="0"/>
              <a:t>představují </a:t>
            </a:r>
            <a:r>
              <a:rPr lang="cs-CZ" sz="1800" dirty="0"/>
              <a:t>data. Jsou – 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prvotní </a:t>
            </a:r>
            <a:r>
              <a:rPr lang="cs-CZ" sz="1800" dirty="0"/>
              <a:t>data zpracována </a:t>
            </a:r>
            <a:r>
              <a:rPr lang="cs-CZ" sz="1800" dirty="0" smtClean="0"/>
              <a:t>účelně, </a:t>
            </a:r>
            <a:r>
              <a:rPr lang="cs-CZ" sz="1800" dirty="0"/>
              <a:t>stanou se z nich informace</a:t>
            </a:r>
          </a:p>
          <a:p>
            <a:pPr algn="just"/>
            <a:r>
              <a:rPr lang="cs-CZ" sz="1800" b="1" dirty="0" smtClean="0"/>
              <a:t>Data</a:t>
            </a:r>
            <a:r>
              <a:rPr lang="cs-CZ" sz="1800" dirty="0"/>
              <a:t>, která jsou základem pro vytváření informací, představují prvotní údaje získané z různých zdrojů.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informační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65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Průběžné manažerské funkce jsou funkce, které jsou realizovány paralelně s ostatními manažerskými funkcemi.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Jedná </a:t>
            </a:r>
            <a:r>
              <a:rPr lang="cs-CZ" sz="1800" dirty="0"/>
              <a:t>se v podstatě o aktivity, které probíhají neustále v různých fázích manažerských činností. </a:t>
            </a:r>
            <a:endParaRPr lang="cs-CZ" sz="1800" dirty="0" smtClean="0"/>
          </a:p>
          <a:p>
            <a:pPr lvl="0" algn="just"/>
            <a:endParaRPr lang="cs-CZ" sz="1800" dirty="0" smtClean="0"/>
          </a:p>
          <a:p>
            <a:pPr lvl="0" algn="just"/>
            <a:r>
              <a:rPr lang="cs-CZ" sz="1800" dirty="0" smtClean="0"/>
              <a:t>K</a:t>
            </a:r>
            <a:r>
              <a:rPr lang="cs-CZ" sz="1800" dirty="0"/>
              <a:t> průběžným manažerským funkcím </a:t>
            </a:r>
            <a:r>
              <a:rPr lang="cs-CZ" sz="1800" dirty="0" smtClean="0"/>
              <a:t>patří:</a:t>
            </a:r>
          </a:p>
          <a:p>
            <a:pPr lvl="0" algn="just"/>
            <a:r>
              <a:rPr lang="cs-CZ" sz="1800" dirty="0" smtClean="0"/>
              <a:t>analýza</a:t>
            </a:r>
            <a:r>
              <a:rPr lang="cs-CZ" sz="1800" dirty="0"/>
              <a:t>, </a:t>
            </a:r>
            <a:endParaRPr lang="cs-CZ" sz="1800" dirty="0" smtClean="0"/>
          </a:p>
          <a:p>
            <a:pPr lvl="0" algn="just"/>
            <a:r>
              <a:rPr lang="cs-CZ" sz="1800" dirty="0"/>
              <a:t>r</a:t>
            </a:r>
            <a:r>
              <a:rPr lang="cs-CZ" sz="1800" dirty="0" smtClean="0"/>
              <a:t>ozhodování, </a:t>
            </a:r>
          </a:p>
          <a:p>
            <a:pPr lvl="0" algn="just"/>
            <a:r>
              <a:rPr lang="cs-CZ" sz="1800" dirty="0"/>
              <a:t>i</a:t>
            </a:r>
            <a:r>
              <a:rPr lang="cs-CZ" sz="1800" dirty="0" smtClean="0"/>
              <a:t>mplementace,</a:t>
            </a:r>
          </a:p>
          <a:p>
            <a:pPr lvl="0" algn="just"/>
            <a:r>
              <a:rPr lang="cs-CZ" sz="1800" dirty="0" smtClean="0"/>
              <a:t>komunikace.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funkcí průběžných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Potřeba </a:t>
            </a:r>
            <a:r>
              <a:rPr lang="cs-CZ" sz="1800" dirty="0"/>
              <a:t>informací závisí na tom, jakou funkci v podniku pracovník zastává.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potřebuje </a:t>
            </a:r>
            <a:r>
              <a:rPr lang="cs-CZ" sz="1800" dirty="0"/>
              <a:t>informace pro to, aby mohl plnit ostatní </a:t>
            </a:r>
            <a:r>
              <a:rPr lang="cs-CZ" sz="1800" dirty="0" smtClean="0"/>
              <a:t>manažerské funkce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je </a:t>
            </a:r>
            <a:r>
              <a:rPr lang="cs-CZ" sz="1800" dirty="0" smtClean="0"/>
              <a:t>třeba řídit</a:t>
            </a:r>
            <a:r>
              <a:rPr lang="cs-CZ" sz="1800" dirty="0"/>
              <a:t>. Jejich získávání, </a:t>
            </a:r>
            <a:r>
              <a:rPr lang="cs-CZ" sz="1800" dirty="0" smtClean="0"/>
              <a:t>uchovávání </a:t>
            </a:r>
            <a:r>
              <a:rPr lang="cs-CZ" sz="1800" dirty="0"/>
              <a:t>a ochrana je drahá </a:t>
            </a:r>
            <a:r>
              <a:rPr lang="cs-CZ" sz="1800" dirty="0" smtClean="0"/>
              <a:t>a často </a:t>
            </a:r>
            <a:r>
              <a:rPr lang="cs-CZ" sz="1800" dirty="0"/>
              <a:t>i </a:t>
            </a:r>
            <a:r>
              <a:rPr lang="cs-CZ" sz="1800" dirty="0" smtClean="0"/>
              <a:t>časově náročná záležitost.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Kdo používá informace </a:t>
            </a:r>
          </a:p>
          <a:p>
            <a:pPr algn="just"/>
            <a:r>
              <a:rPr lang="cs-CZ" sz="1800" b="1" dirty="0" smtClean="0"/>
              <a:t>interní uživatelé </a:t>
            </a:r>
            <a:r>
              <a:rPr lang="cs-CZ" sz="1800" dirty="0" smtClean="0"/>
              <a:t>– </a:t>
            </a:r>
            <a:r>
              <a:rPr lang="cs-CZ" sz="1800" dirty="0"/>
              <a:t>pracovníci podniku </a:t>
            </a:r>
            <a:r>
              <a:rPr lang="cs-CZ" sz="1800" dirty="0" smtClean="0"/>
              <a:t>na všech </a:t>
            </a:r>
            <a:r>
              <a:rPr lang="cs-CZ" sz="1800" dirty="0"/>
              <a:t>stupních podnikové </a:t>
            </a:r>
            <a:r>
              <a:rPr lang="cs-CZ" sz="1800" dirty="0" smtClean="0"/>
              <a:t>hierarchie;</a:t>
            </a:r>
            <a:endParaRPr lang="cs-CZ" sz="1800" dirty="0"/>
          </a:p>
          <a:p>
            <a:pPr algn="just"/>
            <a:r>
              <a:rPr lang="cs-CZ" sz="1800" b="1" dirty="0" smtClean="0"/>
              <a:t>externí uživatelé </a:t>
            </a:r>
            <a:r>
              <a:rPr lang="cs-CZ" sz="1800" dirty="0" smtClean="0"/>
              <a:t>– </a:t>
            </a:r>
            <a:r>
              <a:rPr lang="cs-CZ" sz="1800" dirty="0"/>
              <a:t>zákazníci, dodavatelé, </a:t>
            </a:r>
            <a:r>
              <a:rPr lang="cs-CZ" sz="1800" dirty="0" smtClean="0"/>
              <a:t>společnost</a:t>
            </a:r>
            <a:r>
              <a:rPr lang="cs-CZ" sz="1800" dirty="0"/>
              <a:t>, atd.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Využití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00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Z hlediska rozhodovací úrovně</a:t>
            </a:r>
          </a:p>
          <a:p>
            <a:pPr lvl="0" algn="just"/>
            <a:r>
              <a:rPr lang="cs-CZ" sz="1800" dirty="0" smtClean="0"/>
              <a:t>Z hlediska potřeb pro realizaci řídících činností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hlediska významnosti informací: </a:t>
            </a:r>
          </a:p>
          <a:p>
            <a:pPr algn="just"/>
            <a:r>
              <a:rPr lang="cs-CZ" sz="1800" dirty="0"/>
              <a:t>Z hlediska stálosti informací: 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hlediska rozsahu zabezpečení jednotlivých stupňů řízení:</a:t>
            </a:r>
          </a:p>
          <a:p>
            <a:pPr algn="just"/>
            <a:r>
              <a:rPr lang="cs-CZ" sz="1800" dirty="0"/>
              <a:t>Z hlediska zdrojů informací: </a:t>
            </a:r>
          </a:p>
          <a:p>
            <a:pPr algn="just"/>
            <a:r>
              <a:rPr lang="cs-CZ" sz="1800" dirty="0"/>
              <a:t>Z hlediska účelu použití</a:t>
            </a:r>
          </a:p>
          <a:p>
            <a:pPr algn="just"/>
            <a:r>
              <a:rPr lang="cs-CZ" sz="1800" dirty="0"/>
              <a:t>Z hlediska obsahu: </a:t>
            </a:r>
          </a:p>
          <a:p>
            <a:pPr algn="just"/>
            <a:r>
              <a:rPr lang="cs-CZ" sz="1800" dirty="0"/>
              <a:t>Z hlediska dokumentace: </a:t>
            </a:r>
          </a:p>
          <a:p>
            <a:pPr algn="just"/>
            <a:r>
              <a:rPr lang="cs-CZ" sz="1800" dirty="0"/>
              <a:t>Z hlediska odvození</a:t>
            </a:r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4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Informační systém podniku </a:t>
            </a:r>
            <a:r>
              <a:rPr lang="cs-CZ" sz="1800" dirty="0" smtClean="0"/>
              <a:t>zahrnuje </a:t>
            </a:r>
            <a:r>
              <a:rPr lang="cs-CZ" sz="1800" dirty="0"/>
              <a:t>pracovníky, zařízení a informační technologie pro sběr, třídění, analyzování a distribuování potřebných, včasných a přesných informací tvůrcům </a:t>
            </a:r>
            <a:r>
              <a:rPr lang="cs-CZ" sz="1800" dirty="0" smtClean="0"/>
              <a:t>manažerských </a:t>
            </a:r>
            <a:r>
              <a:rPr lang="cs-CZ" sz="1800" dirty="0"/>
              <a:t>rozhodnutí. </a:t>
            </a:r>
            <a:endParaRPr lang="cs-CZ" sz="1800" dirty="0" smtClean="0"/>
          </a:p>
          <a:p>
            <a:pPr algn="just"/>
            <a:r>
              <a:rPr lang="cs-CZ" sz="1800" dirty="0" smtClean="0"/>
              <a:t>Smyslem </a:t>
            </a:r>
            <a:r>
              <a:rPr lang="cs-CZ" sz="1800" dirty="0"/>
              <a:t>je posouzení informační potřeby manažerů a poskytnutí potřebných informací.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Podmínky efektivního informačního systému:</a:t>
            </a:r>
            <a:endParaRPr lang="cs-CZ" sz="1800" dirty="0"/>
          </a:p>
          <a:p>
            <a:pPr lvl="1" algn="just"/>
            <a:r>
              <a:rPr lang="cs-CZ" sz="1800" dirty="0"/>
              <a:t>vybavenost firmy kvalitní informační </a:t>
            </a:r>
            <a:r>
              <a:rPr lang="cs-CZ" sz="1800" dirty="0" smtClean="0"/>
              <a:t>technologií;</a:t>
            </a:r>
            <a:endParaRPr lang="cs-CZ" sz="1800" dirty="0"/>
          </a:p>
          <a:p>
            <a:pPr lvl="1" algn="just"/>
            <a:r>
              <a:rPr lang="cs-CZ" sz="1800" dirty="0"/>
              <a:t>navržení a vytvoření systému uspokojujícího informační potřeby </a:t>
            </a:r>
            <a:r>
              <a:rPr lang="cs-CZ" sz="1800" dirty="0" smtClean="0"/>
              <a:t>manažerů.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systém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58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Interní </a:t>
            </a:r>
            <a:r>
              <a:rPr lang="cs-CZ" sz="1800" b="1" dirty="0"/>
              <a:t>informační systém </a:t>
            </a:r>
            <a:r>
              <a:rPr lang="cs-CZ" sz="1800" dirty="0"/>
              <a:t>– získává informace z podnikové evidence a </a:t>
            </a:r>
            <a:r>
              <a:rPr lang="cs-CZ" sz="1800" dirty="0" smtClean="0"/>
              <a:t>statistiky. </a:t>
            </a:r>
            <a:endParaRPr lang="cs-CZ" sz="1800" dirty="0"/>
          </a:p>
          <a:p>
            <a:pPr lvl="0" algn="just"/>
            <a:r>
              <a:rPr lang="cs-CZ" sz="1800" b="1" dirty="0" smtClean="0"/>
              <a:t>Zpravodajský </a:t>
            </a:r>
            <a:r>
              <a:rPr lang="cs-CZ" sz="1800" b="1" dirty="0"/>
              <a:t>systém </a:t>
            </a:r>
            <a:r>
              <a:rPr lang="cs-CZ" sz="1800" dirty="0"/>
              <a:t>– poskytuje informace o každodenním a očekávaném vývoji v okolí </a:t>
            </a:r>
            <a:r>
              <a:rPr lang="cs-CZ" sz="1800" dirty="0" smtClean="0"/>
              <a:t>podniku.</a:t>
            </a:r>
            <a:endParaRPr lang="cs-CZ" sz="1800" dirty="0"/>
          </a:p>
          <a:p>
            <a:pPr lvl="0" algn="just"/>
            <a:r>
              <a:rPr lang="cs-CZ" sz="1800" b="1" dirty="0" smtClean="0"/>
              <a:t>Výzkumný </a:t>
            </a:r>
            <a:r>
              <a:rPr lang="cs-CZ" sz="1800" b="1" dirty="0"/>
              <a:t>systém </a:t>
            </a:r>
            <a:r>
              <a:rPr lang="cs-CZ" sz="1800" dirty="0"/>
              <a:t>– představuje výzkumné studie zaměřené na specifické problémy a příležitosti firmy, realizuje se marketingovými </a:t>
            </a:r>
            <a:r>
              <a:rPr lang="cs-CZ" sz="1800" dirty="0" smtClean="0"/>
              <a:t>výzkumy a výzkumy trhu.</a:t>
            </a:r>
            <a:endParaRPr lang="cs-CZ" sz="1800" dirty="0"/>
          </a:p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na podporu rozhodování </a:t>
            </a:r>
            <a:r>
              <a:rPr lang="cs-CZ" sz="1800" dirty="0"/>
              <a:t>– zahrnuje systémy využívající počítačový hardware a software k poskytování informací v procesu </a:t>
            </a:r>
            <a:r>
              <a:rPr lang="cs-CZ" sz="1800" dirty="0" smtClean="0"/>
              <a:t>manažerského rozhodování.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informačního systému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71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Lidské zdroje </a:t>
            </a:r>
            <a:r>
              <a:rPr lang="cs-CZ" sz="1800" dirty="0" smtClean="0"/>
              <a:t>představují </a:t>
            </a:r>
            <a:r>
              <a:rPr lang="cs-CZ" sz="1800" dirty="0"/>
              <a:t>pro podnik často nejcennější a nejdražší zdroj a ten je mnohdy jazýčkem na vahách v rámci konkurenčního boje a rozhoduje tak o konkurenceschopnosti podniku. </a:t>
            </a:r>
            <a:endParaRPr lang="cs-CZ" sz="1800" dirty="0" smtClean="0"/>
          </a:p>
          <a:p>
            <a:pPr lvl="0" algn="just"/>
            <a:r>
              <a:rPr lang="cs-CZ" sz="1800" dirty="0"/>
              <a:t>Důležitost lidských zdrojů pro organizaci </a:t>
            </a:r>
            <a:r>
              <a:rPr lang="cs-CZ" sz="1800" dirty="0" smtClean="0"/>
              <a:t>můžeme vidět </a:t>
            </a:r>
            <a:r>
              <a:rPr lang="cs-CZ" sz="1800" dirty="0"/>
              <a:t>ve smyslu určité hnací síly, která uvádí v pohyb ostatní zdroje a je determinantem úrovně jejich využívání.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Řízení </a:t>
            </a:r>
            <a:r>
              <a:rPr lang="cs-CZ" sz="1800" dirty="0"/>
              <a:t>lidských zdrojů nebo také personální řízení může tak být považováno za jádro celého podnikového řízení</a:t>
            </a:r>
            <a:r>
              <a:rPr lang="cs-CZ" sz="1800" dirty="0" smtClean="0"/>
              <a:t>. Personální </a:t>
            </a:r>
            <a:r>
              <a:rPr lang="cs-CZ" sz="1800" dirty="0"/>
              <a:t>řízení </a:t>
            </a:r>
            <a:r>
              <a:rPr lang="cs-CZ" sz="1800" dirty="0" smtClean="0"/>
              <a:t>je součást </a:t>
            </a:r>
            <a:r>
              <a:rPr lang="cs-CZ" sz="1800" dirty="0"/>
              <a:t>té časti podnikového řízení, která se zaměřuje na řízení lidských zdrojů v rámci významu člověka jako pracovní síly pro podnik.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Zaměřuje </a:t>
            </a:r>
            <a:r>
              <a:rPr lang="cs-CZ" sz="1800" dirty="0"/>
              <a:t>se na jeho získávání, fungování, formování, organizování a propojování jeho činností, výsledky jeho práce, pracovní chování a schopnosti, sociální rozvoj a v neposlední řadě i na vztahy k organizaci, spolupracovníkům a vykonané </a:t>
            </a:r>
            <a:r>
              <a:rPr lang="cs-CZ" sz="1800" dirty="0" smtClean="0"/>
              <a:t>práci.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personální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83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Personální plánování nebo také plánování lidských zdrojů slouží </a:t>
            </a:r>
            <a:r>
              <a:rPr lang="cs-CZ" sz="1800" dirty="0" smtClean="0"/>
              <a:t>k</a:t>
            </a:r>
            <a:r>
              <a:rPr lang="cs-CZ" sz="1800" dirty="0"/>
              <a:t> realizaci podnikových cílů prostřednictvím předvídání budoucího vývoje, stanovením cílů a pozdější realizaci opatření, která vedou k realizaci podnikových úkolů za pomoci adekvátní a vhodné pracovní síly. </a:t>
            </a:r>
          </a:p>
          <a:p>
            <a:pPr algn="just"/>
            <a:r>
              <a:rPr lang="cs-CZ" sz="1800" dirty="0"/>
              <a:t>Z jiného pohledu je plánování lidských zdrojů součástí aktivit organizací a podnikatelů, kde je potřeba odrážet nestabilní pracovní prostředí schopností organizace se přizpůsobit měnícím se podmínkám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Metody v oblasti plánování lidských zdrojů lze </a:t>
            </a:r>
            <a:r>
              <a:rPr lang="cs-CZ" sz="1800" dirty="0" smtClean="0"/>
              <a:t>rozlišit z</a:t>
            </a:r>
            <a:r>
              <a:rPr lang="cs-CZ" sz="1800" dirty="0"/>
              <a:t> obecného pohledu za metody intuitivní a nebo kvantitativní.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Intuitivní </a:t>
            </a:r>
            <a:r>
              <a:rPr lang="cs-CZ" sz="1800" b="1" dirty="0"/>
              <a:t>metody </a:t>
            </a:r>
            <a:r>
              <a:rPr lang="cs-CZ" sz="1800" dirty="0"/>
              <a:t>jsou předně operativnější a rychlejší. Nepracuje se při nich s tvrdými daty a jejich analýzou. </a:t>
            </a:r>
            <a:r>
              <a:rPr lang="cs-CZ" sz="1800" b="1" dirty="0"/>
              <a:t>Metody kvantitativní </a:t>
            </a:r>
            <a:r>
              <a:rPr lang="cs-CZ" sz="1800" dirty="0"/>
              <a:t>zase naopak vyžadují delší přípravu, spočívající ve shromažďování důležitých a potřebných dat.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36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 získávání lidských zdrojů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18" y="1059582"/>
            <a:ext cx="734695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5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 pohledu zaměstnavatele bychom mohli zdroje pracovních sil rozdělit nejobecnějším způsobem na zdroje: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Interní zdroje</a:t>
            </a:r>
            <a:r>
              <a:rPr lang="cs-CZ" sz="1800" dirty="0" smtClean="0"/>
              <a:t>, </a:t>
            </a:r>
            <a:r>
              <a:rPr lang="cs-CZ" sz="1800" dirty="0"/>
              <a:t>což jsou vlastní zaměstnanci </a:t>
            </a:r>
            <a:r>
              <a:rPr lang="cs-CZ" sz="1800" dirty="0" smtClean="0"/>
              <a:t>firmy; </a:t>
            </a:r>
            <a:endParaRPr lang="cs-CZ" sz="1800" dirty="0"/>
          </a:p>
          <a:p>
            <a:pPr algn="just"/>
            <a:r>
              <a:rPr lang="cs-CZ" sz="1800" b="1" dirty="0" smtClean="0"/>
              <a:t>Zdroje </a:t>
            </a:r>
            <a:r>
              <a:rPr lang="cs-CZ" sz="1800" b="1" dirty="0"/>
              <a:t>externí</a:t>
            </a:r>
            <a:r>
              <a:rPr lang="cs-CZ" sz="1800" dirty="0"/>
              <a:t>, kdy se jedná o všechny ty, kteří nejsou vlastními zaměstnanci firmy a mohou tak působit jak v konkurenčních firmách, tak ve firmách mimo obor.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Vzhledem </a:t>
            </a:r>
            <a:r>
              <a:rPr lang="cs-CZ" sz="1800" dirty="0"/>
              <a:t>k užití prostředků pro výběr a zajištění </a:t>
            </a:r>
            <a:r>
              <a:rPr lang="cs-CZ" sz="1800" dirty="0" smtClean="0"/>
              <a:t>zaměstnanců, </a:t>
            </a:r>
            <a:r>
              <a:rPr lang="cs-CZ" sz="1800" dirty="0"/>
              <a:t>že jak v případě výběru z interních zdrojů, tak v případě výběru z externích zdrojů, může zaměstnavatel či firma užít vlastních i najatých sil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06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užití najatých sil, pro obsazení pracovního místa z externích zdrojů, je tento proces zajišťován například najatou firmou</a:t>
            </a:r>
            <a:r>
              <a:rPr lang="cs-CZ" sz="1800" i="1" dirty="0"/>
              <a:t> </a:t>
            </a:r>
            <a:r>
              <a:rPr lang="cs-CZ" sz="1800" dirty="0"/>
              <a:t>typu</a:t>
            </a:r>
            <a:r>
              <a:rPr lang="cs-CZ" sz="1800" i="1" dirty="0"/>
              <a:t> </a:t>
            </a:r>
            <a:r>
              <a:rPr lang="cs-CZ" sz="1800" b="1" dirty="0" err="1"/>
              <a:t>recruitment</a:t>
            </a:r>
            <a:r>
              <a:rPr lang="cs-CZ" sz="1800" i="1" dirty="0"/>
              <a:t> či </a:t>
            </a:r>
            <a:r>
              <a:rPr lang="cs-CZ" sz="1800" b="1" dirty="0" err="1"/>
              <a:t>executive</a:t>
            </a:r>
            <a:r>
              <a:rPr lang="cs-CZ" sz="1800" b="1" dirty="0"/>
              <a:t> </a:t>
            </a:r>
            <a:r>
              <a:rPr lang="cs-CZ" sz="1800" b="1" dirty="0" err="1"/>
              <a:t>search</a:t>
            </a:r>
            <a:r>
              <a:rPr lang="cs-CZ" sz="1800" i="1" dirty="0"/>
              <a:t>,</a:t>
            </a:r>
            <a:r>
              <a:rPr lang="cs-CZ" sz="1800" dirty="0"/>
              <a:t> která vyhledává pro organizaci nejvhodnějšího zaměstnance, odpovídajících kvalit jak psychologických tak odborných.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způsob je ovšem spojen s růstem nákladů na výběrové řízení a také s rizikem, že vybraný zaměstnanec nebude zcela vhodnou volbou a do organizace nezapadne. </a:t>
            </a:r>
            <a:endParaRPr lang="cs-CZ" sz="1800" dirty="0" smtClean="0"/>
          </a:p>
          <a:p>
            <a:pPr algn="just"/>
            <a:r>
              <a:rPr lang="cs-CZ" sz="1800" dirty="0" smtClean="0"/>
              <a:t>Účelnost </a:t>
            </a:r>
            <a:r>
              <a:rPr lang="cs-CZ" sz="1800" dirty="0"/>
              <a:t>a využití </a:t>
            </a:r>
            <a:r>
              <a:rPr lang="cs-CZ" sz="1800" dirty="0" smtClean="0"/>
              <a:t>můžeme naopak vidět v </a:t>
            </a:r>
            <a:r>
              <a:rPr lang="cs-CZ" sz="1800" dirty="0"/>
              <a:t>rychlosti, se kterou se tímto způsobem personální problém řeší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Zajišťování externích zdrojů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18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Cílem procesu získání lidských zdrojů je získání </a:t>
            </a:r>
            <a:r>
              <a:rPr lang="cs-CZ" sz="1800" dirty="0"/>
              <a:t>s vynaložením co možná nejnižších nákladů potřebné množství odpovídajících pracovníků, </a:t>
            </a:r>
            <a:r>
              <a:rPr lang="cs-CZ" sz="1800" dirty="0" smtClean="0"/>
              <a:t>kteří </a:t>
            </a:r>
            <a:r>
              <a:rPr lang="cs-CZ" sz="1800" dirty="0"/>
              <a:t>jsou žádoucí pro uspokojení podnikové potřeby lidských </a:t>
            </a:r>
            <a:r>
              <a:rPr lang="cs-CZ" sz="1800" dirty="0" smtClean="0"/>
              <a:t>zdrojů.</a:t>
            </a:r>
          </a:p>
          <a:p>
            <a:pPr algn="just"/>
            <a:r>
              <a:rPr lang="cs-CZ" sz="1800" dirty="0" smtClean="0"/>
              <a:t>Volba </a:t>
            </a:r>
            <a:r>
              <a:rPr lang="cs-CZ" sz="1800" dirty="0"/>
              <a:t>metody/metod pro přilákání zaměstnanců závisí dále na specifikacích a povaze pracovního místa, kdy je například pro dělnické profese a níže postavené pracovní pozice vhodné užití jiných metod, než například pro pracovní pozice manažerů a zaměstnanců s většími rozhodovacími pravomocemi.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značné míry je volba metody ovlivněna také situací na trhu práce, zejména potom na lokálním trhu práce. </a:t>
            </a:r>
            <a:endParaRPr lang="cs-CZ" sz="1800" dirty="0" smtClean="0"/>
          </a:p>
          <a:p>
            <a:pPr algn="just"/>
            <a:r>
              <a:rPr lang="cs-CZ" sz="1800" dirty="0" smtClean="0"/>
              <a:t>Zaměstnavatelé </a:t>
            </a:r>
            <a:r>
              <a:rPr lang="cs-CZ" sz="1800" dirty="0"/>
              <a:t>tak přihlížejí i k dosažitelnosti zaměstnanců určité kvalifikace v regionu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Přilákání vhodných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0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Analýza, v rámci manažerských funkcí, představuje rozbor, jehož cílem je poznání a správné pochopení podmínek pro realizaci sekvenčních manažerských funkcí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Jedná se o proces zjištění a hodnocení realizovatelnosti, účelnosti a účinnosti provedení jednotlivých manažerských funkcí. A zároveň vytváří podklad pro další paralelní manažerské funkce, jako je rozhodování a implementace</a:t>
            </a:r>
            <a:r>
              <a:rPr lang="cs-CZ" sz="1800" dirty="0" smtClean="0"/>
              <a:t>.</a:t>
            </a:r>
          </a:p>
          <a:p>
            <a:pPr lvl="0" algn="just"/>
            <a:r>
              <a:rPr lang="cs-CZ" sz="1800" dirty="0"/>
              <a:t>Správě provedená analýza vyžaduje zachování pravidla přiměřenosti zkoumání, což znamená, že je nutné si předem vyjasnit hloubku a konkrétní zaměření analýzy. K tomu je potřeba zajištění vhodně rozsáhlých, přesných a spolehlivých údajů, které budou shromážděny a použity. Problémy v rámci analýzy musí být posuzovány účelově a celistvě (systémově).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3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Hlavní cíl výběru zaměstnanců může být také velmi jednoduše definován, jako snaha o výběr nejlepších nebo </a:t>
            </a:r>
            <a:r>
              <a:rPr lang="cs-CZ" sz="1800" dirty="0" smtClean="0"/>
              <a:t>také </a:t>
            </a:r>
            <a:r>
              <a:rPr lang="cs-CZ" sz="1800" dirty="0"/>
              <a:t>nejvhodnějších lidí pro danou práci. Ti, kteří zaměstnance dále vybírají, se tak pokouší předpovědět jejich výkon na konkrétní pracovní pozici. </a:t>
            </a:r>
          </a:p>
          <a:p>
            <a:pPr algn="just"/>
            <a:r>
              <a:rPr lang="cs-CZ" sz="1800" dirty="0"/>
              <a:t>V procesu výběru zaměstnance je také dílčím cílem zjišťování, zda existují nějaké mezery v přehledu například dosavadních zaměstnání uchazeče nebo zda existují skutečnosti, které si vyžadují další vysvětlení, o kterých může uchazeč dále podat informace. </a:t>
            </a:r>
          </a:p>
          <a:p>
            <a:pPr algn="just"/>
            <a:r>
              <a:rPr lang="cs-CZ" sz="1800" dirty="0" smtClean="0"/>
              <a:t>Kroky při výběru vhodných lidí: </a:t>
            </a:r>
            <a:r>
              <a:rPr lang="cs-CZ" sz="1800" dirty="0"/>
              <a:t>Shromažďování v ideálním případě maximálního množství relevantních informací. </a:t>
            </a:r>
            <a:r>
              <a:rPr lang="cs-CZ" sz="1800" dirty="0" smtClean="0"/>
              <a:t>Uspořádání, vyhodnocení a ohodnocení každého </a:t>
            </a:r>
            <a:r>
              <a:rPr lang="cs-CZ" sz="1800" dirty="0"/>
              <a:t>kandidáta </a:t>
            </a:r>
            <a:r>
              <a:rPr lang="cs-CZ" sz="1800" dirty="0" smtClean="0"/>
              <a:t>v</a:t>
            </a:r>
            <a:r>
              <a:rPr lang="cs-CZ" sz="1800" dirty="0"/>
              <a:t> závislosti na předpokládaném výkonu na daném pracovním </a:t>
            </a:r>
            <a:r>
              <a:rPr lang="cs-CZ" sz="1800" dirty="0" smtClean="0"/>
              <a:t>místě. Poskytnutí takové informace uchazečům tak, </a:t>
            </a:r>
            <a:r>
              <a:rPr lang="cs-CZ" sz="1800" dirty="0"/>
              <a:t>aby se na jejich základě mohli rozhodnout, zda přijmou dané pracovní místo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Výběr vhodných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3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Aby bylo možné realizovat jednotlivé řídící </a:t>
            </a:r>
            <a:r>
              <a:rPr lang="cs-CZ" sz="1800" dirty="0"/>
              <a:t>i výkonné funkce, k </a:t>
            </a:r>
            <a:r>
              <a:rPr lang="cs-CZ" sz="1800" dirty="0" smtClean="0"/>
              <a:t>tomu nezbytně potřebujeme zabezpečení prostředky, a to materiálními </a:t>
            </a:r>
            <a:r>
              <a:rPr lang="cs-CZ" sz="1800" dirty="0"/>
              <a:t>a </a:t>
            </a:r>
            <a:r>
              <a:rPr lang="cs-CZ" sz="1800" dirty="0" smtClean="0"/>
              <a:t>finančními.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Plnění řídící </a:t>
            </a:r>
            <a:r>
              <a:rPr lang="cs-CZ" sz="1800" dirty="0"/>
              <a:t>funkce (souboru </a:t>
            </a:r>
            <a:r>
              <a:rPr lang="cs-CZ" sz="1800" dirty="0" smtClean="0"/>
              <a:t>činností</a:t>
            </a:r>
            <a:r>
              <a:rPr lang="cs-CZ" sz="1800" dirty="0"/>
              <a:t>) </a:t>
            </a:r>
            <a:r>
              <a:rPr lang="cs-CZ" sz="1800" dirty="0" smtClean="0"/>
              <a:t>zabezpečení prostředky spočívá </a:t>
            </a:r>
            <a:r>
              <a:rPr lang="cs-CZ" sz="1800" dirty="0"/>
              <a:t>v: </a:t>
            </a:r>
          </a:p>
          <a:p>
            <a:pPr algn="just"/>
            <a:r>
              <a:rPr lang="cs-CZ" sz="1800" dirty="0" smtClean="0"/>
              <a:t>zabezpečování </a:t>
            </a:r>
            <a:r>
              <a:rPr lang="cs-CZ" sz="1800" dirty="0"/>
              <a:t>materiálních a </a:t>
            </a:r>
            <a:r>
              <a:rPr lang="cs-CZ" sz="1800" dirty="0" smtClean="0"/>
              <a:t>finančních prostředků; </a:t>
            </a:r>
            <a:endParaRPr lang="cs-CZ" sz="1800" dirty="0"/>
          </a:p>
          <a:p>
            <a:pPr algn="just"/>
            <a:r>
              <a:rPr lang="cs-CZ" sz="1800" dirty="0" smtClean="0"/>
              <a:t>rozhodování </a:t>
            </a:r>
            <a:r>
              <a:rPr lang="cs-CZ" sz="1800" dirty="0"/>
              <a:t>o jejich použití a racionálním </a:t>
            </a:r>
            <a:r>
              <a:rPr lang="cs-CZ" sz="1800" dirty="0" smtClean="0"/>
              <a:t>využívání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jejich </a:t>
            </a:r>
            <a:r>
              <a:rPr lang="cs-CZ" sz="1800" dirty="0"/>
              <a:t>udržování a </a:t>
            </a:r>
            <a:r>
              <a:rPr lang="cs-CZ" sz="1800" dirty="0" smtClean="0"/>
              <a:t>ochraně. </a:t>
            </a:r>
            <a:endParaRPr lang="cs-CZ" sz="1800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Tato </a:t>
            </a:r>
            <a:r>
              <a:rPr lang="cs-CZ" sz="1800" dirty="0"/>
              <a:t>funkce není mnoha autory považována za funkcí </a:t>
            </a:r>
            <a:r>
              <a:rPr lang="cs-CZ" sz="1800" dirty="0" smtClean="0"/>
              <a:t>řídící</a:t>
            </a:r>
            <a:r>
              <a:rPr lang="cs-CZ" sz="1800" dirty="0"/>
              <a:t>. </a:t>
            </a:r>
            <a:r>
              <a:rPr lang="cs-CZ" sz="1800" dirty="0" smtClean="0"/>
              <a:t>Vycházející ze </a:t>
            </a:r>
            <a:r>
              <a:rPr lang="cs-CZ" sz="1800" dirty="0"/>
              <a:t>struktury </a:t>
            </a:r>
            <a:r>
              <a:rPr lang="cs-CZ" sz="1800" dirty="0" smtClean="0"/>
              <a:t>řídících </a:t>
            </a:r>
            <a:r>
              <a:rPr lang="cs-CZ" sz="1800" dirty="0"/>
              <a:t>funkcí a vzhledem na význam této funkce pro </a:t>
            </a:r>
            <a:r>
              <a:rPr lang="cs-CZ" sz="1800" dirty="0" smtClean="0"/>
              <a:t>činnost podniku </a:t>
            </a:r>
            <a:r>
              <a:rPr lang="cs-CZ" sz="1800" dirty="0"/>
              <a:t>a </a:t>
            </a:r>
            <a:r>
              <a:rPr lang="cs-CZ" sz="1800" dirty="0" smtClean="0"/>
              <a:t>náročnost </a:t>
            </a:r>
            <a:r>
              <a:rPr lang="cs-CZ" sz="1800" dirty="0"/>
              <a:t>její realizace je však </a:t>
            </a:r>
            <a:r>
              <a:rPr lang="cs-CZ" sz="1800" dirty="0" smtClean="0"/>
              <a:t>účelné </a:t>
            </a:r>
            <a:r>
              <a:rPr lang="cs-CZ" sz="1800" dirty="0"/>
              <a:t>zkoumat práci s </a:t>
            </a:r>
            <a:r>
              <a:rPr lang="cs-CZ" sz="1800" dirty="0" smtClean="0"/>
              <a:t>prostředky jako funkci řídící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12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Finanční hospodaření </a:t>
            </a:r>
            <a:r>
              <a:rPr lang="cs-CZ" sz="1800" dirty="0"/>
              <a:t>podniku se stará o pohyb </a:t>
            </a:r>
            <a:r>
              <a:rPr lang="cs-CZ" sz="1800" dirty="0" smtClean="0"/>
              <a:t>peněz</a:t>
            </a:r>
            <a:r>
              <a:rPr lang="cs-CZ" sz="1800" dirty="0"/>
              <a:t>, majetku a kapitálu. </a:t>
            </a:r>
          </a:p>
          <a:p>
            <a:pPr algn="just"/>
            <a:r>
              <a:rPr lang="cs-CZ" sz="1800" dirty="0"/>
              <a:t>Jedná se nejen o jejich získávání, ale i o jejich </a:t>
            </a:r>
            <a:r>
              <a:rPr lang="cs-CZ" sz="1800" dirty="0" smtClean="0"/>
              <a:t>rozdělování </a:t>
            </a:r>
            <a:r>
              <a:rPr lang="cs-CZ" sz="1800" dirty="0"/>
              <a:t>a </a:t>
            </a:r>
            <a:r>
              <a:rPr lang="cs-CZ" sz="1800" dirty="0" smtClean="0"/>
              <a:t>efektivní využívání </a:t>
            </a:r>
            <a:r>
              <a:rPr lang="cs-CZ" sz="1800" dirty="0"/>
              <a:t>v rámci </a:t>
            </a:r>
            <a:r>
              <a:rPr lang="cs-CZ" sz="1800" dirty="0" smtClean="0"/>
              <a:t>řídícího </a:t>
            </a:r>
            <a:r>
              <a:rPr lang="cs-CZ" sz="1800" dirty="0"/>
              <a:t>procesu podniku, ale i mimo </a:t>
            </a:r>
            <a:r>
              <a:rPr lang="cs-CZ" sz="1800" dirty="0" smtClean="0"/>
              <a:t>něj </a:t>
            </a:r>
            <a:r>
              <a:rPr lang="cs-CZ" sz="1800" dirty="0"/>
              <a:t>(</a:t>
            </a:r>
            <a:r>
              <a:rPr lang="cs-CZ" sz="1800" dirty="0" smtClean="0"/>
              <a:t>finanční investování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Za </a:t>
            </a:r>
            <a:r>
              <a:rPr lang="cs-CZ" sz="1800" dirty="0" smtClean="0"/>
              <a:t>finanční prostředky </a:t>
            </a:r>
            <a:r>
              <a:rPr lang="cs-CZ" sz="1800" dirty="0"/>
              <a:t>jsou </a:t>
            </a:r>
            <a:r>
              <a:rPr lang="cs-CZ" sz="1800" dirty="0" smtClean="0"/>
              <a:t>pořízené potřebné </a:t>
            </a:r>
            <a:r>
              <a:rPr lang="cs-CZ" sz="1800" dirty="0"/>
              <a:t>hmotné </a:t>
            </a:r>
            <a:r>
              <a:rPr lang="cs-CZ" sz="1800" dirty="0" smtClean="0"/>
              <a:t>prostředky </a:t>
            </a:r>
            <a:r>
              <a:rPr lang="cs-CZ" sz="1800" dirty="0"/>
              <a:t>(pracovní </a:t>
            </a:r>
            <a:r>
              <a:rPr lang="cs-CZ" sz="1800" dirty="0" smtClean="0"/>
              <a:t>předměty</a:t>
            </a:r>
            <a:r>
              <a:rPr lang="cs-CZ" sz="1800" dirty="0"/>
              <a:t>, </a:t>
            </a:r>
            <a:r>
              <a:rPr lang="cs-CZ" sz="1800" dirty="0" smtClean="0"/>
              <a:t>např. </a:t>
            </a:r>
            <a:r>
              <a:rPr lang="cs-CZ" sz="1800" dirty="0"/>
              <a:t>materiál, suroviny a pracovní </a:t>
            </a:r>
            <a:r>
              <a:rPr lang="cs-CZ" sz="1800" dirty="0" smtClean="0"/>
              <a:t>prostředky např. </a:t>
            </a:r>
            <a:r>
              <a:rPr lang="cs-CZ" sz="1800" dirty="0"/>
              <a:t>stroje </a:t>
            </a:r>
            <a:r>
              <a:rPr lang="cs-CZ" sz="1800" dirty="0" smtClean="0"/>
              <a:t>a zařízení</a:t>
            </a:r>
            <a:r>
              <a:rPr lang="cs-CZ" sz="1800" dirty="0"/>
              <a:t>). </a:t>
            </a:r>
            <a:endParaRPr lang="cs-CZ" sz="1800" dirty="0" smtClean="0"/>
          </a:p>
          <a:p>
            <a:pPr algn="just"/>
            <a:r>
              <a:rPr lang="cs-CZ" sz="1800" dirty="0" smtClean="0"/>
              <a:t>O </a:t>
            </a:r>
            <a:r>
              <a:rPr lang="cs-CZ" sz="1800" dirty="0"/>
              <a:t>jejich racionální využívání, </a:t>
            </a:r>
            <a:r>
              <a:rPr lang="cs-CZ" sz="1800" dirty="0" smtClean="0"/>
              <a:t>stejně jako </a:t>
            </a:r>
            <a:r>
              <a:rPr lang="cs-CZ" sz="1800" dirty="0"/>
              <a:t>o údržbu a ochranu </a:t>
            </a:r>
            <a:r>
              <a:rPr lang="cs-CZ" sz="1800" dirty="0" smtClean="0"/>
              <a:t>strojů, zařízení</a:t>
            </a:r>
            <a:r>
              <a:rPr lang="cs-CZ" sz="1800" dirty="0"/>
              <a:t>, veškerého majetku </a:t>
            </a:r>
            <a:r>
              <a:rPr lang="cs-CZ" sz="1800" dirty="0" smtClean="0"/>
              <a:t>organizace </a:t>
            </a:r>
            <a:r>
              <a:rPr lang="cs-CZ" sz="1800" dirty="0"/>
              <a:t>je nezbytné se v procesu </a:t>
            </a:r>
            <a:r>
              <a:rPr lang="cs-CZ" sz="1800" dirty="0" smtClean="0"/>
              <a:t>řízení starat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 smtClean="0"/>
              <a:t>Plnění </a:t>
            </a:r>
            <a:r>
              <a:rPr lang="cs-CZ" sz="1800" dirty="0"/>
              <a:t>funkce </a:t>
            </a:r>
            <a:r>
              <a:rPr lang="cs-CZ" sz="1800" dirty="0" smtClean="0"/>
              <a:t>zabezpečení prostředky </a:t>
            </a:r>
            <a:r>
              <a:rPr lang="cs-CZ" sz="1800" dirty="0"/>
              <a:t>se realizuje ve </a:t>
            </a:r>
            <a:r>
              <a:rPr lang="cs-CZ" sz="1800" dirty="0" smtClean="0"/>
              <a:t>všech </a:t>
            </a:r>
            <a:r>
              <a:rPr lang="cs-CZ" sz="1800" dirty="0"/>
              <a:t>útvarech podniku, </a:t>
            </a:r>
            <a:r>
              <a:rPr lang="cs-CZ" sz="1800" dirty="0" smtClean="0"/>
              <a:t>ve </a:t>
            </a:r>
            <a:r>
              <a:rPr lang="cs-CZ" sz="1800" dirty="0"/>
              <a:t>všech funkcích </a:t>
            </a:r>
            <a:r>
              <a:rPr lang="cs-CZ" sz="1800" dirty="0" smtClean="0"/>
              <a:t>řídících </a:t>
            </a:r>
            <a:r>
              <a:rPr lang="cs-CZ" sz="1800" dirty="0"/>
              <a:t>i </a:t>
            </a:r>
            <a:r>
              <a:rPr lang="cs-CZ" sz="1800" dirty="0" smtClean="0"/>
              <a:t>výkonných.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45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0166" y="703189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Analýzy z hlediska času – předběžné, průběžné, následné</a:t>
            </a:r>
          </a:p>
          <a:p>
            <a:pPr algn="just"/>
            <a:r>
              <a:rPr lang="cs-CZ" sz="1800" dirty="0"/>
              <a:t>Analýzy z hlediska objektu – procesy, funkce, prvky, systémy, vstupy, výstupy, zdroje ...</a:t>
            </a:r>
          </a:p>
          <a:p>
            <a:pPr algn="just"/>
            <a:r>
              <a:rPr lang="cs-CZ" sz="1800" dirty="0"/>
              <a:t>Analýzy z hlediska prostředí – externí prostředí, interní prostředí</a:t>
            </a:r>
          </a:p>
          <a:p>
            <a:pPr algn="just"/>
            <a:r>
              <a:rPr lang="cs-CZ" sz="1800" dirty="0"/>
              <a:t>Analýzy z hlediska stupně komplexnosti – souhrnné, dílčí</a:t>
            </a:r>
          </a:p>
          <a:p>
            <a:pPr algn="just"/>
            <a:r>
              <a:rPr lang="cs-CZ" sz="1800" dirty="0"/>
              <a:t>Analýzy z hlediska subjektu provádějícího analýzu – externí analytik, interní analytik</a:t>
            </a:r>
          </a:p>
          <a:p>
            <a:pPr algn="just"/>
            <a:r>
              <a:rPr lang="cs-CZ" sz="1800" dirty="0"/>
              <a:t>Analýzy z hlediska jejich </a:t>
            </a:r>
            <a:r>
              <a:rPr lang="cs-CZ" sz="1800" dirty="0" err="1"/>
              <a:t>cílu</a:t>
            </a:r>
            <a:r>
              <a:rPr lang="cs-CZ" sz="1800" dirty="0"/>
              <a:t>, účelu – deskriptivní, komparační, rozhodovací, situační, informační...</a:t>
            </a:r>
          </a:p>
          <a:p>
            <a:pPr algn="just"/>
            <a:r>
              <a:rPr lang="cs-CZ" sz="1800" dirty="0"/>
              <a:t>Analýzy z hlediska vědeckého výzkumu - klasifikační, vztahové, kauzální, systémové analýzy (strukturálně genetické)</a:t>
            </a:r>
          </a:p>
          <a:p>
            <a:pPr algn="just"/>
            <a:r>
              <a:rPr lang="cs-CZ" sz="1800" dirty="0"/>
              <a:t>Analýzy z hlediska charakteru řešených problémů - strukturované problémy (tvrdé, tradiční systémy), nestrukturované problémy (měkké systémy)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Typologie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10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726209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Obsahové vymezení analyzovaného úkolu</a:t>
            </a:r>
          </a:p>
          <a:p>
            <a:pPr algn="just"/>
            <a:r>
              <a:rPr lang="cs-CZ" sz="1800" dirty="0" smtClean="0"/>
              <a:t>Formulace </a:t>
            </a:r>
            <a:r>
              <a:rPr lang="cs-CZ" sz="1800" dirty="0"/>
              <a:t>vlastního problému</a:t>
            </a:r>
          </a:p>
          <a:p>
            <a:pPr algn="just"/>
            <a:r>
              <a:rPr lang="cs-CZ" sz="1800" dirty="0" smtClean="0"/>
              <a:t>Stanovení </a:t>
            </a:r>
            <a:r>
              <a:rPr lang="cs-CZ" sz="1800" dirty="0"/>
              <a:t>požadavků na rozlišovací úroveň analýzy (aktuálnost, přesnost, spolehlivost...)</a:t>
            </a:r>
          </a:p>
          <a:p>
            <a:pPr algn="just"/>
            <a:r>
              <a:rPr lang="cs-CZ" sz="1800" dirty="0" smtClean="0"/>
              <a:t>Vytvoření </a:t>
            </a:r>
            <a:r>
              <a:rPr lang="cs-CZ" sz="1800" dirty="0"/>
              <a:t>vhodného modelu pro řešení úkolu analýzy a stanovení způsobu jeho řešení</a:t>
            </a:r>
          </a:p>
          <a:p>
            <a:pPr algn="just"/>
            <a:r>
              <a:rPr lang="cs-CZ" sz="1800" dirty="0" smtClean="0"/>
              <a:t>Realizace </a:t>
            </a:r>
            <a:r>
              <a:rPr lang="cs-CZ" sz="1800" dirty="0"/>
              <a:t>požadovaného rozboru, vyhodnocení výsledků a jejich ověření</a:t>
            </a:r>
          </a:p>
          <a:p>
            <a:pPr algn="just"/>
            <a:r>
              <a:rPr lang="cs-CZ" sz="1800" dirty="0" smtClean="0"/>
              <a:t>Využití </a:t>
            </a:r>
            <a:r>
              <a:rPr lang="cs-CZ" sz="1800" dirty="0"/>
              <a:t>výsledků analýzy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Základní logika provádění analýz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495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představuje proces výběru z několika přípustných variant řešení uvažovaného problému. </a:t>
            </a:r>
            <a:endParaRPr lang="cs-CZ" sz="1800" dirty="0" smtClean="0"/>
          </a:p>
          <a:p>
            <a:pPr algn="just"/>
            <a:r>
              <a:rPr lang="cs-CZ" sz="1800" dirty="0"/>
              <a:t>T</a:t>
            </a:r>
            <a:r>
              <a:rPr lang="cs-CZ" sz="1800" dirty="0" smtClean="0"/>
              <a:t>ato </a:t>
            </a:r>
            <a:r>
              <a:rPr lang="cs-CZ" sz="1800" dirty="0"/>
              <a:t>paralelní </a:t>
            </a:r>
            <a:r>
              <a:rPr lang="cs-CZ" sz="1800" dirty="0" smtClean="0"/>
              <a:t>funkce prostupuje </a:t>
            </a:r>
            <a:r>
              <a:rPr lang="cs-CZ" sz="1800" dirty="0"/>
              <a:t>každou ze sekvenčních funkcí a zároveň je mostem mezi analýzou a implementací. </a:t>
            </a:r>
            <a:endParaRPr lang="cs-CZ" sz="1800" dirty="0" smtClean="0"/>
          </a:p>
          <a:p>
            <a:pPr algn="just"/>
            <a:r>
              <a:rPr lang="cs-CZ" sz="1800" dirty="0"/>
              <a:t>Rozhodování je proces a je výsledkem myšlenkových procesů manažerů. </a:t>
            </a:r>
            <a:endParaRPr lang="cs-CZ" sz="1800" dirty="0" smtClean="0"/>
          </a:p>
          <a:p>
            <a:pPr algn="just"/>
            <a:r>
              <a:rPr lang="cs-CZ" sz="1800" dirty="0" smtClean="0"/>
              <a:t>Z</a:t>
            </a:r>
            <a:r>
              <a:rPr lang="cs-CZ" sz="1800" dirty="0"/>
              <a:t> toho vyplývá, že celý proces rozhodování i jeho výsledek závisí vždy do značné míry na profesním profilu a kvalifikační úrovni. Dále závisí na osobních vlastnostech a zájmech účastníků rozhodovacího procesu</a:t>
            </a:r>
            <a:r>
              <a:rPr lang="cs-CZ" sz="1800" dirty="0" smtClean="0"/>
              <a:t>.</a:t>
            </a:r>
          </a:p>
          <a:p>
            <a:r>
              <a:rPr lang="cs-CZ" sz="1800" dirty="0"/>
              <a:t>Volba mezi více variantami chování.</a:t>
            </a:r>
          </a:p>
          <a:p>
            <a:r>
              <a:rPr lang="cs-CZ" sz="1800" dirty="0"/>
              <a:t>Výběr určité varianty postupu.</a:t>
            </a:r>
          </a:p>
          <a:p>
            <a:r>
              <a:rPr lang="cs-CZ" sz="1800" dirty="0" smtClean="0"/>
              <a:t>Manažer </a:t>
            </a:r>
            <a:r>
              <a:rPr lang="cs-CZ" sz="1800" dirty="0"/>
              <a:t>– </a:t>
            </a:r>
            <a:r>
              <a:rPr lang="cs-CZ" sz="1800" dirty="0" err="1"/>
              <a:t>rozhodovatel</a:t>
            </a:r>
            <a:r>
              <a:rPr lang="cs-CZ" sz="1800" dirty="0"/>
              <a:t> a řešitel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20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Rozhodování v podnikové praxi probíhá za jistoty, nejistoty nebo rizika.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Rozhodovací </a:t>
            </a:r>
            <a:r>
              <a:rPr lang="cs-CZ" sz="1800" dirty="0"/>
              <a:t>situace můžeme klasifikovat z různých hledisek </a:t>
            </a:r>
            <a:r>
              <a:rPr lang="cs-CZ" sz="1800" dirty="0" smtClean="0"/>
              <a:t>následovně: </a:t>
            </a:r>
          </a:p>
          <a:p>
            <a:pPr lvl="0" algn="just"/>
            <a:r>
              <a:rPr lang="cs-CZ" sz="1800" dirty="0" smtClean="0"/>
              <a:t>nekonfliktní – konfliktní;</a:t>
            </a:r>
          </a:p>
          <a:p>
            <a:pPr lvl="0" algn="just"/>
            <a:r>
              <a:rPr lang="cs-CZ" sz="1800" dirty="0" err="1" smtClean="0"/>
              <a:t>jednokriteriální</a:t>
            </a:r>
            <a:r>
              <a:rPr lang="cs-CZ" sz="1800" dirty="0" smtClean="0"/>
              <a:t> </a:t>
            </a:r>
            <a:r>
              <a:rPr lang="cs-CZ" sz="1800" dirty="0"/>
              <a:t>– vícekriteriální;</a:t>
            </a:r>
          </a:p>
          <a:p>
            <a:pPr lvl="0" algn="just"/>
            <a:r>
              <a:rPr lang="cs-CZ" sz="1800" dirty="0"/>
              <a:t> deterministické – stochastické;</a:t>
            </a:r>
          </a:p>
          <a:p>
            <a:pPr lvl="0" algn="just"/>
            <a:r>
              <a:rPr lang="cs-CZ" sz="1800" dirty="0"/>
              <a:t>statické – dynamické;</a:t>
            </a:r>
          </a:p>
          <a:p>
            <a:pPr lvl="0" algn="just"/>
            <a:r>
              <a:rPr lang="cs-CZ" sz="1800" dirty="0"/>
              <a:t>jednostupňové – vícestupňové;</a:t>
            </a:r>
          </a:p>
          <a:p>
            <a:pPr algn="just"/>
            <a:r>
              <a:rPr lang="cs-CZ" sz="1800" dirty="0"/>
              <a:t>dobře strukturované – špatně strukturované.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Rozhodování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1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2867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700" b="1" dirty="0"/>
              <a:t>Prvky</a:t>
            </a:r>
          </a:p>
          <a:p>
            <a:pPr lvl="1"/>
            <a:r>
              <a:rPr lang="cs-CZ" sz="1700" dirty="0"/>
              <a:t>Problém a cíl rozhodování</a:t>
            </a:r>
          </a:p>
          <a:p>
            <a:pPr lvl="1"/>
            <a:r>
              <a:rPr lang="cs-CZ" sz="1700" dirty="0"/>
              <a:t>Subjekt rozhodování</a:t>
            </a:r>
          </a:p>
          <a:p>
            <a:pPr lvl="1"/>
            <a:r>
              <a:rPr lang="cs-CZ" sz="1700" dirty="0"/>
              <a:t>Rozhodovací strategie</a:t>
            </a:r>
          </a:p>
          <a:p>
            <a:pPr lvl="1"/>
            <a:r>
              <a:rPr lang="cs-CZ" sz="1700" dirty="0"/>
              <a:t>Podmínky rozhodování</a:t>
            </a:r>
          </a:p>
          <a:p>
            <a:pPr lvl="1"/>
            <a:r>
              <a:rPr lang="cs-CZ" sz="1700" dirty="0"/>
              <a:t>Objekt rozhodování</a:t>
            </a:r>
          </a:p>
          <a:p>
            <a:r>
              <a:rPr lang="cs-CZ" sz="1700" b="1" dirty="0" smtClean="0"/>
              <a:t>Fáze </a:t>
            </a:r>
            <a:r>
              <a:rPr lang="cs-CZ" sz="1700" b="1" dirty="0"/>
              <a:t>rozhodovacího procesu</a:t>
            </a:r>
          </a:p>
          <a:p>
            <a:pPr lvl="1"/>
            <a:r>
              <a:rPr lang="cs-CZ" sz="1700" dirty="0"/>
              <a:t>Identifikace a specifikace problému</a:t>
            </a:r>
          </a:p>
          <a:p>
            <a:pPr lvl="1"/>
            <a:r>
              <a:rPr lang="cs-CZ" sz="1700" dirty="0"/>
              <a:t>Stanovení možností řešení (alternativ)</a:t>
            </a:r>
          </a:p>
          <a:p>
            <a:pPr lvl="1"/>
            <a:r>
              <a:rPr lang="cs-CZ" sz="1700" dirty="0"/>
              <a:t>Zhodnocení možných alternativ</a:t>
            </a:r>
          </a:p>
          <a:p>
            <a:pPr lvl="1"/>
            <a:r>
              <a:rPr lang="cs-CZ" sz="1700" dirty="0"/>
              <a:t>Výběr vhodné alternativy</a:t>
            </a:r>
          </a:p>
          <a:p>
            <a:pPr lvl="1"/>
            <a:r>
              <a:rPr lang="cs-CZ" sz="1700" dirty="0"/>
              <a:t>Realizace rozhodnutí</a:t>
            </a:r>
          </a:p>
          <a:p>
            <a:pPr lvl="1"/>
            <a:r>
              <a:rPr lang="cs-CZ" sz="1700" dirty="0" smtClean="0"/>
              <a:t>Kontrola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Rozhodovací proces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1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i="1" dirty="0" smtClean="0"/>
              <a:t>Podle subjektu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  <a:r>
              <a:rPr lang="cs-CZ" sz="1800" dirty="0" smtClean="0"/>
              <a:t>individuální, kolektivní</a:t>
            </a:r>
          </a:p>
          <a:p>
            <a:pPr algn="just"/>
            <a:r>
              <a:rPr lang="cs-CZ" sz="1800" i="1" dirty="0" smtClean="0"/>
              <a:t>Podle informovanosti </a:t>
            </a:r>
            <a:r>
              <a:rPr lang="cs-CZ" sz="1800" i="1" dirty="0"/>
              <a:t>subjektu rozhodování</a:t>
            </a:r>
            <a:r>
              <a:rPr lang="cs-CZ" sz="1800" dirty="0"/>
              <a:t>: </a:t>
            </a:r>
            <a:r>
              <a:rPr lang="cs-CZ" sz="1800" dirty="0" smtClean="0"/>
              <a:t>v </a:t>
            </a:r>
            <a:r>
              <a:rPr lang="cs-CZ" sz="1800" dirty="0"/>
              <a:t>podmínkách </a:t>
            </a:r>
            <a:r>
              <a:rPr lang="cs-CZ" sz="1800" dirty="0" smtClean="0"/>
              <a:t>jistoty, v </a:t>
            </a:r>
            <a:r>
              <a:rPr lang="cs-CZ" sz="1800" dirty="0"/>
              <a:t>podmínkách </a:t>
            </a:r>
            <a:r>
              <a:rPr lang="cs-CZ" sz="1800" dirty="0" smtClean="0"/>
              <a:t>nejistoty, v </a:t>
            </a:r>
            <a:r>
              <a:rPr lang="cs-CZ" sz="1800" dirty="0"/>
              <a:t>podmínkách </a:t>
            </a:r>
            <a:r>
              <a:rPr lang="cs-CZ" sz="1800" dirty="0" smtClean="0"/>
              <a:t>rizika</a:t>
            </a:r>
          </a:p>
          <a:p>
            <a:pPr algn="just"/>
            <a:r>
              <a:rPr lang="cs-CZ" sz="1800" i="1" dirty="0" smtClean="0"/>
              <a:t>Podle postupu </a:t>
            </a:r>
            <a:r>
              <a:rPr lang="cs-CZ" sz="1800" i="1" dirty="0"/>
              <a:t>rozhodování</a:t>
            </a:r>
            <a:r>
              <a:rPr lang="cs-CZ" sz="1800" dirty="0"/>
              <a:t>: </a:t>
            </a:r>
            <a:r>
              <a:rPr lang="cs-CZ" sz="1800" dirty="0" smtClean="0"/>
              <a:t>programová rozhodnutí, neprogramová rozhodnutí</a:t>
            </a:r>
          </a:p>
          <a:p>
            <a:r>
              <a:rPr lang="cs-CZ" sz="1800" i="1" dirty="0"/>
              <a:t>Podle závažnosti rozhodování</a:t>
            </a:r>
            <a:r>
              <a:rPr lang="cs-CZ" sz="1800" dirty="0"/>
              <a:t>: </a:t>
            </a:r>
            <a:r>
              <a:rPr lang="cs-CZ" sz="1800" dirty="0" smtClean="0"/>
              <a:t>strategické, taktické, operativní</a:t>
            </a:r>
            <a:endParaRPr lang="cs-CZ" sz="1800" dirty="0"/>
          </a:p>
          <a:p>
            <a:r>
              <a:rPr lang="cs-CZ" sz="1800" i="1" dirty="0" smtClean="0"/>
              <a:t>Podle </a:t>
            </a:r>
            <a:r>
              <a:rPr lang="cs-CZ" sz="1800" i="1" dirty="0"/>
              <a:t>počtu rozhodovacích kritérií</a:t>
            </a:r>
            <a:r>
              <a:rPr lang="cs-CZ" sz="1800" dirty="0"/>
              <a:t>: </a:t>
            </a:r>
            <a:r>
              <a:rPr lang="cs-CZ" sz="1800" dirty="0" err="1" smtClean="0"/>
              <a:t>jednokriteriální</a:t>
            </a:r>
            <a:r>
              <a:rPr lang="cs-CZ" sz="1800" dirty="0" smtClean="0"/>
              <a:t> procesy, vícekriteriální </a:t>
            </a:r>
            <a:r>
              <a:rPr lang="cs-CZ" sz="1800" dirty="0"/>
              <a:t>procesy</a:t>
            </a:r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rozhodování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742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3621</TotalTime>
  <Words>2687</Words>
  <Application>Microsoft Office PowerPoint</Application>
  <PresentationFormat>Předvádění na obrazovce (16:9)</PresentationFormat>
  <Paragraphs>254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Enriqueta</vt:lpstr>
      <vt:lpstr>Times New Roman</vt:lpstr>
      <vt:lpstr>SLU</vt:lpstr>
      <vt:lpstr>Manažerské funkce paralelní a zabezpečovací</vt:lpstr>
      <vt:lpstr>Podstata manažerských funkcí průběžných</vt:lpstr>
      <vt:lpstr>Analýza </vt:lpstr>
      <vt:lpstr>Typologie analýz</vt:lpstr>
      <vt:lpstr>Základní logika provádění analýz</vt:lpstr>
      <vt:lpstr>Rozhodování I</vt:lpstr>
      <vt:lpstr>Rozhodování II</vt:lpstr>
      <vt:lpstr>Rozhodovací proces</vt:lpstr>
      <vt:lpstr>Klasifikace rozhodování </vt:lpstr>
      <vt:lpstr>Implementace</vt:lpstr>
      <vt:lpstr>Podstata implementace</vt:lpstr>
      <vt:lpstr>Proces implementace strategie podle Mallya </vt:lpstr>
      <vt:lpstr>Postoj zaměstnanců ke změnám při implementaci</vt:lpstr>
      <vt:lpstr>Přístupy k implementaci </vt:lpstr>
      <vt:lpstr>Komunikace</vt:lpstr>
      <vt:lpstr>Formy komunikace</vt:lpstr>
      <vt:lpstr>Manažerské funkce zabezpečovací</vt:lpstr>
      <vt:lpstr>Podstata manažerských funkcí zabezpečovacích</vt:lpstr>
      <vt:lpstr>Zabezpečení informační</vt:lpstr>
      <vt:lpstr>Využití informací</vt:lpstr>
      <vt:lpstr>Klasifikace informací I</vt:lpstr>
      <vt:lpstr>Informační systém podniku</vt:lpstr>
      <vt:lpstr>Struktura informačního systému podniku</vt:lpstr>
      <vt:lpstr>Zabezpečení personální</vt:lpstr>
      <vt:lpstr>Plánování lidských zdrojů</vt:lpstr>
      <vt:lpstr>Proces získávání lidských zdrojů</vt:lpstr>
      <vt:lpstr>Zdroje lidských sil</vt:lpstr>
      <vt:lpstr>Zajišťování externích zdrojů lidských sil</vt:lpstr>
      <vt:lpstr>Přilákání vhodných lidských zdrojů</vt:lpstr>
      <vt:lpstr>Výběr vhodných lidských sil</vt:lpstr>
      <vt:lpstr>Materiální zabezpečení I</vt:lpstr>
      <vt:lpstr>Materiální zabezpečení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330</cp:revision>
  <dcterms:created xsi:type="dcterms:W3CDTF">2016-07-06T15:42:34Z</dcterms:created>
  <dcterms:modified xsi:type="dcterms:W3CDTF">2020-04-03T07:44:38Z</dcterms:modified>
</cp:coreProperties>
</file>