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9" r:id="rId3"/>
    <p:sldId id="266" r:id="rId4"/>
    <p:sldId id="269" r:id="rId5"/>
    <p:sldId id="272" r:id="rId6"/>
    <p:sldId id="278" r:id="rId7"/>
    <p:sldId id="279" r:id="rId8"/>
    <p:sldId id="280" r:id="rId9"/>
    <p:sldId id="281" r:id="rId10"/>
    <p:sldId id="283" r:id="rId11"/>
    <p:sldId id="284" r:id="rId12"/>
    <p:sldId id="285" r:id="rId13"/>
    <p:sldId id="288" r:id="rId14"/>
    <p:sldId id="289" r:id="rId15"/>
    <p:sldId id="290" r:id="rId16"/>
    <p:sldId id="291" r:id="rId17"/>
    <p:sldId id="292" r:id="rId18"/>
    <p:sldId id="293" r:id="rId19"/>
    <p:sldId id="295" r:id="rId20"/>
    <p:sldId id="296" r:id="rId21"/>
    <p:sldId id="298" r:id="rId22"/>
    <p:sldId id="299" r:id="rId23"/>
    <p:sldId id="300" r:id="rId24"/>
    <p:sldId id="301" r:id="rId25"/>
    <p:sldId id="302" r:id="rId26"/>
    <p:sldId id="275" r:id="rId27"/>
    <p:sldId id="276" r:id="rId28"/>
    <p:sldId id="303" r:id="rId29"/>
    <p:sldId id="271"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15.04.2020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Strategický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8</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Hlavními zdroji dat </a:t>
            </a:r>
            <a:r>
              <a:rPr lang="cs-CZ" sz="1600" dirty="0"/>
              <a:t>pro analýzu makroprostředí jsou sekundární </a:t>
            </a:r>
            <a:r>
              <a:rPr lang="cs-CZ" sz="1600" dirty="0" smtClean="0"/>
              <a:t>zdroje:  různé </a:t>
            </a:r>
            <a:r>
              <a:rPr lang="cs-CZ" sz="1600" dirty="0"/>
              <a:t>statistiky, analýzy, studie, rešerše, statě odborných časopisů apod. </a:t>
            </a:r>
            <a:endParaRPr lang="cs-CZ" sz="1600" dirty="0" smtClean="0"/>
          </a:p>
          <a:p>
            <a:pPr marL="0" indent="0" algn="just">
              <a:buNone/>
            </a:pPr>
            <a:endParaRPr lang="cs-CZ" sz="1600" dirty="0" smtClean="0"/>
          </a:p>
          <a:p>
            <a:pPr algn="just"/>
            <a:r>
              <a:rPr lang="cs-CZ" sz="1600" dirty="0" smtClean="0"/>
              <a:t>PEST</a:t>
            </a:r>
            <a:r>
              <a:rPr lang="cs-CZ" sz="1600" dirty="0"/>
              <a:t>, PESTLE, STEP, STEEPLED, </a:t>
            </a:r>
            <a:r>
              <a:rPr lang="cs-CZ" sz="1600" dirty="0" smtClean="0"/>
              <a:t>STEER</a:t>
            </a:r>
          </a:p>
          <a:p>
            <a:pPr algn="just"/>
            <a:r>
              <a:rPr lang="cs-CZ" sz="1600" dirty="0" smtClean="0"/>
              <a:t>Extrapolace </a:t>
            </a:r>
            <a:r>
              <a:rPr lang="cs-CZ" sz="1600" dirty="0"/>
              <a:t>trendů (prognózování) - </a:t>
            </a:r>
            <a:r>
              <a:rPr lang="cs-CZ" sz="1600" dirty="0" smtClean="0"/>
              <a:t>prognostická </a:t>
            </a:r>
            <a:r>
              <a:rPr lang="cs-CZ" sz="1600" dirty="0"/>
              <a:t>metoda určující pravděpodobný průběh určitého jevu z jeho dosavadního </a:t>
            </a:r>
            <a:r>
              <a:rPr lang="cs-CZ" sz="1600" dirty="0" smtClean="0"/>
              <a:t>vývoje.  </a:t>
            </a:r>
          </a:p>
          <a:p>
            <a:pPr algn="just"/>
            <a:r>
              <a:rPr lang="cs-CZ" sz="1600" dirty="0" smtClean="0"/>
              <a:t>Expertní </a:t>
            </a:r>
            <a:r>
              <a:rPr lang="cs-CZ" sz="1600" dirty="0"/>
              <a:t>metody </a:t>
            </a:r>
            <a:r>
              <a:rPr lang="cs-CZ" sz="1600" dirty="0" smtClean="0"/>
              <a:t>– Metoda </a:t>
            </a:r>
            <a:r>
              <a:rPr lang="cs-CZ" sz="1600" dirty="0"/>
              <a:t>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a:t>
            </a:r>
            <a:r>
              <a:rPr lang="cs-CZ" sz="1600" dirty="0" smtClean="0"/>
              <a:t>Brainstorming – využití </a:t>
            </a:r>
            <a:r>
              <a:rPr lang="cs-CZ" sz="1600" dirty="0"/>
              <a:t>oborníků pro </a:t>
            </a:r>
            <a:r>
              <a:rPr lang="cs-CZ" sz="1600" dirty="0" smtClean="0"/>
              <a:t>činnost vyžadující </a:t>
            </a:r>
            <a:r>
              <a:rPr lang="cs-CZ" sz="1600" dirty="0"/>
              <a:t>zvláštní </a:t>
            </a:r>
            <a:r>
              <a:rPr lang="cs-CZ" sz="1600" dirty="0" smtClean="0"/>
              <a:t>znalosti a odborné posouzení problému a jeho dalšího vývoje v budoucnosti.</a:t>
            </a:r>
          </a:p>
          <a:p>
            <a:pPr algn="just"/>
            <a:r>
              <a:rPr lang="cs-CZ" sz="1600" dirty="0" smtClean="0"/>
              <a:t>Metoda scénářů</a:t>
            </a:r>
          </a:p>
          <a:p>
            <a:pPr algn="just"/>
            <a:r>
              <a:rPr lang="cs-CZ" sz="1600" dirty="0" smtClean="0"/>
              <a:t>Metody statistické analýzy (analýzy časových řad, regresní a korelační analýzy)</a:t>
            </a:r>
          </a:p>
          <a:p>
            <a:pPr algn="just"/>
            <a:r>
              <a:rPr lang="cs-CZ" sz="1600" dirty="0" smtClean="0"/>
              <a:t>Metody demografické statistiky</a:t>
            </a:r>
          </a:p>
          <a:p>
            <a:pPr algn="just"/>
            <a:r>
              <a:rPr lang="cs-CZ" sz="1600" dirty="0" smtClean="0"/>
              <a:t>Politologie a makroekonomické teorie </a:t>
            </a:r>
          </a:p>
          <a:p>
            <a:pPr algn="just"/>
            <a:r>
              <a:rPr lang="cs-CZ" sz="1600" dirty="0" smtClean="0"/>
              <a:t>Metody kauzální analýzy</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Metody analýzy makroprostředí</a:t>
            </a:r>
            <a:endParaRPr lang="cs-CZ" dirty="0"/>
          </a:p>
        </p:txBody>
      </p:sp>
    </p:spTree>
    <p:extLst>
      <p:ext uri="{BB962C8B-B14F-4D97-AF65-F5344CB8AC3E}">
        <p14:creationId xmlns:p14="http://schemas.microsoft.com/office/powerpoint/2010/main" val="169854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endParaRPr lang="cs-CZ" sz="1600" dirty="0" smtClean="0"/>
          </a:p>
          <a:p>
            <a:pPr algn="just"/>
            <a:r>
              <a:rPr lang="cs-CZ" sz="1600" dirty="0" smtClean="0"/>
              <a:t>Jejím </a:t>
            </a:r>
            <a:r>
              <a:rPr lang="cs-CZ" sz="1600" dirty="0"/>
              <a:t>cílem je najít a analyzovat ty složky prostředí, které mají pro podnik význam a mohou pro něj znamenat příležitost nebo hrozbu. Analýza sleduje také vývoj kritických faktorů v čase. </a:t>
            </a:r>
            <a:endParaRPr lang="cs-CZ" sz="1600" dirty="0" smtClean="0"/>
          </a:p>
          <a:p>
            <a:pPr algn="just"/>
            <a:r>
              <a:rPr lang="cs-CZ" sz="1600" dirty="0" smtClean="0"/>
              <a:t>PEST </a:t>
            </a:r>
            <a:r>
              <a:rPr lang="cs-CZ" sz="1600" dirty="0"/>
              <a:t>analýza se zaměřuje na to prostředí, na kterém podnik skutečně působí. </a:t>
            </a:r>
            <a:endParaRPr lang="cs-CZ" sz="1600" dirty="0" smtClean="0"/>
          </a:p>
          <a:p>
            <a:pPr algn="just"/>
            <a:r>
              <a:rPr lang="cs-CZ" sz="1600" dirty="0" smtClean="0"/>
              <a:t>PEST </a:t>
            </a:r>
            <a:r>
              <a:rPr lang="cs-CZ" sz="1600" dirty="0"/>
              <a:t>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endParaRPr lang="cs-CZ" sz="1600" dirty="0" smtClean="0"/>
          </a:p>
          <a:p>
            <a:pPr algn="just"/>
            <a:r>
              <a:rPr lang="cs-CZ" sz="1600" dirty="0" smtClean="0"/>
              <a:t>Tato </a:t>
            </a:r>
            <a:r>
              <a:rPr lang="cs-CZ" sz="1600" dirty="0"/>
              <a:t>původní podoba metody byla v průběhu času modifikována a rozšiřována o další prvky. Takže se dnes setkáváme s těmito podobami: PESTLE analýza (přidán legislativní a environmentální prostředí), SLEPT analýza, STEEP analýza. </a:t>
            </a:r>
            <a:endParaRPr lang="cs-CZ" sz="1600" dirty="0" smtClean="0"/>
          </a:p>
          <a:p>
            <a:pPr algn="just"/>
            <a:r>
              <a:rPr lang="cs-CZ" sz="1600" dirty="0" smtClean="0"/>
              <a:t>Společným účelem všech </a:t>
            </a:r>
            <a:r>
              <a:rPr lang="cs-CZ" sz="1600" dirty="0"/>
              <a:t>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PEST analýza</a:t>
            </a:r>
            <a:endParaRPr lang="cs-CZ" dirty="0"/>
          </a:p>
        </p:txBody>
      </p:sp>
    </p:spTree>
    <p:extLst>
      <p:ext uri="{BB962C8B-B14F-4D97-AF65-F5344CB8AC3E}">
        <p14:creationId xmlns:p14="http://schemas.microsoft.com/office/powerpoint/2010/main" val="253931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a:t>
            </a:r>
            <a:r>
              <a:rPr lang="cs-CZ" sz="1600" dirty="0" smtClean="0"/>
              <a:t>Někteří </a:t>
            </a:r>
            <a:r>
              <a:rPr lang="cs-CZ" sz="1600" dirty="0"/>
              <a:t>autoři začleňují toto prostředí do mikroprostředí, tj. do </a:t>
            </a:r>
            <a:r>
              <a:rPr lang="cs-CZ" sz="1600" dirty="0" smtClean="0"/>
              <a:t>interního prostředí </a:t>
            </a:r>
            <a:r>
              <a:rPr lang="cs-CZ" sz="1600" dirty="0"/>
              <a:t>podniku. </a:t>
            </a:r>
            <a:endParaRPr lang="cs-CZ" sz="1600" dirty="0" smtClean="0"/>
          </a:p>
          <a:p>
            <a:pPr algn="just"/>
            <a:r>
              <a:rPr lang="cs-CZ" sz="1600" dirty="0" smtClean="0"/>
              <a:t>Základní </a:t>
            </a:r>
            <a:r>
              <a:rPr lang="cs-CZ" sz="1600" dirty="0"/>
              <a:t>charakteristikou tohoto podnikatelského prostředí je to, že podniky mohou ovlivňovat subjekty a síly tohoto podnikatelského prostředí. Toto ovlivňování je cílené a záměrné. </a:t>
            </a:r>
            <a:endParaRPr lang="cs-CZ" sz="1600" dirty="0" smtClean="0"/>
          </a:p>
          <a:p>
            <a:pPr algn="just"/>
            <a:r>
              <a:rPr lang="cs-CZ" sz="1600" dirty="0" smtClean="0"/>
              <a:t>Tržní </a:t>
            </a:r>
            <a:r>
              <a:rPr lang="cs-CZ" sz="1600" dirty="0"/>
              <a:t>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a:t>
            </a:r>
            <a:r>
              <a:rPr lang="cs-CZ" sz="1600" dirty="0" smtClean="0"/>
              <a:t>: zákazníci, konkurence, distribuční články, veřejnost, vnější </a:t>
            </a:r>
            <a:r>
              <a:rPr lang="cs-CZ" sz="1600" dirty="0" err="1" smtClean="0"/>
              <a:t>ovlivňovatelé</a:t>
            </a:r>
            <a:r>
              <a:rPr lang="cs-CZ" sz="1600" dirty="0" smtClean="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smtClean="0"/>
              <a:t>Tržní prostředí</a:t>
            </a:r>
            <a:endParaRPr lang="cs-CZ" dirty="0"/>
          </a:p>
        </p:txBody>
      </p:sp>
    </p:spTree>
    <p:extLst>
      <p:ext uri="{BB962C8B-B14F-4D97-AF65-F5344CB8AC3E}">
        <p14:creationId xmlns:p14="http://schemas.microsoft.com/office/powerpoint/2010/main" val="31216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dirty="0" smtClean="0"/>
              <a:t>Analýzy </a:t>
            </a:r>
            <a:r>
              <a:rPr lang="cs-CZ" sz="1600" dirty="0"/>
              <a:t>odvětví se zaměřují na identifikaci hlavních konkurentů daného podniku, jejich sílu a celkovou strukturu odvětví. </a:t>
            </a:r>
            <a:r>
              <a:rPr lang="cs-CZ" sz="1600" dirty="0" smtClean="0"/>
              <a:t>Analýza </a:t>
            </a:r>
            <a:r>
              <a:rPr lang="cs-CZ" sz="1600" dirty="0"/>
              <a:t>trhu se poté zaměřuje na specifikaci a popis zákazníků a zákaznických skupin</a:t>
            </a:r>
            <a:r>
              <a:rPr lang="cs-CZ" sz="1600" dirty="0" smtClean="0"/>
              <a:t>. Informačními </a:t>
            </a:r>
            <a:r>
              <a:rPr lang="cs-CZ" sz="1600" dirty="0"/>
              <a:t>zdroji k analýze tržního prostředí jsou především sekundární informace vztahující se k cílovému trhu, primární informace získané výzkumem, informace z  informačního systému podniku</a:t>
            </a:r>
            <a:r>
              <a:rPr lang="cs-CZ" sz="1600" dirty="0" smtClean="0"/>
              <a:t>.</a:t>
            </a:r>
          </a:p>
          <a:p>
            <a:pPr algn="just"/>
            <a:r>
              <a:rPr lang="cs-CZ" sz="1600" dirty="0" smtClean="0"/>
              <a:t>Metody analýzy odvětví a trhu:</a:t>
            </a:r>
          </a:p>
          <a:p>
            <a:pPr lvl="1" algn="just"/>
            <a:r>
              <a:rPr lang="cs-CZ" sz="1600" dirty="0" smtClean="0"/>
              <a:t>Analýza </a:t>
            </a:r>
            <a:r>
              <a:rPr lang="cs-CZ" sz="1600" dirty="0"/>
              <a:t>odvětví – hybné síly odvětví, atraktivita </a:t>
            </a:r>
            <a:r>
              <a:rPr lang="cs-CZ" sz="1600" dirty="0" smtClean="0"/>
              <a:t>odvětví</a:t>
            </a:r>
          </a:p>
          <a:p>
            <a:pPr lvl="1" algn="just"/>
            <a:r>
              <a:rPr lang="cs-CZ" sz="1600" dirty="0" smtClean="0"/>
              <a:t>Analýza </a:t>
            </a:r>
            <a:r>
              <a:rPr lang="cs-CZ" sz="1600" dirty="0"/>
              <a:t>konkurence – Porter, mapa konkurenčních </a:t>
            </a:r>
            <a:r>
              <a:rPr lang="cs-CZ" sz="1600" dirty="0" smtClean="0"/>
              <a:t>skupin</a:t>
            </a:r>
          </a:p>
          <a:p>
            <a:pPr lvl="1" algn="just"/>
            <a:r>
              <a:rPr lang="cs-CZ" sz="1600" dirty="0" smtClean="0"/>
              <a:t>Analýza zákazníků</a:t>
            </a:r>
          </a:p>
          <a:p>
            <a:pPr lvl="1" algn="just"/>
            <a:r>
              <a:rPr lang="cs-CZ" sz="1600" dirty="0" smtClean="0"/>
              <a:t>Výzkum trhu</a:t>
            </a:r>
          </a:p>
          <a:p>
            <a:pPr lvl="1" algn="just"/>
            <a:r>
              <a:rPr lang="cs-CZ" sz="1600" dirty="0" smtClean="0"/>
              <a:t>Strategické mapy</a:t>
            </a:r>
          </a:p>
          <a:p>
            <a:pPr lvl="1" algn="just"/>
            <a:r>
              <a:rPr lang="cs-CZ" sz="1600" dirty="0" smtClean="0"/>
              <a:t>Analýza </a:t>
            </a:r>
            <a:r>
              <a:rPr lang="cs-CZ" sz="1600" dirty="0"/>
              <a:t>globalizačních </a:t>
            </a:r>
            <a:r>
              <a:rPr lang="cs-CZ" sz="1600" dirty="0" smtClean="0"/>
              <a:t>trendů</a:t>
            </a:r>
          </a:p>
          <a:p>
            <a:pPr lvl="1" algn="just"/>
            <a:r>
              <a:rPr lang="cs-CZ" sz="1600" dirty="0" smtClean="0"/>
              <a:t>Analýza strategické mezery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Metody analýzy odvětví a trhu</a:t>
            </a:r>
            <a:endParaRPr lang="cs-CZ" dirty="0"/>
          </a:p>
        </p:txBody>
      </p:sp>
    </p:spTree>
    <p:extLst>
      <p:ext uri="{BB962C8B-B14F-4D97-AF65-F5344CB8AC3E}">
        <p14:creationId xmlns:p14="http://schemas.microsoft.com/office/powerpoint/2010/main" val="4049697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smtClean="0"/>
              <a:t>Porterova</a:t>
            </a:r>
            <a:r>
              <a:rPr lang="cs-CZ" dirty="0" smtClean="0"/>
              <a:t> analýza pěti konkurenčních sil</a:t>
            </a:r>
            <a:endParaRPr lang="cs-CZ" dirty="0"/>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946096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Interní prostředí podniku, nazývané často jako mikroprostředí, z pohledu podnikatelského prostředí představují podle </a:t>
            </a:r>
            <a:r>
              <a:rPr lang="cs-CZ" sz="1600" dirty="0" err="1"/>
              <a:t>Kroona</a:t>
            </a:r>
            <a:r>
              <a:rPr lang="cs-CZ" sz="1600" dirty="0"/>
              <a:t> (1990, 67) schopnosti podniku, které by měla být zdůrazněny, vyzdviženy. </a:t>
            </a:r>
            <a:endParaRPr lang="cs-CZ" sz="1600" dirty="0" smtClean="0"/>
          </a:p>
          <a:p>
            <a:pPr algn="just"/>
            <a:r>
              <a:rPr lang="cs-CZ" sz="1600" dirty="0" smtClean="0"/>
              <a:t>Interní </a:t>
            </a:r>
            <a:r>
              <a:rPr lang="cs-CZ" sz="1600" dirty="0"/>
              <a:t>prostředí podniku můžeme označit jako organizační úroveň podnikatelského prostředí, jelikož se týká čistě podniku jako organizace. </a:t>
            </a:r>
            <a:endParaRPr lang="cs-CZ" sz="1600" dirty="0" smtClean="0"/>
          </a:p>
          <a:p>
            <a:pPr algn="just"/>
            <a:r>
              <a:rPr lang="cs-CZ" sz="1600" dirty="0" smtClean="0"/>
              <a:t>Faktory </a:t>
            </a:r>
            <a:r>
              <a:rPr lang="cs-CZ" sz="1600" dirty="0"/>
              <a:t>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600" dirty="0"/>
              <a:t>Samozřejmě, že významným a nepomíjitelný faktorem tohoto prostředí je finanční hospodaření podniku a celková ekonomika podniku. </a:t>
            </a:r>
            <a:endParaRPr lang="cs-CZ" sz="1600" dirty="0" smtClean="0"/>
          </a:p>
          <a:p>
            <a:pPr algn="just"/>
            <a:r>
              <a:rPr lang="cs-CZ" sz="1600" dirty="0"/>
              <a:t>Ke strategickým faktorům patří především strategie podniku, organizační struktura podniku a konkurenceschopnost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Interní prostředí podniku</a:t>
            </a:r>
            <a:endParaRPr lang="cs-CZ" dirty="0"/>
          </a:p>
        </p:txBody>
      </p:sp>
    </p:spTree>
    <p:extLst>
      <p:ext uri="{BB962C8B-B14F-4D97-AF65-F5344CB8AC3E}">
        <p14:creationId xmlns:p14="http://schemas.microsoft.com/office/powerpoint/2010/main" val="89829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Prvky interního prostředí podniku</a:t>
            </a:r>
            <a:endParaRPr lang="cs-CZ" dirty="0"/>
          </a:p>
        </p:txBody>
      </p:sp>
      <p:sp>
        <p:nvSpPr>
          <p:cNvPr id="5" name="Obdélník 4"/>
          <p:cNvSpPr/>
          <p:nvPr/>
        </p:nvSpPr>
        <p:spPr>
          <a:xfrm>
            <a:off x="827584" y="987574"/>
            <a:ext cx="1566174"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Zdroje</a:t>
            </a:r>
          </a:p>
        </p:txBody>
      </p:sp>
      <p:sp>
        <p:nvSpPr>
          <p:cNvPr id="6" name="Obdélník 5"/>
          <p:cNvSpPr/>
          <p:nvPr/>
        </p:nvSpPr>
        <p:spPr>
          <a:xfrm>
            <a:off x="832580" y="2237626"/>
            <a:ext cx="162018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Klíčové kompetence</a:t>
            </a:r>
          </a:p>
        </p:txBody>
      </p:sp>
      <p:sp>
        <p:nvSpPr>
          <p:cNvPr id="7" name="Obdélník 6"/>
          <p:cNvSpPr/>
          <p:nvPr/>
        </p:nvSpPr>
        <p:spPr>
          <a:xfrm>
            <a:off x="827584" y="3546611"/>
            <a:ext cx="162018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Schopnosti</a:t>
            </a:r>
          </a:p>
        </p:txBody>
      </p:sp>
      <p:sp>
        <p:nvSpPr>
          <p:cNvPr id="8" name="Obdélník 7"/>
          <p:cNvSpPr/>
          <p:nvPr/>
        </p:nvSpPr>
        <p:spPr>
          <a:xfrm>
            <a:off x="3295950" y="2296560"/>
            <a:ext cx="1134126"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Aktivity </a:t>
            </a:r>
          </a:p>
        </p:txBody>
      </p:sp>
      <p:sp>
        <p:nvSpPr>
          <p:cNvPr id="9" name="Obdélník 8"/>
          <p:cNvSpPr/>
          <p:nvPr/>
        </p:nvSpPr>
        <p:spPr>
          <a:xfrm>
            <a:off x="4860032" y="2296560"/>
            <a:ext cx="1368152"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výhoda</a:t>
            </a:r>
          </a:p>
        </p:txBody>
      </p:sp>
      <p:sp>
        <p:nvSpPr>
          <p:cNvPr id="11" name="Obdélník 10"/>
          <p:cNvSpPr/>
          <p:nvPr/>
        </p:nvSpPr>
        <p:spPr>
          <a:xfrm>
            <a:off x="6732240" y="2296560"/>
            <a:ext cx="108012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Výkon </a:t>
            </a:r>
          </a:p>
        </p:txBody>
      </p:sp>
      <p:sp>
        <p:nvSpPr>
          <p:cNvPr id="12" name="Šipka dolů 11"/>
          <p:cNvSpPr/>
          <p:nvPr/>
        </p:nvSpPr>
        <p:spPr>
          <a:xfrm>
            <a:off x="1602212" y="1757697"/>
            <a:ext cx="139625" cy="432679"/>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3" name="Šipka nahoru 12"/>
          <p:cNvSpPr/>
          <p:nvPr/>
        </p:nvSpPr>
        <p:spPr>
          <a:xfrm flipH="1">
            <a:off x="1602212" y="2998638"/>
            <a:ext cx="139625" cy="489039"/>
          </a:xfrm>
          <a:prstGeom prst="up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4" name="Šipka doprava 13"/>
          <p:cNvSpPr/>
          <p:nvPr/>
        </p:nvSpPr>
        <p:spPr>
          <a:xfrm>
            <a:off x="2655806" y="2613310"/>
            <a:ext cx="548042"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Šipka doprava 14"/>
          <p:cNvSpPr/>
          <p:nvPr/>
        </p:nvSpPr>
        <p:spPr>
          <a:xfrm>
            <a:off x="4464005" y="2604106"/>
            <a:ext cx="339796"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prava 16"/>
          <p:cNvSpPr/>
          <p:nvPr/>
        </p:nvSpPr>
        <p:spPr>
          <a:xfrm flipV="1">
            <a:off x="6296613" y="2604106"/>
            <a:ext cx="367197" cy="16526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4176874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Hmotné zdroje </a:t>
            </a:r>
            <a:r>
              <a:rPr lang="cs-CZ" sz="1600" dirty="0"/>
              <a:t>(viditelné, fyzické atributy)</a:t>
            </a:r>
          </a:p>
          <a:p>
            <a:pPr lvl="1"/>
            <a:r>
              <a:rPr lang="cs-CZ" sz="1600" dirty="0"/>
              <a:t>Kapitál</a:t>
            </a:r>
          </a:p>
          <a:p>
            <a:pPr lvl="1"/>
            <a:r>
              <a:rPr lang="cs-CZ" sz="1600" dirty="0"/>
              <a:t>Lidé,</a:t>
            </a:r>
          </a:p>
          <a:p>
            <a:pPr lvl="1"/>
            <a:r>
              <a:rPr lang="cs-CZ" sz="1600" dirty="0"/>
              <a:t>Budovy, stroje, zařízení…</a:t>
            </a:r>
          </a:p>
          <a:p>
            <a:pPr lvl="1"/>
            <a:endParaRPr lang="cs-CZ" sz="1600" dirty="0"/>
          </a:p>
          <a:p>
            <a:r>
              <a:rPr lang="cs-CZ" sz="1600" b="1" dirty="0" smtClean="0"/>
              <a:t>Nehmotné </a:t>
            </a:r>
            <a:r>
              <a:rPr lang="cs-CZ" sz="1600" b="1" dirty="0"/>
              <a:t>zdroje </a:t>
            </a:r>
            <a:r>
              <a:rPr lang="cs-CZ" sz="1600" dirty="0"/>
              <a:t>(neviditelné, bez fyzických atributů)</a:t>
            </a:r>
          </a:p>
          <a:p>
            <a:pPr lvl="1"/>
            <a:r>
              <a:rPr lang="cs-CZ" sz="1600" dirty="0"/>
              <a:t>Podniková kultura</a:t>
            </a:r>
          </a:p>
          <a:p>
            <a:pPr lvl="1"/>
            <a:r>
              <a:rPr lang="cs-CZ" sz="1600" dirty="0"/>
              <a:t>Know-how</a:t>
            </a:r>
          </a:p>
          <a:p>
            <a:pPr lvl="1"/>
            <a:r>
              <a:rPr lang="cs-CZ" sz="1600" dirty="0"/>
              <a:t>Znalosti</a:t>
            </a:r>
          </a:p>
          <a:p>
            <a:pPr lvl="1"/>
            <a:r>
              <a:rPr lang="cs-CZ" sz="1600" dirty="0"/>
              <a:t>Reputace</a:t>
            </a:r>
          </a:p>
          <a:p>
            <a:pPr lvl="1"/>
            <a:r>
              <a:rPr lang="cs-CZ" sz="1600" dirty="0"/>
              <a:t>Duševní vlastnictví (patenty, značky, design…)…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Zdroje podniku</a:t>
            </a:r>
            <a:endParaRPr lang="cs-CZ" dirty="0"/>
          </a:p>
        </p:txBody>
      </p:sp>
    </p:spTree>
    <p:extLst>
      <p:ext uri="{BB962C8B-B14F-4D97-AF65-F5344CB8AC3E}">
        <p14:creationId xmlns:p14="http://schemas.microsoft.com/office/powerpoint/2010/main" val="355871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analýz interního podnikatelského prostředí je nalezení silných stránek (výhod) a slabých stránek (nevýhod) podniku</a:t>
            </a:r>
          </a:p>
          <a:p>
            <a:pPr algn="just"/>
            <a:r>
              <a:rPr lang="cs-CZ" sz="1600" dirty="0" smtClean="0"/>
              <a:t>Informačními </a:t>
            </a:r>
            <a:r>
              <a:rPr lang="cs-CZ" sz="1600" dirty="0"/>
              <a:t>zdroji k analýze interního prostředí podniku je především informační systém podniku, rozbory a hodnocení podnikových aktivit, šetření v podniku aj. </a:t>
            </a:r>
            <a:endParaRPr lang="cs-CZ" sz="1600" dirty="0" smtClean="0"/>
          </a:p>
          <a:p>
            <a:pPr algn="just"/>
            <a:endParaRPr lang="cs-CZ" sz="1600" dirty="0" smtClean="0"/>
          </a:p>
          <a:p>
            <a:pPr algn="just"/>
            <a:r>
              <a:rPr lang="cs-CZ" sz="1600" dirty="0" smtClean="0"/>
              <a:t>Analýza </a:t>
            </a:r>
            <a:r>
              <a:rPr lang="cs-CZ" sz="1600" dirty="0"/>
              <a:t>hodnototvorného řetězce</a:t>
            </a:r>
          </a:p>
          <a:p>
            <a:pPr algn="just"/>
            <a:r>
              <a:rPr lang="cs-CZ" sz="1600" dirty="0" smtClean="0"/>
              <a:t>Metoda </a:t>
            </a:r>
            <a:r>
              <a:rPr lang="cs-CZ" sz="1600" dirty="0"/>
              <a:t>7S</a:t>
            </a:r>
          </a:p>
          <a:p>
            <a:pPr algn="just"/>
            <a:r>
              <a:rPr lang="cs-CZ" sz="1600" dirty="0"/>
              <a:t>Metoda </a:t>
            </a:r>
            <a:r>
              <a:rPr lang="cs-CZ" sz="1600" dirty="0" smtClean="0"/>
              <a:t>6M</a:t>
            </a:r>
          </a:p>
          <a:p>
            <a:pPr algn="just"/>
            <a:r>
              <a:rPr lang="cs-CZ" sz="1600" dirty="0" smtClean="0"/>
              <a:t>Metoda </a:t>
            </a:r>
            <a:r>
              <a:rPr lang="cs-CZ" sz="1600" dirty="0"/>
              <a:t>VRIO</a:t>
            </a:r>
          </a:p>
          <a:p>
            <a:pPr algn="just"/>
            <a:r>
              <a:rPr lang="cs-CZ" sz="1600" dirty="0" smtClean="0"/>
              <a:t>Model EFQM a Model CAF</a:t>
            </a:r>
          </a:p>
          <a:p>
            <a:pPr algn="just"/>
            <a:r>
              <a:rPr lang="cs-CZ" sz="1600" dirty="0" smtClean="0"/>
              <a:t>Finanční analýza</a:t>
            </a:r>
          </a:p>
          <a:p>
            <a:pPr algn="just"/>
            <a:r>
              <a:rPr lang="cs-CZ" sz="1600" dirty="0" smtClean="0"/>
              <a:t>SWOT analýza</a:t>
            </a:r>
            <a:endParaRPr lang="cs-CZ" sz="1600" dirty="0"/>
          </a:p>
          <a:p>
            <a:pPr algn="just"/>
            <a:r>
              <a:rPr lang="cs-CZ" sz="1600" dirty="0" smtClean="0"/>
              <a:t>Produktové </a:t>
            </a:r>
            <a:r>
              <a:rPr lang="cs-CZ" sz="1600" dirty="0"/>
              <a:t>analytické metody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Metody analýzy interního prostředí</a:t>
            </a:r>
            <a:endParaRPr lang="cs-CZ" dirty="0"/>
          </a:p>
        </p:txBody>
      </p:sp>
    </p:spTree>
    <p:extLst>
      <p:ext uri="{BB962C8B-B14F-4D97-AF65-F5344CB8AC3E}">
        <p14:creationId xmlns:p14="http://schemas.microsoft.com/office/powerpoint/2010/main" val="371462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zdrojů se používá pro zhodnocení situace podniku, jejích zdrojů a případného konkurenčního potenciálu nebo potenciálu zlepšení v dané oblasti nebo pro daný zdroj.</a:t>
            </a:r>
          </a:p>
          <a:p>
            <a:pPr algn="just"/>
            <a:r>
              <a:rPr lang="cs-CZ" sz="1600" dirty="0" smtClean="0"/>
              <a:t>Pomocí </a:t>
            </a:r>
            <a:r>
              <a:rPr lang="cs-CZ" sz="1600" dirty="0"/>
              <a:t>metody </a:t>
            </a:r>
            <a:r>
              <a:rPr lang="cs-CZ" sz="1600" dirty="0" smtClean="0"/>
              <a:t>VRIO se posuzují tyto zdroje:</a:t>
            </a:r>
            <a:endParaRPr lang="cs-CZ" sz="1600" dirty="0"/>
          </a:p>
          <a:p>
            <a:pPr lvl="1" algn="just"/>
            <a:r>
              <a:rPr lang="cs-CZ" sz="1400" dirty="0"/>
              <a:t>Lidské zdroje</a:t>
            </a:r>
          </a:p>
          <a:p>
            <a:pPr lvl="1" algn="just"/>
            <a:r>
              <a:rPr lang="cs-CZ" sz="1400" dirty="0"/>
              <a:t>Finanční zdroje</a:t>
            </a:r>
          </a:p>
          <a:p>
            <a:pPr lvl="1" algn="just"/>
            <a:r>
              <a:rPr lang="cs-CZ" sz="1400" dirty="0"/>
              <a:t>Hmotné zdroje</a:t>
            </a:r>
          </a:p>
          <a:p>
            <a:pPr lvl="1" algn="just"/>
            <a:r>
              <a:rPr lang="cs-CZ" sz="1400" dirty="0"/>
              <a:t>Nehmotné zdroje</a:t>
            </a:r>
          </a:p>
          <a:p>
            <a:pPr algn="just"/>
            <a:r>
              <a:rPr lang="cs-CZ" sz="1600" dirty="0" smtClean="0"/>
              <a:t>Jednotlivé </a:t>
            </a:r>
            <a:r>
              <a:rPr lang="cs-CZ" sz="1600" dirty="0"/>
              <a:t>zdroje jsou posuzovány z hlediska: </a:t>
            </a:r>
            <a:endParaRPr lang="cs-CZ" sz="1600" dirty="0" smtClean="0"/>
          </a:p>
          <a:p>
            <a:pPr lvl="1" algn="just"/>
            <a:r>
              <a:rPr lang="cs-CZ" sz="1400" b="1" dirty="0" err="1" smtClean="0"/>
              <a:t>V</a:t>
            </a:r>
            <a:r>
              <a:rPr lang="cs-CZ" sz="1400" dirty="0" err="1" smtClean="0"/>
              <a:t>alues</a:t>
            </a:r>
            <a:r>
              <a:rPr lang="cs-CZ" sz="1400" dirty="0" smtClean="0"/>
              <a:t> – hodnota zdroje</a:t>
            </a:r>
            <a:endParaRPr lang="cs-CZ" sz="1400" dirty="0"/>
          </a:p>
          <a:p>
            <a:pPr lvl="1" algn="just"/>
            <a:r>
              <a:rPr lang="cs-CZ" sz="1400" b="1" dirty="0" err="1" smtClean="0"/>
              <a:t>R</a:t>
            </a:r>
            <a:r>
              <a:rPr lang="cs-CZ" sz="1400" dirty="0" err="1" smtClean="0"/>
              <a:t>areness</a:t>
            </a:r>
            <a:r>
              <a:rPr lang="cs-CZ" sz="1400" dirty="0" smtClean="0"/>
              <a:t> – vzácnost zdroje</a:t>
            </a:r>
            <a:endParaRPr lang="cs-CZ" sz="1400" dirty="0"/>
          </a:p>
          <a:p>
            <a:pPr lvl="1" algn="just"/>
            <a:r>
              <a:rPr lang="cs-CZ" sz="1400" dirty="0" err="1"/>
              <a:t>Costly</a:t>
            </a:r>
            <a:r>
              <a:rPr lang="cs-CZ" sz="1400" dirty="0"/>
              <a:t> to </a:t>
            </a:r>
            <a:r>
              <a:rPr lang="cs-CZ" sz="1400" b="1" dirty="0" err="1" smtClean="0"/>
              <a:t>I</a:t>
            </a:r>
            <a:r>
              <a:rPr lang="cs-CZ" sz="1400" dirty="0" err="1" smtClean="0"/>
              <a:t>mitate</a:t>
            </a:r>
            <a:r>
              <a:rPr lang="cs-CZ" sz="1400" dirty="0" smtClean="0"/>
              <a:t> – </a:t>
            </a:r>
            <a:r>
              <a:rPr lang="cs-CZ" sz="1400" dirty="0" err="1" smtClean="0"/>
              <a:t>napodobitelnost</a:t>
            </a:r>
            <a:r>
              <a:rPr lang="cs-CZ" sz="1400" dirty="0" smtClean="0"/>
              <a:t> zdroje</a:t>
            </a:r>
            <a:endParaRPr lang="cs-CZ" sz="1400" dirty="0"/>
          </a:p>
          <a:p>
            <a:pPr lvl="1" algn="just"/>
            <a:r>
              <a:rPr lang="cs-CZ" sz="1400" b="1" dirty="0" err="1" smtClean="0"/>
              <a:t>O</a:t>
            </a:r>
            <a:r>
              <a:rPr lang="cs-CZ" sz="1400" dirty="0" err="1" smtClean="0"/>
              <a:t>rganization</a:t>
            </a:r>
            <a:r>
              <a:rPr lang="cs-CZ" sz="1400" dirty="0" smtClean="0"/>
              <a:t> – schopnost organizovat zdroj</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Metoda VRIO</a:t>
            </a:r>
            <a:endParaRPr lang="cs-CZ" dirty="0"/>
          </a:p>
        </p:txBody>
      </p:sp>
    </p:spTree>
    <p:extLst>
      <p:ext uri="{BB962C8B-B14F-4D97-AF65-F5344CB8AC3E}">
        <p14:creationId xmlns:p14="http://schemas.microsoft.com/office/powerpoint/2010/main" val="96496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Strategické řízení představuje </a:t>
            </a:r>
            <a:r>
              <a:rPr lang="cs-CZ" sz="1600" dirty="0"/>
              <a:t>souhrn aktivit, jejichž smyslem je formování dlouhodobých záměrů fungování podniku.</a:t>
            </a:r>
          </a:p>
          <a:p>
            <a:pPr algn="just"/>
            <a:r>
              <a:rPr lang="cs-CZ" sz="1600" dirty="0" smtClean="0"/>
              <a:t>Strategické řízení je integrální </a:t>
            </a:r>
            <a:r>
              <a:rPr lang="cs-CZ" sz="1600" dirty="0"/>
              <a:t>součást celkového řízení </a:t>
            </a:r>
            <a:r>
              <a:rPr lang="cs-CZ" sz="1600" dirty="0" smtClean="0"/>
              <a:t>podniku.</a:t>
            </a:r>
            <a:endParaRPr lang="cs-CZ" sz="1600" dirty="0"/>
          </a:p>
          <a:p>
            <a:pPr algn="just"/>
            <a:r>
              <a:rPr lang="cs-CZ" sz="1600" dirty="0" smtClean="0"/>
              <a:t>Cílem strategického řízení je získání </a:t>
            </a:r>
            <a:r>
              <a:rPr lang="cs-CZ" sz="1600" dirty="0"/>
              <a:t>konkurenční </a:t>
            </a:r>
            <a:r>
              <a:rPr lang="cs-CZ" sz="1600" dirty="0" smtClean="0"/>
              <a:t>výhody.</a:t>
            </a:r>
          </a:p>
          <a:p>
            <a:pPr algn="just"/>
            <a:r>
              <a:rPr lang="cs-CZ" sz="1600" dirty="0" smtClean="0"/>
              <a:t>Ukazuje </a:t>
            </a:r>
            <a:r>
              <a:rPr lang="cs-CZ" sz="1600" dirty="0"/>
              <a:t>směr vývoje </a:t>
            </a:r>
            <a:r>
              <a:rPr lang="cs-CZ" sz="1600" dirty="0" smtClean="0"/>
              <a:t>podniku a vymezuje </a:t>
            </a:r>
            <a:r>
              <a:rPr lang="cs-CZ" sz="1600" dirty="0"/>
              <a:t>hlavní strategické směry </a:t>
            </a:r>
            <a:r>
              <a:rPr lang="cs-CZ" sz="1600" dirty="0" smtClean="0"/>
              <a:t>podniku. </a:t>
            </a:r>
          </a:p>
          <a:p>
            <a:pPr algn="just"/>
            <a:r>
              <a:rPr lang="cs-CZ" sz="1600" dirty="0" smtClean="0"/>
              <a:t>Umožňuje </a:t>
            </a:r>
            <a:r>
              <a:rPr lang="cs-CZ" sz="1600" dirty="0"/>
              <a:t>orientaci podniku v konkurenčním prostředí</a:t>
            </a:r>
          </a:p>
          <a:p>
            <a:pPr algn="just"/>
            <a:r>
              <a:rPr lang="cs-CZ" sz="1600" dirty="0" smtClean="0"/>
              <a:t>Realizátory strategického řízení jsou </a:t>
            </a:r>
            <a:r>
              <a:rPr lang="cs-CZ" sz="1600" dirty="0"/>
              <a:t>řídící pracovníci (top </a:t>
            </a:r>
            <a:r>
              <a:rPr lang="cs-CZ" sz="1600" dirty="0" smtClean="0"/>
              <a:t>management nebo také CEO</a:t>
            </a:r>
            <a:r>
              <a:rPr lang="cs-CZ" sz="1600" dirty="0"/>
              <a:t>), kteří</a:t>
            </a:r>
          </a:p>
          <a:p>
            <a:pPr lvl="1" algn="just"/>
            <a:r>
              <a:rPr lang="cs-CZ" sz="1600" dirty="0" smtClean="0"/>
              <a:t>rozhodují </a:t>
            </a:r>
            <a:r>
              <a:rPr lang="cs-CZ" sz="1600" dirty="0"/>
              <a:t>o potřebných aktivitách </a:t>
            </a:r>
            <a:r>
              <a:rPr lang="cs-CZ" sz="1600" dirty="0" smtClean="0"/>
              <a:t>podniku;</a:t>
            </a:r>
            <a:endParaRPr lang="cs-CZ" sz="1600" dirty="0"/>
          </a:p>
          <a:p>
            <a:pPr lvl="1" algn="just"/>
            <a:r>
              <a:rPr lang="cs-CZ" sz="1600" dirty="0" smtClean="0"/>
              <a:t>vytvářejí </a:t>
            </a:r>
            <a:r>
              <a:rPr lang="cs-CZ" sz="1600" dirty="0"/>
              <a:t>podmínky pro hladký průběh těchto </a:t>
            </a:r>
            <a:r>
              <a:rPr lang="cs-CZ" sz="1600" dirty="0" smtClean="0"/>
              <a:t>aktivit.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strategického řízení</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Aplikace metody VRIO</a:t>
            </a:r>
            <a:endParaRPr lang="cs-CZ" dirty="0"/>
          </a:p>
        </p:txBody>
      </p:sp>
      <p:sp>
        <p:nvSpPr>
          <p:cNvPr id="5" name="Kosočtverec 4"/>
          <p:cNvSpPr/>
          <p:nvPr/>
        </p:nvSpPr>
        <p:spPr>
          <a:xfrm>
            <a:off x="1221147" y="1551324"/>
            <a:ext cx="864096" cy="864096"/>
          </a:xfrm>
          <a:prstGeom prst="diamond">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a:t>
            </a:r>
          </a:p>
        </p:txBody>
      </p:sp>
      <p:sp>
        <p:nvSpPr>
          <p:cNvPr id="6" name="Kosočtverec 5"/>
          <p:cNvSpPr/>
          <p:nvPr/>
        </p:nvSpPr>
        <p:spPr>
          <a:xfrm>
            <a:off x="2773488" y="1553817"/>
            <a:ext cx="864096" cy="864096"/>
          </a:xfrm>
          <a:prstGeom prst="diamond">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R</a:t>
            </a:r>
          </a:p>
        </p:txBody>
      </p:sp>
      <p:sp>
        <p:nvSpPr>
          <p:cNvPr id="7" name="Kosočtverec 6"/>
          <p:cNvSpPr/>
          <p:nvPr/>
        </p:nvSpPr>
        <p:spPr>
          <a:xfrm>
            <a:off x="4139952" y="1490352"/>
            <a:ext cx="972108" cy="950034"/>
          </a:xfrm>
          <a:prstGeom prst="diamond">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I</a:t>
            </a:r>
          </a:p>
        </p:txBody>
      </p:sp>
      <p:sp>
        <p:nvSpPr>
          <p:cNvPr id="8" name="Kosočtverec 7"/>
          <p:cNvSpPr/>
          <p:nvPr/>
        </p:nvSpPr>
        <p:spPr>
          <a:xfrm>
            <a:off x="5530688" y="1456728"/>
            <a:ext cx="864096" cy="972108"/>
          </a:xfrm>
          <a:prstGeom prst="diamond">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O</a:t>
            </a:r>
          </a:p>
        </p:txBody>
      </p:sp>
      <p:sp>
        <p:nvSpPr>
          <p:cNvPr id="9" name="Obdélník 8"/>
          <p:cNvSpPr/>
          <p:nvPr/>
        </p:nvSpPr>
        <p:spPr>
          <a:xfrm>
            <a:off x="6943310" y="1612774"/>
            <a:ext cx="1593854" cy="784548"/>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Dlouhodobá konkurenční výhoda</a:t>
            </a:r>
          </a:p>
        </p:txBody>
      </p:sp>
      <p:sp>
        <p:nvSpPr>
          <p:cNvPr id="11" name="Obdélník 10"/>
          <p:cNvSpPr/>
          <p:nvPr/>
        </p:nvSpPr>
        <p:spPr>
          <a:xfrm>
            <a:off x="1039687" y="2854481"/>
            <a:ext cx="1342892" cy="486054"/>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nevýhoda</a:t>
            </a:r>
          </a:p>
        </p:txBody>
      </p:sp>
      <p:sp>
        <p:nvSpPr>
          <p:cNvPr id="12" name="Obdélník 11"/>
          <p:cNvSpPr/>
          <p:nvPr/>
        </p:nvSpPr>
        <p:spPr>
          <a:xfrm>
            <a:off x="2562368" y="2880451"/>
            <a:ext cx="1368015" cy="486054"/>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parita</a:t>
            </a:r>
          </a:p>
        </p:txBody>
      </p:sp>
      <p:sp>
        <p:nvSpPr>
          <p:cNvPr id="13" name="Obdélník 12"/>
          <p:cNvSpPr/>
          <p:nvPr/>
        </p:nvSpPr>
        <p:spPr>
          <a:xfrm>
            <a:off x="4027981" y="2880451"/>
            <a:ext cx="1383123" cy="720638"/>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Dočasná konkurenční výhoda</a:t>
            </a:r>
          </a:p>
        </p:txBody>
      </p:sp>
      <p:sp>
        <p:nvSpPr>
          <p:cNvPr id="14" name="Obdélník 13"/>
          <p:cNvSpPr/>
          <p:nvPr/>
        </p:nvSpPr>
        <p:spPr>
          <a:xfrm>
            <a:off x="5508702" y="2866796"/>
            <a:ext cx="1351254" cy="713066"/>
          </a:xfrm>
          <a:prstGeom prst="rect">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Dočasná konkurenční výhoda</a:t>
            </a:r>
          </a:p>
        </p:txBody>
      </p:sp>
      <p:sp>
        <p:nvSpPr>
          <p:cNvPr id="15" name="Šipka dolů 14"/>
          <p:cNvSpPr/>
          <p:nvPr/>
        </p:nvSpPr>
        <p:spPr>
          <a:xfrm>
            <a:off x="1487594" y="2513390"/>
            <a:ext cx="223539" cy="278738"/>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lů 16"/>
          <p:cNvSpPr/>
          <p:nvPr/>
        </p:nvSpPr>
        <p:spPr>
          <a:xfrm>
            <a:off x="3147807" y="2497881"/>
            <a:ext cx="245064" cy="278738"/>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8" name="Šipka dolů 17"/>
          <p:cNvSpPr/>
          <p:nvPr/>
        </p:nvSpPr>
        <p:spPr>
          <a:xfrm>
            <a:off x="4564718" y="2513390"/>
            <a:ext cx="223305" cy="278738"/>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9" name="Šipka dolů 18"/>
          <p:cNvSpPr/>
          <p:nvPr/>
        </p:nvSpPr>
        <p:spPr>
          <a:xfrm>
            <a:off x="5872403" y="2513390"/>
            <a:ext cx="199681" cy="278738"/>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0" name="Šipka doprava 19"/>
          <p:cNvSpPr/>
          <p:nvPr/>
        </p:nvSpPr>
        <p:spPr>
          <a:xfrm>
            <a:off x="2187130" y="1923679"/>
            <a:ext cx="479610" cy="134156"/>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1" name="Šipka doprava 20"/>
          <p:cNvSpPr/>
          <p:nvPr/>
        </p:nvSpPr>
        <p:spPr>
          <a:xfrm>
            <a:off x="3744333" y="1897532"/>
            <a:ext cx="311880" cy="160303"/>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2" name="Šipka doprava 21"/>
          <p:cNvSpPr/>
          <p:nvPr/>
        </p:nvSpPr>
        <p:spPr>
          <a:xfrm>
            <a:off x="5166066" y="1923679"/>
            <a:ext cx="295992" cy="134156"/>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3" name="Šipka doprava 22"/>
          <p:cNvSpPr/>
          <p:nvPr/>
        </p:nvSpPr>
        <p:spPr>
          <a:xfrm flipV="1">
            <a:off x="6463414" y="1897531"/>
            <a:ext cx="396542" cy="16030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1700600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Syntetické metody propojují vliv faktorů externího prostředí a vliv faktorů interní prostředí podniku. Cílem těchto metod je nalézt optimální směr činnosti podniku tak, aby podnik respektoval prostředí, ve kterém působí, a zároveň zdroje, které má k dispozici</a:t>
            </a:r>
            <a:r>
              <a:rPr lang="cs-CZ" sz="1600" dirty="0" smtClean="0"/>
              <a:t>.</a:t>
            </a:r>
          </a:p>
          <a:p>
            <a:endParaRPr lang="cs-CZ" sz="1600" dirty="0" smtClean="0"/>
          </a:p>
          <a:p>
            <a:r>
              <a:rPr lang="cs-CZ" sz="1600" dirty="0" smtClean="0"/>
              <a:t>Konfrontační </a:t>
            </a:r>
            <a:r>
              <a:rPr lang="cs-CZ" sz="1600" dirty="0"/>
              <a:t>SWOT analýza</a:t>
            </a:r>
          </a:p>
          <a:p>
            <a:r>
              <a:rPr lang="cs-CZ" sz="1600" dirty="0"/>
              <a:t>Matice IFE, EFE, IE</a:t>
            </a:r>
          </a:p>
          <a:p>
            <a:r>
              <a:rPr lang="cs-CZ" sz="1600" dirty="0"/>
              <a:t>Matice QSPM</a:t>
            </a:r>
          </a:p>
          <a:p>
            <a:r>
              <a:rPr lang="cs-CZ" sz="1600" dirty="0"/>
              <a:t>SPACE analýza</a:t>
            </a:r>
          </a:p>
          <a:p>
            <a:r>
              <a:rPr lang="cs-CZ" sz="1600" dirty="0"/>
              <a:t>Dynamická strategická rozvaha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Metody syntetického charakteru</a:t>
            </a:r>
            <a:endParaRPr lang="cs-CZ" dirty="0"/>
          </a:p>
        </p:txBody>
      </p:sp>
    </p:spTree>
    <p:extLst>
      <p:ext uri="{BB962C8B-B14F-4D97-AF65-F5344CB8AC3E}">
        <p14:creationId xmlns:p14="http://schemas.microsoft.com/office/powerpoint/2010/main" val="312400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SWOT analýza</a:t>
            </a:r>
            <a:r>
              <a:rPr lang="cs-CZ" sz="1600" dirty="0"/>
              <a:t> představuje analýzu, která sleduje silné (</a:t>
            </a:r>
            <a:r>
              <a:rPr lang="cs-CZ" sz="1600" dirty="0" err="1"/>
              <a:t>strengths</a:t>
            </a:r>
            <a:r>
              <a:rPr lang="cs-CZ" sz="1600" dirty="0"/>
              <a:t>) a slabé (</a:t>
            </a:r>
            <a:r>
              <a:rPr lang="cs-CZ" sz="1600" dirty="0" err="1"/>
              <a:t>weaknesses</a:t>
            </a:r>
            <a:r>
              <a:rPr lang="cs-CZ" sz="1600" dirty="0"/>
              <a:t>) stránky podniku jako charakteristiky vnitřních poměrů a charakteristiku okolí podniku v podobě příležitostí (</a:t>
            </a:r>
            <a:r>
              <a:rPr lang="cs-CZ" sz="1600" dirty="0" err="1"/>
              <a:t>opportunities</a:t>
            </a:r>
            <a:r>
              <a:rPr lang="cs-CZ" sz="1600" dirty="0"/>
              <a:t>) a hrozeb (</a:t>
            </a:r>
            <a:r>
              <a:rPr lang="cs-CZ" sz="1600" dirty="0" err="1"/>
              <a:t>threates</a:t>
            </a:r>
            <a:r>
              <a:rPr lang="cs-CZ" sz="1600" dirty="0"/>
              <a:t>). </a:t>
            </a:r>
            <a:endParaRPr lang="cs-CZ" sz="1600" dirty="0" smtClean="0"/>
          </a:p>
          <a:p>
            <a:pPr algn="just"/>
            <a:r>
              <a:rPr lang="cs-CZ" sz="1600" dirty="0" smtClean="0"/>
              <a:t>Konfrontací a kombinací </a:t>
            </a:r>
            <a:r>
              <a:rPr lang="cs-CZ" sz="1600" dirty="0"/>
              <a:t>těchto čtyř hodnocených faktorů je možno </a:t>
            </a:r>
            <a:r>
              <a:rPr lang="cs-CZ" sz="1600" dirty="0" smtClean="0"/>
              <a:t>zobrazit čtyři základní strategické směry, které se stávají základem zvolené podnikové strategie. </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SWOT </a:t>
            </a:r>
            <a:r>
              <a:rPr lang="cs-CZ" sz="2200" dirty="0"/>
              <a:t>analýza (TOWS, WOTS matice) </a:t>
            </a:r>
          </a:p>
        </p:txBody>
      </p:sp>
      <p:pic>
        <p:nvPicPr>
          <p:cNvPr id="5" name="Obrázek 4" descr="SWOT.jpg"/>
          <p:cNvPicPr/>
          <p:nvPr/>
        </p:nvPicPr>
        <p:blipFill>
          <a:blip r:embed="rId2" cstate="print"/>
          <a:stretch>
            <a:fillRect/>
          </a:stretch>
        </p:blipFill>
        <p:spPr>
          <a:xfrm>
            <a:off x="1187624" y="2571750"/>
            <a:ext cx="6048672" cy="2016224"/>
          </a:xfrm>
          <a:prstGeom prst="rect">
            <a:avLst/>
          </a:prstGeom>
        </p:spPr>
      </p:pic>
    </p:spTree>
    <p:extLst>
      <p:ext uri="{BB962C8B-B14F-4D97-AF65-F5344CB8AC3E}">
        <p14:creationId xmlns:p14="http://schemas.microsoft.com/office/powerpoint/2010/main" val="294511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WO – „hledání“, </a:t>
            </a:r>
            <a:r>
              <a:rPr lang="cs-CZ" sz="1600" dirty="0"/>
              <a:t>která sleduje překonání slabých stránek prostřednictvím maximálního využití příležitostí. Tato strategie přitom představuje výrazné změny v chování podniku</a:t>
            </a:r>
            <a:r>
              <a:rPr lang="cs-CZ" sz="1600" dirty="0" smtClean="0"/>
              <a:t>.</a:t>
            </a:r>
          </a:p>
          <a:p>
            <a:pPr lvl="0" algn="just"/>
            <a:endParaRPr lang="cs-CZ" sz="1600" dirty="0"/>
          </a:p>
          <a:p>
            <a:pPr lvl="0" algn="just"/>
            <a:r>
              <a:rPr lang="cs-CZ" sz="1600" b="1" dirty="0"/>
              <a:t>Strategie SO – „využití“ </a:t>
            </a:r>
            <a:r>
              <a:rPr lang="cs-CZ" sz="1600" dirty="0"/>
              <a:t>je ofenzivní strategie, agresivně růstově orientovaná která představuje postup z pozice síly, neboť podnik je dostatečně silný k využití příležitostí</a:t>
            </a:r>
            <a:r>
              <a:rPr lang="cs-CZ" sz="1600" dirty="0" smtClean="0"/>
              <a:t>.</a:t>
            </a:r>
          </a:p>
          <a:p>
            <a:pPr lvl="0" algn="just"/>
            <a:endParaRPr lang="cs-CZ" sz="1600" dirty="0"/>
          </a:p>
          <a:p>
            <a:pPr lvl="0" algn="just"/>
            <a:r>
              <a:rPr lang="cs-CZ" sz="1600" b="1" dirty="0"/>
              <a:t>Strategie ST – „konfrontace“ </a:t>
            </a:r>
            <a:r>
              <a:rPr lang="cs-CZ" sz="1600" dirty="0"/>
              <a:t>představuje </a:t>
            </a:r>
            <a:r>
              <a:rPr lang="cs-CZ" sz="1600" dirty="0" smtClean="0"/>
              <a:t>potřebu </a:t>
            </a:r>
            <a:r>
              <a:rPr lang="cs-CZ" sz="1600" dirty="0"/>
              <a:t>včas určit hrozby a přeměnit je využitím silných stránek v příležitosti nebo jejich vliv na podnik zmírnit</a:t>
            </a:r>
            <a:r>
              <a:rPr lang="cs-CZ" sz="1600" dirty="0" smtClean="0"/>
              <a:t>.</a:t>
            </a:r>
          </a:p>
          <a:p>
            <a:pPr lvl="0" algn="just"/>
            <a:endParaRPr lang="cs-CZ" sz="1600" dirty="0"/>
          </a:p>
          <a:p>
            <a:pPr lvl="0" algn="just"/>
            <a:r>
              <a:rPr lang="cs-CZ" sz="1600" b="1" dirty="0"/>
              <a:t>Strategie WT – „vyhýbání“ – </a:t>
            </a:r>
            <a:r>
              <a:rPr lang="cs-CZ" sz="1600" dirty="0"/>
              <a:t>má vždy charakter defenzivní, vycházející z realizace kompromisů a opuštění určitých pozic.</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Strategické přístupy konfrontační SWOT analýzy</a:t>
            </a:r>
            <a:endParaRPr lang="cs-CZ" sz="2200" dirty="0"/>
          </a:p>
        </p:txBody>
      </p:sp>
    </p:spTree>
    <p:extLst>
      <p:ext uri="{BB962C8B-B14F-4D97-AF65-F5344CB8AC3E}">
        <p14:creationId xmlns:p14="http://schemas.microsoft.com/office/powerpoint/2010/main" val="37495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Může být silně </a:t>
            </a:r>
            <a:r>
              <a:rPr lang="cs-CZ" sz="1600" b="1" dirty="0"/>
              <a:t>subjektivní</a:t>
            </a:r>
            <a:r>
              <a:rPr lang="cs-CZ" sz="1600" dirty="0"/>
              <a:t> ovlivněna svým tvůrcem. Proto je vhodné využít při její tvorbě kolektivní přístup. </a:t>
            </a:r>
          </a:p>
          <a:p>
            <a:pPr lvl="0" algn="just"/>
            <a:r>
              <a:rPr lang="cs-CZ" sz="1600" dirty="0"/>
              <a:t>Plně </a:t>
            </a:r>
            <a:r>
              <a:rPr lang="cs-CZ" sz="1600" b="1" dirty="0"/>
              <a:t>nerespektuje proměnlivost</a:t>
            </a:r>
            <a:r>
              <a:rPr lang="cs-CZ" sz="1600" dirty="0"/>
              <a:t> současného světa. V tomto případě je nutno chápat rozdělení na kladné a záporné vlivy jako záležitost proměnlivou a proto rozdělení na „dobré, příznivé vlivy“ a „zlé, méně příznivé vlivy“ může být přechodné. </a:t>
            </a:r>
          </a:p>
          <a:p>
            <a:pPr lvl="0" algn="just"/>
            <a:r>
              <a:rPr lang="cs-CZ" sz="1600" dirty="0"/>
              <a:t>Je </a:t>
            </a:r>
            <a:r>
              <a:rPr lang="cs-CZ" sz="1600" b="1" dirty="0"/>
              <a:t>statická</a:t>
            </a:r>
            <a:r>
              <a:rPr lang="cs-CZ" sz="1600" dirty="0"/>
              <a:t> neboť podává informace na klady a zápory dneška, případně, které přicházejí ze včerejška. Při tvorbě strategie je však nutno uvažovat o budoucnosti a v tomto směru není progresivní.</a:t>
            </a:r>
          </a:p>
          <a:p>
            <a:pPr lvl="0" algn="just"/>
            <a:r>
              <a:rPr lang="cs-CZ" sz="1600" dirty="0"/>
              <a:t>Je ji možno považovat za </a:t>
            </a:r>
            <a:r>
              <a:rPr lang="cs-CZ" sz="1600" b="1" dirty="0"/>
              <a:t>konservativní </a:t>
            </a:r>
            <a:r>
              <a:rPr lang="cs-CZ" sz="1600" dirty="0"/>
              <a:t>(málo dynamickou), neboť vychází z toho, co v přítomnosti existuje a to se snaží zlepšit, zdokonalit, případně využít nebo odstranit. Primárně však nehledá nová řešení nebo hlubší inovaci řešitelských přístupů.</a:t>
            </a:r>
          </a:p>
          <a:p>
            <a:pPr marL="0" lvl="0"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Problémy spojené s využitím SWOT analýzy</a:t>
            </a:r>
            <a:endParaRPr lang="cs-CZ" sz="2200" dirty="0"/>
          </a:p>
        </p:txBody>
      </p:sp>
    </p:spTree>
    <p:extLst>
      <p:ext uri="{BB962C8B-B14F-4D97-AF65-F5344CB8AC3E}">
        <p14:creationId xmlns:p14="http://schemas.microsoft.com/office/powerpoint/2010/main" val="185611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Na základě provedené strategické analýzy jsou zjištěny podmínky pro rozhodování podnikatelského subjektu.</a:t>
            </a:r>
          </a:p>
          <a:p>
            <a:pPr algn="just"/>
            <a:r>
              <a:rPr lang="cs-CZ" sz="1600" dirty="0" smtClean="0"/>
              <a:t>Analýza externího prostředí ukazuje příležitosti a hrozby externího prostředí. Analýza interního prostředí specifikuje silné stránky a problémy daného podnikatelského subjektu. Syntetické metody potom konfrontují výsledky analýzy externího a interního prostředí.</a:t>
            </a:r>
          </a:p>
          <a:p>
            <a:pPr algn="just"/>
            <a:r>
              <a:rPr lang="cs-CZ" sz="1600" dirty="0" smtClean="0"/>
              <a:t>Na základě těchto zjištění jsou specifikovány </a:t>
            </a:r>
            <a:r>
              <a:rPr lang="cs-CZ" sz="1600" b="1" dirty="0" smtClean="0"/>
              <a:t>strategické cíle </a:t>
            </a:r>
            <a:r>
              <a:rPr lang="cs-CZ" sz="1600" dirty="0" smtClean="0"/>
              <a:t>podnikatelského subjektu, který musí respektovat zdroje podniku a prostředí, ve kterém podnik působí.</a:t>
            </a:r>
          </a:p>
          <a:p>
            <a:pPr algn="just"/>
            <a:r>
              <a:rPr lang="cs-CZ" sz="1600" dirty="0" smtClean="0"/>
              <a:t>Strategický cíl představuje požadovaný cílový stav, které chce podnik dosáhnout. </a:t>
            </a:r>
          </a:p>
          <a:p>
            <a:pPr algn="just"/>
            <a:r>
              <a:rPr lang="cs-CZ" sz="1600" dirty="0" smtClean="0"/>
              <a:t>Strategický cíl by měl být stanoven pouze jeden, přičemž je možné z něj odvodit odvozené cíle a cíle dílčích oblastí. </a:t>
            </a:r>
          </a:p>
          <a:p>
            <a:pPr algn="just"/>
            <a:r>
              <a:rPr lang="cs-CZ" sz="1600" dirty="0" smtClean="0"/>
              <a:t>Pravidla do definování strategického cíle byly již uvedeny v rámci tématu č. 3.</a:t>
            </a:r>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Strategické cíle</a:t>
            </a:r>
            <a:endParaRPr lang="cs-CZ" dirty="0"/>
          </a:p>
        </p:txBody>
      </p:sp>
    </p:spTree>
    <p:extLst>
      <p:ext uri="{BB962C8B-B14F-4D97-AF65-F5344CB8AC3E}">
        <p14:creationId xmlns:p14="http://schemas.microsoft.com/office/powerpoint/2010/main" val="46839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921" y="68630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Obecně se říká, že strategické cíle musí být </a:t>
            </a:r>
            <a:r>
              <a:rPr lang="cs-CZ" sz="1600" b="1" dirty="0" smtClean="0"/>
              <a:t>SMART</a:t>
            </a:r>
            <a:r>
              <a:rPr lang="cs-CZ" sz="1600" dirty="0" smtClean="0"/>
              <a:t>:</a:t>
            </a:r>
            <a:endParaRPr lang="cs-CZ" sz="1600" dirty="0"/>
          </a:p>
          <a:p>
            <a:pPr lvl="1" algn="just"/>
            <a:r>
              <a:rPr lang="cs-CZ" sz="1400" b="1" dirty="0"/>
              <a:t>S – </a:t>
            </a:r>
            <a:r>
              <a:rPr lang="cs-CZ" sz="1400" dirty="0"/>
              <a:t>specifický, originální, 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smtClean="0"/>
              <a:t>termínovaný</a:t>
            </a:r>
          </a:p>
          <a:p>
            <a:pPr algn="just"/>
            <a:r>
              <a:rPr lang="cs-CZ" sz="1600" dirty="0"/>
              <a:t>V poslední době však se uplatňuje tento souhrn cílů v podobě zkratky </a:t>
            </a:r>
            <a:r>
              <a:rPr lang="cs-CZ" sz="1600" b="1" dirty="0" smtClean="0"/>
              <a:t>SMARTEE</a:t>
            </a:r>
            <a:r>
              <a:rPr lang="cs-CZ" sz="1600" dirty="0" smtClean="0"/>
              <a:t>:</a:t>
            </a:r>
            <a:endParaRPr lang="cs-CZ" sz="1600" dirty="0"/>
          </a:p>
          <a:p>
            <a:pPr lvl="1" algn="just"/>
            <a:r>
              <a:rPr lang="cs-CZ" sz="1400" b="1" dirty="0"/>
              <a:t>S – </a:t>
            </a:r>
            <a:r>
              <a:rPr lang="cs-CZ" sz="1400" dirty="0"/>
              <a:t>specifický, originální, </a:t>
            </a:r>
            <a:r>
              <a:rPr lang="cs-CZ" sz="1400" dirty="0" smtClean="0"/>
              <a:t>stimulující</a:t>
            </a:r>
          </a:p>
          <a:p>
            <a:pPr lvl="1" algn="just"/>
            <a:r>
              <a:rPr lang="cs-CZ" sz="1400" b="1" dirty="0"/>
              <a:t>M – </a:t>
            </a:r>
            <a:r>
              <a:rPr lang="cs-CZ" sz="1400" dirty="0"/>
              <a:t>měřitelný</a:t>
            </a:r>
          </a:p>
          <a:p>
            <a:pPr lvl="1" algn="just"/>
            <a:r>
              <a:rPr lang="cs-CZ" sz="1400" b="1" dirty="0"/>
              <a:t>A – </a:t>
            </a:r>
            <a:r>
              <a:rPr lang="cs-CZ" sz="1400" dirty="0"/>
              <a:t>akceptovatelný</a:t>
            </a:r>
          </a:p>
          <a:p>
            <a:pPr lvl="1" algn="just"/>
            <a:r>
              <a:rPr lang="cs-CZ" sz="1400" b="1" dirty="0"/>
              <a:t>R – </a:t>
            </a:r>
            <a:r>
              <a:rPr lang="cs-CZ" sz="1400" dirty="0"/>
              <a:t>reálný</a:t>
            </a:r>
          </a:p>
          <a:p>
            <a:pPr lvl="1" algn="just"/>
            <a:r>
              <a:rPr lang="cs-CZ" sz="1400" b="1" dirty="0"/>
              <a:t>T – </a:t>
            </a:r>
            <a:r>
              <a:rPr lang="cs-CZ" sz="1400" dirty="0"/>
              <a:t>termínovaný</a:t>
            </a:r>
          </a:p>
          <a:p>
            <a:pPr lvl="1" algn="just"/>
            <a:r>
              <a:rPr lang="cs-CZ" sz="1400" b="1" dirty="0"/>
              <a:t>E</a:t>
            </a:r>
            <a:r>
              <a:rPr lang="cs-CZ" sz="1400" dirty="0"/>
              <a:t> – efektivní, ekonomický</a:t>
            </a:r>
          </a:p>
          <a:p>
            <a:pPr lvl="1" algn="just"/>
            <a:r>
              <a:rPr lang="cs-CZ" sz="1400" b="1" dirty="0"/>
              <a:t>E – </a:t>
            </a:r>
            <a:r>
              <a:rPr lang="cs-CZ" sz="1400" dirty="0"/>
              <a:t>ekologický</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 </a:t>
            </a:r>
            <a:endParaRPr lang="cs-CZ" dirty="0"/>
          </a:p>
        </p:txBody>
      </p:sp>
    </p:spTree>
    <p:extLst>
      <p:ext uri="{BB962C8B-B14F-4D97-AF65-F5344CB8AC3E}">
        <p14:creationId xmlns:p14="http://schemas.microsoft.com/office/powerpoint/2010/main" val="264984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Někteří autoři používají k charakteristice vlastnosti cílů akronym </a:t>
            </a:r>
            <a:r>
              <a:rPr lang="cs-CZ" sz="1600" b="1" dirty="0"/>
              <a:t>SMARTER, </a:t>
            </a:r>
            <a:r>
              <a:rPr lang="cs-CZ" sz="1600" dirty="0"/>
              <a:t>který navazuje na starší akronyma </a:t>
            </a:r>
            <a:r>
              <a:rPr lang="cs-CZ" sz="1600" b="1" dirty="0"/>
              <a:t>SMART</a:t>
            </a:r>
            <a:r>
              <a:rPr lang="cs-CZ" sz="1600" dirty="0"/>
              <a:t> kde písmeno „</a:t>
            </a:r>
            <a:r>
              <a:rPr lang="cs-CZ" sz="1600" b="1" dirty="0"/>
              <a:t>E“ </a:t>
            </a:r>
            <a:r>
              <a:rPr lang="cs-CZ" sz="1600" dirty="0"/>
              <a:t>vyjadřuje vlastnost</a:t>
            </a:r>
            <a:r>
              <a:rPr lang="cs-CZ" sz="1600" b="1" dirty="0"/>
              <a:t> „</a:t>
            </a:r>
            <a:r>
              <a:rPr lang="cs-CZ" sz="1600" b="1" dirty="0" err="1"/>
              <a:t>ethical</a:t>
            </a:r>
            <a:r>
              <a:rPr lang="cs-CZ" sz="1600" b="1" dirty="0"/>
              <a:t> </a:t>
            </a:r>
            <a:r>
              <a:rPr lang="cs-CZ" sz="1600" dirty="0"/>
              <a:t>(etický) a písmeno </a:t>
            </a:r>
            <a:r>
              <a:rPr lang="cs-CZ" sz="1600" b="1" dirty="0"/>
              <a:t>„R“</a:t>
            </a:r>
            <a:r>
              <a:rPr lang="cs-CZ" sz="1600" dirty="0"/>
              <a:t> pak označuje </a:t>
            </a:r>
            <a:r>
              <a:rPr lang="cs-CZ" sz="1600" b="1" dirty="0" err="1"/>
              <a:t>resourced</a:t>
            </a:r>
            <a:r>
              <a:rPr lang="cs-CZ" sz="1600" b="1" dirty="0"/>
              <a:t> </a:t>
            </a:r>
            <a:r>
              <a:rPr lang="cs-CZ" sz="1600" dirty="0"/>
              <a:t>(zaměřený na zdroje</a:t>
            </a:r>
            <a:r>
              <a:rPr lang="cs-CZ" sz="1600" dirty="0" smtClean="0"/>
              <a:t>).</a:t>
            </a:r>
          </a:p>
          <a:p>
            <a:pPr algn="just"/>
            <a:endParaRPr lang="cs-CZ" sz="1600" dirty="0" smtClean="0"/>
          </a:p>
          <a:p>
            <a:pPr algn="just"/>
            <a:r>
              <a:rPr lang="cs-CZ" sz="1600" dirty="0" smtClean="0"/>
              <a:t>V</a:t>
            </a:r>
            <a:r>
              <a:rPr lang="cs-CZ" sz="1600" dirty="0"/>
              <a:t> podmínkách České republiky někteří autoři využívají akronym </a:t>
            </a:r>
            <a:r>
              <a:rPr lang="cs-CZ" sz="1600" b="1" dirty="0"/>
              <a:t>KARAT, </a:t>
            </a:r>
            <a:r>
              <a:rPr lang="cs-CZ" sz="1600" dirty="0"/>
              <a:t>kde jednotlivá písmena označují následující vlastnosti cílů:</a:t>
            </a:r>
          </a:p>
          <a:p>
            <a:pPr lvl="1" algn="just"/>
            <a:r>
              <a:rPr lang="cs-CZ" sz="1600" b="1" dirty="0"/>
              <a:t>K – </a:t>
            </a:r>
            <a:r>
              <a:rPr lang="cs-CZ" sz="1600" dirty="0"/>
              <a:t>konkrétní</a:t>
            </a:r>
          </a:p>
          <a:p>
            <a:pPr lvl="1" algn="just"/>
            <a:r>
              <a:rPr lang="cs-CZ" sz="1600" b="1" dirty="0"/>
              <a:t>A – </a:t>
            </a:r>
            <a:r>
              <a:rPr lang="cs-CZ" sz="1600" dirty="0"/>
              <a:t>ambiciózní</a:t>
            </a:r>
          </a:p>
          <a:p>
            <a:pPr lvl="1" algn="just"/>
            <a:r>
              <a:rPr lang="cs-CZ" sz="1600" b="1" dirty="0"/>
              <a:t>R – </a:t>
            </a:r>
            <a:r>
              <a:rPr lang="cs-CZ" sz="1600" dirty="0"/>
              <a:t>reálné</a:t>
            </a:r>
          </a:p>
          <a:p>
            <a:pPr lvl="1" algn="just"/>
            <a:r>
              <a:rPr lang="cs-CZ" sz="1600" b="1" dirty="0"/>
              <a:t>A – </a:t>
            </a:r>
            <a:r>
              <a:rPr lang="cs-CZ" sz="1600" dirty="0"/>
              <a:t>akceptovatelné</a:t>
            </a:r>
          </a:p>
          <a:p>
            <a:pPr lvl="1" algn="just"/>
            <a:r>
              <a:rPr lang="cs-CZ" sz="1600" b="1" dirty="0"/>
              <a:t>T – </a:t>
            </a:r>
            <a:r>
              <a:rPr lang="cs-CZ" sz="1600" dirty="0"/>
              <a:t>terminované</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Pravidla pro stanovení cílů podniku II</a:t>
            </a:r>
            <a:endParaRPr lang="cs-CZ" dirty="0"/>
          </a:p>
        </p:txBody>
      </p:sp>
    </p:spTree>
    <p:extLst>
      <p:ext uri="{BB962C8B-B14F-4D97-AF65-F5344CB8AC3E}">
        <p14:creationId xmlns:p14="http://schemas.microsoft.com/office/powerpoint/2010/main" val="239815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100634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843489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řízení představuje proces přípravy a realizace rozvojových záměrů dlouhodobější povahy, které mají pro daný subjekt rozhodující význam a jejichž cílem je dosažení stanovených strategických cílů. </a:t>
            </a:r>
          </a:p>
          <a:p>
            <a:pPr algn="just"/>
            <a:r>
              <a:rPr lang="cs-CZ" sz="1600" dirty="0" smtClean="0"/>
              <a:t>Strategické </a:t>
            </a:r>
            <a:r>
              <a:rPr lang="cs-CZ" sz="1600" dirty="0"/>
              <a:t>řízení představuje systémově řízený proces, jehož podstatou je pružná reakce na změny, obrana podniku před nebezpečím hrozeb a využití všech vhodných příležitostí v budoucím, nastupujícím dlouhodobém časovém horizontu</a:t>
            </a:r>
            <a:r>
              <a:rPr lang="cs-CZ" sz="1600" dirty="0" smtClean="0"/>
              <a:t>.</a:t>
            </a:r>
          </a:p>
          <a:p>
            <a:pPr algn="just"/>
            <a:r>
              <a:rPr lang="cs-CZ" sz="1600" dirty="0"/>
              <a:t>Strategické řízení můžeme chápat jako ucelený systém, jehož nosným produktem je adekvátní a úspěšná podniková strategie zajišťující potřebný rozvoj a budoucnost podniku. </a:t>
            </a:r>
            <a:endParaRPr lang="cs-CZ" sz="1600" dirty="0" smtClean="0"/>
          </a:p>
          <a:p>
            <a:pPr algn="just"/>
            <a:r>
              <a:rPr lang="cs-CZ" sz="1600" dirty="0" smtClean="0"/>
              <a:t>Strategické </a:t>
            </a:r>
            <a:r>
              <a:rPr lang="cs-CZ" sz="1600" dirty="0"/>
              <a:t>řízení lze také chápat nejen jako snahu o sladění aktivit podniku se změnami v prostředí, ale i jako prostředek pro usměrnění sociální politiky uvnitř </a:t>
            </a:r>
            <a:r>
              <a:rPr lang="cs-CZ" sz="1600" dirty="0" smtClean="0"/>
              <a:t>podniku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Vybrané definice strategického řízení</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294129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154736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415212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smtClean="0"/>
              <a:t>Mezi defenzivní strategie patří </a:t>
            </a:r>
            <a:r>
              <a:rPr lang="cs-CZ" sz="2400" dirty="0"/>
              <a:t>tyto následující strategie:</a:t>
            </a:r>
          </a:p>
          <a:p>
            <a:pPr lvl="1" algn="just"/>
            <a:r>
              <a:rPr lang="cs-CZ" sz="2400" dirty="0"/>
              <a:t>strategie společného podnikání;</a:t>
            </a:r>
          </a:p>
          <a:p>
            <a:pPr lvl="1" algn="just"/>
            <a:r>
              <a:rPr lang="cs-CZ" sz="2400" dirty="0"/>
              <a:t>strategie snižování výdajů;</a:t>
            </a:r>
          </a:p>
          <a:p>
            <a:pPr lvl="1" algn="just"/>
            <a:r>
              <a:rPr lang="cs-CZ" sz="2400" dirty="0"/>
              <a:t>strategie zbavování se majetku;</a:t>
            </a:r>
          </a:p>
          <a:p>
            <a:pPr lvl="1" algn="just"/>
            <a:r>
              <a:rPr lang="cs-CZ" sz="2400" dirty="0"/>
              <a:t>strategie likvidace</a:t>
            </a:r>
          </a:p>
          <a:p>
            <a:pPr lvl="0" algn="just"/>
            <a:endParaRPr lang="cs-CZ" sz="2400" b="1" dirty="0" smtClean="0"/>
          </a:p>
          <a:p>
            <a:pPr lvl="0" algn="just"/>
            <a:endParaRPr lang="cs-CZ" sz="24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43725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230172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3402494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0213755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139564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174506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27949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Zaměření na specifické úkoly, které představují pro podnik klíčovou oblast podnikání.</a:t>
            </a:r>
          </a:p>
          <a:p>
            <a:pPr lvl="0" algn="just"/>
            <a:r>
              <a:rPr lang="cs-CZ" sz="1600" dirty="0"/>
              <a:t>Účelnou a pro podnik co nejvýhodnější reakci na změny, rušivé vlivy, rizika a šance, které se mohou vyskytnout.</a:t>
            </a:r>
          </a:p>
          <a:p>
            <a:pPr lvl="0" algn="just"/>
            <a:r>
              <a:rPr lang="cs-CZ" sz="1600" dirty="0"/>
              <a:t>Cestu k nalezení konkurenční výhody ve srovnání s ostatními konkurenty a její co nejdelší udržení.</a:t>
            </a:r>
          </a:p>
          <a:p>
            <a:pPr lvl="0" algn="just"/>
            <a:r>
              <a:rPr lang="cs-CZ" sz="1600" dirty="0"/>
              <a:t>Způsob jak využít relevantní přednosti podniku a využití agresivních iniciativ.</a:t>
            </a:r>
          </a:p>
          <a:p>
            <a:pPr algn="just"/>
            <a:r>
              <a:rPr lang="cs-CZ" sz="1600" dirty="0"/>
              <a:t>Orientaci na vytvoření potřebné podnikové stability jak v podnikání, tak i ve vnitřní sociální oblasti.</a:t>
            </a:r>
            <a:endParaRPr lang="cs-CZ" sz="1600" dirty="0" smtClean="0"/>
          </a:p>
          <a:p>
            <a:pPr algn="just"/>
            <a:r>
              <a:rPr lang="cs-CZ" sz="1600" dirty="0" smtClean="0"/>
              <a:t>Dlouhodobý charakter, vysoké riziko, dynamický a kreativní přístup</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Základní charakteristiky strategického řízení</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352873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67187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33878257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38785292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351397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393282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00195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strategie inovační a krizové.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377009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95340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381868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Strategické plánování</a:t>
            </a:r>
          </a:p>
          <a:p>
            <a:pPr lvl="1" algn="just"/>
            <a:r>
              <a:rPr lang="cs-CZ" sz="1400" dirty="0"/>
              <a:t>Strategická analýza</a:t>
            </a:r>
          </a:p>
          <a:p>
            <a:pPr lvl="1" algn="just"/>
            <a:r>
              <a:rPr lang="cs-CZ" sz="1400" dirty="0"/>
              <a:t>Stanovení strategického cíle</a:t>
            </a:r>
          </a:p>
          <a:p>
            <a:pPr lvl="1" algn="just"/>
            <a:r>
              <a:rPr lang="cs-CZ" sz="1400" dirty="0"/>
              <a:t>Formulace strategie</a:t>
            </a:r>
          </a:p>
          <a:p>
            <a:pPr lvl="1" algn="just"/>
            <a:r>
              <a:rPr lang="cs-CZ" sz="1400" dirty="0"/>
              <a:t>Tvorba strategického </a:t>
            </a:r>
            <a:r>
              <a:rPr lang="cs-CZ" sz="1400" dirty="0" smtClean="0"/>
              <a:t>plánu</a:t>
            </a:r>
            <a:endParaRPr lang="cs-CZ" sz="1400" dirty="0"/>
          </a:p>
          <a:p>
            <a:pPr algn="just"/>
            <a:r>
              <a:rPr lang="cs-CZ" sz="1600" b="1" dirty="0" smtClean="0"/>
              <a:t>Implementace </a:t>
            </a:r>
            <a:r>
              <a:rPr lang="cs-CZ" sz="1600" b="1" dirty="0"/>
              <a:t>strategie</a:t>
            </a:r>
          </a:p>
          <a:p>
            <a:pPr algn="just"/>
            <a:r>
              <a:rPr lang="cs-CZ" sz="1600" b="1" dirty="0" smtClean="0"/>
              <a:t>Strategická kontrola</a:t>
            </a:r>
          </a:p>
          <a:p>
            <a:endParaRPr lang="cs-CZ" sz="1600" dirty="0" smtClean="0"/>
          </a:p>
          <a:p>
            <a:pPr algn="just"/>
            <a:r>
              <a:rPr lang="cs-CZ" sz="1600" dirty="0" smtClean="0"/>
              <a:t>Model </a:t>
            </a:r>
            <a:r>
              <a:rPr lang="cs-CZ" sz="1600" dirty="0"/>
              <a:t>podnikové strategie musí být v praxi přeměněn na konkrétní strategické rozhodnutí, které budou mít vztah k následujícím oblastem:</a:t>
            </a:r>
          </a:p>
          <a:p>
            <a:pPr lvl="1"/>
            <a:r>
              <a:rPr lang="cs-CZ" sz="1400" dirty="0"/>
              <a:t>K zákazníkům, na které se podnik soustředí, nebo které opustí a nebude obsluhovat.</a:t>
            </a:r>
          </a:p>
          <a:p>
            <a:pPr lvl="1"/>
            <a:r>
              <a:rPr lang="cs-CZ" sz="1400" dirty="0"/>
              <a:t>K produktům, které bude podnik nabízet, obměňovat, inovovat nebo jejich produkcí zruší.</a:t>
            </a:r>
          </a:p>
          <a:p>
            <a:pPr lvl="1"/>
            <a:r>
              <a:rPr lang="cs-CZ" sz="1400" dirty="0"/>
              <a:t>K aktivitám, kterými se podnik bude zabývat, rozšiřovat a využívat nebo které zruší.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strategie podniku</a:t>
            </a:r>
            <a:endParaRPr lang="cs-CZ" dirty="0"/>
          </a:p>
        </p:txBody>
      </p:sp>
    </p:spTree>
    <p:extLst>
      <p:ext uri="{BB962C8B-B14F-4D97-AF65-F5344CB8AC3E}">
        <p14:creationId xmlns:p14="http://schemas.microsoft.com/office/powerpoint/2010/main" val="179251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297025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197023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384587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106492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086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67624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82330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206721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28748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210167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endParaRPr lang="cs-CZ" sz="1600" dirty="0" smtClean="0"/>
          </a:p>
          <a:p>
            <a:pPr algn="just"/>
            <a:r>
              <a:rPr lang="cs-CZ" sz="1600" dirty="0" smtClean="0"/>
              <a:t>Strategická </a:t>
            </a:r>
            <a:r>
              <a:rPr lang="cs-CZ" sz="1600" dirty="0"/>
              <a:t>analýza představuje systematické, pravidelné, důkladné, kritické a nestranné zkoumání a posouzení vnitřní situace podniku (interní analýza) a vnějšího prostředí (externí analýza). </a:t>
            </a:r>
            <a:endParaRPr lang="cs-CZ" sz="1600" dirty="0" smtClean="0"/>
          </a:p>
          <a:p>
            <a:pPr algn="just"/>
            <a:r>
              <a:rPr lang="cs-CZ" sz="1600" dirty="0" smtClean="0"/>
              <a:t>Analýza </a:t>
            </a:r>
            <a:r>
              <a:rPr lang="cs-CZ" sz="1600" dirty="0"/>
              <a:t>se provádí v určitých časových intervalech a zkoumá minulý, současný a budoucí vývoj. </a:t>
            </a:r>
            <a:endParaRPr lang="cs-CZ" sz="1600" dirty="0" smtClean="0"/>
          </a:p>
          <a:p>
            <a:pPr algn="just"/>
            <a:r>
              <a:rPr lang="cs-CZ" sz="1600" dirty="0" smtClean="0"/>
              <a:t>Analýza </a:t>
            </a:r>
            <a:r>
              <a:rPr lang="cs-CZ" sz="1600" dirty="0"/>
              <a:t>posuzuje celkovou podnikovou situaci, určuje jeho místo v prostředí a vymezuje vývoj jeho budoucích aktivit</a:t>
            </a:r>
            <a:r>
              <a:rPr lang="cs-CZ" sz="1600" dirty="0" smtClean="0"/>
              <a:t>.</a:t>
            </a:r>
          </a:p>
          <a:p>
            <a:pPr algn="just"/>
            <a:r>
              <a:rPr lang="cs-CZ" sz="1600" dirty="0" smtClean="0"/>
              <a:t>Je prvním krokem strategického plánovacího procesu.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strategické analýzy</a:t>
            </a:r>
            <a:endParaRPr lang="cs-CZ" dirty="0"/>
          </a:p>
        </p:txBody>
      </p:sp>
    </p:spTree>
    <p:extLst>
      <p:ext uri="{BB962C8B-B14F-4D97-AF65-F5344CB8AC3E}">
        <p14:creationId xmlns:p14="http://schemas.microsoft.com/office/powerpoint/2010/main" val="137567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88929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Analýza externího prostředí </a:t>
            </a:r>
            <a:r>
              <a:rPr lang="cs-CZ" sz="1600" dirty="0" smtClean="0"/>
              <a:t>– poskytuje </a:t>
            </a:r>
            <a:r>
              <a:rPr lang="cs-CZ" sz="1600" dirty="0"/>
              <a:t>informace o charakteru </a:t>
            </a:r>
            <a:r>
              <a:rPr lang="cs-CZ" sz="1600" dirty="0" smtClean="0"/>
              <a:t>externího  </a:t>
            </a:r>
            <a:r>
              <a:rPr lang="cs-CZ" sz="1600" dirty="0"/>
              <a:t>prostředí a jeho případných vlivech na </a:t>
            </a:r>
            <a:r>
              <a:rPr lang="cs-CZ" sz="1600" dirty="0" smtClean="0"/>
              <a:t>podnik s cílem zjištění možných příležitostí a hrozeb </a:t>
            </a:r>
          </a:p>
          <a:p>
            <a:pPr lvl="1" algn="just"/>
            <a:r>
              <a:rPr lang="cs-CZ" sz="1600" dirty="0" smtClean="0"/>
              <a:t>Analýza vzdáleného prostředí – makroprostředí</a:t>
            </a:r>
          </a:p>
          <a:p>
            <a:pPr lvl="1" algn="just"/>
            <a:r>
              <a:rPr lang="cs-CZ" sz="1600" dirty="0" smtClean="0"/>
              <a:t>Analýza blízkého prostředí – trh, odvětví</a:t>
            </a:r>
          </a:p>
          <a:p>
            <a:pPr marL="457200" lvl="1" indent="0" algn="just">
              <a:buNone/>
            </a:pPr>
            <a:endParaRPr lang="cs-CZ" sz="1600" dirty="0" smtClean="0"/>
          </a:p>
          <a:p>
            <a:pPr algn="just"/>
            <a:r>
              <a:rPr lang="cs-CZ" sz="1600" b="1" dirty="0" smtClean="0"/>
              <a:t>Analýza interního prostředí </a:t>
            </a:r>
            <a:r>
              <a:rPr lang="cs-CZ" sz="1600" dirty="0" smtClean="0"/>
              <a:t>– podává </a:t>
            </a:r>
            <a:r>
              <a:rPr lang="cs-CZ" sz="1600" dirty="0"/>
              <a:t>informaci o </a:t>
            </a:r>
            <a:r>
              <a:rPr lang="cs-CZ" sz="1600" dirty="0" smtClean="0"/>
              <a:t>interním prostředí a vnitřních zdrojích podniku, výsledkem je zjištění předností (silných stránek) </a:t>
            </a:r>
            <a:r>
              <a:rPr lang="cs-CZ" sz="1600" dirty="0"/>
              <a:t>a </a:t>
            </a:r>
            <a:r>
              <a:rPr lang="cs-CZ" sz="1600" dirty="0" smtClean="0"/>
              <a:t>slabin (slabých) </a:t>
            </a:r>
            <a:r>
              <a:rPr lang="cs-CZ" sz="1600" dirty="0"/>
              <a:t>podniku</a:t>
            </a:r>
            <a:endParaRPr lang="cs-CZ" sz="1600" dirty="0" smtClean="0"/>
          </a:p>
          <a:p>
            <a:pPr marL="0" indent="0" algn="just">
              <a:buNone/>
            </a:pPr>
            <a:endParaRPr lang="cs-CZ" sz="1600" dirty="0" smtClean="0"/>
          </a:p>
          <a:p>
            <a:pPr algn="just"/>
            <a:r>
              <a:rPr lang="cs-CZ" sz="1600" b="1" dirty="0" smtClean="0"/>
              <a:t>Syntéza</a:t>
            </a:r>
            <a:r>
              <a:rPr lang="cs-CZ" sz="1600" dirty="0" smtClean="0"/>
              <a:t> – konfrontuje silné/slabé stránky podniku s příležitostmi a hrozbami z prostředí s cílem určení adekvátního strategického směru.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Struktura strategické analýzy</a:t>
            </a:r>
            <a:endParaRPr lang="cs-CZ" dirty="0"/>
          </a:p>
        </p:txBody>
      </p:sp>
    </p:spTree>
    <p:extLst>
      <p:ext uri="{BB962C8B-B14F-4D97-AF65-F5344CB8AC3E}">
        <p14:creationId xmlns:p14="http://schemas.microsoft.com/office/powerpoint/2010/main" val="4074171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endParaRPr lang="cs-CZ" sz="1600" dirty="0" smtClean="0"/>
          </a:p>
          <a:p>
            <a:pPr algn="just"/>
            <a:r>
              <a:rPr lang="cs-CZ" sz="1600" dirty="0" smtClean="0"/>
              <a:t>Externí </a:t>
            </a:r>
            <a:r>
              <a:rPr lang="cs-CZ" sz="1600" dirty="0"/>
              <a:t>podnikatelské prostředí můžeme rozčlenit do dvou úrovní, a to na vzdálenější a bližší prostředí (okolí</a:t>
            </a:r>
            <a:r>
              <a:rPr lang="cs-CZ" sz="1600" dirty="0" smtClean="0"/>
              <a:t>). Vzdálenější </a:t>
            </a:r>
            <a:r>
              <a:rPr lang="cs-CZ" sz="1600" dirty="0"/>
              <a:t>prostředí se obvykle nazývá makroprostředí a bližší prostředí </a:t>
            </a:r>
            <a:r>
              <a:rPr lang="cs-CZ" sz="1600" dirty="0" smtClean="0"/>
              <a:t>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smtClean="0"/>
              <a:t>Analýza </a:t>
            </a:r>
            <a:r>
              <a:rPr lang="cs-CZ" sz="1600" dirty="0"/>
              <a:t>externího prostředí pracuje s těmito informačními zdroji: </a:t>
            </a:r>
            <a:endParaRPr lang="cs-CZ" sz="1600" dirty="0" smtClean="0"/>
          </a:p>
          <a:p>
            <a:pPr lvl="1" algn="just"/>
            <a:r>
              <a:rPr lang="cs-CZ" sz="1400" dirty="0" smtClean="0"/>
              <a:t>sekundární </a:t>
            </a:r>
            <a:r>
              <a:rPr lang="cs-CZ" sz="1400" dirty="0"/>
              <a:t>zdroje o makroprostředí a dílčích trzích, studie, rešerše, statistické soubory, statě odborných časopisů, sekundární informace vztahující se k cílovému </a:t>
            </a:r>
            <a:r>
              <a:rPr lang="cs-CZ" sz="1400" dirty="0" smtClean="0"/>
              <a:t>trhu</a:t>
            </a:r>
            <a:r>
              <a:rPr lang="cs-CZ" sz="1400" dirty="0"/>
              <a:t>;</a:t>
            </a:r>
            <a:endParaRPr lang="cs-CZ" sz="1400" dirty="0" smtClean="0"/>
          </a:p>
          <a:p>
            <a:pPr lvl="1" algn="just"/>
            <a:r>
              <a:rPr lang="cs-CZ" sz="1400" dirty="0" smtClean="0"/>
              <a:t>primární </a:t>
            </a:r>
            <a:r>
              <a:rPr lang="cs-CZ" sz="1400" dirty="0"/>
              <a:t>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Charakteristika externího prostředí </a:t>
            </a:r>
            <a:endParaRPr lang="cs-CZ" dirty="0"/>
          </a:p>
        </p:txBody>
      </p:sp>
    </p:spTree>
    <p:extLst>
      <p:ext uri="{BB962C8B-B14F-4D97-AF65-F5344CB8AC3E}">
        <p14:creationId xmlns:p14="http://schemas.microsoft.com/office/powerpoint/2010/main" val="232046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Makroprostředí, nebo také vzdálenější </a:t>
            </a:r>
            <a:r>
              <a:rPr lang="cs-CZ" sz="1600" dirty="0"/>
              <a:t>podnikatelské </a:t>
            </a:r>
            <a:r>
              <a:rPr lang="cs-CZ" sz="1600" dirty="0" smtClean="0"/>
              <a:t>prostředí, </a:t>
            </a:r>
            <a:r>
              <a:rPr lang="cs-CZ" sz="1600" dirty="0"/>
              <a:t>je nejširším prostředím, které působí na podnikatelský subjekt. </a:t>
            </a:r>
            <a:endParaRPr lang="cs-CZ" sz="1600" dirty="0" smtClean="0"/>
          </a:p>
          <a:p>
            <a:pPr algn="just"/>
            <a:r>
              <a:rPr lang="cs-CZ" sz="1600" dirty="0" smtClean="0"/>
              <a:t>Samotný </a:t>
            </a:r>
            <a:r>
              <a:rPr lang="cs-CZ" sz="1600" dirty="0"/>
              <a:t>podnikatelský subjekt nemůže ovlivnit makroprostředí a jeho části. </a:t>
            </a:r>
            <a:endParaRPr lang="cs-CZ" sz="1600" dirty="0" smtClean="0"/>
          </a:p>
          <a:p>
            <a:pPr algn="just"/>
            <a:r>
              <a:rPr lang="cs-CZ" sz="1600" dirty="0" smtClean="0"/>
              <a:t>Podnik </a:t>
            </a:r>
            <a:r>
              <a:rPr lang="cs-CZ" sz="1600" dirty="0"/>
              <a:t>faktory z makroprostředí pouze reflektuje, může je využívat a negativním faktorům se případně bránit. </a:t>
            </a:r>
            <a:endParaRPr lang="cs-CZ" sz="1600" dirty="0" smtClean="0"/>
          </a:p>
          <a:p>
            <a:pPr algn="just"/>
            <a:r>
              <a:rPr lang="cs-CZ" sz="1600" dirty="0" smtClean="0"/>
              <a:t>Makroprostředí </a:t>
            </a:r>
            <a:r>
              <a:rPr lang="cs-CZ" sz="1600" dirty="0"/>
              <a:t>je vytvořeno společenským a historickým vývojem konkrétní společnosti v konkrétní lokalitě, proto se také označuje jako „kontextuální úroveň“. Což znamená, že podnik funguje a existuje v určitém širším kontextu, širších </a:t>
            </a:r>
            <a:r>
              <a:rPr lang="cs-CZ" sz="1600" dirty="0" smtClean="0"/>
              <a:t>souvislostech. </a:t>
            </a:r>
          </a:p>
          <a:p>
            <a:pPr algn="just"/>
            <a:r>
              <a:rPr lang="cs-CZ" sz="1600" dirty="0" smtClean="0"/>
              <a:t>Makroprostředí nevytváří stát ani vláda.</a:t>
            </a:r>
          </a:p>
          <a:p>
            <a:pPr algn="just"/>
            <a:r>
              <a:rPr lang="cs-CZ" sz="1600" dirty="0" smtClean="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Makroprostředí</a:t>
            </a:r>
            <a:endParaRPr lang="cs-CZ" dirty="0"/>
          </a:p>
        </p:txBody>
      </p:sp>
    </p:spTree>
    <p:extLst>
      <p:ext uri="{BB962C8B-B14F-4D97-AF65-F5344CB8AC3E}">
        <p14:creationId xmlns:p14="http://schemas.microsoft.com/office/powerpoint/2010/main" val="85319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2690</TotalTime>
  <Words>6000</Words>
  <Application>Microsoft Office PowerPoint</Application>
  <PresentationFormat>Předvádění na obrazovce (16:9)</PresentationFormat>
  <Paragraphs>526</Paragraphs>
  <Slides>60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60</vt:i4>
      </vt:variant>
    </vt:vector>
  </HeadingPairs>
  <TitlesOfParts>
    <vt:vector size="65" baseType="lpstr">
      <vt:lpstr>Arial</vt:lpstr>
      <vt:lpstr>Calibri</vt:lpstr>
      <vt:lpstr>Enriqueta</vt:lpstr>
      <vt:lpstr>Times New Roman</vt:lpstr>
      <vt:lpstr>SLU</vt:lpstr>
      <vt:lpstr>Strategický management </vt:lpstr>
      <vt:lpstr>Pojetí strategického řízení</vt:lpstr>
      <vt:lpstr>Vybrané definice strategického řízení</vt:lpstr>
      <vt:lpstr>Základní charakteristiky strategického řízení</vt:lpstr>
      <vt:lpstr>Model strategie podniku</vt:lpstr>
      <vt:lpstr>Podstata strategické analýzy</vt:lpstr>
      <vt:lpstr>Struktura strategické analýzy</vt:lpstr>
      <vt:lpstr>Charakteristika externího prostředí </vt:lpstr>
      <vt:lpstr>Makroprostředí</vt:lpstr>
      <vt:lpstr>Metody analýzy makroprostředí</vt:lpstr>
      <vt:lpstr>PEST analýza</vt:lpstr>
      <vt:lpstr>Tržní prostředí</vt:lpstr>
      <vt:lpstr>Metody analýzy odvětví a trhu</vt:lpstr>
      <vt:lpstr>Porterova analýza pěti konkurenčních sil</vt:lpstr>
      <vt:lpstr>Interní prostředí podniku</vt:lpstr>
      <vt:lpstr>Prvky interního prostředí podniku</vt:lpstr>
      <vt:lpstr>Zdroje podniku</vt:lpstr>
      <vt:lpstr>Metody analýzy interního prostředí</vt:lpstr>
      <vt:lpstr>Metoda VRIO</vt:lpstr>
      <vt:lpstr>Aplikace metody VRIO</vt:lpstr>
      <vt:lpstr>Metody syntetického charakteru</vt:lpstr>
      <vt:lpstr>Konfrontační SWOT analýza (TOWS, WOTS matice) </vt:lpstr>
      <vt:lpstr>Strategické přístupy konfrontační SWOT analýzy</vt:lpstr>
      <vt:lpstr>Problémy spojené s využitím SWOT analýzy</vt:lpstr>
      <vt:lpstr>Strategické cíle</vt:lpstr>
      <vt:lpstr>Pravidla pro stanovení cílů podniku I </vt:lpstr>
      <vt:lpstr>Pravidla pro stanovení cílů podniku II</vt:lpstr>
      <vt:lpstr>Podniková strategie</vt:lpstr>
      <vt:lpstr>Požadavky na formulaci strategie</vt:lpstr>
      <vt:lpstr>Typologie strategií II</vt:lpstr>
      <vt:lpstr>Směry korporátní strategie</vt:lpstr>
      <vt:lpstr>Růstové směry podle Ansoffovy matice</vt:lpstr>
      <vt:lpstr>Defenzivní korporátní strategie </vt:lpstr>
      <vt:lpstr>Integrační korporátní strategie </vt:lpstr>
      <vt:lpstr>Integrační korporátní strategie – typy vertikální integrace </vt:lpstr>
      <vt:lpstr>Integrační korporátní strategie – horizontální integrace</vt:lpstr>
      <vt:lpstr>Diverzifikační korporátní strategie I</vt:lpstr>
      <vt:lpstr>Diverzifikační korporátní strategie II</vt:lpstr>
      <vt:lpstr>Podstata business strategie</vt:lpstr>
      <vt:lpstr>Specifika business strategie</vt:lpstr>
      <vt:lpstr>Základní strategická rozhodnutí spojená s business strategií</vt:lpstr>
      <vt:lpstr>Generické konkurenční strategie podle M. Portera</vt:lpstr>
      <vt:lpstr>Strategie modrého oceánu</vt:lpstr>
      <vt:lpstr>Business strategie podle P. Kotlera</vt:lpstr>
      <vt:lpstr>Funkční strategie podniku I</vt:lpstr>
      <vt:lpstr>Strategie funkčních oblastí podniku</vt:lpstr>
      <vt:lpstr>Speciální strategie</vt:lpstr>
      <vt:lpstr>Výběr strategie</vt:lpstr>
      <vt:lpstr>Proces výběru strategie</vt:lpstr>
      <vt:lpstr>Typy alternativ</vt:lpstr>
      <vt:lpstr>Kritéria výběru strategie</vt:lpstr>
      <vt:lpstr>Podstata implementace strategie</vt:lpstr>
      <vt:lpstr>Plán implementace strategie</vt:lpstr>
      <vt:lpstr>Přístupy k implementaci strategie</vt:lpstr>
      <vt:lpstr>Další úkoly významné při implementaci strategie</vt:lpstr>
      <vt:lpstr>Strategická kontrola</vt:lpstr>
      <vt:lpstr>Náplň strategického kontrolního procesu</vt:lpstr>
      <vt:lpstr>Zaměření a oblasti strategické kontroly</vt:lpstr>
      <vt:lpstr>Základní aspekty strategické kontroly podle Mefferta</vt:lpstr>
      <vt:lpstr>Proces strategické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101</cp:revision>
  <dcterms:created xsi:type="dcterms:W3CDTF">2016-07-06T15:42:34Z</dcterms:created>
  <dcterms:modified xsi:type="dcterms:W3CDTF">2020-04-15T06:37:58Z</dcterms:modified>
</cp:coreProperties>
</file>