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77" r:id="rId3"/>
    <p:sldId id="393" r:id="rId4"/>
    <p:sldId id="378" r:id="rId5"/>
    <p:sldId id="404" r:id="rId6"/>
    <p:sldId id="403" r:id="rId7"/>
    <p:sldId id="405" r:id="rId8"/>
    <p:sldId id="406" r:id="rId9"/>
    <p:sldId id="407" r:id="rId10"/>
    <p:sldId id="408" r:id="rId11"/>
    <p:sldId id="379" r:id="rId12"/>
    <p:sldId id="409" r:id="rId13"/>
    <p:sldId id="410" r:id="rId14"/>
    <p:sldId id="398" r:id="rId15"/>
    <p:sldId id="400" r:id="rId16"/>
    <p:sldId id="399" r:id="rId17"/>
    <p:sldId id="402" r:id="rId18"/>
    <p:sldId id="390" r:id="rId19"/>
    <p:sldId id="391" r:id="rId20"/>
    <p:sldId id="392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rizika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Manažerská etika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Utlumení krize ve fázi symptomů</a:t>
            </a:r>
          </a:p>
        </p:txBody>
      </p:sp>
      <p:pic>
        <p:nvPicPr>
          <p:cNvPr id="6" name="Zástupný symbol pro obsah 3" descr="skenování0002.jpg"/>
          <p:cNvPicPr>
            <a:picLocks/>
          </p:cNvPicPr>
          <p:nvPr/>
        </p:nvPicPr>
        <p:blipFill>
          <a:blip r:embed="rId2" cstate="print">
            <a:grayscl/>
          </a:blip>
          <a:srcRect t="5862"/>
          <a:stretch>
            <a:fillRect/>
          </a:stretch>
        </p:blipFill>
        <p:spPr>
          <a:xfrm>
            <a:off x="539552" y="739193"/>
            <a:ext cx="7704855" cy="395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5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dirty="0"/>
              <a:t>Krizový management </a:t>
            </a:r>
            <a:r>
              <a:rPr lang="cs-CZ" sz="1700" dirty="0"/>
              <a:t>můžeme definovat jako jednu z disciplín managementu podniku. Je určen ke zvládání mimořádné negativní (krizové) situace podnikatelského subjektu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Podstatu krizového managementu lze spatřovat zejména v systému promyšlených, provázaných procesů a postupných kroků, jejichž cílem je jak rozpoznat komplexní podstatu krizové situace podniku, tak také nalézt způsob jejího úspěšného vyřešení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i="1" dirty="0"/>
              <a:t>V užším slova smyslu</a:t>
            </a:r>
            <a:r>
              <a:rPr lang="cs-CZ" sz="1700" dirty="0"/>
              <a:t> lze krizový management považovat za soubor opatření, zaměřený na řešení vzniklé krize podniku a omezování objemu škod, které mohou vzniknout v jejím důsledku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i="1" dirty="0"/>
              <a:t>V širším smyslu slova</a:t>
            </a:r>
            <a:r>
              <a:rPr lang="cs-CZ" sz="1700" dirty="0"/>
              <a:t> je úkolem krizového managementu</a:t>
            </a:r>
            <a:r>
              <a:rPr lang="cs-CZ" sz="1700" dirty="0" smtClean="0"/>
              <a:t>: včas </a:t>
            </a:r>
            <a:r>
              <a:rPr lang="cs-CZ" sz="1700" dirty="0"/>
              <a:t>rozpoznat možnost vzniku nestandardní negativní situace podniku a odhalit její možné příčiny (krizový potenciál podniku</a:t>
            </a:r>
            <a:r>
              <a:rPr lang="cs-CZ" sz="1700" dirty="0" smtClean="0"/>
              <a:t>); nastavit </a:t>
            </a:r>
            <a:r>
              <a:rPr lang="cs-CZ" sz="1700" dirty="0"/>
              <a:t>preventivní procesy předcházející krizi</a:t>
            </a:r>
            <a:r>
              <a:rPr lang="cs-CZ" sz="1700" dirty="0" smtClean="0"/>
              <a:t>; efektivně </a:t>
            </a:r>
            <a:r>
              <a:rPr lang="cs-CZ" sz="1700" dirty="0"/>
              <a:t>vyřešit vzniklou krizi</a:t>
            </a:r>
            <a:r>
              <a:rPr lang="cs-CZ" sz="1700" dirty="0" smtClean="0"/>
              <a:t>; odstranit </a:t>
            </a:r>
            <a:r>
              <a:rPr lang="cs-CZ" sz="1700" dirty="0"/>
              <a:t>následky uplynulé krizové situace podniku.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Krizový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9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6481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Vyhlášení krizového stavu a zajištění pořádku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Zastavení pádu – zlepšení organizačního uspořádání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Zpětná kontrola zavedených opatření – průběžné hodnocení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Restrukturalizace a návrat ke standardnímu řízení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Základní úkoly řízení (Hálek, 2006)</a:t>
            </a:r>
          </a:p>
        </p:txBody>
      </p:sp>
    </p:spTree>
    <p:extLst>
      <p:ext uri="{BB962C8B-B14F-4D97-AF65-F5344CB8AC3E}">
        <p14:creationId xmlns:p14="http://schemas.microsoft.com/office/powerpoint/2010/main" val="273526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6481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Transformace podniku</a:t>
            </a:r>
          </a:p>
          <a:p>
            <a:pPr lvl="1"/>
            <a:r>
              <a:rPr lang="cs-CZ" sz="1800" dirty="0"/>
              <a:t>Konsolidace – ve vlastní režii, expertní krizoví specialisté</a:t>
            </a:r>
          </a:p>
          <a:p>
            <a:pPr lvl="1"/>
            <a:r>
              <a:rPr lang="cs-CZ" sz="1800" dirty="0"/>
              <a:t>Sanace </a:t>
            </a:r>
          </a:p>
          <a:p>
            <a:pPr lvl="1"/>
            <a:r>
              <a:rPr lang="cs-CZ" sz="1800" dirty="0"/>
              <a:t>fúze</a:t>
            </a:r>
          </a:p>
          <a:p>
            <a:pPr lvl="1"/>
            <a:endParaRPr lang="cs-CZ" sz="1800" dirty="0"/>
          </a:p>
          <a:p>
            <a:r>
              <a:rPr lang="cs-CZ" sz="1800" dirty="0"/>
              <a:t>Likvidace podniku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Konkurz </a:t>
            </a:r>
          </a:p>
          <a:p>
            <a:pPr lvl="1"/>
            <a:r>
              <a:rPr lang="cs-CZ" sz="1800" dirty="0"/>
              <a:t>Nepatrný konkurz</a:t>
            </a:r>
          </a:p>
          <a:p>
            <a:pPr lvl="1"/>
            <a:r>
              <a:rPr lang="cs-CZ" sz="1800" dirty="0"/>
              <a:t>Reorganizace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Nástroje k řešení krize</a:t>
            </a:r>
          </a:p>
        </p:txBody>
      </p:sp>
    </p:spTree>
    <p:extLst>
      <p:ext uri="{BB962C8B-B14F-4D97-AF65-F5344CB8AC3E}">
        <p14:creationId xmlns:p14="http://schemas.microsoft.com/office/powerpoint/2010/main" val="19083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Manažerská etika se zabývá problematikou morálního, etického chování manažera/podnikatele. </a:t>
            </a:r>
            <a:r>
              <a:rPr lang="cs-CZ" sz="1800" dirty="0" smtClean="0"/>
              <a:t>Etické </a:t>
            </a:r>
            <a:r>
              <a:rPr lang="cs-CZ" sz="1800" dirty="0"/>
              <a:t>chování znamená chování podle morálních hodnot, tj. správné chování.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Etika </a:t>
            </a:r>
            <a:r>
              <a:rPr lang="cs-CZ" sz="1800" dirty="0"/>
              <a:t>v podnikání, potažmo manažerská etika, se vztahuje k chování podnikatelů a manažerů vůči zákazníkům, zaměstnancům a společnosti jako celku.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Nástrojem</a:t>
            </a:r>
            <a:r>
              <a:rPr lang="cs-CZ" sz="1800" dirty="0"/>
              <a:t>, který pomáhá podporovat a rozvíjet etické chování v organizacích, je etický kodex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b="1" dirty="0"/>
              <a:t>Etika</a:t>
            </a:r>
            <a:r>
              <a:rPr lang="cs-CZ" sz="1800" dirty="0"/>
              <a:t> je vědní disciplína zkoumající vznik, vývoj a funkce morálky, mravní význam a vztah člověka ke světu. Přičemž morálka je charakterizována jako soubor specifických zvyklostí, norem, standardů, etických a kulturních pravidel nebo vzorců, které jsou požadovány a očekávány od jedince ve společnosti. Takovýto jedinec bývá pak charakterizován jako „dobrý člověk“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podniku a manažerská etika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28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Dobrovolně dodržovat zákony;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Zachovávat důvěryhodnost;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Vyhýbat se střetům zájmů;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Věnovat práci potřebnou péči;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Jednat v dobré víře;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Být si vědom odpovědnosti;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Obecné zásady podnikatelské etiky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36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Etické řízení podniku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23528" y="843558"/>
            <a:ext cx="8229600" cy="37444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Egoismus x altruismus</a:t>
            </a:r>
          </a:p>
          <a:p>
            <a:r>
              <a:rPr lang="cs-CZ" sz="1800" dirty="0" smtClean="0"/>
              <a:t>Odpovědnost vůči</a:t>
            </a:r>
          </a:p>
          <a:p>
            <a:pPr lvl="1"/>
            <a:r>
              <a:rPr lang="cs-CZ" sz="1800" dirty="0" smtClean="0"/>
              <a:t>Podniku </a:t>
            </a:r>
          </a:p>
          <a:p>
            <a:pPr lvl="1"/>
            <a:r>
              <a:rPr lang="cs-CZ" sz="1800" dirty="0" smtClean="0"/>
              <a:t>Zaměstnancům</a:t>
            </a:r>
          </a:p>
          <a:p>
            <a:pPr lvl="1"/>
            <a:r>
              <a:rPr lang="cs-CZ" sz="1800" dirty="0" smtClean="0"/>
              <a:t>Zákazníkům</a:t>
            </a:r>
          </a:p>
          <a:p>
            <a:pPr lvl="1"/>
            <a:r>
              <a:rPr lang="cs-CZ" sz="1800" dirty="0" smtClean="0"/>
              <a:t>Externím uživatelům</a:t>
            </a:r>
          </a:p>
          <a:p>
            <a:r>
              <a:rPr lang="cs-CZ" sz="1800" dirty="0" smtClean="0"/>
              <a:t>Etická rizika – krátkodobé zisky x dlouhodobý prospěch</a:t>
            </a:r>
          </a:p>
          <a:p>
            <a:r>
              <a:rPr lang="cs-CZ" sz="1800" dirty="0" smtClean="0"/>
              <a:t>Etický audit</a:t>
            </a:r>
          </a:p>
          <a:p>
            <a:pPr lvl="1"/>
            <a:r>
              <a:rPr lang="cs-CZ" sz="1800" dirty="0" smtClean="0"/>
              <a:t>Řešení etických problémů</a:t>
            </a:r>
          </a:p>
          <a:p>
            <a:pPr lvl="1"/>
            <a:r>
              <a:rPr lang="cs-CZ" sz="1800" dirty="0" smtClean="0"/>
              <a:t>Možnost uplatnění vlastní osobnosti</a:t>
            </a:r>
          </a:p>
          <a:p>
            <a:pPr lvl="1"/>
            <a:r>
              <a:rPr lang="cs-CZ" sz="1800" dirty="0" smtClean="0"/>
              <a:t>Respektování zájmů zájmových skupin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348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Manažerská etika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23528" y="843558"/>
            <a:ext cx="8229600" cy="37444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Ekonomické, právní a morální normy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Etický profil manažera:</a:t>
            </a:r>
          </a:p>
          <a:p>
            <a:pPr lvl="1"/>
            <a:r>
              <a:rPr lang="cs-CZ" sz="2000" dirty="0"/>
              <a:t>Principy chování se k sobě</a:t>
            </a:r>
          </a:p>
          <a:p>
            <a:pPr lvl="1"/>
            <a:r>
              <a:rPr lang="cs-CZ" sz="2000" dirty="0"/>
              <a:t>Principy chování se k lidem</a:t>
            </a:r>
          </a:p>
          <a:p>
            <a:pPr lvl="1"/>
            <a:r>
              <a:rPr lang="cs-CZ" sz="2000" dirty="0"/>
              <a:t>Profesní principy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731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Etický kodex</a:t>
            </a:r>
            <a:r>
              <a:rPr lang="cs-CZ" sz="1800" dirty="0"/>
              <a:t> je soubor pravidel a zásad, které posilují odpovědné, střídmé a pospolité chování a představují minimální práh přijatelného chování při výkonu zaměstnání, nebo jsou směřovány k dodržování následujících idejí: vždy se chovat způsobem prospívajícím důvěryhodnosti;  není dovoleno činit přímo to, co je přímo zakázáno; nutno zabránit nekorektnosti. </a:t>
            </a:r>
            <a:endParaRPr lang="cs-CZ" sz="1800" dirty="0" smtClean="0"/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etického kodexu je usnadňovat řešení etických dilemat zaměstnanců a vést organizaci k etickému a spravedlivému chování</a:t>
            </a:r>
            <a:r>
              <a:rPr lang="cs-CZ" sz="1800" dirty="0" smtClean="0"/>
              <a:t>. Etické </a:t>
            </a:r>
            <a:r>
              <a:rPr lang="cs-CZ" sz="1800" dirty="0"/>
              <a:t>kodexy jsou </a:t>
            </a:r>
            <a:r>
              <a:rPr lang="cs-CZ" sz="1800" dirty="0" smtClean="0"/>
              <a:t>nejvýznamnějšími </a:t>
            </a:r>
            <a:r>
              <a:rPr lang="cs-CZ" sz="1800" dirty="0"/>
              <a:t>a také nejpoužívanějšími nástroji etického řízení. Jsou vnímány jako preventivní nástroj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 pohledu organizace může etický kodex přispívat </a:t>
            </a:r>
            <a:r>
              <a:rPr lang="cs-CZ" sz="1800" dirty="0" smtClean="0"/>
              <a:t>k eliminaci </a:t>
            </a:r>
            <a:r>
              <a:rPr lang="cs-CZ" sz="1800" dirty="0"/>
              <a:t>nežádoucích praktik, které jsou příčinou ztráty zákazníků</a:t>
            </a:r>
            <a:r>
              <a:rPr lang="cs-CZ" sz="1800" dirty="0" smtClean="0"/>
              <a:t>; zavádění </a:t>
            </a:r>
            <a:r>
              <a:rPr lang="cs-CZ" sz="1800" dirty="0"/>
              <a:t>nových postupů</a:t>
            </a:r>
            <a:r>
              <a:rPr lang="cs-CZ" sz="1800" dirty="0" smtClean="0"/>
              <a:t>; zabránění </a:t>
            </a:r>
            <a:r>
              <a:rPr lang="cs-CZ" sz="1800" dirty="0"/>
              <a:t>zneužití pravomocí nadřízených</a:t>
            </a:r>
            <a:r>
              <a:rPr lang="cs-CZ" sz="1800" dirty="0" smtClean="0"/>
              <a:t>; řešení </a:t>
            </a:r>
            <a:r>
              <a:rPr lang="cs-CZ" sz="1800" dirty="0"/>
              <a:t>etických přestupků, týkajících se disciplíny zaměstnanců</a:t>
            </a:r>
            <a:r>
              <a:rPr lang="cs-CZ" sz="1800" dirty="0" smtClean="0"/>
              <a:t>; řešení </a:t>
            </a:r>
            <a:r>
              <a:rPr lang="cs-CZ" sz="1800" dirty="0"/>
              <a:t>strukturálních změn a krizových </a:t>
            </a:r>
            <a:r>
              <a:rPr lang="cs-CZ" sz="1800" dirty="0" smtClean="0"/>
              <a:t>situací a dalším nežádoucím projevům.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Etický kodex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2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Koncepce společenské odpovědnosti organizací je uceleným konceptem sledujícím a určujícím odpovědné chování organizací vůči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se jedná o stanovení správného chování organizací vůči zákazníkům, zaměstnancům, společnosti a přírodnímu prostředí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Společenská odpovědnost organizací (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Responsiblity</a:t>
            </a:r>
            <a:r>
              <a:rPr lang="cs-CZ" sz="1800" dirty="0"/>
              <a:t> CSR) představuje komplexní koncepci zaměřenou na oblast společenské odpovědnosti </a:t>
            </a:r>
            <a:r>
              <a:rPr lang="cs-CZ" sz="1800" dirty="0" smtClean="0"/>
              <a:t>organizací. </a:t>
            </a:r>
          </a:p>
          <a:p>
            <a:pPr algn="just"/>
            <a:r>
              <a:rPr lang="cs-CZ" sz="1800" dirty="0"/>
              <a:t>Evropská unie vymezuje CSR jako „dobrovolné integrování sociálních a ekologických hledisek do každodenních firemních operací a interakcí s firemními </a:t>
            </a:r>
            <a:r>
              <a:rPr lang="cs-CZ" sz="1800" dirty="0" err="1"/>
              <a:t>stakeholdery</a:t>
            </a:r>
            <a:r>
              <a:rPr lang="cs-CZ" sz="1800" dirty="0"/>
              <a:t>“ (KOM, 2001, s. 8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smtClean="0"/>
              <a:t>Koncepce </a:t>
            </a:r>
            <a:r>
              <a:rPr lang="cs-CZ" sz="1800" dirty="0"/>
              <a:t>společenské odpovědnosti organizace je takové chování a jednání organizace v oblasti ekonomické, etické a ekologické, které je odpovědné vůči zaměstnancům, zákazníkům a společnosti jako celku.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71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Riziko</a:t>
            </a:r>
            <a:r>
              <a:rPr lang="cs-CZ" sz="1800" dirty="0"/>
              <a:t> definujeme jako podmínku reálného světa, v němž existuje vystavení nepříznivým okolnostem. Je to situace, v níž existuje možnost nepříznivé odchylky od žádoucího výsledku, který je očekáván, nebo v něj doufáme</a:t>
            </a:r>
            <a:r>
              <a:rPr lang="cs-CZ" sz="1800" dirty="0" smtClean="0"/>
              <a:t>.</a:t>
            </a:r>
            <a:endParaRPr lang="cs-CZ" sz="1800" b="1" dirty="0" smtClean="0"/>
          </a:p>
          <a:p>
            <a:pPr lvl="0" algn="just"/>
            <a:r>
              <a:rPr lang="cs-CZ" sz="1800" b="1" dirty="0" smtClean="0"/>
              <a:t>Management rizika </a:t>
            </a:r>
            <a:r>
              <a:rPr lang="cs-CZ" sz="1800" dirty="0" smtClean="0"/>
              <a:t>představuje </a:t>
            </a:r>
            <a:r>
              <a:rPr lang="cs-CZ" sz="1800" dirty="0"/>
              <a:t>soustavný proces monitorování rizik, která mohou ovlivnit podnik a současně provádí soustavnou prevenci případných ohrožení. Podstatou této činností je </a:t>
            </a:r>
            <a:r>
              <a:rPr lang="cs-CZ" sz="1800" dirty="0" smtClean="0"/>
              <a:t>rozhodování </a:t>
            </a:r>
            <a:r>
              <a:rPr lang="cs-CZ" sz="1800" dirty="0"/>
              <a:t>v podmínkách nejistoty, tedy rozhodování, kdy máme minimum informací a nedostatek času k ověření jejich správnosti a nutnost vydat potřebné rozhodnutí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Management rizik je charakterizováno jako činnost, která je zaměřena na snižování současných a budoucích rizik, jejich příčin i </a:t>
            </a:r>
            <a:r>
              <a:rPr lang="cs-CZ" sz="1800" dirty="0" smtClean="0"/>
              <a:t>následků.</a:t>
            </a:r>
            <a:endParaRPr lang="cs-CZ" sz="1800" dirty="0"/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4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</a:t>
            </a:r>
            <a:r>
              <a:rPr lang="cs-CZ" sz="1800" dirty="0" smtClean="0"/>
              <a:t>oncept </a:t>
            </a:r>
            <a:r>
              <a:rPr lang="cs-CZ" sz="1800" dirty="0"/>
              <a:t>CSR </a:t>
            </a:r>
            <a:r>
              <a:rPr lang="cs-CZ" sz="1800" dirty="0" smtClean="0"/>
              <a:t>se opírá o </a:t>
            </a:r>
            <a:r>
              <a:rPr lang="cs-CZ" sz="1800" dirty="0"/>
              <a:t>tzv. tři </a:t>
            </a:r>
            <a:r>
              <a:rPr lang="cs-CZ" sz="1800" dirty="0" smtClean="0"/>
              <a:t>pilíře:</a:t>
            </a:r>
          </a:p>
          <a:p>
            <a:pPr algn="just"/>
            <a:r>
              <a:rPr lang="cs-CZ" sz="1800" b="1" dirty="0" smtClean="0"/>
              <a:t>Profit </a:t>
            </a:r>
            <a:r>
              <a:rPr lang="cs-CZ" sz="1800" b="1" dirty="0"/>
              <a:t>– zisk (ekonomická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zde </a:t>
            </a:r>
            <a:r>
              <a:rPr lang="cs-CZ" sz="1800" dirty="0"/>
              <a:t>spadají například tyto aktivity:</a:t>
            </a:r>
            <a:r>
              <a:rPr lang="cs-CZ" sz="1800" i="1" dirty="0"/>
              <a:t> </a:t>
            </a:r>
            <a:r>
              <a:rPr lang="cs-CZ" sz="1800" dirty="0"/>
              <a:t>vytvoření etického kodexu (případně jiného podnikového dokumentu, který upravuje podnikatelské chování firmy); transparentnost jednání a chování organizace.; uplatňování principů dobrého řízení; podnikání s uplatněním protikorupční </a:t>
            </a:r>
            <a:r>
              <a:rPr lang="cs-CZ" sz="1800" dirty="0" smtClean="0"/>
              <a:t>politiky a další.</a:t>
            </a:r>
          </a:p>
          <a:p>
            <a:pPr algn="just"/>
            <a:r>
              <a:rPr lang="cs-CZ" sz="1800" b="1" dirty="0" err="1"/>
              <a:t>P</a:t>
            </a:r>
            <a:r>
              <a:rPr lang="cs-CZ" sz="1800" b="1" dirty="0" err="1" smtClean="0"/>
              <a:t>eople</a:t>
            </a:r>
            <a:r>
              <a:rPr lang="cs-CZ" sz="1800" b="1" dirty="0" smtClean="0"/>
              <a:t> </a:t>
            </a:r>
            <a:r>
              <a:rPr lang="cs-CZ" sz="1800" b="1" dirty="0"/>
              <a:t>– lidé (sociální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může </a:t>
            </a:r>
            <a:r>
              <a:rPr lang="cs-CZ" sz="1800" dirty="0"/>
              <a:t>zahrnovat aktivity jako je firemní filantropie, sponzorství a firemní dobrovolnictví; vedení dialogu se </a:t>
            </a:r>
            <a:r>
              <a:rPr lang="cs-CZ" sz="1800" dirty="0" err="1"/>
              <a:t>stakeholdery</a:t>
            </a:r>
            <a:r>
              <a:rPr lang="cs-CZ" sz="1800" dirty="0"/>
              <a:t>; podpora rozvoje lidského kapitálu </a:t>
            </a:r>
            <a:r>
              <a:rPr lang="cs-CZ" sz="1800" dirty="0" smtClean="0"/>
              <a:t>firmy a další.</a:t>
            </a:r>
          </a:p>
          <a:p>
            <a:pPr algn="just"/>
            <a:r>
              <a:rPr lang="cs-CZ" sz="1800" b="1" dirty="0"/>
              <a:t>P</a:t>
            </a:r>
            <a:r>
              <a:rPr lang="cs-CZ" sz="1800" b="1" dirty="0" smtClean="0"/>
              <a:t>lanet </a:t>
            </a:r>
            <a:r>
              <a:rPr lang="cs-CZ" sz="1800" b="1" dirty="0"/>
              <a:t>– planeta (environmentální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- </a:t>
            </a:r>
            <a:r>
              <a:rPr lang="cs-CZ" sz="1800" dirty="0"/>
              <a:t>je tvořena těmito aktivitami: zajištění ekologické výroby, ekologických produktů a ekologických </a:t>
            </a:r>
            <a:r>
              <a:rPr lang="cs-CZ" sz="1800" dirty="0" smtClean="0"/>
              <a:t>služeb; </a:t>
            </a:r>
            <a:r>
              <a:rPr lang="cs-CZ" sz="1800" dirty="0"/>
              <a:t>ekologická firemní </a:t>
            </a:r>
            <a:r>
              <a:rPr lang="cs-CZ" sz="1800" dirty="0" smtClean="0"/>
              <a:t>politika; </a:t>
            </a:r>
            <a:r>
              <a:rPr lang="cs-CZ" sz="1800" dirty="0"/>
              <a:t>aktivity vedoucí k ochraně přírodních zdrojů a ke zmenšování dopadů na životní </a:t>
            </a:r>
            <a:r>
              <a:rPr lang="cs-CZ" sz="1800" dirty="0" smtClean="0"/>
              <a:t>prostředí a další.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95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Podnikatelská – čistá</a:t>
            </a:r>
          </a:p>
          <a:p>
            <a:r>
              <a:rPr lang="cs-CZ" sz="1800" dirty="0"/>
              <a:t>Systematická – nesystematická</a:t>
            </a:r>
          </a:p>
          <a:p>
            <a:r>
              <a:rPr lang="cs-CZ" sz="1800" dirty="0"/>
              <a:t>Vnitřní – vnější</a:t>
            </a:r>
          </a:p>
          <a:p>
            <a:r>
              <a:rPr lang="cs-CZ" sz="1800" dirty="0"/>
              <a:t>Ovlivnitelná – neovlivnitelná</a:t>
            </a:r>
          </a:p>
          <a:p>
            <a:r>
              <a:rPr lang="cs-CZ" sz="1800" dirty="0"/>
              <a:t>Primární – sekundární</a:t>
            </a:r>
          </a:p>
          <a:p>
            <a:r>
              <a:rPr lang="cs-CZ" sz="1800" dirty="0"/>
              <a:t>Podle fází projektu</a:t>
            </a:r>
          </a:p>
          <a:p>
            <a:r>
              <a:rPr lang="cs-CZ" sz="1800" dirty="0"/>
              <a:t>Podle věcné náplně </a:t>
            </a:r>
          </a:p>
          <a:p>
            <a:r>
              <a:rPr lang="cs-CZ" sz="1800" dirty="0"/>
              <a:t>Strategická - operativní.</a:t>
            </a:r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Klasifikace rizik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53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065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Krize</a:t>
            </a:r>
            <a:r>
              <a:rPr lang="cs-CZ" sz="1800" dirty="0"/>
              <a:t> je složitá situace, v níž je významným způsobem narušena rovnováha mezi základními charakteristikami systému (narušeno je poslání, filozofie, hodnoty, cíle, styl fungování systému) na jedné straně a postojem okolního prostředí k danému systému na straně druhé. Za krizi obecně lze považovat cokoli, co v sobě obsahuje potenciál významně ovlivnit či dokonce ohrozit integritu a životaschopnost podniku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Za </a:t>
            </a:r>
            <a:r>
              <a:rPr lang="cs-CZ" sz="1800" dirty="0"/>
              <a:t>společné znaky všech krizí mohou být považovány </a:t>
            </a:r>
            <a:r>
              <a:rPr lang="cs-CZ" sz="1800" dirty="0" smtClean="0"/>
              <a:t>tyto:</a:t>
            </a:r>
            <a:endParaRPr lang="cs-CZ" sz="1800" dirty="0"/>
          </a:p>
          <a:p>
            <a:pPr lvl="0" algn="just"/>
            <a:r>
              <a:rPr lang="cs-CZ" sz="1800" dirty="0"/>
              <a:t>Krize je téměř vždy rozkladná.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Krize </a:t>
            </a:r>
            <a:r>
              <a:rPr lang="cs-CZ" sz="1800" dirty="0"/>
              <a:t>je téměř vždy negativní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Krize rozděluje organizaci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Krize může vyvolávat zkreslené nebo nesprávné dojmy</a:t>
            </a:r>
            <a:r>
              <a:rPr lang="cs-CZ" sz="1800" dirty="0" smtClean="0"/>
              <a:t>..</a:t>
            </a:r>
            <a:endParaRPr lang="cs-CZ" sz="1800" dirty="0"/>
          </a:p>
          <a:p>
            <a:pPr algn="just"/>
            <a:r>
              <a:rPr lang="cs-CZ" sz="1800" dirty="0"/>
              <a:t>Krize zpravidla překvapí, i když management podniku s určitými riziky počítá.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Krize v podnikání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10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4354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Přírodní krize</a:t>
            </a:r>
          </a:p>
          <a:p>
            <a:r>
              <a:rPr lang="cs-CZ" sz="1800" dirty="0"/>
              <a:t>Ekologická krize</a:t>
            </a:r>
          </a:p>
          <a:p>
            <a:r>
              <a:rPr lang="cs-CZ" sz="1800" dirty="0"/>
              <a:t>Technologická krize</a:t>
            </a:r>
          </a:p>
          <a:p>
            <a:r>
              <a:rPr lang="cs-CZ" sz="1800" dirty="0"/>
              <a:t>Konfrontační krize</a:t>
            </a:r>
          </a:p>
          <a:p>
            <a:r>
              <a:rPr lang="cs-CZ" sz="1800" dirty="0"/>
              <a:t>Ilegální krize</a:t>
            </a:r>
          </a:p>
          <a:p>
            <a:r>
              <a:rPr lang="cs-CZ" sz="1800" dirty="0"/>
              <a:t>Psychologická krize</a:t>
            </a:r>
          </a:p>
          <a:p>
            <a:r>
              <a:rPr lang="cs-CZ" sz="1800" dirty="0"/>
              <a:t>Ekonomická krize</a:t>
            </a:r>
          </a:p>
          <a:p>
            <a:r>
              <a:rPr lang="cs-CZ" sz="1800" dirty="0"/>
              <a:t>Finanční krize</a:t>
            </a:r>
          </a:p>
          <a:p>
            <a:r>
              <a:rPr lang="cs-CZ" sz="1800" dirty="0"/>
              <a:t>Podnikové krize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Typologie krizí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83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065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/>
              <a:t>Stadium symptomů</a:t>
            </a:r>
          </a:p>
          <a:p>
            <a:pPr lvl="1"/>
            <a:r>
              <a:rPr lang="cs-CZ" sz="1800" dirty="0"/>
              <a:t>Signály slabé, špatně strukturované</a:t>
            </a:r>
          </a:p>
          <a:p>
            <a:pPr lvl="1"/>
            <a:r>
              <a:rPr lang="cs-CZ" sz="1800" dirty="0"/>
              <a:t>Signály silné, úplné, strukturované</a:t>
            </a:r>
          </a:p>
          <a:p>
            <a:pPr lvl="1"/>
            <a:r>
              <a:rPr lang="cs-CZ" sz="1800" dirty="0"/>
              <a:t>Signály velmi silné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Akutní stadium 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i="1" dirty="0"/>
              <a:t>Chronické stadium</a:t>
            </a:r>
          </a:p>
          <a:p>
            <a:endParaRPr lang="cs-CZ" sz="1800" dirty="0"/>
          </a:p>
          <a:p>
            <a:r>
              <a:rPr lang="cs-CZ" sz="1800" b="1" dirty="0"/>
              <a:t>Základní body v krizi </a:t>
            </a:r>
          </a:p>
          <a:p>
            <a:pPr lvl="1"/>
            <a:r>
              <a:rPr lang="cs-CZ" sz="1800" dirty="0"/>
              <a:t>Mez sladěnosti</a:t>
            </a:r>
          </a:p>
          <a:p>
            <a:pPr lvl="1"/>
            <a:r>
              <a:rPr lang="cs-CZ" sz="1800" dirty="0"/>
              <a:t>Mez únosnosti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Průběh 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82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Krize typu „rychlá smrt“</a:t>
            </a:r>
          </a:p>
        </p:txBody>
      </p:sp>
      <p:pic>
        <p:nvPicPr>
          <p:cNvPr id="5" name="Zástupný symbol pro obsah 3" descr="skenování0005.jpg"/>
          <p:cNvPicPr>
            <a:picLocks/>
          </p:cNvPicPr>
          <p:nvPr/>
        </p:nvPicPr>
        <p:blipFill>
          <a:blip r:embed="rId2" cstate="print">
            <a:grayscl/>
          </a:blip>
          <a:srcRect t="5747" r="4538" b="5364"/>
          <a:stretch>
            <a:fillRect/>
          </a:stretch>
        </p:blipFill>
        <p:spPr>
          <a:xfrm>
            <a:off x="539552" y="710691"/>
            <a:ext cx="7200800" cy="402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Krize typu </a:t>
            </a:r>
            <a:r>
              <a:rPr lang="cs-CZ" dirty="0" smtClean="0"/>
              <a:t>„pomalé umírání“</a:t>
            </a:r>
            <a:endParaRPr lang="cs-CZ" dirty="0"/>
          </a:p>
        </p:txBody>
      </p:sp>
      <p:pic>
        <p:nvPicPr>
          <p:cNvPr id="6" name="Zástupný symbol pro obsah 3" descr="skenování0003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720121"/>
            <a:ext cx="7056784" cy="394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60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Úplně řízená krize</a:t>
            </a:r>
            <a:endParaRPr lang="cs-CZ" dirty="0"/>
          </a:p>
        </p:txBody>
      </p:sp>
      <p:pic>
        <p:nvPicPr>
          <p:cNvPr id="5" name="obrázek 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71550"/>
            <a:ext cx="750951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67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4054</TotalTime>
  <Words>1289</Words>
  <Application>Microsoft Office PowerPoint</Application>
  <PresentationFormat>Předvádění na obrazovce (16:9)</PresentationFormat>
  <Paragraphs>154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Wingdings 3</vt:lpstr>
      <vt:lpstr>SLU</vt:lpstr>
      <vt:lpstr>Management rizika Krizový management Manažerská etika</vt:lpstr>
      <vt:lpstr>Management rizika</vt:lpstr>
      <vt:lpstr>Klasifikace rizik</vt:lpstr>
      <vt:lpstr>Krize v podnikání</vt:lpstr>
      <vt:lpstr>Typologie krizí</vt:lpstr>
      <vt:lpstr>Průběh krize</vt:lpstr>
      <vt:lpstr>Krize typu „rychlá smrt“</vt:lpstr>
      <vt:lpstr>Krize typu „pomalé umírání“</vt:lpstr>
      <vt:lpstr>Úplně řízená krize</vt:lpstr>
      <vt:lpstr>Utlumení krize ve fázi symptomů</vt:lpstr>
      <vt:lpstr>Krizový management </vt:lpstr>
      <vt:lpstr>Základní úkoly řízení (Hálek, 2006)</vt:lpstr>
      <vt:lpstr>Nástroje k řešení krize</vt:lpstr>
      <vt:lpstr>Management podniku a manažerská etika</vt:lpstr>
      <vt:lpstr>Obecné zásady podnikatelské etiky</vt:lpstr>
      <vt:lpstr>Etické řízení podniku</vt:lpstr>
      <vt:lpstr>Manažerská etika</vt:lpstr>
      <vt:lpstr>Etický kodex</vt:lpstr>
      <vt:lpstr>Společenská odpovědnost organizací I</vt:lpstr>
      <vt:lpstr>Společenská odpovědnost organizací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388</cp:revision>
  <dcterms:created xsi:type="dcterms:W3CDTF">2016-07-06T15:42:34Z</dcterms:created>
  <dcterms:modified xsi:type="dcterms:W3CDTF">2020-04-23T06:42:17Z</dcterms:modified>
</cp:coreProperties>
</file>