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331" r:id="rId3"/>
    <p:sldId id="363" r:id="rId4"/>
    <p:sldId id="332" r:id="rId5"/>
    <p:sldId id="259" r:id="rId6"/>
    <p:sldId id="325" r:id="rId7"/>
    <p:sldId id="324" r:id="rId8"/>
    <p:sldId id="326" r:id="rId9"/>
    <p:sldId id="327" r:id="rId10"/>
    <p:sldId id="328" r:id="rId11"/>
    <p:sldId id="333" r:id="rId12"/>
    <p:sldId id="336" r:id="rId13"/>
    <p:sldId id="337" r:id="rId14"/>
    <p:sldId id="329" r:id="rId15"/>
    <p:sldId id="334" r:id="rId16"/>
    <p:sldId id="330" r:id="rId17"/>
    <p:sldId id="335" r:id="rId18"/>
    <p:sldId id="348" r:id="rId19"/>
    <p:sldId id="349" r:id="rId20"/>
    <p:sldId id="350" r:id="rId21"/>
    <p:sldId id="351" r:id="rId22"/>
    <p:sldId id="352" r:id="rId23"/>
    <p:sldId id="353" r:id="rId24"/>
    <p:sldId id="354" r:id="rId25"/>
    <p:sldId id="355" r:id="rId26"/>
    <p:sldId id="356" r:id="rId27"/>
    <p:sldId id="357" r:id="rId28"/>
    <p:sldId id="358" r:id="rId29"/>
    <p:sldId id="359" r:id="rId30"/>
    <p:sldId id="360" r:id="rId31"/>
    <p:sldId id="361" r:id="rId32"/>
    <p:sldId id="362" r:id="rId33"/>
    <p:sldId id="338" r:id="rId34"/>
    <p:sldId id="339" r:id="rId35"/>
    <p:sldId id="340" r:id="rId36"/>
    <p:sldId id="341" r:id="rId37"/>
    <p:sldId id="342" r:id="rId38"/>
    <p:sldId id="343" r:id="rId39"/>
    <p:sldId id="344" r:id="rId40"/>
    <p:sldId id="345" r:id="rId41"/>
    <p:sldId id="346" r:id="rId42"/>
    <p:sldId id="347" r:id="rId43"/>
    <p:sldId id="364" r:id="rId44"/>
    <p:sldId id="365" r:id="rId45"/>
    <p:sldId id="366" r:id="rId46"/>
    <p:sldId id="367" r:id="rId47"/>
    <p:sldId id="368" r:id="rId48"/>
    <p:sldId id="369" r:id="rId49"/>
    <p:sldId id="370" r:id="rId50"/>
    <p:sldId id="371" r:id="rId51"/>
    <p:sldId id="372" r:id="rId52"/>
    <p:sldId id="373" r:id="rId53"/>
    <p:sldId id="374" r:id="rId54"/>
    <p:sldId id="375" r:id="rId55"/>
    <p:sldId id="376" r:id="rId56"/>
    <p:sldId id="377" r:id="rId57"/>
    <p:sldId id="378" r:id="rId58"/>
    <p:sldId id="379" r:id="rId59"/>
    <p:sldId id="380" r:id="rId60"/>
    <p:sldId id="381" r:id="rId6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18.02.2020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Vymezení pojmu management</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Manažer a lídr</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 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 tomto pojetí je management spojován s lidským faktorem. Blažek (2014) hovoří o tzv. personifikaci pojmu management. </a:t>
            </a:r>
            <a:endParaRPr lang="cs-CZ" sz="1800" dirty="0" smtClean="0"/>
          </a:p>
          <a:p>
            <a:pPr algn="just"/>
            <a:r>
              <a:rPr lang="cs-CZ" sz="1800" dirty="0" smtClean="0"/>
              <a:t>Management </a:t>
            </a:r>
            <a:r>
              <a:rPr lang="cs-CZ" sz="1800" dirty="0"/>
              <a:t>je vnímán jako skupina pracovníků, vedoucích pracovníků - manažerů, kteří jsou realizátoři managementu a mají za úkol řídit danou organizaci. </a:t>
            </a:r>
            <a:endParaRPr lang="cs-CZ" sz="1800" dirty="0" smtClean="0"/>
          </a:p>
          <a:p>
            <a:pPr algn="just"/>
            <a:r>
              <a:rPr lang="cs-CZ" sz="1800" dirty="0" smtClean="0"/>
              <a:t>Manažer </a:t>
            </a:r>
            <a:r>
              <a:rPr lang="cs-CZ" sz="1800" dirty="0"/>
              <a:t>je klíčovou osobou v organizaci, jelikož nese odpovědnost za úspěšnost organizace v podnikatelském prostředí. </a:t>
            </a:r>
            <a:r>
              <a:rPr lang="cs-CZ" sz="1800" dirty="0" smtClean="0"/>
              <a:t>V</a:t>
            </a:r>
            <a:r>
              <a:rPr lang="cs-CZ" sz="1800" dirty="0"/>
              <a:t> malých organizacích splývá role manažera s rolí vlastníka. S růstem organizací dochází k oddělování manažera a vlastníka. Manažer se tak stává prostředníkem mezi výkonnými zaměstnanci a vlastníky </a:t>
            </a:r>
            <a:r>
              <a:rPr lang="cs-CZ" sz="1800" dirty="0" smtClean="0"/>
              <a:t>organizace.</a:t>
            </a:r>
          </a:p>
          <a:p>
            <a:pPr algn="just"/>
            <a:r>
              <a:rPr lang="cs-CZ" sz="1800" dirty="0"/>
              <a:t>Podle </a:t>
            </a:r>
            <a:r>
              <a:rPr lang="cs-CZ" sz="1800" dirty="0" err="1"/>
              <a:t>Druckera</a:t>
            </a:r>
            <a:r>
              <a:rPr lang="cs-CZ" sz="1800" dirty="0"/>
              <a:t> je manažer považován za osobu, která odpovídá za plánování, realizaci a kontrolu. </a:t>
            </a:r>
            <a:endParaRPr lang="cs-CZ" sz="1800" dirty="0" smtClean="0"/>
          </a:p>
          <a:p>
            <a:pPr algn="just"/>
            <a:r>
              <a:rPr lang="cs-CZ" sz="1800" dirty="0" smtClean="0"/>
              <a:t>Lojd </a:t>
            </a:r>
            <a:r>
              <a:rPr lang="cs-CZ" sz="1800" dirty="0"/>
              <a:t>(2011, s. 10) považuje manažera za člověka, který dosahuje stanovených cílů s lidmi a prostřednictvím nich.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 skupina řídících pracovníků</a:t>
            </a:r>
            <a:endParaRPr lang="cs-CZ" dirty="0"/>
          </a:p>
        </p:txBody>
      </p:sp>
    </p:spTree>
    <p:extLst>
      <p:ext uri="{BB962C8B-B14F-4D97-AF65-F5344CB8AC3E}">
        <p14:creationId xmlns:p14="http://schemas.microsoft.com/office/powerpoint/2010/main" val="383616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Management </a:t>
            </a:r>
            <a:r>
              <a:rPr lang="cs-CZ" sz="1800" dirty="0"/>
              <a:t>se zabývá dosahováním výsledků pomocí efektivního získávání, rozdělování, využívání a kontrolování potřebných zdrojů (tj. lidí, finančních prostředků, zařízení, budov a vybavení, informací a znalostí</a:t>
            </a:r>
            <a:r>
              <a:rPr lang="cs-CZ" sz="1800" dirty="0" smtClean="0"/>
              <a:t>.</a:t>
            </a:r>
          </a:p>
          <a:p>
            <a:pPr algn="just"/>
            <a:r>
              <a:rPr lang="cs-CZ" sz="1800" dirty="0"/>
              <a:t>Řízení je účelovou činností, která se zaměřuje na dosažení stanovených cílů pomocí lidí, kteří jsou nejdůležitějšími zdroji manažerů. Přičemž prostřednictvím lidských zdrojů jsou řízeny a využívány ostatní zdroje v podniku</a:t>
            </a:r>
          </a:p>
          <a:p>
            <a:pPr algn="just"/>
            <a:r>
              <a:rPr lang="cs-CZ" sz="1800" b="1" dirty="0" err="1"/>
              <a:t>L</a:t>
            </a:r>
            <a:r>
              <a:rPr lang="cs-CZ" sz="1800" b="1" dirty="0" err="1" smtClean="0"/>
              <a:t>eadership</a:t>
            </a:r>
            <a:r>
              <a:rPr lang="cs-CZ" sz="1800" dirty="0" smtClean="0"/>
              <a:t> </a:t>
            </a:r>
            <a:r>
              <a:rPr lang="cs-CZ" sz="1800" dirty="0"/>
              <a:t>se zaměřuje na lidi, jako na nejdůležitější zdroj organizace. Jedná se tedy o proces vytváření a sdělování vize budoucnosti, motivování lidí a získávání jejich oddanosti a angažovanosti. </a:t>
            </a:r>
            <a:endParaRPr lang="cs-CZ" sz="1800" dirty="0" smtClean="0"/>
          </a:p>
          <a:p>
            <a:pPr algn="just"/>
            <a:r>
              <a:rPr lang="cs-CZ" sz="1800" dirty="0" err="1" smtClean="0"/>
              <a:t>Leadership</a:t>
            </a:r>
            <a:r>
              <a:rPr lang="cs-CZ" sz="1800" dirty="0"/>
              <a:t>, vedení lidí, znamená poskytovat vedení lidem, získávat lidi pro to, aby následovali své lídry.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a </a:t>
            </a:r>
            <a:r>
              <a:rPr lang="cs-CZ" dirty="0" err="1" smtClean="0"/>
              <a:t>leadership</a:t>
            </a:r>
            <a:endParaRPr lang="cs-CZ" dirty="0"/>
          </a:p>
        </p:txBody>
      </p:sp>
    </p:spTree>
    <p:extLst>
      <p:ext uri="{BB962C8B-B14F-4D97-AF65-F5344CB8AC3E}">
        <p14:creationId xmlns:p14="http://schemas.microsoft.com/office/powerpoint/2010/main" val="255439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Leadership</a:t>
            </a:r>
            <a:r>
              <a:rPr lang="cs-CZ" sz="1800" dirty="0"/>
              <a:t>, schopnost </a:t>
            </a:r>
            <a:r>
              <a:rPr lang="cs-CZ" sz="1800" dirty="0" smtClean="0"/>
              <a:t>vést, </a:t>
            </a:r>
            <a:r>
              <a:rPr lang="cs-CZ" sz="1800" dirty="0"/>
              <a:t>představuje inspirování lidí k tomu, aby vynaložili své nejlepší síly a schopnosti k dosažení žádoucích výsledků, získávání jejich oddanosti dané věci a jejich motivování  dosažení stanovených cílů</a:t>
            </a:r>
            <a:r>
              <a:rPr lang="cs-CZ" sz="1800" dirty="0" smtClean="0"/>
              <a:t>.</a:t>
            </a:r>
          </a:p>
          <a:p>
            <a:pPr algn="just"/>
            <a:r>
              <a:rPr lang="cs-CZ" sz="1800" dirty="0" err="1"/>
              <a:t>Leadership</a:t>
            </a:r>
            <a:r>
              <a:rPr lang="cs-CZ" sz="1800" dirty="0"/>
              <a:t> je především spojen s motivováním a inspirováním lidí k tomu, aby vynaložili své dovednosti a schopnosti k dosažení stanovených cílů. </a:t>
            </a:r>
            <a:endParaRPr lang="cs-CZ" sz="1800" dirty="0" smtClean="0"/>
          </a:p>
          <a:p>
            <a:pPr algn="just"/>
            <a:r>
              <a:rPr lang="cs-CZ" sz="1800" dirty="0" smtClean="0"/>
              <a:t>Na </a:t>
            </a:r>
            <a:r>
              <a:rPr lang="cs-CZ" sz="1800" dirty="0"/>
              <a:t>rozdíl od manažera se lídr snaží získat srdce lidí, aby se práce lidem stala srdeční záležitostí a nejen pracovní povinností. </a:t>
            </a:r>
            <a:endParaRPr lang="cs-CZ" sz="1800" dirty="0" smtClean="0"/>
          </a:p>
          <a:p>
            <a:pPr algn="just"/>
            <a:r>
              <a:rPr lang="cs-CZ" sz="1800" dirty="0" err="1" smtClean="0"/>
              <a:t>Hersey</a:t>
            </a:r>
            <a:r>
              <a:rPr lang="cs-CZ" sz="1800" dirty="0" smtClean="0"/>
              <a:t> </a:t>
            </a:r>
            <a:r>
              <a:rPr lang="cs-CZ" sz="1800" dirty="0"/>
              <a:t>a </a:t>
            </a:r>
            <a:r>
              <a:rPr lang="cs-CZ" sz="1800" dirty="0" err="1"/>
              <a:t>Blanchard</a:t>
            </a:r>
            <a:r>
              <a:rPr lang="cs-CZ" sz="1800" dirty="0"/>
              <a:t> (1993) se domnívají, že obecně nejužívanější definicí vůdcovství je ta, která charakterizuje </a:t>
            </a:r>
            <a:r>
              <a:rPr lang="cs-CZ" sz="1800" dirty="0" err="1"/>
              <a:t>leadership</a:t>
            </a:r>
            <a:r>
              <a:rPr lang="cs-CZ" sz="1800" dirty="0"/>
              <a:t> jako proces ovlivňování činnosti individua či skupiny ve snaze dosáhnout cílů v určitém situačním kontextu.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Leadership</a:t>
            </a:r>
            <a:r>
              <a:rPr lang="cs-CZ" dirty="0" smtClean="0"/>
              <a:t> </a:t>
            </a:r>
            <a:endParaRPr lang="cs-CZ" dirty="0"/>
          </a:p>
        </p:txBody>
      </p:sp>
    </p:spTree>
    <p:extLst>
      <p:ext uri="{BB962C8B-B14F-4D97-AF65-F5344CB8AC3E}">
        <p14:creationId xmlns:p14="http://schemas.microsoft.com/office/powerpoint/2010/main" val="338192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Všichni manažeři jsou skutečně lídři svých pracovních skupin, přičemž svoji práci vykonávají právě pomocí členů tohoto svého týmu. </a:t>
            </a:r>
            <a:r>
              <a:rPr lang="cs-CZ" sz="1800" dirty="0" smtClean="0"/>
              <a:t>Úkolem </a:t>
            </a:r>
            <a:r>
              <a:rPr lang="cs-CZ" sz="1800" dirty="0"/>
              <a:t>lídra je tedy podněcovat a inspirovat jednotlivce a týmy, aby dosáhli žádoucích výsledků a vykonávali i ty činnosti, které by dobrovolně nikdy nedělali. </a:t>
            </a:r>
          </a:p>
          <a:p>
            <a:pPr marL="0" indent="0" algn="just">
              <a:buNone/>
            </a:pPr>
            <a:r>
              <a:rPr lang="cs-CZ" sz="1800" dirty="0" smtClean="0"/>
              <a:t>Lídři </a:t>
            </a:r>
            <a:r>
              <a:rPr lang="cs-CZ" sz="1800" dirty="0"/>
              <a:t>se dostávají v organizaci do tří základních rolí, a to:</a:t>
            </a:r>
          </a:p>
          <a:p>
            <a:pPr lvl="0" algn="just"/>
            <a:r>
              <a:rPr lang="cs-CZ" sz="1800" b="1" dirty="0"/>
              <a:t>definují úkoly</a:t>
            </a:r>
            <a:r>
              <a:rPr lang="cs-CZ" sz="1800" dirty="0"/>
              <a:t> – stanovují lidem, co se od nich očekává – naplňují tak potřeby úkolu, tj. udělat práci;</a:t>
            </a:r>
          </a:p>
          <a:p>
            <a:pPr lvl="0" algn="just"/>
            <a:r>
              <a:rPr lang="cs-CZ" sz="1800" b="1" dirty="0"/>
              <a:t>zajišťují plnění úkolů</a:t>
            </a:r>
            <a:r>
              <a:rPr lang="cs-CZ" sz="1800" dirty="0"/>
              <a:t> – zajišťují tak naplnění účelu, existence skupiny – naplňují individuální potřeby, tj. dochází ke sladění potřeb jedince s potřebami skupiny;</a:t>
            </a:r>
          </a:p>
          <a:p>
            <a:pPr algn="just"/>
            <a:r>
              <a:rPr lang="cs-CZ" sz="1800" b="1" dirty="0"/>
              <a:t>udržují efektivní vztahy</a:t>
            </a:r>
            <a:r>
              <a:rPr lang="cs-CZ" sz="1800" dirty="0"/>
              <a:t> – udržují takové vztahy, které přispívají ke splnění úkolu – naplňují tak potřeby skupiny, tzn. vytvářet a udržovat týmového ducha</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Role lídra</a:t>
            </a:r>
            <a:endParaRPr lang="cs-CZ" dirty="0"/>
          </a:p>
        </p:txBody>
      </p:sp>
    </p:spTree>
    <p:extLst>
      <p:ext uri="{BB962C8B-B14F-4D97-AF65-F5344CB8AC3E}">
        <p14:creationId xmlns:p14="http://schemas.microsoft.com/office/powerpoint/2010/main" val="1047879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Obecně tedy můžeme říci, že manažer představuje „specifický“ typ pracovníka v organizaci</a:t>
            </a:r>
            <a:r>
              <a:rPr lang="cs-CZ" sz="1800" dirty="0" smtClean="0"/>
              <a:t>. </a:t>
            </a:r>
            <a:r>
              <a:rPr lang="cs-CZ" sz="1800" dirty="0"/>
              <a:t>Mezi hlavní </a:t>
            </a:r>
            <a:r>
              <a:rPr lang="cs-CZ" sz="1800" dirty="0" smtClean="0"/>
              <a:t>specifika, která </a:t>
            </a:r>
            <a:r>
              <a:rPr lang="cs-CZ" sz="1800" dirty="0"/>
              <a:t>odlišují manažera od výkonných pracovníků, patří:</a:t>
            </a:r>
          </a:p>
          <a:p>
            <a:pPr lvl="0" algn="just"/>
            <a:r>
              <a:rPr lang="cs-CZ" sz="1800" dirty="0"/>
              <a:t>moc – moc znamená prosazování své vůle i proti vůli jiné osoby a ovlivňování přání jiné </a:t>
            </a:r>
            <a:r>
              <a:rPr lang="cs-CZ" sz="1800" dirty="0" smtClean="0"/>
              <a:t>osoby</a:t>
            </a:r>
            <a:r>
              <a:rPr lang="cs-CZ" sz="1800" dirty="0"/>
              <a:t>;</a:t>
            </a:r>
          </a:p>
          <a:p>
            <a:pPr lvl="0" algn="just"/>
            <a:r>
              <a:rPr lang="cs-CZ" sz="1800" dirty="0"/>
              <a:t>autorita – představuje legitimizovanou moc, představuje oprávnění ovládat a řídit jiné </a:t>
            </a:r>
            <a:r>
              <a:rPr lang="cs-CZ" sz="1800" dirty="0" smtClean="0"/>
              <a:t>lidi – charismatická, tradiční, legální, formální, neformální;</a:t>
            </a:r>
            <a:endParaRPr lang="cs-CZ" sz="1800" dirty="0"/>
          </a:p>
          <a:p>
            <a:pPr lvl="0" algn="just"/>
            <a:r>
              <a:rPr lang="cs-CZ" sz="1800" dirty="0" smtClean="0"/>
              <a:t>pravomoc </a:t>
            </a:r>
            <a:r>
              <a:rPr lang="cs-CZ" sz="1800" dirty="0"/>
              <a:t>– představuje právo pracovníka volně se rozhodovat, což znamená, že má možnost a volnost jednání; </a:t>
            </a:r>
          </a:p>
          <a:p>
            <a:pPr lvl="0" algn="just"/>
            <a:r>
              <a:rPr lang="cs-CZ" sz="1800" dirty="0"/>
              <a:t>odpovědnost – představuje povinnosti vyplývající ze závazku plnit činnosti a úkoly spojené s konkrétním pracovním místem; </a:t>
            </a:r>
          </a:p>
          <a:p>
            <a:pPr lvl="0" algn="just"/>
            <a:r>
              <a:rPr lang="cs-CZ" sz="1800" dirty="0"/>
              <a:t>výše finančního ohodnocení;</a:t>
            </a:r>
          </a:p>
          <a:p>
            <a:pPr lvl="0" algn="just"/>
            <a:r>
              <a:rPr lang="cs-CZ" sz="1800" dirty="0"/>
              <a:t>společenský status – postavení člověka ve skupině.</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a:t>
            </a:r>
            <a:endParaRPr lang="cs-CZ" dirty="0"/>
          </a:p>
        </p:txBody>
      </p:sp>
    </p:spTree>
    <p:extLst>
      <p:ext uri="{BB962C8B-B14F-4D97-AF65-F5344CB8AC3E}">
        <p14:creationId xmlns:p14="http://schemas.microsoft.com/office/powerpoint/2010/main" val="51917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27534"/>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Manažer </a:t>
            </a:r>
            <a:r>
              <a:rPr lang="cs-CZ" sz="1800" dirty="0"/>
              <a:t>je především profese a její nositel, manažer je zodpovědný za dosahování stanovených cílů organizací s využitím disponibilních zdrojů. </a:t>
            </a:r>
            <a:endParaRPr lang="cs-CZ" sz="1800" dirty="0" smtClean="0"/>
          </a:p>
          <a:p>
            <a:pPr algn="just"/>
            <a:r>
              <a:rPr lang="cs-CZ" sz="1800" dirty="0" smtClean="0"/>
              <a:t>Manažeři </a:t>
            </a:r>
            <a:r>
              <a:rPr lang="cs-CZ" sz="1800" dirty="0"/>
              <a:t>se při realizaci řídících (manažerských) aktivit tak dostávají do určitých rolí, které představují určité chování spojené s konkrétní pozicí. </a:t>
            </a:r>
            <a:endParaRPr lang="cs-CZ" sz="1800" dirty="0" smtClean="0"/>
          </a:p>
          <a:p>
            <a:pPr lvl="0" algn="just"/>
            <a:r>
              <a:rPr lang="cs-CZ" sz="1800" b="1" dirty="0"/>
              <a:t>Interpersonální role</a:t>
            </a:r>
            <a:r>
              <a:rPr lang="cs-CZ" sz="1800" dirty="0"/>
              <a:t> – interpersonální role představují vztahy vzniklé z manažerova postavení a </a:t>
            </a:r>
            <a:r>
              <a:rPr lang="cs-CZ" sz="1800" dirty="0" smtClean="0"/>
              <a:t>autority – </a:t>
            </a:r>
            <a:r>
              <a:rPr lang="cs-CZ" sz="1800" i="1" dirty="0" smtClean="0"/>
              <a:t>představitel, lídr, spojovací článek</a:t>
            </a:r>
            <a:endParaRPr lang="cs-CZ" sz="1800" i="1" dirty="0"/>
          </a:p>
          <a:p>
            <a:pPr lvl="0" algn="just"/>
            <a:r>
              <a:rPr lang="cs-CZ" sz="1800" b="1" dirty="0"/>
              <a:t>Informační role</a:t>
            </a:r>
            <a:r>
              <a:rPr lang="cs-CZ" sz="1800" dirty="0"/>
              <a:t> – informační role se vztahuje ke zdrojům a předávání informací získaných manažer při vykonávání interpersonálních </a:t>
            </a:r>
            <a:r>
              <a:rPr lang="cs-CZ" sz="1800" dirty="0" smtClean="0"/>
              <a:t>rolí – </a:t>
            </a:r>
            <a:r>
              <a:rPr lang="cs-CZ" sz="1800" i="1" dirty="0" smtClean="0"/>
              <a:t>příjemce a šiřitel informací, mluvčí</a:t>
            </a:r>
            <a:r>
              <a:rPr lang="cs-CZ" sz="1800" dirty="0" smtClean="0"/>
              <a:t>.</a:t>
            </a:r>
            <a:endParaRPr lang="cs-CZ" sz="1800" dirty="0"/>
          </a:p>
          <a:p>
            <a:pPr lvl="0" algn="just"/>
            <a:r>
              <a:rPr lang="cs-CZ" sz="1800" b="1" dirty="0"/>
              <a:t>Rozhodovací role</a:t>
            </a:r>
            <a:r>
              <a:rPr lang="cs-CZ" sz="1800" dirty="0"/>
              <a:t> – rozhodovací role je spojena s rozhodováním manažera a řešením problémů v průběhu vykonávaní manažerské </a:t>
            </a:r>
            <a:r>
              <a:rPr lang="cs-CZ" sz="1800" dirty="0" smtClean="0"/>
              <a:t>práce – </a:t>
            </a:r>
            <a:r>
              <a:rPr lang="cs-CZ" sz="1800" i="1" dirty="0" smtClean="0"/>
              <a:t>podnikatel, řešitel problémů, alokátor zdrojů, vyjednávač</a:t>
            </a:r>
            <a:r>
              <a:rPr lang="cs-CZ" sz="1800" dirty="0" smtClean="0"/>
              <a:t>.</a:t>
            </a:r>
            <a:endParaRPr lang="cs-CZ" sz="1800" dirty="0"/>
          </a:p>
          <a:p>
            <a:pPr lvl="0" algn="just"/>
            <a:r>
              <a:rPr lang="cs-CZ" sz="1800" dirty="0"/>
              <a:t>K těmto třem rolím se přiřazuje ještě role administrativní. V rámci a</a:t>
            </a:r>
            <a:r>
              <a:rPr lang="cs-CZ" sz="1800" b="1" dirty="0"/>
              <a:t>dministrativní role</a:t>
            </a:r>
            <a:r>
              <a:rPr lang="cs-CZ" sz="1800" dirty="0"/>
              <a:t> manažer vystupuje v roli.</a:t>
            </a:r>
          </a:p>
          <a:p>
            <a:pPr algn="just"/>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 a jeho role </a:t>
            </a:r>
            <a:endParaRPr lang="cs-CZ" dirty="0"/>
          </a:p>
        </p:txBody>
      </p:sp>
    </p:spTree>
    <p:extLst>
      <p:ext uri="{BB962C8B-B14F-4D97-AF65-F5344CB8AC3E}">
        <p14:creationId xmlns:p14="http://schemas.microsoft.com/office/powerpoint/2010/main" val="206460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Manažery třídíme podle stupňů řízení, kterým odpovídají konkrétní úkoly a aktivity. V tomto případě hovoříme o </a:t>
            </a:r>
            <a:r>
              <a:rPr lang="cs-CZ" sz="1800" b="1" dirty="0"/>
              <a:t>vertikální typologii </a:t>
            </a:r>
            <a:r>
              <a:rPr lang="cs-CZ" sz="1800" b="1" dirty="0" smtClean="0"/>
              <a:t>manažerů</a:t>
            </a:r>
            <a:r>
              <a:rPr lang="cs-CZ" sz="1800" dirty="0" smtClean="0"/>
              <a:t>. </a:t>
            </a:r>
            <a:r>
              <a:rPr lang="cs-CZ" sz="1800" dirty="0"/>
              <a:t>Rozeznáváme </a:t>
            </a:r>
            <a:r>
              <a:rPr lang="cs-CZ" sz="1800" b="1" i="1" dirty="0"/>
              <a:t>manažery </a:t>
            </a:r>
            <a:r>
              <a:rPr lang="cs-CZ" sz="1800" b="1" i="1" dirty="0" smtClean="0"/>
              <a:t>vrcholové </a:t>
            </a:r>
            <a:r>
              <a:rPr lang="cs-CZ" sz="1800" i="1" dirty="0" smtClean="0"/>
              <a:t>(CEO, top management)</a:t>
            </a:r>
            <a:r>
              <a:rPr lang="cs-CZ" sz="1800" b="1" i="1" dirty="0" smtClean="0"/>
              <a:t>, </a:t>
            </a:r>
            <a:r>
              <a:rPr lang="cs-CZ" sz="1800" b="1" i="1" dirty="0"/>
              <a:t>manažery </a:t>
            </a:r>
            <a:r>
              <a:rPr lang="cs-CZ" sz="1800" b="1" i="1" dirty="0" smtClean="0"/>
              <a:t>střední </a:t>
            </a:r>
            <a:r>
              <a:rPr lang="cs-CZ" sz="1800" i="1" dirty="0" smtClean="0"/>
              <a:t>(</a:t>
            </a:r>
            <a:r>
              <a:rPr lang="cs-CZ" sz="1800" i="1" dirty="0" err="1" smtClean="0"/>
              <a:t>middle</a:t>
            </a:r>
            <a:r>
              <a:rPr lang="cs-CZ" sz="1800" i="1" dirty="0" smtClean="0"/>
              <a:t> management, manažeři druhé linie)</a:t>
            </a:r>
            <a:r>
              <a:rPr lang="cs-CZ" sz="1800" b="1" i="1" dirty="0" smtClean="0"/>
              <a:t> </a:t>
            </a:r>
            <a:r>
              <a:rPr lang="cs-CZ" sz="1800" b="1" i="1" dirty="0"/>
              <a:t>a manažery první </a:t>
            </a:r>
            <a:r>
              <a:rPr lang="cs-CZ" sz="1800" b="1" i="1" dirty="0" smtClean="0"/>
              <a:t>linie </a:t>
            </a:r>
            <a:r>
              <a:rPr lang="cs-CZ" sz="1800" i="1" dirty="0" smtClean="0"/>
              <a:t>(</a:t>
            </a:r>
            <a:r>
              <a:rPr lang="cs-CZ" sz="1800" i="1" dirty="0" err="1" smtClean="0"/>
              <a:t>lower</a:t>
            </a:r>
            <a:r>
              <a:rPr lang="cs-CZ" sz="1800" i="1" dirty="0" smtClean="0"/>
              <a:t> management, nejnižší manažeři)</a:t>
            </a:r>
            <a:r>
              <a:rPr lang="cs-CZ" sz="1800" dirty="0" smtClean="0"/>
              <a:t>.</a:t>
            </a:r>
          </a:p>
          <a:p>
            <a:pPr algn="just"/>
            <a:endParaRPr lang="cs-CZ" sz="1800" dirty="0" smtClean="0"/>
          </a:p>
          <a:p>
            <a:pPr algn="just"/>
            <a:r>
              <a:rPr lang="cs-CZ" sz="1800" dirty="0"/>
              <a:t>Na každé úrovni řízení se potom nachází několik manažerů, kteří se mohou dělit podle svého zaměření a činností, za které jsou zodpovědní. </a:t>
            </a:r>
            <a:r>
              <a:rPr lang="cs-CZ" sz="1800" dirty="0" smtClean="0"/>
              <a:t>Toto </a:t>
            </a:r>
            <a:r>
              <a:rPr lang="cs-CZ" sz="1800" dirty="0"/>
              <a:t>členění manažerů přestavuje horizontální typologii manažerů. Podle </a:t>
            </a:r>
            <a:r>
              <a:rPr lang="cs-CZ" sz="1800" b="1" dirty="0"/>
              <a:t>horizontální typologie manažerů</a:t>
            </a:r>
            <a:r>
              <a:rPr lang="cs-CZ" sz="1800" dirty="0"/>
              <a:t> rozlišujeme tyto typy manažerů: </a:t>
            </a:r>
            <a:endParaRPr lang="cs-CZ" sz="1800" dirty="0" smtClean="0"/>
          </a:p>
          <a:p>
            <a:pPr lvl="1" algn="just"/>
            <a:r>
              <a:rPr lang="cs-CZ" sz="1800" b="1" i="1" dirty="0" smtClean="0"/>
              <a:t>manažeři </a:t>
            </a:r>
            <a:r>
              <a:rPr lang="cs-CZ" sz="1800" b="1" i="1" dirty="0"/>
              <a:t>kvality; personální manažeři; procesní manažeři; produktoví manažeři; projektoví manažeři; finanční manažeři; provozní manažeři atd</a:t>
            </a:r>
            <a:r>
              <a:rPr lang="cs-CZ" sz="1800" dirty="0"/>
              <a:t>.</a:t>
            </a:r>
          </a:p>
          <a:p>
            <a:pPr algn="just"/>
            <a:endParaRPr lang="cs-CZ" sz="1800" dirty="0"/>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Typologie manažerů </a:t>
            </a:r>
            <a:endParaRPr lang="cs-CZ" dirty="0"/>
          </a:p>
        </p:txBody>
      </p:sp>
    </p:spTree>
    <p:extLst>
      <p:ext uri="{BB962C8B-B14F-4D97-AF65-F5344CB8AC3E}">
        <p14:creationId xmlns:p14="http://schemas.microsoft.com/office/powerpoint/2010/main" val="330406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Manažerská práce má cílevědomý charakter a vyznačuje se snahou dosáhnout stanovených cílů prostřednictvím co možná největšího synergického </a:t>
            </a:r>
            <a:r>
              <a:rPr lang="cs-CZ" sz="1800" dirty="0" smtClean="0"/>
              <a:t>efektu.</a:t>
            </a:r>
          </a:p>
          <a:p>
            <a:pPr algn="just"/>
            <a:r>
              <a:rPr lang="cs-CZ" sz="1800" dirty="0"/>
              <a:t>Manažerská </a:t>
            </a:r>
            <a:r>
              <a:rPr lang="cs-CZ" sz="1800" dirty="0" smtClean="0"/>
              <a:t>práce v</a:t>
            </a:r>
            <a:r>
              <a:rPr lang="cs-CZ" sz="1800" dirty="0"/>
              <a:t> sobě zahrnuje tak zvané tvrdé a měkké prvky. </a:t>
            </a:r>
            <a:endParaRPr lang="cs-CZ" sz="1800" dirty="0" smtClean="0"/>
          </a:p>
          <a:p>
            <a:pPr algn="just"/>
            <a:r>
              <a:rPr lang="cs-CZ" sz="1800" b="1" dirty="0" smtClean="0"/>
              <a:t>Tvrdé </a:t>
            </a:r>
            <a:r>
              <a:rPr lang="cs-CZ" sz="1800" b="1" dirty="0"/>
              <a:t>prvky manažerské práce </a:t>
            </a:r>
            <a:r>
              <a:rPr lang="cs-CZ" sz="1800" dirty="0"/>
              <a:t>představují hmotné aspekty organizace, jako je správa financí, tvorba organizačních struktur, tvorba distribučních kanálů, datových skladů apod. </a:t>
            </a:r>
            <a:endParaRPr lang="cs-CZ" sz="1800" dirty="0" smtClean="0"/>
          </a:p>
          <a:p>
            <a:pPr algn="just"/>
            <a:r>
              <a:rPr lang="cs-CZ" sz="1800" b="1" dirty="0" smtClean="0"/>
              <a:t>Měkké </a:t>
            </a:r>
            <a:r>
              <a:rPr lang="cs-CZ" sz="1800" b="1" dirty="0"/>
              <a:t>prvky manažerské práce </a:t>
            </a:r>
            <a:r>
              <a:rPr lang="cs-CZ" sz="1800" dirty="0"/>
              <a:t>reprezentují nehmotné prvky organizace, mezi které patří podniková kultura a </a:t>
            </a:r>
            <a:r>
              <a:rPr lang="cs-CZ" sz="1800" dirty="0" err="1"/>
              <a:t>corporate</a:t>
            </a:r>
            <a:r>
              <a:rPr lang="cs-CZ" sz="1800" dirty="0"/>
              <a:t> identity, firemní komunikace a další.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Charakter manažerské práce</a:t>
            </a:r>
            <a:endParaRPr lang="cs-CZ" dirty="0"/>
          </a:p>
        </p:txBody>
      </p:sp>
    </p:spTree>
    <p:extLst>
      <p:ext uri="{BB962C8B-B14F-4D97-AF65-F5344CB8AC3E}">
        <p14:creationId xmlns:p14="http://schemas.microsoft.com/office/powerpoint/2010/main" val="142730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Ř</a:t>
            </a:r>
            <a:r>
              <a:rPr lang="cs-CZ" sz="1800" dirty="0" smtClean="0"/>
              <a:t>ízení </a:t>
            </a:r>
            <a:r>
              <a:rPr lang="cs-CZ" sz="1800" dirty="0"/>
              <a:t>podle kompetencí nový přístup k managementu, který řeší organizační výzvy komplexně s cílem poznat a odstranit problémy organizace a umět jim předcházet</a:t>
            </a:r>
            <a:r>
              <a:rPr lang="cs-CZ" sz="1800" dirty="0" smtClean="0"/>
              <a:t>. </a:t>
            </a:r>
          </a:p>
          <a:p>
            <a:pPr algn="just"/>
            <a:r>
              <a:rPr lang="cs-CZ" sz="1800" dirty="0" smtClean="0"/>
              <a:t>Pojem </a:t>
            </a:r>
            <a:r>
              <a:rPr lang="cs-CZ" sz="1800" dirty="0"/>
              <a:t>kompetence ve dvou významech, a to jednak ve smyslu pravomoci a odpovědnosti (jedinec je oprávněn dělat určitou práci – angl. </a:t>
            </a:r>
            <a:r>
              <a:rPr lang="cs-CZ" sz="1800" dirty="0" err="1"/>
              <a:t>competence</a:t>
            </a:r>
            <a:r>
              <a:rPr lang="cs-CZ" sz="1800" dirty="0"/>
              <a:t>), a také ve smyslu souboru schopnosti jedince a jeho chování potřebné k plnění pracovních úkolů kvalitně (angl. </a:t>
            </a:r>
            <a:r>
              <a:rPr lang="cs-CZ" sz="1800" dirty="0" err="1"/>
              <a:t>competency</a:t>
            </a:r>
            <a:r>
              <a:rPr lang="cs-CZ" sz="1800" dirty="0" smtClean="0"/>
              <a:t>).</a:t>
            </a:r>
          </a:p>
          <a:p>
            <a:pPr algn="just"/>
            <a:r>
              <a:rPr lang="cs-CZ" sz="1800" dirty="0"/>
              <a:t>Samotný pojem kompetence poprvé zavedl do manažerské praxe R. </a:t>
            </a:r>
            <a:r>
              <a:rPr lang="cs-CZ" sz="1800" dirty="0" err="1"/>
              <a:t>Boyatzis</a:t>
            </a:r>
            <a:r>
              <a:rPr lang="cs-CZ" sz="1800" dirty="0"/>
              <a:t> v roce 1982, kdy představil obecný kompetenční model se dvanácti kompetencemi, které je možné aplikovat v různých organizacích. </a:t>
            </a:r>
            <a:endParaRPr lang="cs-CZ" sz="1800" dirty="0" smtClean="0"/>
          </a:p>
          <a:p>
            <a:pPr algn="just"/>
            <a:r>
              <a:rPr lang="cs-CZ" sz="1800" dirty="0" smtClean="0"/>
              <a:t>Kompetence můžeme chápat jako </a:t>
            </a:r>
            <a:r>
              <a:rPr lang="cs-CZ" sz="1800" dirty="0"/>
              <a:t>základní charakteristika jednotlivce, která je spojena s jeho efektivním pracovním </a:t>
            </a:r>
            <a:r>
              <a:rPr lang="cs-CZ" sz="1800" dirty="0" smtClean="0"/>
              <a:t>výkonem.</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Vymezení pojmu kompetence</a:t>
            </a:r>
            <a:endParaRPr lang="cs-CZ" dirty="0"/>
          </a:p>
        </p:txBody>
      </p:sp>
    </p:spTree>
    <p:extLst>
      <p:ext uri="{BB962C8B-B14F-4D97-AF65-F5344CB8AC3E}">
        <p14:creationId xmlns:p14="http://schemas.microsoft.com/office/powerpoint/2010/main" val="3682585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Pro členění kompetencí se používají různé přístupy. Při výběru konkrétního členění je potřeba vzít v úvahu potřeby a specifika konkrétní organizace. </a:t>
            </a:r>
          </a:p>
          <a:p>
            <a:pPr marL="0" indent="0" algn="just">
              <a:buNone/>
            </a:pPr>
            <a:endParaRPr lang="cs-CZ" sz="1800" i="1" dirty="0" smtClean="0"/>
          </a:p>
          <a:p>
            <a:pPr marL="0" indent="0" algn="just">
              <a:buNone/>
            </a:pPr>
            <a:r>
              <a:rPr lang="cs-CZ" sz="1800" b="1" dirty="0" smtClean="0"/>
              <a:t>Členění </a:t>
            </a:r>
            <a:r>
              <a:rPr lang="cs-CZ" sz="1800" b="1" dirty="0"/>
              <a:t>podle Vebera a kol. </a:t>
            </a:r>
            <a:r>
              <a:rPr lang="cs-CZ" sz="1800" dirty="0" smtClean="0"/>
              <a:t>rozlišuje </a:t>
            </a:r>
            <a:r>
              <a:rPr lang="cs-CZ" sz="1800" dirty="0"/>
              <a:t>kompetence v následujících třech oblastech:</a:t>
            </a:r>
          </a:p>
          <a:p>
            <a:pPr lvl="0" algn="just"/>
            <a:r>
              <a:rPr lang="cs-CZ" sz="1800" dirty="0"/>
              <a:t>odborná kompetence – spojená se znalostmi a vědomostní inteligencí;</a:t>
            </a:r>
          </a:p>
          <a:p>
            <a:pPr lvl="0" algn="just"/>
            <a:r>
              <a:rPr lang="cs-CZ" sz="1800" dirty="0"/>
              <a:t>dovedností kompetence – spojená s dovednostmi (technické, lidské, koncepční, projekční) a aktivizační inteligencí;</a:t>
            </a:r>
          </a:p>
          <a:p>
            <a:pPr lvl="0" algn="just"/>
            <a:r>
              <a:rPr lang="cs-CZ" sz="1800" dirty="0"/>
              <a:t>osobnostní kompetence – spojená s osobností manažera a s emoční inteligencí.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a:t>
            </a:r>
            <a:endParaRPr lang="cs-CZ" dirty="0"/>
          </a:p>
        </p:txBody>
      </p:sp>
    </p:spTree>
    <p:extLst>
      <p:ext uri="{BB962C8B-B14F-4D97-AF65-F5344CB8AC3E}">
        <p14:creationId xmlns:p14="http://schemas.microsoft.com/office/powerpoint/2010/main" val="269442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Přednášející: Ing. Šárka Zapletalová, Ph.D.</a:t>
            </a:r>
          </a:p>
          <a:p>
            <a:pPr lvl="1" algn="just"/>
            <a:r>
              <a:rPr lang="cs-CZ" sz="1400" dirty="0" smtClean="0"/>
              <a:t>Kancelář: B202</a:t>
            </a:r>
          </a:p>
          <a:p>
            <a:pPr lvl="1" algn="just"/>
            <a:r>
              <a:rPr lang="cs-CZ" sz="1400" dirty="0" smtClean="0"/>
              <a:t>Konzultační hodiny: středa </a:t>
            </a:r>
            <a:r>
              <a:rPr lang="cs-CZ" sz="1400" dirty="0"/>
              <a:t>9,00 – 11,00 a 15,00 – 16,00</a:t>
            </a:r>
            <a:endParaRPr lang="cs-CZ" sz="1400" dirty="0" smtClean="0"/>
          </a:p>
          <a:p>
            <a:pPr lvl="1" algn="just"/>
            <a:r>
              <a:rPr lang="cs-CZ" sz="1400" dirty="0" smtClean="0"/>
              <a:t>Email: </a:t>
            </a:r>
            <a:r>
              <a:rPr lang="cs-CZ" sz="1400" dirty="0" err="1" smtClean="0">
                <a:hlinkClick r:id="rId2"/>
              </a:rPr>
              <a:t>zapletalova</a:t>
            </a:r>
            <a:r>
              <a:rPr lang="en-US" sz="1400" dirty="0" smtClean="0">
                <a:hlinkClick r:id="rId2"/>
              </a:rPr>
              <a:t>@</a:t>
            </a:r>
            <a:r>
              <a:rPr lang="cs-CZ" sz="1400" dirty="0" smtClean="0">
                <a:hlinkClick r:id="rId2"/>
              </a:rPr>
              <a:t>opf.slu.cz</a:t>
            </a:r>
            <a:endParaRPr lang="cs-CZ" sz="1400" dirty="0"/>
          </a:p>
          <a:p>
            <a:pPr lvl="1" algn="just"/>
            <a:r>
              <a:rPr lang="cs-CZ" sz="1400" dirty="0" smtClean="0"/>
              <a:t>Telefon: 596 398 433</a:t>
            </a:r>
          </a:p>
          <a:p>
            <a:pPr algn="just"/>
            <a:r>
              <a:rPr lang="cs-CZ" sz="1800" dirty="0" smtClean="0"/>
              <a:t>Cvičící: Ing. Lucie Meixnerová, Ph.D., Ing. Šárka Zapletalová, Ph.D.</a:t>
            </a:r>
          </a:p>
          <a:p>
            <a:pPr algn="just"/>
            <a:r>
              <a:rPr lang="cs-CZ" sz="1800" dirty="0" smtClean="0"/>
              <a:t>Veškeré materiály, informace a podklady ke studiu: </a:t>
            </a:r>
            <a:r>
              <a:rPr lang="cs-CZ" sz="1800" dirty="0" err="1" smtClean="0"/>
              <a:t>Elearning</a:t>
            </a:r>
            <a:r>
              <a:rPr lang="cs-CZ" sz="1800" dirty="0" smtClean="0"/>
              <a:t>, IS SU</a:t>
            </a:r>
          </a:p>
          <a:p>
            <a:pPr algn="just"/>
            <a:r>
              <a:rPr lang="cs-CZ" sz="1800" dirty="0" smtClean="0"/>
              <a:t>Požadavky na ukončení předmětu:</a:t>
            </a:r>
          </a:p>
          <a:p>
            <a:pPr lvl="1" algn="just"/>
            <a:r>
              <a:rPr lang="cs-CZ" sz="1400" dirty="0" smtClean="0"/>
              <a:t>Účast na seminářích: min. 60%</a:t>
            </a:r>
          </a:p>
          <a:p>
            <a:pPr lvl="1" algn="just"/>
            <a:r>
              <a:rPr lang="cs-CZ" sz="1400" dirty="0" smtClean="0"/>
              <a:t>Absolvování průběžného testu: 6. 4. – 10. 4. 2020</a:t>
            </a:r>
          </a:p>
          <a:p>
            <a:pPr lvl="1" algn="just"/>
            <a:r>
              <a:rPr lang="cs-CZ" sz="1400" dirty="0" smtClean="0"/>
              <a:t>Vypracování semestrální práce: odevzdání do 17. 5. 2020 přes IS SU</a:t>
            </a:r>
          </a:p>
          <a:p>
            <a:pPr lvl="1" algn="just"/>
            <a:r>
              <a:rPr lang="cs-CZ" sz="1400" dirty="0" smtClean="0"/>
              <a:t>Úspěšné absolvování zkoušky: forma kombinovaná (písemná a ústní část)</a:t>
            </a:r>
            <a:endParaRPr lang="cs-CZ" sz="14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Základní informace k předmětu</a:t>
            </a:r>
            <a:endParaRPr lang="cs-CZ" sz="2200" dirty="0"/>
          </a:p>
        </p:txBody>
      </p:sp>
    </p:spTree>
    <p:extLst>
      <p:ext uri="{BB962C8B-B14F-4D97-AF65-F5344CB8AC3E}">
        <p14:creationId xmlns:p14="http://schemas.microsoft.com/office/powerpoint/2010/main" val="2563728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Podle </a:t>
            </a:r>
            <a:r>
              <a:rPr lang="cs-CZ" sz="1800" b="1" dirty="0"/>
              <a:t>Hroníka </a:t>
            </a:r>
            <a:r>
              <a:rPr lang="cs-CZ" sz="1800" dirty="0" smtClean="0"/>
              <a:t>můžeme </a:t>
            </a:r>
            <a:r>
              <a:rPr lang="cs-CZ" sz="1800" dirty="0"/>
              <a:t>kompetence členit:</a:t>
            </a:r>
          </a:p>
          <a:p>
            <a:pPr lvl="0" algn="just"/>
            <a:r>
              <a:rPr lang="cs-CZ" sz="1800" dirty="0"/>
              <a:t>ze sociálně psychologického hlediska na:</a:t>
            </a:r>
          </a:p>
          <a:p>
            <a:pPr lvl="1" algn="just"/>
            <a:r>
              <a:rPr lang="cs-CZ" sz="1800" dirty="0"/>
              <a:t>kompetence řešení problému,</a:t>
            </a:r>
          </a:p>
          <a:p>
            <a:pPr lvl="1" algn="just"/>
            <a:r>
              <a:rPr lang="cs-CZ" sz="1800" dirty="0"/>
              <a:t>interpersonální kompetence,</a:t>
            </a:r>
          </a:p>
          <a:p>
            <a:pPr lvl="1" algn="just"/>
            <a:r>
              <a:rPr lang="cs-CZ" sz="1800" dirty="0"/>
              <a:t>kompetence sebeřízení;</a:t>
            </a:r>
          </a:p>
          <a:p>
            <a:pPr lvl="0" algn="just"/>
            <a:r>
              <a:rPr lang="cs-CZ" sz="1800" dirty="0"/>
              <a:t>podle kompetenční orientace organizace na:</a:t>
            </a:r>
          </a:p>
          <a:p>
            <a:pPr lvl="1" algn="just"/>
            <a:r>
              <a:rPr lang="cs-CZ" sz="1800" dirty="0"/>
              <a:t>orientaci produktovou,</a:t>
            </a:r>
          </a:p>
          <a:p>
            <a:pPr lvl="1" algn="just"/>
            <a:r>
              <a:rPr lang="cs-CZ" sz="1800" dirty="0"/>
              <a:t>orientaci zákaznickou,</a:t>
            </a:r>
          </a:p>
          <a:p>
            <a:pPr lvl="1" algn="just"/>
            <a:r>
              <a:rPr lang="cs-CZ" sz="1800" dirty="0"/>
              <a:t>orientaci provozní a systémovou.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II</a:t>
            </a:r>
            <a:endParaRPr lang="cs-CZ" dirty="0"/>
          </a:p>
        </p:txBody>
      </p:sp>
    </p:spTree>
    <p:extLst>
      <p:ext uri="{BB962C8B-B14F-4D97-AF65-F5344CB8AC3E}">
        <p14:creationId xmlns:p14="http://schemas.microsoft.com/office/powerpoint/2010/main" val="253898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Členění podle předpokládaného pracovního výkonu </a:t>
            </a:r>
            <a:r>
              <a:rPr lang="cs-CZ" sz="1800" b="1" dirty="0"/>
              <a:t>v určité pracovní </a:t>
            </a:r>
            <a:r>
              <a:rPr lang="cs-CZ" sz="1800" b="1" dirty="0" smtClean="0"/>
              <a:t>pozici:</a:t>
            </a:r>
            <a:endParaRPr lang="cs-CZ" sz="1800" b="1" dirty="0"/>
          </a:p>
          <a:p>
            <a:pPr lvl="0" algn="just"/>
            <a:r>
              <a:rPr lang="cs-CZ" sz="1800" dirty="0"/>
              <a:t>prahové kompetence – základní nevyhnutelné (minimální) dovednosti potřebné ke zvládnutí přiděleného úkolu;</a:t>
            </a:r>
          </a:p>
          <a:p>
            <a:pPr lvl="0" algn="just"/>
            <a:r>
              <a:rPr lang="cs-CZ" sz="1800" dirty="0"/>
              <a:t>odlišující kompetence – dovednosti a schopnosti odlišující výkon vynikající od průměrného.</a:t>
            </a:r>
          </a:p>
          <a:p>
            <a:pPr marL="0" indent="0" algn="just">
              <a:buNone/>
            </a:pPr>
            <a:r>
              <a:rPr lang="cs-CZ" sz="1800" b="1" i="1" dirty="0" smtClean="0"/>
              <a:t>Členění založeno </a:t>
            </a:r>
            <a:r>
              <a:rPr lang="cs-CZ" sz="1800" b="1" i="1" dirty="0"/>
              <a:t>na typu práce a na něj navázaných potřebných </a:t>
            </a:r>
            <a:r>
              <a:rPr lang="cs-CZ" sz="1800" b="1" i="1" dirty="0" smtClean="0"/>
              <a:t>dovednostech</a:t>
            </a:r>
            <a:r>
              <a:rPr lang="cs-CZ" sz="1800" b="1" dirty="0" smtClean="0"/>
              <a:t>:</a:t>
            </a:r>
            <a:endParaRPr lang="cs-CZ" sz="1800" b="1" dirty="0"/>
          </a:p>
          <a:p>
            <a:pPr lvl="0" algn="just"/>
            <a:r>
              <a:rPr lang="cs-CZ" sz="1800" dirty="0"/>
              <a:t>manažerské kompetence – dovednosti a schopnosti přispívající k výkonu v roli manažera;</a:t>
            </a:r>
          </a:p>
          <a:p>
            <a:pPr lvl="0" algn="just"/>
            <a:r>
              <a:rPr lang="cs-CZ" sz="1800" dirty="0"/>
              <a:t>interpersonální kompetence – schopnosti a dovednosti potřebné pro efektivní komunikaci a budování pozitivních vztahů s ostatními;</a:t>
            </a:r>
          </a:p>
          <a:p>
            <a:pPr lvl="0" algn="just"/>
            <a:r>
              <a:rPr lang="cs-CZ" sz="1800" dirty="0"/>
              <a:t>technické kompetence – dovednosti a schopnosti vztahující se ke konkrétní pracovní pozici.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III</a:t>
            </a:r>
            <a:endParaRPr lang="cs-CZ" dirty="0"/>
          </a:p>
        </p:txBody>
      </p:sp>
    </p:spTree>
    <p:extLst>
      <p:ext uri="{BB962C8B-B14F-4D97-AF65-F5344CB8AC3E}">
        <p14:creationId xmlns:p14="http://schemas.microsoft.com/office/powerpoint/2010/main" val="176950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dirty="0"/>
              <a:t>Beneš </a:t>
            </a:r>
            <a:r>
              <a:rPr lang="cs-CZ" sz="1700" b="1" dirty="0" smtClean="0"/>
              <a:t>člení </a:t>
            </a:r>
            <a:r>
              <a:rPr lang="cs-CZ" sz="1700" b="1" dirty="0"/>
              <a:t>kompetence na:</a:t>
            </a:r>
          </a:p>
          <a:p>
            <a:pPr lvl="0" algn="just"/>
            <a:r>
              <a:rPr lang="cs-CZ" sz="1700" dirty="0"/>
              <a:t>odborné kompetence – vztahují se k obsahu, předmětu a prostředkům konkrétního pracovního výkonu;</a:t>
            </a:r>
          </a:p>
          <a:p>
            <a:pPr lvl="0" algn="just"/>
            <a:r>
              <a:rPr lang="cs-CZ" sz="1700" dirty="0"/>
              <a:t>sociální neboli týmové kompetence – zaručují zvládání sociální interakcí a komunikaci v pracovním týmu;</a:t>
            </a:r>
          </a:p>
          <a:p>
            <a:pPr lvl="0" algn="just"/>
            <a:r>
              <a:rPr lang="cs-CZ" sz="1700" dirty="0"/>
              <a:t>metodické kompetence – jsou spojené se schopnosti a dovednosti vyhledávat a zpracovávat informace a řešit konkrétní problém</a:t>
            </a:r>
            <a:r>
              <a:rPr lang="cs-CZ" sz="1700" dirty="0" smtClean="0"/>
              <a:t>.</a:t>
            </a:r>
          </a:p>
          <a:p>
            <a:pPr marL="0" indent="0">
              <a:buNone/>
            </a:pPr>
            <a:r>
              <a:rPr lang="cs-CZ" sz="1700" b="1" dirty="0" err="1"/>
              <a:t>Boyatzis</a:t>
            </a:r>
            <a:r>
              <a:rPr lang="cs-CZ" sz="1700" b="1" dirty="0"/>
              <a:t> rozlišuje kompetence na:</a:t>
            </a:r>
          </a:p>
          <a:p>
            <a:pPr lvl="0"/>
            <a:r>
              <a:rPr lang="cs-CZ" sz="1700" dirty="0"/>
              <a:t>prahové kompetence – jedná se o základní kompetence požadované k výkonu práce a nerozlišující výkonnost jednotlivých pracovníků;</a:t>
            </a:r>
          </a:p>
          <a:p>
            <a:pPr lvl="0"/>
            <a:r>
              <a:rPr lang="cs-CZ" sz="1700" dirty="0"/>
              <a:t>výkonové kompetence – kompetence rozlišující mezi vysoce a málo výkonnými pracovníky;</a:t>
            </a:r>
          </a:p>
          <a:p>
            <a:pPr lvl="0"/>
            <a:r>
              <a:rPr lang="cs-CZ" sz="1700" dirty="0"/>
              <a:t>rozlišovací kompetence – definují charakteristiky chování projevující vysoce výkonní pracovníci a charakteristiky projevující méně výkonní lidé. </a:t>
            </a:r>
          </a:p>
          <a:p>
            <a:pPr lvl="0"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IV</a:t>
            </a:r>
            <a:endParaRPr lang="cs-CZ" dirty="0"/>
          </a:p>
        </p:txBody>
      </p:sp>
    </p:spTree>
    <p:extLst>
      <p:ext uri="{BB962C8B-B14F-4D97-AF65-F5344CB8AC3E}">
        <p14:creationId xmlns:p14="http://schemas.microsoft.com/office/powerpoint/2010/main" val="4028809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Armstrong (1999) rozlišuje tyto typy kompetencí:</a:t>
            </a:r>
          </a:p>
          <a:p>
            <a:pPr lvl="0" algn="just"/>
            <a:r>
              <a:rPr lang="cs-CZ" sz="1800" dirty="0"/>
              <a:t>behaviorální nebo personální kompetence (tzv. měkké kompetence) – zahrnují základní vlastnosti jedinců přenášené do jejich pracovních rolí;</a:t>
            </a:r>
          </a:p>
          <a:p>
            <a:pPr lvl="0" algn="just"/>
            <a:r>
              <a:rPr lang="cs-CZ" sz="1800" dirty="0"/>
              <a:t>kompetence založené na práci nebo povolání (tzv. tvrdé kompetence) – týkají se očekávání na pracovišti, normách a očekávaných výstupech;</a:t>
            </a:r>
          </a:p>
          <a:p>
            <a:pPr lvl="0" algn="just"/>
            <a:r>
              <a:rPr lang="cs-CZ" sz="1800" dirty="0"/>
              <a:t>druhové, základní a specifické kompetence:</a:t>
            </a:r>
          </a:p>
          <a:p>
            <a:pPr lvl="1" algn="just"/>
            <a:r>
              <a:rPr lang="cs-CZ" sz="1800" dirty="0"/>
              <a:t>druhové kompetence mají univerzální charakter a mají je všichni lidé v určitém povolání a to nezávisle na typu organizace nebo jejich konkrétní roli v organizaci;</a:t>
            </a:r>
          </a:p>
          <a:p>
            <a:pPr lvl="1" algn="just"/>
            <a:r>
              <a:rPr lang="cs-CZ" sz="1800" dirty="0"/>
              <a:t>základní kompetence – týkají se všech pracovníků a mohou být zaměřené na konkrétní pracovní místa nebo na určitou kategorii pracovníků;</a:t>
            </a:r>
          </a:p>
          <a:p>
            <a:pPr algn="just"/>
            <a:r>
              <a:rPr lang="cs-CZ" sz="1800" dirty="0"/>
              <a:t>specifické kompetence – jsou stanoveny pro určitou skupinu pracovních míst nebo pro jednotlivé role v organizaci.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Členění kompetencí V</a:t>
            </a:r>
            <a:endParaRPr lang="cs-CZ" dirty="0"/>
          </a:p>
        </p:txBody>
      </p:sp>
    </p:spTree>
    <p:extLst>
      <p:ext uri="{BB962C8B-B14F-4D97-AF65-F5344CB8AC3E}">
        <p14:creationId xmlns:p14="http://schemas.microsoft.com/office/powerpoint/2010/main" val="102857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t>
            </a:r>
            <a:r>
              <a:rPr lang="cs-CZ" sz="1800" dirty="0" smtClean="0"/>
              <a:t>anažerské </a:t>
            </a:r>
            <a:r>
              <a:rPr lang="cs-CZ" sz="1800" dirty="0"/>
              <a:t>kompetence v podstatě kombinací tří aspektů, a to analytického, interpersonálního a emocionálního. Na základě těchto tří aspektů je možné manažerské kompetence členit do těchto </a:t>
            </a:r>
            <a:r>
              <a:rPr lang="cs-CZ" sz="1800" dirty="0" smtClean="0"/>
              <a:t>skupin</a:t>
            </a:r>
            <a:r>
              <a:rPr lang="cs-CZ" sz="1800" i="1" dirty="0" smtClean="0"/>
              <a:t>:</a:t>
            </a:r>
            <a:endParaRPr lang="cs-CZ" sz="1800" dirty="0"/>
          </a:p>
          <a:p>
            <a:pPr lvl="0" algn="just"/>
            <a:r>
              <a:rPr lang="cs-CZ" sz="1800" b="1" dirty="0"/>
              <a:t>analyticko-koncepční schopnosti </a:t>
            </a:r>
            <a:r>
              <a:rPr lang="cs-CZ" sz="1800" dirty="0"/>
              <a:t>– „co dělat“ – soubor manažerských postupů a přístupů k jednotlivým činnostem (např. řízení lidských zdrojů, finance, výroba atd.);</a:t>
            </a:r>
          </a:p>
          <a:p>
            <a:pPr lvl="0" algn="just"/>
            <a:r>
              <a:rPr lang="cs-CZ" sz="1800" b="1" dirty="0"/>
              <a:t>manažerské procesní dovednosti </a:t>
            </a:r>
            <a:r>
              <a:rPr lang="cs-CZ" sz="1800" dirty="0"/>
              <a:t>– „jak to dělat“ – umění jednat, naslouchat a komunikovat, schopnost si efektivně zorganizovat vlastní čas apod.;</a:t>
            </a:r>
          </a:p>
          <a:p>
            <a:pPr lvl="0" algn="just"/>
            <a:r>
              <a:rPr lang="cs-CZ" sz="1800" b="1" dirty="0"/>
              <a:t>osobní rysy a vlastnosti </a:t>
            </a:r>
            <a:r>
              <a:rPr lang="cs-CZ" sz="1800" dirty="0"/>
              <a:t>– schopnost pracovat v týmech, tvořivost, pracovitost, cílevědomost, důslednost, další osobností a profesní rozvoj a vzdělávání apod.;</a:t>
            </a:r>
          </a:p>
          <a:p>
            <a:pPr algn="just"/>
            <a:r>
              <a:rPr lang="cs-CZ" sz="1800" b="1" dirty="0"/>
              <a:t>„know-how“ daného odvětví </a:t>
            </a:r>
            <a:r>
              <a:rPr lang="cs-CZ" sz="1800" dirty="0"/>
              <a:t>– soubor znalostí o daném oboru a vše co souvisí s dalším rozvojem odvětví a oboru</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a:t>
            </a:r>
            <a:endParaRPr lang="cs-CZ" dirty="0"/>
          </a:p>
        </p:txBody>
      </p:sp>
    </p:spTree>
    <p:extLst>
      <p:ext uri="{BB962C8B-B14F-4D97-AF65-F5344CB8AC3E}">
        <p14:creationId xmlns:p14="http://schemas.microsoft.com/office/powerpoint/2010/main" val="2550941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7973"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i="1" dirty="0"/>
              <a:t>Sociální psycholog organizace Robert L. </a:t>
            </a:r>
            <a:r>
              <a:rPr lang="cs-CZ" sz="1800" i="1" dirty="0" err="1"/>
              <a:t>Katz</a:t>
            </a:r>
            <a:r>
              <a:rPr lang="cs-CZ" sz="1800" i="1" dirty="0"/>
              <a:t> specifikoval požadované manažerské kompetence v souvislosti s určitou hierarchickou úrovní managementu</a:t>
            </a:r>
            <a:r>
              <a:rPr lang="cs-CZ" sz="1800" dirty="0"/>
              <a:t>:</a:t>
            </a:r>
          </a:p>
          <a:p>
            <a:pPr lvl="0" algn="just"/>
            <a:r>
              <a:rPr lang="cs-CZ" sz="1800" dirty="0"/>
              <a:t>technické kompetence – významné především pro nižší management;</a:t>
            </a:r>
          </a:p>
          <a:p>
            <a:pPr lvl="0" algn="just"/>
            <a:r>
              <a:rPr lang="cs-CZ" sz="1800" dirty="0"/>
              <a:t>lidské kompetence – potřebné pro všechny úrovně managementu;</a:t>
            </a:r>
          </a:p>
          <a:p>
            <a:pPr lvl="0" algn="just"/>
            <a:r>
              <a:rPr lang="cs-CZ" sz="1800" dirty="0"/>
              <a:t>koncepční kompetence – kompetence mající zásadní význam především u top managementu. </a:t>
            </a:r>
          </a:p>
          <a:p>
            <a:pPr algn="just"/>
            <a:r>
              <a:rPr lang="cs-CZ" sz="1800" dirty="0"/>
              <a:t>Požadavky na manažerské kompetence závisí na postavení manažera v rámci hierarchie řízení dané organizace. Každá úroveň řízení vyžaduje konkrétní, specifické manažerské kompetence. Manažerské kompetence se projevují v chování, a to především v chování spojeném s plněním pracovních úkolů.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II</a:t>
            </a:r>
            <a:endParaRPr lang="cs-CZ" dirty="0"/>
          </a:p>
        </p:txBody>
      </p:sp>
    </p:spTree>
    <p:extLst>
      <p:ext uri="{BB962C8B-B14F-4D97-AF65-F5344CB8AC3E}">
        <p14:creationId xmlns:p14="http://schemas.microsoft.com/office/powerpoint/2010/main" val="324639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4721"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Znalosti</a:t>
            </a:r>
            <a:r>
              <a:rPr lang="cs-CZ" sz="1800" dirty="0"/>
              <a:t> představují poznatky získané díky učení, vzdělávání se. Umožní manažerovi správné rozhodování při volbě nejoptimálnější varianty. Mezi požadované znalosti patří všeobecné vzdělání, politické a ekonomické znalosti, odborné znalosti, orientace v určité technologii a znalost prostředí pro konkrétní realizaci</a:t>
            </a:r>
            <a:r>
              <a:rPr lang="cs-CZ" sz="1800" dirty="0" smtClean="0"/>
              <a:t>.</a:t>
            </a:r>
          </a:p>
          <a:p>
            <a:pPr lvl="0" algn="just"/>
            <a:endParaRPr lang="cs-CZ" sz="1800" dirty="0"/>
          </a:p>
          <a:p>
            <a:pPr lvl="0" algn="just"/>
            <a:r>
              <a:rPr lang="cs-CZ" sz="1800" b="1" dirty="0"/>
              <a:t>Dovednosti</a:t>
            </a:r>
            <a:r>
              <a:rPr lang="cs-CZ" sz="1800" dirty="0"/>
              <a:t> získané schopnosti vykonávat určité činnosti související s konkrétním fyzickým nebo duševním úkonem. Dovednosti manažera se projeví se schopnosti aplikovat nové poznatky do výkonu své pracovní role. Jsou výsledkem účelného uplatnění intelektových schopností manažera. Dovednost je způsob, jakým manažer aplikuje své znalosti. Efektivní řízení organizace vyžaduje tři základní manažerské dovednosti, a to koncepční, lidské a technické</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III</a:t>
            </a:r>
            <a:endParaRPr lang="cs-CZ" dirty="0"/>
          </a:p>
        </p:txBody>
      </p:sp>
    </p:spTree>
    <p:extLst>
      <p:ext uri="{BB962C8B-B14F-4D97-AF65-F5344CB8AC3E}">
        <p14:creationId xmlns:p14="http://schemas.microsoft.com/office/powerpoint/2010/main" val="2543860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Schopnosti </a:t>
            </a:r>
            <a:r>
              <a:rPr lang="cs-CZ" sz="1800" dirty="0"/>
              <a:t>- jedná se o vrozené způsobilosti, které může člověk cíleným tréninkem rozvíjet, přičemž nikdy nemůže touto cestou získat schopnosti nové. Mezi nejvýznamnější manažerské způsobilosti patří intelektové schopnosti jedince (schopnost paměti a soustředěné pozornosti a vnímání), racionální inteligence a emoční inteligence. </a:t>
            </a:r>
            <a:endParaRPr lang="cs-CZ" sz="1800" dirty="0" smtClean="0"/>
          </a:p>
          <a:p>
            <a:pPr algn="just"/>
            <a:r>
              <a:rPr lang="cs-CZ" sz="1800" dirty="0" smtClean="0"/>
              <a:t>Strukturovanost </a:t>
            </a:r>
            <a:r>
              <a:rPr lang="cs-CZ" sz="1800" dirty="0"/>
              <a:t>kompetencí je značně složitá záležitost, a to nejen v případě manažerských kompetencí. K lepšímu pochopení struktury kompetence byl vytvořen hierarchický model struktury kompetence od autorů Lucia a </a:t>
            </a:r>
            <a:r>
              <a:rPr lang="cs-CZ" sz="1800" dirty="0" err="1" smtClean="0"/>
              <a:t>Lepsingera</a:t>
            </a:r>
            <a:r>
              <a:rPr lang="cs-CZ" sz="1800" dirty="0" smtClean="0"/>
              <a:t>. </a:t>
            </a:r>
            <a:r>
              <a:rPr lang="cs-CZ" sz="1800" dirty="0"/>
              <a:t>Spodní vrstva představuje stabilní a základní složky osobnosti jedince. Tyto složky jsou obtížně ovlivnitelné a měnitelné. Prostřední vrstva naopak zahrnuje složky poměrně lehce ovlivnitelné. Jedná se o předvídatelné charakteristiky získané během života a profesní praxí. Vrchol pyramidy tvoří chování jakožto přímo pozorovatelný projev jedince.</a:t>
            </a:r>
            <a:r>
              <a:rPr lang="cs-CZ" sz="1800" dirty="0" smtClean="0"/>
              <a:t> </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Složky manažerských kompetencí IV</a:t>
            </a:r>
            <a:endParaRPr lang="cs-CZ" dirty="0"/>
          </a:p>
        </p:txBody>
      </p:sp>
    </p:spTree>
    <p:extLst>
      <p:ext uri="{BB962C8B-B14F-4D97-AF65-F5344CB8AC3E}">
        <p14:creationId xmlns:p14="http://schemas.microsoft.com/office/powerpoint/2010/main" val="202152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Kompetenční model představuje určitou kombinaci znalostí, dovedností a schopností, které jsou potřebné k výkonu určité funkce, k plnění konkrétních úkolů. </a:t>
            </a:r>
            <a:endParaRPr lang="cs-CZ" sz="1800" dirty="0" smtClean="0"/>
          </a:p>
          <a:p>
            <a:pPr algn="just"/>
            <a:r>
              <a:rPr lang="cs-CZ" sz="1800" dirty="0" smtClean="0"/>
              <a:t>Kompetenční </a:t>
            </a:r>
            <a:r>
              <a:rPr lang="cs-CZ" sz="1800" dirty="0"/>
              <a:t>model není cestou tvorby standardu, ale cestou k řízení diverzity a výkonu, a zajišťující vysokou míru měřitelnosti výkonů</a:t>
            </a:r>
            <a:r>
              <a:rPr lang="cs-CZ" sz="1800" dirty="0" smtClean="0"/>
              <a:t>.</a:t>
            </a:r>
          </a:p>
          <a:p>
            <a:pPr algn="just"/>
            <a:r>
              <a:rPr lang="cs-CZ" sz="1800" dirty="0"/>
              <a:t>K</a:t>
            </a:r>
            <a:r>
              <a:rPr lang="cs-CZ" sz="1800" dirty="0" smtClean="0"/>
              <a:t>ompetenční </a:t>
            </a:r>
            <a:r>
              <a:rPr lang="cs-CZ" sz="1800" dirty="0"/>
              <a:t>model </a:t>
            </a:r>
            <a:r>
              <a:rPr lang="cs-CZ" sz="1800" dirty="0" smtClean="0"/>
              <a:t>je </a:t>
            </a:r>
            <a:r>
              <a:rPr lang="cs-CZ" sz="1800" dirty="0"/>
              <a:t>soubor kompetencí, neboli způsobilostí, nezbytných pro výkon konkrétní pracovní </a:t>
            </a:r>
            <a:r>
              <a:rPr lang="cs-CZ" sz="1800" dirty="0" smtClean="0"/>
              <a:t>pozice.</a:t>
            </a:r>
          </a:p>
          <a:p>
            <a:pPr algn="just"/>
            <a:r>
              <a:rPr lang="cs-CZ" sz="1800" dirty="0"/>
              <a:t>Kompetenční model propojuje kompetence organizace a jejich pracovníků a reflektuje, že stejnou věc lze realizovat různými způsoby. </a:t>
            </a:r>
            <a:endParaRPr lang="cs-CZ" sz="1800" dirty="0" smtClean="0"/>
          </a:p>
          <a:p>
            <a:pPr algn="just"/>
            <a:r>
              <a:rPr lang="cs-CZ" sz="1800" dirty="0" smtClean="0"/>
              <a:t>Kompetenční </a:t>
            </a:r>
            <a:r>
              <a:rPr lang="cs-CZ" sz="1800" dirty="0"/>
              <a:t>model tak může být chápán jako most, po němž kráčí lidé z pravé strany (personální strategie), aby naplnili strategii organizace na levé straně mostu.</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Kompetenční model</a:t>
            </a:r>
            <a:endParaRPr lang="cs-CZ" dirty="0"/>
          </a:p>
        </p:txBody>
      </p:sp>
    </p:spTree>
    <p:extLst>
      <p:ext uri="{BB962C8B-B14F-4D97-AF65-F5344CB8AC3E}">
        <p14:creationId xmlns:p14="http://schemas.microsoft.com/office/powerpoint/2010/main" val="2745795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4117" y="987574"/>
            <a:ext cx="756534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Model </a:t>
            </a:r>
            <a:r>
              <a:rPr lang="cs-CZ" sz="1800" b="1" dirty="0"/>
              <a:t>ústředních kompetencí</a:t>
            </a:r>
            <a:r>
              <a:rPr lang="cs-CZ" sz="1800" dirty="0"/>
              <a:t> – zahrnuje kompetence společné a nevyhnutelné pro všechny zaměstnance organizace bez ohledu na jejich pozici v hierarchii nebo jejich </a:t>
            </a:r>
            <a:r>
              <a:rPr lang="cs-CZ" sz="1800" dirty="0" smtClean="0"/>
              <a:t>roli.</a:t>
            </a:r>
          </a:p>
          <a:p>
            <a:pPr lvl="0" algn="just"/>
            <a:endParaRPr lang="cs-CZ" sz="1800" dirty="0"/>
          </a:p>
          <a:p>
            <a:pPr lvl="0" algn="just"/>
            <a:r>
              <a:rPr lang="cs-CZ" sz="1800" b="1" dirty="0" smtClean="0"/>
              <a:t>Specifický </a:t>
            </a:r>
            <a:r>
              <a:rPr lang="cs-CZ" sz="1800" b="1" dirty="0"/>
              <a:t>kompetenční model</a:t>
            </a:r>
            <a:r>
              <a:rPr lang="cs-CZ" sz="1800" dirty="0"/>
              <a:t> – bývá vytvořený za účelem identifikace specifických kompetencí manažerů, které je činí tak úspěšnými v konkrétních pozicích dané </a:t>
            </a:r>
            <a:r>
              <a:rPr lang="cs-CZ" sz="1800" dirty="0" smtClean="0"/>
              <a:t>organizace.</a:t>
            </a:r>
          </a:p>
          <a:p>
            <a:pPr lvl="0" algn="just"/>
            <a:endParaRPr lang="cs-CZ" sz="1800" dirty="0"/>
          </a:p>
          <a:p>
            <a:pPr lvl="0" algn="just"/>
            <a:r>
              <a:rPr lang="cs-CZ" sz="1800" b="1" dirty="0" smtClean="0"/>
              <a:t>Generický </a:t>
            </a:r>
            <a:r>
              <a:rPr lang="cs-CZ" sz="1800" b="1" dirty="0"/>
              <a:t>kompetenční model</a:t>
            </a:r>
            <a:r>
              <a:rPr lang="cs-CZ" sz="1800" dirty="0"/>
              <a:t> – zahrnuje seznam kompetencí, které jsou obvykle shodné pro všechny nebo většinu konkrétních manažerských pozic v organizaci.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Typy kompetenčních modelů</a:t>
            </a:r>
            <a:endParaRPr lang="cs-CZ" dirty="0"/>
          </a:p>
        </p:txBody>
      </p:sp>
    </p:spTree>
    <p:extLst>
      <p:ext uri="{BB962C8B-B14F-4D97-AF65-F5344CB8AC3E}">
        <p14:creationId xmlns:p14="http://schemas.microsoft.com/office/powerpoint/2010/main" val="51787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prostředí, obecně řečeno, představuje veškeré síly a vlivy, přímého nebo nepřímého vlivu, působící na podnikatelské subjekty. </a:t>
            </a:r>
            <a:endParaRPr lang="cs-CZ" sz="1800" dirty="0" smtClean="0"/>
          </a:p>
          <a:p>
            <a:pPr algn="just"/>
            <a:r>
              <a:rPr lang="cs-CZ" sz="1800" dirty="0" smtClean="0"/>
              <a:t>Podnikatelské </a:t>
            </a:r>
            <a:r>
              <a:rPr lang="cs-CZ" sz="1800" dirty="0"/>
              <a:t>prostředí musí být chápáno v celé jeho celistvosti, jako určitý komplex faktorů, vztahů a vlivů působících na daný podnikatelský subjekt</a:t>
            </a:r>
            <a:r>
              <a:rPr lang="cs-CZ" sz="1800" dirty="0" smtClean="0"/>
              <a:t>.</a:t>
            </a:r>
            <a:endParaRPr lang="cs-CZ" sz="1800" dirty="0"/>
          </a:p>
          <a:p>
            <a:pPr algn="just"/>
            <a:r>
              <a:rPr lang="cs-CZ" sz="1800" dirty="0"/>
              <a:t>K</a:t>
            </a:r>
            <a:r>
              <a:rPr lang="cs-CZ" sz="1800" dirty="0" smtClean="0"/>
              <a:t>aždý </a:t>
            </a:r>
            <a:r>
              <a:rPr lang="cs-CZ" sz="1800" dirty="0"/>
              <a:t>podnik je otevřený systém, který má vztahy k okolím, ve kterém a působí a výsledky podniku pak ve značné míře závisí na faktorech vnějšího a vnitřního prostředí. Všechny tyto faktory a síly musí vzít manažer do úvahy při realizaci a výkonu manažerských funkcí. Tyto faktory nelze ignorovat nebo zcela pomíjet. </a:t>
            </a:r>
            <a:endParaRPr lang="cs-CZ" sz="1800" dirty="0" smtClean="0"/>
          </a:p>
          <a:p>
            <a:pPr algn="just"/>
            <a:r>
              <a:rPr lang="cs-CZ" sz="1800" dirty="0"/>
              <a:t>v </a:t>
            </a:r>
            <a:r>
              <a:rPr lang="cs-CZ" sz="1800" dirty="0" err="1"/>
              <a:t>Timmonsově</a:t>
            </a:r>
            <a:r>
              <a:rPr lang="cs-CZ" sz="1800" dirty="0"/>
              <a:t> modelu z roku 2001 podnikatelské prostředí jako jeden ze tří faktorů úspěchů podnikání. V tomto svém modelu jej </a:t>
            </a:r>
            <a:r>
              <a:rPr lang="cs-CZ" sz="1800" dirty="0" err="1"/>
              <a:t>Timmons</a:t>
            </a:r>
            <a:r>
              <a:rPr lang="cs-CZ" sz="1800" dirty="0"/>
              <a:t> označuje jako hnací síly.</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Podnikatelské prostředí a jeho vliv na management organizace</a:t>
            </a:r>
            <a:endParaRPr lang="cs-CZ" sz="2200" dirty="0"/>
          </a:p>
        </p:txBody>
      </p:sp>
    </p:spTree>
    <p:extLst>
      <p:ext uri="{BB962C8B-B14F-4D97-AF65-F5344CB8AC3E}">
        <p14:creationId xmlns:p14="http://schemas.microsoft.com/office/powerpoint/2010/main" val="372841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Příklad kompetenčního modelu MŠMT I</a:t>
            </a:r>
            <a:endParaRPr lang="cs-CZ" dirty="0"/>
          </a:p>
        </p:txBody>
      </p:sp>
      <p:graphicFrame>
        <p:nvGraphicFramePr>
          <p:cNvPr id="2" name="Tabulka 1"/>
          <p:cNvGraphicFramePr>
            <a:graphicFrameLocks noGrp="1"/>
          </p:cNvGraphicFramePr>
          <p:nvPr>
            <p:extLst/>
          </p:nvPr>
        </p:nvGraphicFramePr>
        <p:xfrm>
          <a:off x="683565" y="915566"/>
          <a:ext cx="7272810" cy="3619350"/>
        </p:xfrm>
        <a:graphic>
          <a:graphicData uri="http://schemas.openxmlformats.org/drawingml/2006/table">
            <a:tbl>
              <a:tblPr firstRow="1" firstCol="1" bandRow="1">
                <a:tableStyleId>{5C22544A-7EE6-4342-B048-85BDC9FD1C3A}</a:tableStyleId>
              </a:tblPr>
              <a:tblGrid>
                <a:gridCol w="1368155">
                  <a:extLst>
                    <a:ext uri="{9D8B030D-6E8A-4147-A177-3AD203B41FA5}">
                      <a16:colId xmlns:a16="http://schemas.microsoft.com/office/drawing/2014/main" val="1421315882"/>
                    </a:ext>
                  </a:extLst>
                </a:gridCol>
                <a:gridCol w="1296144">
                  <a:extLst>
                    <a:ext uri="{9D8B030D-6E8A-4147-A177-3AD203B41FA5}">
                      <a16:colId xmlns:a16="http://schemas.microsoft.com/office/drawing/2014/main" val="3616794799"/>
                    </a:ext>
                  </a:extLst>
                </a:gridCol>
                <a:gridCol w="1234692">
                  <a:extLst>
                    <a:ext uri="{9D8B030D-6E8A-4147-A177-3AD203B41FA5}">
                      <a16:colId xmlns:a16="http://schemas.microsoft.com/office/drawing/2014/main" val="386359169"/>
                    </a:ext>
                  </a:extLst>
                </a:gridCol>
                <a:gridCol w="496051">
                  <a:extLst>
                    <a:ext uri="{9D8B030D-6E8A-4147-A177-3AD203B41FA5}">
                      <a16:colId xmlns:a16="http://schemas.microsoft.com/office/drawing/2014/main" val="1911568359"/>
                    </a:ext>
                  </a:extLst>
                </a:gridCol>
                <a:gridCol w="2877768">
                  <a:extLst>
                    <a:ext uri="{9D8B030D-6E8A-4147-A177-3AD203B41FA5}">
                      <a16:colId xmlns:a16="http://schemas.microsoft.com/office/drawing/2014/main" val="3869466281"/>
                    </a:ext>
                  </a:extLst>
                </a:gridCol>
              </a:tblGrid>
              <a:tr h="472403">
                <a:tc rowSpan="4">
                  <a:txBody>
                    <a:bodyPr/>
                    <a:lstStyle/>
                    <a:p>
                      <a:pPr indent="13970" algn="ctr">
                        <a:lnSpc>
                          <a:spcPct val="115000"/>
                        </a:lnSpc>
                        <a:spcBef>
                          <a:spcPts val="1200"/>
                        </a:spcBef>
                        <a:spcAft>
                          <a:spcPts val="1200"/>
                        </a:spcAft>
                      </a:pPr>
                      <a:r>
                        <a:rPr lang="cs-CZ" sz="1800" dirty="0">
                          <a:solidFill>
                            <a:srgbClr val="000000"/>
                          </a:solidFill>
                          <a:effectLst/>
                        </a:rPr>
                        <a:t>Kompetence</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tc gridSpan="3">
                  <a:txBody>
                    <a:bodyPr/>
                    <a:lstStyle/>
                    <a:p>
                      <a:pPr indent="180340" algn="just">
                        <a:lnSpc>
                          <a:spcPct val="115000"/>
                        </a:lnSpc>
                        <a:spcBef>
                          <a:spcPts val="1200"/>
                        </a:spcBef>
                        <a:spcAft>
                          <a:spcPts val="1200"/>
                        </a:spcAft>
                      </a:pPr>
                      <a:r>
                        <a:rPr lang="cs-CZ" sz="1800">
                          <a:solidFill>
                            <a:srgbClr val="000000"/>
                          </a:solidFill>
                          <a:effectLst/>
                        </a:rPr>
                        <a:t>Měkké (soft) kompetence </a:t>
                      </a:r>
                      <a:endParaRPr lang="cs-C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tc hMerge="1">
                  <a:txBody>
                    <a:bodyPr/>
                    <a:lstStyle/>
                    <a:p>
                      <a:endParaRPr lang="cs-CZ"/>
                    </a:p>
                  </a:txBody>
                  <a:tcPr/>
                </a:tc>
                <a:tc rowSpan="2">
                  <a:txBody>
                    <a:bodyPr/>
                    <a:lstStyle/>
                    <a:p>
                      <a:pPr indent="180340" algn="ctr">
                        <a:lnSpc>
                          <a:spcPct val="115000"/>
                        </a:lnSpc>
                        <a:spcBef>
                          <a:spcPts val="1200"/>
                        </a:spcBef>
                        <a:spcAft>
                          <a:spcPts val="1200"/>
                        </a:spcAft>
                      </a:pPr>
                      <a:r>
                        <a:rPr lang="cs-CZ" sz="1800">
                          <a:solidFill>
                            <a:srgbClr val="000000"/>
                          </a:solidFill>
                          <a:effectLst/>
                        </a:rPr>
                        <a:t>Obecné kompetence</a:t>
                      </a:r>
                      <a:endParaRPr lang="cs-CZ"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extLst>
                  <a:ext uri="{0D108BD9-81ED-4DB2-BD59-A6C34878D82A}">
                    <a16:rowId xmlns:a16="http://schemas.microsoft.com/office/drawing/2014/main" val="2537654454"/>
                  </a:ext>
                </a:extLst>
              </a:tr>
              <a:tr h="1638783">
                <a:tc vMerge="1">
                  <a:txBody>
                    <a:bodyPr/>
                    <a:lstStyle/>
                    <a:p>
                      <a:endParaRPr lang="cs-CZ"/>
                    </a:p>
                  </a:txBody>
                  <a:tcPr/>
                </a:tc>
                <a:tc rowSpan="3">
                  <a:txBody>
                    <a:bodyPr/>
                    <a:lstStyle/>
                    <a:p>
                      <a:pPr marL="0" indent="0" algn="just">
                        <a:lnSpc>
                          <a:spcPct val="115000"/>
                        </a:lnSpc>
                        <a:spcBef>
                          <a:spcPts val="1200"/>
                        </a:spcBef>
                        <a:spcAft>
                          <a:spcPts val="1200"/>
                        </a:spcAft>
                      </a:pPr>
                      <a:r>
                        <a:rPr lang="cs-CZ" sz="1800" dirty="0">
                          <a:solidFill>
                            <a:srgbClr val="000000"/>
                          </a:solidFill>
                          <a:effectLst/>
                        </a:rPr>
                        <a:t>Odborné (hard) kompetence</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gridSpan="2">
                  <a:txBody>
                    <a:bodyPr/>
                    <a:lstStyle/>
                    <a:p>
                      <a:pPr marL="0" indent="0" algn="l">
                        <a:lnSpc>
                          <a:spcPct val="115000"/>
                        </a:lnSpc>
                        <a:spcBef>
                          <a:spcPts val="1200"/>
                        </a:spcBef>
                        <a:spcAft>
                          <a:spcPts val="0"/>
                        </a:spcAft>
                      </a:pPr>
                      <a:r>
                        <a:rPr lang="cs-CZ" sz="1800" dirty="0">
                          <a:solidFill>
                            <a:srgbClr val="000000"/>
                          </a:solidFill>
                          <a:effectLst/>
                        </a:rPr>
                        <a:t>Odborné kompetence</a:t>
                      </a:r>
                    </a:p>
                    <a:p>
                      <a:pPr marL="0" indent="0" algn="l">
                        <a:lnSpc>
                          <a:spcPct val="115000"/>
                        </a:lnSpc>
                        <a:spcBef>
                          <a:spcPts val="1200"/>
                        </a:spcBef>
                        <a:spcAft>
                          <a:spcPts val="0"/>
                        </a:spcAft>
                      </a:pPr>
                      <a:r>
                        <a:rPr lang="cs-CZ" sz="1800" dirty="0">
                          <a:solidFill>
                            <a:srgbClr val="000000"/>
                          </a:solidFill>
                          <a:effectLst/>
                        </a:rPr>
                        <a:t>obecné (přenositelné, průřezové</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nchor="ctr"/>
                </a:tc>
                <a:tc hMerge="1">
                  <a:txBody>
                    <a:bodyPr/>
                    <a:lstStyle/>
                    <a:p>
                      <a:endParaRPr lang="cs-CZ"/>
                    </a:p>
                  </a:txBody>
                  <a:tcPr/>
                </a:tc>
                <a:tc vMerge="1">
                  <a:txBody>
                    <a:bodyPr/>
                    <a:lstStyle/>
                    <a:p>
                      <a:endParaRPr lang="cs-CZ"/>
                    </a:p>
                  </a:txBody>
                  <a:tcPr/>
                </a:tc>
                <a:extLst>
                  <a:ext uri="{0D108BD9-81ED-4DB2-BD59-A6C34878D82A}">
                    <a16:rowId xmlns:a16="http://schemas.microsoft.com/office/drawing/2014/main" val="1677130577"/>
                  </a:ext>
                </a:extLst>
              </a:tr>
              <a:tr h="472403">
                <a:tc vMerge="1">
                  <a:txBody>
                    <a:bodyPr/>
                    <a:lstStyle/>
                    <a:p>
                      <a:endParaRPr lang="cs-CZ"/>
                    </a:p>
                  </a:txBody>
                  <a:tcPr/>
                </a:tc>
                <a:tc vMerge="1">
                  <a:txBody>
                    <a:bodyPr/>
                    <a:lstStyle/>
                    <a:p>
                      <a:endParaRPr lang="cs-CZ"/>
                    </a:p>
                  </a:txBody>
                  <a:tcPr/>
                </a:tc>
                <a:tc rowSpan="2">
                  <a:txBody>
                    <a:bodyPr/>
                    <a:lstStyle/>
                    <a:p>
                      <a:pPr marL="0" indent="0" algn="just">
                        <a:lnSpc>
                          <a:spcPct val="115000"/>
                        </a:lnSpc>
                        <a:spcBef>
                          <a:spcPts val="1200"/>
                        </a:spcBef>
                        <a:spcAft>
                          <a:spcPts val="1200"/>
                        </a:spcAft>
                      </a:pPr>
                      <a:r>
                        <a:rPr lang="cs-CZ" sz="1800" dirty="0">
                          <a:solidFill>
                            <a:srgbClr val="000000"/>
                          </a:solidFill>
                          <a:effectLst/>
                        </a:rPr>
                        <a:t>Odborné kompetence specifické</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gridSpan="2">
                  <a:txBody>
                    <a:bodyPr/>
                    <a:lstStyle/>
                    <a:p>
                      <a:pPr marL="0" indent="0" algn="just">
                        <a:lnSpc>
                          <a:spcPct val="115000"/>
                        </a:lnSpc>
                        <a:spcBef>
                          <a:spcPts val="1200"/>
                        </a:spcBef>
                        <a:spcAft>
                          <a:spcPts val="1200"/>
                        </a:spcAft>
                      </a:pPr>
                      <a:r>
                        <a:rPr lang="cs-CZ" sz="1800" dirty="0">
                          <a:solidFill>
                            <a:srgbClr val="000000"/>
                          </a:solidFill>
                          <a:effectLst/>
                        </a:rPr>
                        <a:t>Kompetence – činnostní charakter</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extLst>
                  <a:ext uri="{0D108BD9-81ED-4DB2-BD59-A6C34878D82A}">
                    <a16:rowId xmlns:a16="http://schemas.microsoft.com/office/drawing/2014/main" val="1337028443"/>
                  </a:ext>
                </a:extLst>
              </a:tr>
              <a:tr h="944804">
                <a:tc vMerge="1">
                  <a:txBody>
                    <a:bodyPr/>
                    <a:lstStyle/>
                    <a:p>
                      <a:endParaRPr lang="cs-CZ"/>
                    </a:p>
                  </a:txBody>
                  <a:tcPr/>
                </a:tc>
                <a:tc vMerge="1">
                  <a:txBody>
                    <a:bodyPr/>
                    <a:lstStyle/>
                    <a:p>
                      <a:endParaRPr lang="cs-CZ"/>
                    </a:p>
                  </a:txBody>
                  <a:tcPr/>
                </a:tc>
                <a:tc vMerge="1">
                  <a:txBody>
                    <a:bodyPr/>
                    <a:lstStyle/>
                    <a:p>
                      <a:endParaRPr lang="cs-CZ"/>
                    </a:p>
                  </a:txBody>
                  <a:tcPr/>
                </a:tc>
                <a:tc gridSpan="2">
                  <a:txBody>
                    <a:bodyPr/>
                    <a:lstStyle/>
                    <a:p>
                      <a:pPr indent="180340" algn="just">
                        <a:lnSpc>
                          <a:spcPct val="115000"/>
                        </a:lnSpc>
                        <a:spcBef>
                          <a:spcPts val="1200"/>
                        </a:spcBef>
                        <a:spcAft>
                          <a:spcPts val="1200"/>
                        </a:spcAft>
                      </a:pPr>
                      <a:r>
                        <a:rPr lang="cs-CZ" sz="1800" dirty="0">
                          <a:solidFill>
                            <a:srgbClr val="000000"/>
                          </a:solidFill>
                          <a:effectLst/>
                        </a:rPr>
                        <a:t>Znalosti - výjimky</a:t>
                      </a:r>
                      <a:endParaRPr lang="cs-CZ"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6813" marR="46813" marT="0" marB="0"/>
                </a:tc>
                <a:tc hMerge="1">
                  <a:txBody>
                    <a:bodyPr/>
                    <a:lstStyle/>
                    <a:p>
                      <a:endParaRPr lang="cs-CZ"/>
                    </a:p>
                  </a:txBody>
                  <a:tcPr/>
                </a:tc>
                <a:extLst>
                  <a:ext uri="{0D108BD9-81ED-4DB2-BD59-A6C34878D82A}">
                    <a16:rowId xmlns:a16="http://schemas.microsoft.com/office/drawing/2014/main" val="4071149404"/>
                  </a:ext>
                </a:extLst>
              </a:tr>
            </a:tbl>
          </a:graphicData>
        </a:graphic>
      </p:graphicFrame>
    </p:spTree>
    <p:extLst>
      <p:ext uri="{BB962C8B-B14F-4D97-AF65-F5344CB8AC3E}">
        <p14:creationId xmlns:p14="http://schemas.microsoft.com/office/powerpoint/2010/main" val="32457148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Kompetence jsou rozdělené do tří základních typů:</a:t>
            </a:r>
          </a:p>
          <a:p>
            <a:pPr lvl="0" algn="just"/>
            <a:r>
              <a:rPr lang="cs-CZ" sz="1800" dirty="0"/>
              <a:t>měkké kompetence – efektivní komunikace, plánování a organizování práce, orientace v informacích aj. </a:t>
            </a:r>
          </a:p>
          <a:p>
            <a:pPr lvl="0" algn="just"/>
            <a:r>
              <a:rPr lang="cs-CZ" sz="1800" dirty="0"/>
              <a:t>odborné kompetence obecné – obecné znalosti představují obecné způsobilosti jako je znalost anglického jazyka, využívání PC při práci, řidičský průkaz B, základní právní a ekonomické povědomí aj. </a:t>
            </a:r>
          </a:p>
          <a:p>
            <a:pPr algn="just"/>
            <a:r>
              <a:rPr lang="cs-CZ" sz="1800" dirty="0"/>
              <a:t>odborné kompetence specifické – kompetence specifické tvoří kvalifikační standard dílčí kvalifikace a je tvořenou složkou činnostní (např. kladení elektrických vedení, sestavování jídelního lístku aj.) a složkou znalostní (např. legislativa mysliveckého a lesního hospodářství, základní pojmy a vztahy v elektrotechnice aj.) </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Příklad kompetenčního modelu </a:t>
            </a:r>
            <a:r>
              <a:rPr lang="cs-CZ" dirty="0" smtClean="0"/>
              <a:t>MŠMT II</a:t>
            </a:r>
            <a:endParaRPr lang="cs-CZ" dirty="0"/>
          </a:p>
        </p:txBody>
      </p:sp>
    </p:spTree>
    <p:extLst>
      <p:ext uri="{BB962C8B-B14F-4D97-AF65-F5344CB8AC3E}">
        <p14:creationId xmlns:p14="http://schemas.microsoft.com/office/powerpoint/2010/main" val="376901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odborné </a:t>
            </a:r>
            <a:r>
              <a:rPr lang="cs-CZ" sz="1800" dirty="0"/>
              <a:t>kompetence obecné </a:t>
            </a:r>
            <a:r>
              <a:rPr lang="cs-CZ" sz="1800" dirty="0" smtClean="0"/>
              <a:t>– ekonomické povědomí; právní povědomí; jazyková </a:t>
            </a:r>
            <a:r>
              <a:rPr lang="cs-CZ" sz="1800" dirty="0"/>
              <a:t>způsobilost v </a:t>
            </a:r>
            <a:r>
              <a:rPr lang="cs-CZ" sz="1800" dirty="0" smtClean="0"/>
              <a:t>češtině; jazyková </a:t>
            </a:r>
            <a:r>
              <a:rPr lang="cs-CZ" sz="1800" dirty="0"/>
              <a:t>způsobilost v anglickém </a:t>
            </a:r>
            <a:r>
              <a:rPr lang="cs-CZ" sz="1800" dirty="0" smtClean="0"/>
              <a:t>jazyce;</a:t>
            </a:r>
          </a:p>
          <a:p>
            <a:pPr lvl="0" algn="just"/>
            <a:endParaRPr lang="cs-CZ" sz="1800" dirty="0"/>
          </a:p>
          <a:p>
            <a:pPr lvl="0" algn="just"/>
            <a:r>
              <a:rPr lang="cs-CZ" sz="1800" dirty="0"/>
              <a:t>o</a:t>
            </a:r>
            <a:r>
              <a:rPr lang="cs-CZ" sz="1800" dirty="0" smtClean="0"/>
              <a:t>dborné </a:t>
            </a:r>
            <a:r>
              <a:rPr lang="cs-CZ" sz="1800" dirty="0"/>
              <a:t>kompetence </a:t>
            </a:r>
            <a:r>
              <a:rPr lang="cs-CZ" sz="1800" dirty="0" smtClean="0"/>
              <a:t>specifické – strategické </a:t>
            </a:r>
            <a:r>
              <a:rPr lang="cs-CZ" sz="1800" dirty="0"/>
              <a:t>řízení regionálního </a:t>
            </a:r>
            <a:r>
              <a:rPr lang="cs-CZ" sz="1800" dirty="0" smtClean="0"/>
              <a:t>rozvoje; projektové </a:t>
            </a:r>
            <a:r>
              <a:rPr lang="cs-CZ" sz="1800" dirty="0"/>
              <a:t>a programové </a:t>
            </a:r>
            <a:r>
              <a:rPr lang="cs-CZ" sz="1800" dirty="0" smtClean="0"/>
              <a:t>řízení; risk management;</a:t>
            </a:r>
          </a:p>
          <a:p>
            <a:pPr lvl="0" algn="just"/>
            <a:endParaRPr lang="cs-CZ" sz="1800" dirty="0"/>
          </a:p>
          <a:p>
            <a:pPr lvl="0" algn="just"/>
            <a:r>
              <a:rPr lang="cs-CZ" sz="1800" dirty="0"/>
              <a:t>měkké kompetence </a:t>
            </a:r>
            <a:r>
              <a:rPr lang="cs-CZ" sz="1800" dirty="0" smtClean="0"/>
              <a:t>– kompetence </a:t>
            </a:r>
            <a:r>
              <a:rPr lang="cs-CZ" sz="1800" dirty="0"/>
              <a:t>k ovlivňování a přesvědčování </a:t>
            </a:r>
            <a:r>
              <a:rPr lang="cs-CZ" sz="1800" dirty="0" smtClean="0"/>
              <a:t>ostatních; kompetence </a:t>
            </a:r>
            <a:r>
              <a:rPr lang="cs-CZ" sz="1800" dirty="0"/>
              <a:t>k vedení </a:t>
            </a:r>
            <a:r>
              <a:rPr lang="cs-CZ" sz="1800" dirty="0" smtClean="0"/>
              <a:t>lidí; kompetence </a:t>
            </a:r>
            <a:r>
              <a:rPr lang="cs-CZ" sz="1800" dirty="0"/>
              <a:t>k </a:t>
            </a:r>
            <a:r>
              <a:rPr lang="cs-CZ" sz="1800" dirty="0" smtClean="0"/>
              <a:t>výkonnosti; kompetence </a:t>
            </a:r>
            <a:r>
              <a:rPr lang="cs-CZ" sz="1800" dirty="0"/>
              <a:t>ke koncepčnímu </a:t>
            </a:r>
            <a:r>
              <a:rPr lang="cs-CZ" sz="1800" dirty="0" smtClean="0"/>
              <a:t>myšlení; kompetence </a:t>
            </a:r>
            <a:r>
              <a:rPr lang="cs-CZ" sz="1800" dirty="0"/>
              <a:t>k </a:t>
            </a:r>
            <a:r>
              <a:rPr lang="cs-CZ" sz="1800" dirty="0" smtClean="0"/>
              <a:t>samostatnosti; kompetence </a:t>
            </a:r>
            <a:r>
              <a:rPr lang="cs-CZ" sz="1800" dirty="0"/>
              <a:t>k řešení </a:t>
            </a:r>
            <a:r>
              <a:rPr lang="cs-CZ" sz="1800" dirty="0" smtClean="0"/>
              <a:t>problémů; kompetence </a:t>
            </a:r>
            <a:r>
              <a:rPr lang="cs-CZ" sz="1800" dirty="0"/>
              <a:t>k budování </a:t>
            </a:r>
            <a:r>
              <a:rPr lang="cs-CZ" sz="1800" dirty="0" smtClean="0"/>
              <a:t>vztahů;</a:t>
            </a:r>
          </a:p>
          <a:p>
            <a:pPr lvl="0" algn="just"/>
            <a:endParaRPr lang="cs-CZ" sz="1800" dirty="0"/>
          </a:p>
          <a:p>
            <a:pPr algn="just"/>
            <a:r>
              <a:rPr lang="cs-CZ" sz="1800" dirty="0"/>
              <a:t>kompetence k orientaci v mocenské a organizační </a:t>
            </a:r>
            <a:r>
              <a:rPr lang="cs-CZ" sz="1800" dirty="0" smtClean="0"/>
              <a:t>struktuře.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Příklad:  Kompetenční model pro nově přijatého manažera</a:t>
            </a:r>
            <a:endParaRPr lang="cs-CZ" dirty="0"/>
          </a:p>
        </p:txBody>
      </p:sp>
    </p:spTree>
    <p:extLst>
      <p:ext uri="{BB962C8B-B14F-4D97-AF65-F5344CB8AC3E}">
        <p14:creationId xmlns:p14="http://schemas.microsoft.com/office/powerpoint/2010/main" val="75120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Jednou z prvních komplexnějších teorií </a:t>
            </a:r>
            <a:r>
              <a:rPr lang="cs-CZ" sz="1800" dirty="0" err="1"/>
              <a:t>leadershipu</a:t>
            </a:r>
            <a:r>
              <a:rPr lang="cs-CZ" sz="1800" dirty="0"/>
              <a:t>, která se dostala do popředí zájmu ve druhé polovině dvacátého století, je </a:t>
            </a:r>
            <a:r>
              <a:rPr lang="cs-CZ" sz="1800" b="1" dirty="0"/>
              <a:t>teorie stylů</a:t>
            </a:r>
            <a:r>
              <a:rPr lang="cs-CZ" sz="1800" dirty="0"/>
              <a:t>. </a:t>
            </a:r>
            <a:endParaRPr lang="cs-CZ" sz="1800" dirty="0" smtClean="0"/>
          </a:p>
          <a:p>
            <a:pPr algn="just"/>
            <a:r>
              <a:rPr lang="cs-CZ" sz="1800" dirty="0" smtClean="0"/>
              <a:t>Rozdílnost </a:t>
            </a:r>
            <a:r>
              <a:rPr lang="cs-CZ" sz="1800" dirty="0"/>
              <a:t>stylů vedení vychází ze dvou základních dimenzí, a to z míry direktivnosti a z míry participace. </a:t>
            </a:r>
            <a:endParaRPr lang="cs-CZ" sz="1800" dirty="0" smtClean="0"/>
          </a:p>
          <a:p>
            <a:pPr algn="just"/>
            <a:r>
              <a:rPr lang="cs-CZ" sz="1800" dirty="0" smtClean="0"/>
              <a:t>Míra </a:t>
            </a:r>
            <a:r>
              <a:rPr lang="cs-CZ" sz="1800" dirty="0"/>
              <a:t>direktivnosti zobrazuje míru podpory samostatného chování a jednání spolupracovníka manažera. Zjednodušeně řečeno, do jaké míry manažer umožňuje a podporuje samostatné aktivity spolupracovníků a do jaké míry striktně řídí veškeré aktivity svých spolupracovníků. </a:t>
            </a:r>
            <a:endParaRPr lang="cs-CZ" sz="1800" dirty="0" smtClean="0"/>
          </a:p>
          <a:p>
            <a:pPr algn="just"/>
            <a:r>
              <a:rPr lang="cs-CZ" sz="1800" dirty="0" smtClean="0"/>
              <a:t>Míra </a:t>
            </a:r>
            <a:r>
              <a:rPr lang="cs-CZ" sz="1800" dirty="0"/>
              <a:t>participace představuje míru možností členů skupiny participovat na rozhodování a zároveň připravenost spolupracovníků podílet se na odpovědnosti spjatou s rozhodovací pravomocí</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Teorie stylů</a:t>
            </a:r>
            <a:endParaRPr lang="cs-CZ" dirty="0"/>
          </a:p>
        </p:txBody>
      </p:sp>
    </p:spTree>
    <p:extLst>
      <p:ext uri="{BB962C8B-B14F-4D97-AF65-F5344CB8AC3E}">
        <p14:creationId xmlns:p14="http://schemas.microsoft.com/office/powerpoint/2010/main" val="193428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Autoritativní</a:t>
            </a:r>
            <a:r>
              <a:rPr lang="cs-CZ" sz="1800" dirty="0"/>
              <a:t> (autokratický, direktivní) styl vedení – lídr přesně stanovuje způsob práce, sám se rozhoduje s velmi omezenou participací spolupracovníků, lídr přikazuje a kontroluje naplnění výsledků. </a:t>
            </a:r>
            <a:endParaRPr lang="cs-CZ" sz="1800" dirty="0" smtClean="0"/>
          </a:p>
          <a:p>
            <a:pPr marL="0" lvl="0" indent="0" algn="just">
              <a:buNone/>
            </a:pPr>
            <a:endParaRPr lang="cs-CZ" sz="1800" dirty="0"/>
          </a:p>
          <a:p>
            <a:pPr marL="0" lvl="0" indent="0" algn="just">
              <a:buNone/>
            </a:pPr>
            <a:r>
              <a:rPr lang="cs-CZ" sz="1800" dirty="0" smtClean="0"/>
              <a:t>U </a:t>
            </a:r>
            <a:r>
              <a:rPr lang="cs-CZ" sz="1800" dirty="0"/>
              <a:t>tohoto stylu vedení můžeme rozeznat následující </a:t>
            </a:r>
            <a:r>
              <a:rPr lang="cs-CZ" sz="1800" dirty="0" err="1"/>
              <a:t>substyly</a:t>
            </a:r>
            <a:r>
              <a:rPr lang="cs-CZ" sz="1800" dirty="0"/>
              <a:t>:</a:t>
            </a:r>
          </a:p>
          <a:p>
            <a:pPr marL="357188" lvl="1" indent="-357188" algn="just">
              <a:buFont typeface="Arial" panose="020B0604020202020204" pitchFamily="34" charset="0"/>
              <a:buChar char="•"/>
            </a:pPr>
            <a:r>
              <a:rPr lang="cs-CZ" sz="1800" dirty="0"/>
              <a:t>nezávislý autoritativní styl vedení – lídr pro své rozhodování nepotřebuje další informace, rozhoduje se na základě vlastního uvážení;</a:t>
            </a:r>
          </a:p>
          <a:p>
            <a:pPr algn="just"/>
            <a:r>
              <a:rPr lang="cs-CZ" sz="1800" dirty="0"/>
              <a:t>podporovaný autoritativní styl vedení – lídr pro své rozhodování získává informace od svého pracovního týmu</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Autoritativní styl vedení</a:t>
            </a:r>
            <a:endParaRPr lang="cs-CZ" dirty="0"/>
          </a:p>
        </p:txBody>
      </p:sp>
    </p:spTree>
    <p:extLst>
      <p:ext uri="{BB962C8B-B14F-4D97-AF65-F5344CB8AC3E}">
        <p14:creationId xmlns:p14="http://schemas.microsoft.com/office/powerpoint/2010/main" val="2868885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b="1" dirty="0"/>
              <a:t>Demokratický</a:t>
            </a:r>
            <a:r>
              <a:rPr lang="cs-CZ" sz="1800" dirty="0"/>
              <a:t> (konzultativní) styl vedení – lídr se rozhoduje na základě konzultací s vybranými členy svého pracovního týmu. </a:t>
            </a:r>
            <a:endParaRPr lang="cs-CZ" sz="1800" dirty="0" smtClean="0"/>
          </a:p>
          <a:p>
            <a:pPr marL="0" lvl="0" indent="0">
              <a:buNone/>
            </a:pPr>
            <a:endParaRPr lang="cs-CZ" sz="1800" dirty="0"/>
          </a:p>
          <a:p>
            <a:pPr marL="0" lvl="0" indent="0">
              <a:buNone/>
            </a:pPr>
            <a:r>
              <a:rPr lang="cs-CZ" sz="1800" dirty="0" smtClean="0"/>
              <a:t>Také </a:t>
            </a:r>
            <a:r>
              <a:rPr lang="cs-CZ" sz="1800" dirty="0"/>
              <a:t>u tohoto stylu vedení rozeznáváme dva </a:t>
            </a:r>
            <a:r>
              <a:rPr lang="cs-CZ" sz="1800" dirty="0" err="1"/>
              <a:t>substyly</a:t>
            </a:r>
            <a:r>
              <a:rPr lang="cs-CZ" sz="1800" dirty="0"/>
              <a:t>:</a:t>
            </a:r>
          </a:p>
          <a:p>
            <a:pPr marL="357188" lvl="1" indent="-357188">
              <a:buFont typeface="Arial" panose="020B0604020202020204" pitchFamily="34" charset="0"/>
              <a:buChar char="•"/>
            </a:pPr>
            <a:r>
              <a:rPr lang="cs-CZ" sz="1800" dirty="0"/>
              <a:t>individuálně demokratický styl vedení – konzultace a diskuse probíhá individuálně s jednotlivými členy týmu;</a:t>
            </a:r>
          </a:p>
          <a:p>
            <a:pPr marL="357188" lvl="1" indent="-357188">
              <a:buFont typeface="Arial" panose="020B0604020202020204" pitchFamily="34" charset="0"/>
              <a:buChar char="•"/>
            </a:pPr>
            <a:r>
              <a:rPr lang="cs-CZ" sz="1800" dirty="0"/>
              <a:t>skupinově demokratický styl vedení – lídr konzultuje s celým týmem najednou.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Demokratický styl vedení</a:t>
            </a:r>
            <a:endParaRPr lang="cs-CZ" dirty="0"/>
          </a:p>
        </p:txBody>
      </p:sp>
    </p:spTree>
    <p:extLst>
      <p:ext uri="{BB962C8B-B14F-4D97-AF65-F5344CB8AC3E}">
        <p14:creationId xmlns:p14="http://schemas.microsoft.com/office/powerpoint/2010/main" val="218994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b="1" dirty="0"/>
              <a:t>Participativní</a:t>
            </a:r>
            <a:r>
              <a:rPr lang="cs-CZ" sz="1800" dirty="0"/>
              <a:t> (konsenzuální, týmový) styl vedení – lídr rozhodovací proces v týmu pouze moderuje, usměrňuje nebo usnadňuje jeho průběh. </a:t>
            </a:r>
            <a:endParaRPr lang="cs-CZ" sz="1800" dirty="0" smtClean="0"/>
          </a:p>
          <a:p>
            <a:pPr lvl="0"/>
            <a:r>
              <a:rPr lang="cs-CZ" sz="1800" dirty="0" smtClean="0"/>
              <a:t>Přijato </a:t>
            </a:r>
            <a:r>
              <a:rPr lang="cs-CZ" sz="1800" dirty="0"/>
              <a:t>je takové rozhodnutí, které je považované celým týmem za nejlepší. </a:t>
            </a:r>
            <a:endParaRPr lang="cs-CZ" sz="1800" dirty="0" smtClean="0"/>
          </a:p>
          <a:p>
            <a:pPr lvl="0"/>
            <a:r>
              <a:rPr lang="cs-CZ" sz="1800" dirty="0" smtClean="0"/>
              <a:t>Pro </a:t>
            </a:r>
            <a:r>
              <a:rPr lang="cs-CZ" sz="1800" dirty="0"/>
              <a:t>přijetí rozhodnutí je významný názor každého zúčastněného pracovníka, čímž dochází k podpoře rozvoje a pocitu sounáležitosti spolupracovníků s organizací. </a:t>
            </a:r>
            <a:endParaRPr lang="cs-CZ" sz="1800" dirty="0" smtClean="0"/>
          </a:p>
          <a:p>
            <a:pPr marL="0" lvl="0" indent="0">
              <a:buNone/>
            </a:pPr>
            <a:endParaRPr lang="cs-CZ" sz="1800" dirty="0"/>
          </a:p>
          <a:p>
            <a:pPr marL="0" lvl="0" indent="0">
              <a:buNone/>
            </a:pPr>
            <a:r>
              <a:rPr lang="cs-CZ" sz="1800" dirty="0" smtClean="0"/>
              <a:t>Existují </a:t>
            </a:r>
            <a:r>
              <a:rPr lang="cs-CZ" sz="1800" dirty="0"/>
              <a:t>zde dva </a:t>
            </a:r>
            <a:r>
              <a:rPr lang="cs-CZ" sz="1800" dirty="0" err="1"/>
              <a:t>substyly</a:t>
            </a:r>
            <a:r>
              <a:rPr lang="cs-CZ" sz="1800" dirty="0"/>
              <a:t>:</a:t>
            </a:r>
          </a:p>
          <a:p>
            <a:pPr marL="357188" lvl="1" indent="-357188">
              <a:buFont typeface="Arial" panose="020B0604020202020204" pitchFamily="34" charset="0"/>
              <a:buChar char="•"/>
            </a:pPr>
            <a:r>
              <a:rPr lang="cs-CZ" sz="1800" dirty="0"/>
              <a:t>předsednický participativní styl vedení – lídr jako předseda řídí dosažení shody;</a:t>
            </a:r>
          </a:p>
          <a:p>
            <a:pPr marL="357188" lvl="1" indent="-357188">
              <a:buFont typeface="Arial" panose="020B0604020202020204" pitchFamily="34" charset="0"/>
              <a:buChar char="•"/>
            </a:pPr>
            <a:r>
              <a:rPr lang="cs-CZ" sz="1800" dirty="0"/>
              <a:t>týmový participativní styl vedení – konečnou shodu vytváří celý tým.</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Participativní styl vedení</a:t>
            </a:r>
            <a:endParaRPr lang="cs-CZ" dirty="0"/>
          </a:p>
        </p:txBody>
      </p:sp>
    </p:spTree>
    <p:extLst>
      <p:ext uri="{BB962C8B-B14F-4D97-AF65-F5344CB8AC3E}">
        <p14:creationId xmlns:p14="http://schemas.microsoft.com/office/powerpoint/2010/main" val="5652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err="1"/>
              <a:t>Delegativní</a:t>
            </a:r>
            <a:r>
              <a:rPr lang="cs-CZ" sz="1800" dirty="0"/>
              <a:t> (</a:t>
            </a:r>
            <a:r>
              <a:rPr lang="cs-CZ" sz="1800" dirty="0" err="1"/>
              <a:t>laissez-faire</a:t>
            </a:r>
            <a:r>
              <a:rPr lang="cs-CZ" sz="1800" dirty="0"/>
              <a:t>, liberální) styl vedení – lídr na pracovníky přednáší část svých úkolů, jelikož mezi lídrem a spolupracovníky existuje vysoká míra důvěry. Tím dochází k dalšímu rozvoji schopností a motivace spolupracovníků. </a:t>
            </a:r>
            <a:endParaRPr lang="cs-CZ" sz="1800" dirty="0" smtClean="0"/>
          </a:p>
          <a:p>
            <a:pPr lvl="0" algn="just"/>
            <a:r>
              <a:rPr lang="cs-CZ" sz="1800" dirty="0" smtClean="0"/>
              <a:t>Míra </a:t>
            </a:r>
            <a:r>
              <a:rPr lang="cs-CZ" sz="1800" dirty="0"/>
              <a:t>direktivního vlivu je téměř nulová, podpora pracovníků je stabilní a mezi lídrem a jeho spolupracovníky panují kolegiální vztahy. </a:t>
            </a:r>
            <a:endParaRPr lang="cs-CZ" sz="1800" dirty="0" smtClean="0"/>
          </a:p>
          <a:p>
            <a:pPr marL="0" lvl="0" indent="0" algn="just">
              <a:buNone/>
            </a:pPr>
            <a:r>
              <a:rPr lang="cs-CZ" sz="1800" dirty="0" smtClean="0"/>
              <a:t>Můžeme </a:t>
            </a:r>
            <a:r>
              <a:rPr lang="cs-CZ" sz="1800" dirty="0"/>
              <a:t>najít dva </a:t>
            </a:r>
            <a:r>
              <a:rPr lang="cs-CZ" sz="1800" dirty="0" err="1"/>
              <a:t>substyly</a:t>
            </a:r>
            <a:r>
              <a:rPr lang="cs-CZ" sz="1800" dirty="0"/>
              <a:t>:</a:t>
            </a:r>
          </a:p>
          <a:p>
            <a:pPr marL="357188" lvl="1" indent="-357188" algn="just">
              <a:buFont typeface="Arial" panose="020B0604020202020204" pitchFamily="34" charset="0"/>
              <a:buChar char="•"/>
            </a:pPr>
            <a:r>
              <a:rPr lang="cs-CZ" sz="1800" dirty="0"/>
              <a:t>informovaný </a:t>
            </a:r>
            <a:r>
              <a:rPr lang="cs-CZ" sz="1800" dirty="0" err="1"/>
              <a:t>delegativní</a:t>
            </a:r>
            <a:r>
              <a:rPr lang="cs-CZ" sz="1800" dirty="0"/>
              <a:t> styl vedení – lídr předá informace, pravomoc i odpovědnost a pouze očekává informování o průběhu řešení úkolu za účelem jeho sledování;</a:t>
            </a:r>
          </a:p>
          <a:p>
            <a:pPr algn="just"/>
            <a:r>
              <a:rPr lang="cs-CZ" sz="1800" dirty="0"/>
              <a:t>balistický </a:t>
            </a:r>
            <a:r>
              <a:rPr lang="cs-CZ" sz="1800" dirty="0" err="1"/>
              <a:t>delegativní</a:t>
            </a:r>
            <a:r>
              <a:rPr lang="cs-CZ" sz="1800" dirty="0"/>
              <a:t> styl vedení – lídr předá informace, pravomoc i odpovědnost a vše ponechává na týmu a čeká, až jeho pracovní tým vše sám vyřeší a dosáhne požadovaného cíle.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Delegativní</a:t>
            </a:r>
            <a:r>
              <a:rPr lang="cs-CZ" dirty="0" smtClean="0"/>
              <a:t> styl vedení</a:t>
            </a:r>
            <a:endParaRPr lang="cs-CZ" dirty="0"/>
          </a:p>
        </p:txBody>
      </p:sp>
    </p:spTree>
    <p:extLst>
      <p:ext uri="{BB962C8B-B14F-4D97-AF65-F5344CB8AC3E}">
        <p14:creationId xmlns:p14="http://schemas.microsoft.com/office/powerpoint/2010/main" val="308492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Ve čtyřicátých letech dvacátého století provedli výzkumníci pracoviště University </a:t>
            </a:r>
            <a:r>
              <a:rPr lang="cs-CZ" sz="1800" dirty="0" err="1"/>
              <a:t>of</a:t>
            </a:r>
            <a:r>
              <a:rPr lang="cs-CZ" sz="1800" dirty="0"/>
              <a:t> Michigan výzkumnou studii: </a:t>
            </a:r>
            <a:r>
              <a:rPr lang="cs-CZ" sz="1800" b="1" dirty="0"/>
              <a:t>Studie University </a:t>
            </a:r>
            <a:r>
              <a:rPr lang="cs-CZ" sz="1800" b="1" dirty="0" err="1"/>
              <a:t>of</a:t>
            </a:r>
            <a:r>
              <a:rPr lang="cs-CZ" sz="1800" b="1" dirty="0"/>
              <a:t> Michigan,</a:t>
            </a:r>
            <a:r>
              <a:rPr lang="cs-CZ" sz="1800" dirty="0"/>
              <a:t> v rámci které identifikovali dvě dimenze chování lídrů, a to orientace na pracovníky a orientaci na práci</a:t>
            </a:r>
            <a:r>
              <a:rPr lang="cs-CZ" sz="1800" dirty="0" smtClean="0"/>
              <a:t>.</a:t>
            </a:r>
          </a:p>
          <a:p>
            <a:pPr lvl="0" algn="just"/>
            <a:r>
              <a:rPr lang="cs-CZ" sz="1800" b="1" dirty="0" smtClean="0"/>
              <a:t>Přístup </a:t>
            </a:r>
            <a:r>
              <a:rPr lang="cs-CZ" sz="1800" b="1" dirty="0"/>
              <a:t>orientovaný na pracovníky </a:t>
            </a:r>
            <a:r>
              <a:rPr lang="cs-CZ" sz="1800" dirty="0"/>
              <a:t>zdůrazňuje budování vztahů na pracovišti a respektování potřeb pracovníků. </a:t>
            </a:r>
            <a:r>
              <a:rPr lang="cs-CZ" sz="1800" dirty="0" smtClean="0"/>
              <a:t>Tento </a:t>
            </a:r>
            <a:r>
              <a:rPr lang="cs-CZ" sz="1800" dirty="0"/>
              <a:t>přístup je volen tehdy, kdy je úkol nejasně stanoven a jeho vyřešení a výsledky závisí na schopnosti spolupráce jednotlivých členů týmů. </a:t>
            </a:r>
            <a:endParaRPr lang="cs-CZ" sz="1800" dirty="0" smtClean="0"/>
          </a:p>
          <a:p>
            <a:pPr lvl="0" algn="just"/>
            <a:r>
              <a:rPr lang="cs-CZ" sz="1800" b="1" dirty="0" smtClean="0"/>
              <a:t>Přístup </a:t>
            </a:r>
            <a:r>
              <a:rPr lang="cs-CZ" sz="1800" b="1" dirty="0"/>
              <a:t>orientovaný na úkoly </a:t>
            </a:r>
            <a:r>
              <a:rPr lang="cs-CZ" sz="1800" dirty="0"/>
              <a:t>akcentuje především produkci a technické aspekty práce a pracovníci jsou vnímáni pouze jako nástroje k naplnění cílů organizace. Tento přístup je realizován většinou tehdy, kdy je úkol (a potažmo také cíl) jasně daný a dobře strukturovaný.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Studie University </a:t>
            </a:r>
            <a:r>
              <a:rPr lang="cs-CZ" dirty="0" err="1" smtClean="0"/>
              <a:t>of</a:t>
            </a:r>
            <a:r>
              <a:rPr lang="cs-CZ" dirty="0" smtClean="0"/>
              <a:t> Michigan</a:t>
            </a:r>
            <a:endParaRPr lang="cs-CZ" dirty="0"/>
          </a:p>
        </p:txBody>
      </p:sp>
    </p:spTree>
    <p:extLst>
      <p:ext uri="{BB962C8B-B14F-4D97-AF65-F5344CB8AC3E}">
        <p14:creationId xmlns:p14="http://schemas.microsoft.com/office/powerpoint/2010/main" val="238951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Studie Ohio </a:t>
            </a:r>
            <a:r>
              <a:rPr lang="cs-CZ" sz="1800" b="1" dirty="0" err="1"/>
              <a:t>State</a:t>
            </a:r>
            <a:r>
              <a:rPr lang="cs-CZ" sz="1800" b="1" dirty="0"/>
              <a:t> University</a:t>
            </a:r>
            <a:r>
              <a:rPr lang="cs-CZ" sz="1800" dirty="0"/>
              <a:t> </a:t>
            </a:r>
            <a:r>
              <a:rPr lang="cs-CZ" sz="1800" dirty="0" smtClean="0"/>
              <a:t>identifikovala </a:t>
            </a:r>
            <a:r>
              <a:rPr lang="cs-CZ" sz="1800" dirty="0"/>
              <a:t>dvě významné dimenze chování </a:t>
            </a:r>
            <a:r>
              <a:rPr lang="cs-CZ" sz="1800" dirty="0" smtClean="0"/>
              <a:t>lídrů: </a:t>
            </a:r>
            <a:r>
              <a:rPr lang="cs-CZ" sz="1800" dirty="0"/>
              <a:t>„struktura“ (anglicky </a:t>
            </a:r>
            <a:r>
              <a:rPr lang="cs-CZ" sz="1800" dirty="0" err="1"/>
              <a:t>initiating</a:t>
            </a:r>
            <a:r>
              <a:rPr lang="cs-CZ" sz="1800" dirty="0"/>
              <a:t> </a:t>
            </a:r>
            <a:r>
              <a:rPr lang="cs-CZ" sz="1800" dirty="0" err="1"/>
              <a:t>structure</a:t>
            </a:r>
            <a:r>
              <a:rPr lang="cs-CZ" sz="1800" dirty="0"/>
              <a:t>) a „úcta“ (angl. </a:t>
            </a:r>
            <a:r>
              <a:rPr lang="cs-CZ" sz="1800" dirty="0" err="1"/>
              <a:t>consideration</a:t>
            </a:r>
            <a:r>
              <a:rPr lang="cs-CZ" sz="1800" dirty="0" smtClean="0"/>
              <a:t>).</a:t>
            </a:r>
          </a:p>
          <a:p>
            <a:pPr lvl="0" algn="just"/>
            <a:r>
              <a:rPr lang="cs-CZ" sz="1800" dirty="0" smtClean="0"/>
              <a:t> </a:t>
            </a:r>
            <a:r>
              <a:rPr lang="cs-CZ" sz="1800" b="1" dirty="0"/>
              <a:t>Dimenze struktura </a:t>
            </a:r>
            <a:r>
              <a:rPr lang="cs-CZ" sz="1800" dirty="0"/>
              <a:t>(zaměření na úkol) se vztahuje k roli lídra při dosahování stanovených výkonnostních cílů. Struktura zahrnuje plánování a organizování práce, iniciace a organizace aktivity takovým způsobem, aby byl stanovený cíl včas a správně dosažen</a:t>
            </a:r>
            <a:r>
              <a:rPr lang="cs-CZ" sz="1800" dirty="0" smtClean="0"/>
              <a:t>.</a:t>
            </a:r>
          </a:p>
          <a:p>
            <a:pPr lvl="0" algn="just"/>
            <a:r>
              <a:rPr lang="cs-CZ" sz="1800" b="1" dirty="0" smtClean="0"/>
              <a:t>Dimenze </a:t>
            </a:r>
            <a:r>
              <a:rPr lang="cs-CZ" sz="1800" b="1" dirty="0"/>
              <a:t>úcta </a:t>
            </a:r>
            <a:r>
              <a:rPr lang="cs-CZ" sz="1800" dirty="0"/>
              <a:t>(zaměření na pracovníky) se vztahuje k míře, v jaké se lídr zaměřuje na budování a udržování vztahů na pracovišti. </a:t>
            </a:r>
            <a:endParaRPr lang="cs-CZ" sz="1800" dirty="0" smtClean="0"/>
          </a:p>
          <a:p>
            <a:pPr lvl="0" algn="just"/>
            <a:r>
              <a:rPr lang="cs-CZ" sz="1800" dirty="0" smtClean="0"/>
              <a:t>Pokud </a:t>
            </a:r>
            <a:r>
              <a:rPr lang="cs-CZ" sz="1800" dirty="0"/>
              <a:t>dáme tyto dvě dimenze do vzájemné souvislosti, tak vznikne dvoudimenzionální model vedení, který nabízí čtyři typy vedení: vysoká míra úcty/nízká míra struktury; vysoká míra úcty/vysoká míra struktury; nízká míra úcty/nízká míra struktury; nízká míra úcty/vysoká míra struktury.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Studie Ohio </a:t>
            </a:r>
            <a:r>
              <a:rPr lang="cs-CZ" dirty="0" err="1" smtClean="0"/>
              <a:t>State</a:t>
            </a:r>
            <a:r>
              <a:rPr lang="cs-CZ" dirty="0" smtClean="0"/>
              <a:t> University</a:t>
            </a:r>
            <a:endParaRPr lang="cs-CZ" dirty="0"/>
          </a:p>
        </p:txBody>
      </p:sp>
    </p:spTree>
    <p:extLst>
      <p:ext uri="{BB962C8B-B14F-4D97-AF65-F5344CB8AC3E}">
        <p14:creationId xmlns:p14="http://schemas.microsoft.com/office/powerpoint/2010/main" val="1151753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prostředí, jako celek má vrstvy, které strukturují prostředí a vytvářejí z podnikatelského prostředí tak určitý komplexní systém</a:t>
            </a:r>
            <a:r>
              <a:rPr lang="cs-CZ" sz="1800" dirty="0" smtClean="0"/>
              <a:t>.</a:t>
            </a:r>
          </a:p>
          <a:p>
            <a:pPr algn="just"/>
            <a:r>
              <a:rPr lang="cs-CZ" sz="1800" dirty="0" smtClean="0"/>
              <a:t> </a:t>
            </a:r>
            <a:r>
              <a:rPr lang="cs-CZ" sz="1800" dirty="0"/>
              <a:t>Strukturovat podnikatelské prostředí můžeme z různých hledisek a je pojímána různých autory různě. </a:t>
            </a:r>
            <a:endParaRPr lang="cs-CZ" sz="1800" dirty="0" smtClean="0"/>
          </a:p>
          <a:p>
            <a:pPr algn="just"/>
            <a:r>
              <a:rPr lang="cs-CZ" sz="1800" dirty="0" smtClean="0"/>
              <a:t>Asi </a:t>
            </a:r>
            <a:r>
              <a:rPr lang="cs-CZ" sz="1800" dirty="0"/>
              <a:t>nejčastěji se setkáváme se strukturováním podnikatelského prostředí ze dvou pohledů, a to z pohledu směru vlivu faktorů na daný podnik a z prostorového pohledu působení daného podniku. </a:t>
            </a:r>
          </a:p>
          <a:p>
            <a:pPr algn="just"/>
            <a:r>
              <a:rPr lang="cs-CZ" sz="1800" b="1" dirty="0"/>
              <a:t>Struktura podnikatelského prostředí z pohledu směru vlivu faktorů na daný podnik</a:t>
            </a:r>
            <a:r>
              <a:rPr lang="cs-CZ" sz="1800" dirty="0"/>
              <a:t> rozlišuje podnikatelské prostředí na externí (vnější) a prostředí interní (vnitřní).</a:t>
            </a:r>
          </a:p>
          <a:p>
            <a:pPr algn="just"/>
            <a:r>
              <a:rPr lang="cs-CZ" sz="1800" dirty="0" smtClean="0"/>
              <a:t>Z</a:t>
            </a:r>
            <a:r>
              <a:rPr lang="cs-CZ" sz="1800" dirty="0"/>
              <a:t> </a:t>
            </a:r>
            <a:r>
              <a:rPr lang="cs-CZ" sz="1800" b="1" dirty="0"/>
              <a:t>prostorového (geografického) pohledu působení daného </a:t>
            </a:r>
            <a:r>
              <a:rPr lang="cs-CZ" sz="1800" b="1" dirty="0" smtClean="0"/>
              <a:t>podniku</a:t>
            </a:r>
            <a:r>
              <a:rPr lang="cs-CZ" sz="1800" dirty="0"/>
              <a:t> </a:t>
            </a:r>
            <a:r>
              <a:rPr lang="cs-CZ" sz="1800" dirty="0" smtClean="0"/>
              <a:t>se  </a:t>
            </a:r>
            <a:r>
              <a:rPr lang="cs-CZ" sz="1800" dirty="0"/>
              <a:t>podnikatelské prostředí </a:t>
            </a:r>
            <a:r>
              <a:rPr lang="cs-CZ" sz="1800" dirty="0" smtClean="0"/>
              <a:t>člení na </a:t>
            </a:r>
            <a:r>
              <a:rPr lang="cs-CZ" sz="1800" dirty="0"/>
              <a:t>globální, národní, lokální, odvětví a podnik.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Struktura podnikatelského prostředí</a:t>
            </a:r>
            <a:endParaRPr lang="cs-CZ" dirty="0"/>
          </a:p>
        </p:txBody>
      </p:sp>
    </p:spTree>
    <p:extLst>
      <p:ext uri="{BB962C8B-B14F-4D97-AF65-F5344CB8AC3E}">
        <p14:creationId xmlns:p14="http://schemas.microsoft.com/office/powerpoint/2010/main" val="352480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Významnou typologii manažerských stylů vedení lidí prezentuje tzv. </a:t>
            </a:r>
            <a:r>
              <a:rPr lang="cs-CZ" sz="1800" b="1" dirty="0"/>
              <a:t>manažerská mřížka GRID</a:t>
            </a:r>
            <a:r>
              <a:rPr lang="cs-CZ" sz="1800" dirty="0"/>
              <a:t> (v současnosti nazývána také jako vůdcovská mřížka) autorů Roberta J. </a:t>
            </a:r>
            <a:r>
              <a:rPr lang="cs-CZ" sz="1800" dirty="0" err="1"/>
              <a:t>Blakea</a:t>
            </a:r>
            <a:r>
              <a:rPr lang="cs-CZ" sz="1800" dirty="0"/>
              <a:t> a Jane S. </a:t>
            </a:r>
            <a:r>
              <a:rPr lang="cs-CZ" sz="1800" dirty="0" err="1"/>
              <a:t>Mouton</a:t>
            </a:r>
            <a:r>
              <a:rPr lang="cs-CZ" sz="1800" dirty="0"/>
              <a:t> z roku 1964</a:t>
            </a:r>
            <a:r>
              <a:rPr lang="cs-CZ" sz="1800" dirty="0" smtClean="0"/>
              <a:t>.</a:t>
            </a:r>
          </a:p>
          <a:p>
            <a:pPr lvl="0" algn="just"/>
            <a:r>
              <a:rPr lang="cs-CZ" sz="1800" dirty="0"/>
              <a:t>Podstatou této typologie je členění manažerských stylů podle zaměření manažera na zaměstnance (snaha o uspokojení potřeb pracovníků) a podle zaměření manažera na výkon/produkci (snaha o splnění uložených úkolů a dosažení co nejvyššího pracovního výkonu)</a:t>
            </a:r>
            <a:r>
              <a:rPr lang="cs-CZ" sz="1800" dirty="0" smtClean="0"/>
              <a:t>. </a:t>
            </a:r>
          </a:p>
          <a:p>
            <a:pPr lvl="0" algn="just"/>
            <a:r>
              <a:rPr lang="cs-CZ" sz="1800" dirty="0"/>
              <a:t>Obě veličiny, zaměření na zaměstnance a zaměření na výkon, jsou hodnoceny na škále od 1 do </a:t>
            </a:r>
            <a:r>
              <a:rPr lang="cs-CZ" sz="1800" dirty="0" smtClean="0"/>
              <a:t>9.</a:t>
            </a:r>
          </a:p>
          <a:p>
            <a:pPr lvl="0" algn="just"/>
            <a:r>
              <a:rPr lang="cs-CZ" sz="1800" dirty="0"/>
              <a:t>Na základě tohoto hodnocení bylo vymezeno pět manažerských stylů vedení </a:t>
            </a:r>
            <a:r>
              <a:rPr lang="cs-CZ" sz="1800" dirty="0" smtClean="0"/>
              <a:t>lidí: manažer venkovského klubu, týmový manažer, autoritativní manažer, ochuzený management, střední cesta.</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Manažerská mřížka GRID </a:t>
            </a:r>
            <a:endParaRPr lang="cs-CZ" dirty="0"/>
          </a:p>
        </p:txBody>
      </p:sp>
    </p:spTree>
    <p:extLst>
      <p:ext uri="{BB962C8B-B14F-4D97-AF65-F5344CB8AC3E}">
        <p14:creationId xmlns:p14="http://schemas.microsoft.com/office/powerpoint/2010/main" val="4239376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Fiedlerův kontingenční model</a:t>
            </a:r>
            <a:r>
              <a:rPr lang="cs-CZ" sz="1800" dirty="0"/>
              <a:t> </a:t>
            </a:r>
            <a:r>
              <a:rPr lang="cs-CZ" sz="1800" dirty="0" smtClean="0"/>
              <a:t>předpokládal</a:t>
            </a:r>
            <a:r>
              <a:rPr lang="cs-CZ" sz="1800" dirty="0"/>
              <a:t>, že efektivní výkonnost skupiny závisí na adekvátním zvoleném stylu vedení, odpovídající míře kontroly a vlivu na danou situaci. </a:t>
            </a:r>
            <a:endParaRPr lang="cs-CZ" sz="1800" dirty="0" smtClean="0"/>
          </a:p>
          <a:p>
            <a:pPr lvl="0" algn="just"/>
            <a:r>
              <a:rPr lang="cs-CZ" sz="1800" dirty="0" smtClean="0"/>
              <a:t>Tento </a:t>
            </a:r>
            <a:r>
              <a:rPr lang="cs-CZ" sz="1800" dirty="0"/>
              <a:t>model předpokládá, že určitý styl vedení se stává nejefektivnějším v různých typech situací. </a:t>
            </a:r>
            <a:endParaRPr lang="cs-CZ" sz="1800" dirty="0" smtClean="0"/>
          </a:p>
          <a:p>
            <a:pPr lvl="0" algn="just"/>
            <a:r>
              <a:rPr lang="cs-CZ" sz="1800" dirty="0" smtClean="0"/>
              <a:t>V</a:t>
            </a:r>
            <a:r>
              <a:rPr lang="cs-CZ" sz="1800" dirty="0"/>
              <a:t> tomto </a:t>
            </a:r>
            <a:r>
              <a:rPr lang="cs-CZ" sz="1800" dirty="0" smtClean="0"/>
              <a:t>modelu byly určeny </a:t>
            </a:r>
            <a:r>
              <a:rPr lang="cs-CZ" sz="1800" dirty="0"/>
              <a:t>klíčové definovat styly vedení a různé typy situací. </a:t>
            </a:r>
            <a:endParaRPr lang="cs-CZ" sz="1800" dirty="0" smtClean="0"/>
          </a:p>
          <a:p>
            <a:pPr lvl="0" algn="just"/>
            <a:r>
              <a:rPr lang="cs-CZ" sz="1800" dirty="0" smtClean="0"/>
              <a:t>Z</a:t>
            </a:r>
            <a:r>
              <a:rPr lang="cs-CZ" sz="1800" dirty="0"/>
              <a:t> pohledu stylu vedení byly určeny tyto styly vedení: orientace na úkol a orientace na budování vztahů. </a:t>
            </a:r>
            <a:endParaRPr lang="cs-CZ" sz="1800" dirty="0" smtClean="0"/>
          </a:p>
          <a:p>
            <a:pPr lvl="0" algn="just"/>
            <a:r>
              <a:rPr lang="cs-CZ" sz="1800" dirty="0" smtClean="0"/>
              <a:t>Na </a:t>
            </a:r>
            <a:r>
              <a:rPr lang="cs-CZ" sz="1800" dirty="0"/>
              <a:t>základě rozsáhlých výzkumů byly určeny tyto </a:t>
            </a:r>
            <a:r>
              <a:rPr lang="cs-CZ" sz="1800" b="1" dirty="0"/>
              <a:t>klíčové situační faktory </a:t>
            </a:r>
            <a:r>
              <a:rPr lang="cs-CZ" sz="1800" dirty="0"/>
              <a:t>pro efektivní vedení: vztahy mezi vedoucím a podřízenými (míra důvěry, úcty a respektu); struktura úkolu (míra formalizace a strukturování úkolu); pozice síly (míra vlivu lídra na aktivity).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Fiedlerův kontingenční model </a:t>
            </a:r>
            <a:endParaRPr lang="cs-CZ" dirty="0"/>
          </a:p>
        </p:txBody>
      </p:sp>
    </p:spTree>
    <p:extLst>
      <p:ext uri="{BB962C8B-B14F-4D97-AF65-F5344CB8AC3E}">
        <p14:creationId xmlns:p14="http://schemas.microsoft.com/office/powerpoint/2010/main" val="1441336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70485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err="1"/>
              <a:t>Hersey</a:t>
            </a:r>
            <a:r>
              <a:rPr lang="cs-CZ" sz="1800" b="1" dirty="0"/>
              <a:t> a </a:t>
            </a:r>
            <a:r>
              <a:rPr lang="cs-CZ" sz="1800" b="1" dirty="0" err="1"/>
              <a:t>Blanchardova</a:t>
            </a:r>
            <a:r>
              <a:rPr lang="cs-CZ" sz="1800" b="1" dirty="0"/>
              <a:t> teorie situačního vedení</a:t>
            </a:r>
            <a:r>
              <a:rPr lang="cs-CZ" sz="1800" dirty="0"/>
              <a:t>, která patří svým charakterem mezi kontingenční přístupy, se zaměřuje na připravenost, popř. zralost, následovníků. </a:t>
            </a:r>
            <a:endParaRPr lang="cs-CZ" sz="1800" dirty="0" smtClean="0"/>
          </a:p>
          <a:p>
            <a:pPr lvl="0" algn="just"/>
            <a:r>
              <a:rPr lang="cs-CZ" sz="1800" dirty="0" smtClean="0"/>
              <a:t>Tato teorie klade </a:t>
            </a:r>
            <a:r>
              <a:rPr lang="cs-CZ" sz="1800" dirty="0"/>
              <a:t>důraz nejen na lídra, ale také na podřízené pracovníky, konkrétně pak následovníky. Následovníci jsou lidé, kteří akceptují lídra a jsou ochotni jej následovat. </a:t>
            </a:r>
            <a:endParaRPr lang="cs-CZ" sz="1800" dirty="0" smtClean="0"/>
          </a:p>
          <a:p>
            <a:pPr lvl="0" algn="just"/>
            <a:r>
              <a:rPr lang="cs-CZ" sz="1800" dirty="0" smtClean="0"/>
              <a:t>Připravenost </a:t>
            </a:r>
            <a:r>
              <a:rPr lang="cs-CZ" sz="1800" dirty="0"/>
              <a:t>(zralost) vymezují </a:t>
            </a:r>
            <a:r>
              <a:rPr lang="cs-CZ" sz="1800" dirty="0" err="1"/>
              <a:t>Hersey</a:t>
            </a:r>
            <a:r>
              <a:rPr lang="cs-CZ" sz="1800" dirty="0"/>
              <a:t> a </a:t>
            </a:r>
            <a:r>
              <a:rPr lang="cs-CZ" sz="1800" dirty="0" err="1"/>
              <a:t>Blanchard</a:t>
            </a:r>
            <a:r>
              <a:rPr lang="cs-CZ" sz="1800" dirty="0"/>
              <a:t> </a:t>
            </a:r>
            <a:r>
              <a:rPr lang="cs-CZ" sz="1800" dirty="0" smtClean="0"/>
              <a:t>jako míru </a:t>
            </a:r>
            <a:r>
              <a:rPr lang="cs-CZ" sz="1800" dirty="0"/>
              <a:t>do jaké jsou lidé schopni a ochotni plnit konkrétní úkol. </a:t>
            </a:r>
            <a:endParaRPr lang="cs-CZ" sz="1800" dirty="0" smtClean="0"/>
          </a:p>
          <a:p>
            <a:pPr lvl="0" algn="just"/>
            <a:r>
              <a:rPr lang="cs-CZ" sz="1800" dirty="0" smtClean="0"/>
              <a:t>Teorie </a:t>
            </a:r>
            <a:r>
              <a:rPr lang="cs-CZ" sz="1800" dirty="0"/>
              <a:t>situačního vedení je založena na předpokladu existence nelineárního vztahu mezi těmito faktory – připravenost následovníků, </a:t>
            </a:r>
            <a:r>
              <a:rPr lang="cs-CZ" sz="1800" b="1" dirty="0"/>
              <a:t>dimenze orientována na úkol</a:t>
            </a:r>
            <a:r>
              <a:rPr lang="cs-CZ" sz="1800" dirty="0"/>
              <a:t> (direktivní přístup, úkolové chování), </a:t>
            </a:r>
            <a:r>
              <a:rPr lang="cs-CZ" sz="1800" b="1" dirty="0"/>
              <a:t>dimenze orientována na budování vztahů</a:t>
            </a:r>
            <a:r>
              <a:rPr lang="cs-CZ" sz="1800" dirty="0"/>
              <a:t> (podpůrný přístup, vztahové chování</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err="1" smtClean="0"/>
              <a:t>Hersey</a:t>
            </a:r>
            <a:r>
              <a:rPr lang="cs-CZ" dirty="0" smtClean="0"/>
              <a:t> a </a:t>
            </a:r>
            <a:r>
              <a:rPr lang="cs-CZ" dirty="0" err="1" smtClean="0"/>
              <a:t>Blanchardova</a:t>
            </a:r>
            <a:r>
              <a:rPr lang="cs-CZ" dirty="0" smtClean="0"/>
              <a:t> teorie situačního vedení </a:t>
            </a:r>
            <a:endParaRPr lang="cs-CZ" dirty="0"/>
          </a:p>
        </p:txBody>
      </p:sp>
    </p:spTree>
    <p:extLst>
      <p:ext uri="{BB962C8B-B14F-4D97-AF65-F5344CB8AC3E}">
        <p14:creationId xmlns:p14="http://schemas.microsoft.com/office/powerpoint/2010/main" val="4096761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Manažerské přístupy představují způsob činnosti a zvolené metody práce manažera, především jeho práce se zaměstnanci, vedoucí k dosažení nastavených cílů. </a:t>
            </a:r>
            <a:endParaRPr lang="cs-CZ" sz="1800" dirty="0" smtClean="0"/>
          </a:p>
          <a:p>
            <a:pPr algn="just"/>
            <a:r>
              <a:rPr lang="cs-CZ" sz="1800" dirty="0" smtClean="0"/>
              <a:t>Vývoj </a:t>
            </a:r>
            <a:r>
              <a:rPr lang="cs-CZ" sz="1800" dirty="0"/>
              <a:t>manažerských přístupů do určité míry kopíruje vývoj společnosti. </a:t>
            </a:r>
            <a:endParaRPr lang="cs-CZ" sz="1800" dirty="0" smtClean="0"/>
          </a:p>
          <a:p>
            <a:pPr algn="just"/>
            <a:r>
              <a:rPr lang="cs-CZ" sz="1800" dirty="0" smtClean="0"/>
              <a:t>Každý </a:t>
            </a:r>
            <a:r>
              <a:rPr lang="cs-CZ" sz="1800" dirty="0"/>
              <a:t>manažer si volí svůj přístup na základě různých kritérií, jako jsou třeba podřízení, nastavené cíle, jeho osobní charakteristiky apod. </a:t>
            </a:r>
            <a:endParaRPr lang="cs-CZ" sz="1800" dirty="0" smtClean="0"/>
          </a:p>
          <a:p>
            <a:pPr algn="just"/>
            <a:r>
              <a:rPr lang="cs-CZ" sz="1800" dirty="0" smtClean="0"/>
              <a:t>Manažer </a:t>
            </a:r>
            <a:r>
              <a:rPr lang="cs-CZ" sz="1800" dirty="0"/>
              <a:t>má možnost volby svého přístupu, která je ovlivněna takovými faktory je třeba charakter okamžité situace, závažnost rozhodnutí, postoje podřízených, osobní vlastnosti manažera.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Manažerské přístupy</a:t>
            </a:r>
            <a:endParaRPr lang="cs-CZ" dirty="0"/>
          </a:p>
        </p:txBody>
      </p:sp>
    </p:spTree>
    <p:extLst>
      <p:ext uri="{BB962C8B-B14F-4D97-AF65-F5344CB8AC3E}">
        <p14:creationId xmlns:p14="http://schemas.microsoft.com/office/powerpoint/2010/main" val="23933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Time</a:t>
            </a:r>
            <a:r>
              <a:rPr lang="cs-CZ" sz="1800" b="1" dirty="0"/>
              <a:t> management </a:t>
            </a:r>
            <a:r>
              <a:rPr lang="cs-CZ" sz="1800" dirty="0"/>
              <a:t>je přístup k efektivnímu řízení a využívání pracovního času. </a:t>
            </a:r>
            <a:endParaRPr lang="cs-CZ" sz="1800" dirty="0" smtClean="0"/>
          </a:p>
          <a:p>
            <a:pPr algn="just"/>
            <a:r>
              <a:rPr lang="cs-CZ" sz="1800" dirty="0" err="1" smtClean="0"/>
              <a:t>Time</a:t>
            </a:r>
            <a:r>
              <a:rPr lang="cs-CZ" sz="1800" dirty="0" smtClean="0"/>
              <a:t> </a:t>
            </a:r>
            <a:r>
              <a:rPr lang="cs-CZ" sz="1800" dirty="0"/>
              <a:t>management </a:t>
            </a:r>
            <a:r>
              <a:rPr lang="cs-CZ" sz="1800" dirty="0" smtClean="0"/>
              <a:t>je důsledné</a:t>
            </a:r>
            <a:r>
              <a:rPr lang="cs-CZ" sz="1800" dirty="0"/>
              <a:t>, cílené používání osvědčených pracovních postupů v denní praxi, které napomáhá vést a organizovat samy sebe i jednotlivé oblasti života tak, aby bylo možné optimálně a smysluplně využívat čas, který máme k dispozici. </a:t>
            </a:r>
            <a:endParaRPr lang="cs-CZ" sz="1800" dirty="0" smtClean="0"/>
          </a:p>
          <a:p>
            <a:pPr algn="just"/>
            <a:r>
              <a:rPr lang="cs-CZ" sz="1800" dirty="0" smtClean="0"/>
              <a:t>Jedná </a:t>
            </a:r>
            <a:r>
              <a:rPr lang="cs-CZ" sz="1800" dirty="0"/>
              <a:t>se v podstatě o přístup k efektivnímu hospodaření s časem</a:t>
            </a:r>
            <a:r>
              <a:rPr lang="cs-CZ" sz="1800" dirty="0" smtClean="0"/>
              <a:t>.</a:t>
            </a:r>
          </a:p>
          <a:p>
            <a:pPr algn="just"/>
            <a:r>
              <a:rPr lang="cs-CZ" sz="1800" dirty="0"/>
              <a:t>Řízení času je velmi důležité, a to nejen pro vedoucí pracovníky, ale i pro běžné pracovníky. </a:t>
            </a:r>
            <a:endParaRPr lang="cs-CZ" sz="1800" dirty="0" smtClean="0"/>
          </a:p>
          <a:p>
            <a:pPr algn="just"/>
            <a:r>
              <a:rPr lang="cs-CZ" sz="1800" dirty="0" smtClean="0"/>
              <a:t>Důležitost </a:t>
            </a:r>
            <a:r>
              <a:rPr lang="cs-CZ" sz="1800" dirty="0"/>
              <a:t>tohoto přístupu je vidět především v poslední době, kdy jsou kladeny na zaměstnance vysoké nároky spojené se vzděláváním, rozvojem jejich schopností a dalšími </a:t>
            </a:r>
            <a:r>
              <a:rPr lang="cs-CZ" sz="1800" dirty="0" smtClean="0"/>
              <a:t>nároky.</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Time</a:t>
            </a:r>
            <a:r>
              <a:rPr lang="cs-CZ" dirty="0" smtClean="0"/>
              <a:t> management</a:t>
            </a:r>
            <a:endParaRPr lang="cs-CZ" dirty="0"/>
          </a:p>
        </p:txBody>
      </p:sp>
    </p:spTree>
    <p:extLst>
      <p:ext uri="{BB962C8B-B14F-4D97-AF65-F5344CB8AC3E}">
        <p14:creationId xmlns:p14="http://schemas.microsoft.com/office/powerpoint/2010/main" val="220368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a:t>
            </a:r>
            <a:r>
              <a:rPr lang="cs-CZ" sz="1800" dirty="0" smtClean="0"/>
              <a:t>ůžeme </a:t>
            </a:r>
            <a:r>
              <a:rPr lang="cs-CZ" sz="1800" dirty="0"/>
              <a:t>rozlišit </a:t>
            </a:r>
            <a:r>
              <a:rPr lang="cs-CZ" sz="1800" b="1" dirty="0"/>
              <a:t>čtyři generace </a:t>
            </a:r>
            <a:r>
              <a:rPr lang="cs-CZ" sz="1800" b="1" dirty="0" err="1"/>
              <a:t>time</a:t>
            </a:r>
            <a:r>
              <a:rPr lang="cs-CZ" sz="1800" b="1" dirty="0"/>
              <a:t> managementu</a:t>
            </a:r>
            <a:r>
              <a:rPr lang="cs-CZ" sz="1800" dirty="0"/>
              <a:t>, které vznikaly postupně v závislosti na přístupu k času:</a:t>
            </a:r>
          </a:p>
          <a:p>
            <a:pPr lvl="0" algn="just"/>
            <a:r>
              <a:rPr lang="cs-CZ" sz="1800" b="1" i="1" dirty="0"/>
              <a:t>1. generace: Co dělat?</a:t>
            </a:r>
            <a:r>
              <a:rPr lang="cs-CZ" sz="1800" dirty="0"/>
              <a:t> – cílem bylo vytvoření seznamu úkolů, které bylo třeba vykonat, přičemž nebyla rozlišována jejich důležitost;</a:t>
            </a:r>
          </a:p>
          <a:p>
            <a:pPr lvl="0" algn="just"/>
            <a:r>
              <a:rPr lang="cs-CZ" sz="1800" b="1" i="1" dirty="0"/>
              <a:t>2. generace: Co a kdy dělat?</a:t>
            </a:r>
            <a:r>
              <a:rPr lang="cs-CZ" sz="1800" dirty="0"/>
              <a:t> – dochází k přiřazování časového údaje k úkolům a povinnostem bez označení práce s prioritou;</a:t>
            </a:r>
          </a:p>
          <a:p>
            <a:pPr lvl="0" algn="just"/>
            <a:r>
              <a:rPr lang="cs-CZ" sz="1800" b="1" i="1" dirty="0"/>
              <a:t>3. generace: Co, kdy a jak dělat?</a:t>
            </a:r>
            <a:r>
              <a:rPr lang="cs-CZ" sz="1800" dirty="0"/>
              <a:t> – propracovaný přístup k plánování času zahrnující určení priorit, vlastních hodnot, zabývající se stanovením cílů a denním plánováním;</a:t>
            </a:r>
          </a:p>
          <a:p>
            <a:pPr algn="just"/>
            <a:r>
              <a:rPr lang="cs-CZ" sz="1800" b="1" i="1" dirty="0"/>
              <a:t>4. generace – Člověk</a:t>
            </a:r>
            <a:r>
              <a:rPr lang="cs-CZ" sz="1800" dirty="0"/>
              <a:t> – pozornost věnována samotnému člověku a uspokojení jeho potřeb, základními principy jsou: člověk je více než čas, cesta je víc než cíl, zevnitř je víc než zvenku, pomalu je víc než rychle, celek je víc než část</a:t>
            </a:r>
            <a:r>
              <a:rPr lang="cs-CZ" sz="1800" dirty="0" smtClean="0"/>
              <a: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Generace </a:t>
            </a:r>
            <a:r>
              <a:rPr lang="cs-CZ" dirty="0" err="1" smtClean="0"/>
              <a:t>Time</a:t>
            </a:r>
            <a:r>
              <a:rPr lang="cs-CZ" dirty="0" smtClean="0"/>
              <a:t> managementu</a:t>
            </a:r>
            <a:endParaRPr lang="cs-CZ" dirty="0"/>
          </a:p>
        </p:txBody>
      </p:sp>
    </p:spTree>
    <p:extLst>
      <p:ext uri="{BB962C8B-B14F-4D97-AF65-F5344CB8AC3E}">
        <p14:creationId xmlns:p14="http://schemas.microsoft.com/office/powerpoint/2010/main" val="3889962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Významnou a neoddělitelnou součástí </a:t>
            </a:r>
            <a:r>
              <a:rPr lang="cs-CZ" sz="1800" dirty="0" err="1"/>
              <a:t>Time</a:t>
            </a:r>
            <a:r>
              <a:rPr lang="cs-CZ" sz="1800" dirty="0"/>
              <a:t> managementu je plánování času. </a:t>
            </a:r>
            <a:endParaRPr lang="cs-CZ" sz="1800" dirty="0" smtClean="0"/>
          </a:p>
          <a:p>
            <a:pPr marL="0" indent="0" algn="just">
              <a:buNone/>
            </a:pPr>
            <a:r>
              <a:rPr lang="cs-CZ" sz="1800" dirty="0" smtClean="0"/>
              <a:t>Podle </a:t>
            </a:r>
            <a:r>
              <a:rPr lang="cs-CZ" sz="1800" dirty="0"/>
              <a:t>P. </a:t>
            </a:r>
            <a:r>
              <a:rPr lang="cs-CZ" sz="1800" dirty="0" err="1"/>
              <a:t>Druckera</a:t>
            </a:r>
            <a:r>
              <a:rPr lang="cs-CZ" sz="1800" dirty="0"/>
              <a:t> je pro efektivitu manažerů vhodné rozdělit plánování do těchto </a:t>
            </a:r>
            <a:r>
              <a:rPr lang="cs-CZ" sz="1800" dirty="0" smtClean="0"/>
              <a:t>fází:</a:t>
            </a:r>
            <a:endParaRPr lang="cs-CZ" sz="1800" dirty="0"/>
          </a:p>
          <a:p>
            <a:pPr lvl="0" algn="just"/>
            <a:r>
              <a:rPr lang="cs-CZ" sz="1800" dirty="0"/>
              <a:t>zaznamenání času – časové snímky dne;</a:t>
            </a:r>
          </a:p>
          <a:p>
            <a:pPr lvl="0" algn="just"/>
            <a:r>
              <a:rPr lang="cs-CZ" sz="1800" dirty="0"/>
              <a:t>řízení času – na základě časového snímku dne jsou neproduktivní činnosti rozděleny do těchto kategorií: </a:t>
            </a:r>
          </a:p>
          <a:p>
            <a:pPr lvl="1" algn="just"/>
            <a:r>
              <a:rPr lang="cs-CZ" sz="1800" dirty="0"/>
              <a:t>činnosti, které není třeba vůbec dělat, a můžeme se jich zbavit;</a:t>
            </a:r>
          </a:p>
          <a:p>
            <a:pPr lvl="1" algn="just"/>
            <a:r>
              <a:rPr lang="cs-CZ" sz="1800" dirty="0"/>
              <a:t>činnosti, které může dělat stejně dobře nebo lépe někdo jiný;</a:t>
            </a:r>
          </a:p>
          <a:p>
            <a:pPr lvl="1" algn="just"/>
            <a:r>
              <a:rPr lang="cs-CZ" sz="1800" dirty="0"/>
              <a:t>činnosti, jejichž vykonáváním mrhá pracovník časem jiných lidí. </a:t>
            </a:r>
          </a:p>
          <a:p>
            <a:pPr algn="just"/>
            <a:r>
              <a:rPr lang="cs-CZ" sz="1800" dirty="0"/>
              <a:t>slučování času – nastavení dostatečně velkých časových úseků</a:t>
            </a:r>
            <a:r>
              <a:rPr lang="cs-CZ" sz="1800" dirty="0" smtClean="0"/>
              <a:t>.</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Plánování času</a:t>
            </a:r>
            <a:endParaRPr lang="cs-CZ" dirty="0"/>
          </a:p>
        </p:txBody>
      </p:sp>
    </p:spTree>
    <p:extLst>
      <p:ext uri="{BB962C8B-B14F-4D97-AF65-F5344CB8AC3E}">
        <p14:creationId xmlns:p14="http://schemas.microsoft.com/office/powerpoint/2010/main" val="43485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zaznamenávat a rozpracovávat priority, cíle, úkoly</a:t>
            </a:r>
            <a:r>
              <a:rPr lang="cs-CZ" sz="1800" dirty="0" smtClean="0"/>
              <a:t>, činnosti </a:t>
            </a:r>
            <a:endParaRPr lang="cs-CZ" sz="1800" dirty="0"/>
          </a:p>
          <a:p>
            <a:pPr algn="just"/>
            <a:r>
              <a:rPr lang="cs-CZ" sz="1800" dirty="0" smtClean="0"/>
              <a:t>plánovat </a:t>
            </a:r>
            <a:r>
              <a:rPr lang="cs-CZ" sz="1800" dirty="0"/>
              <a:t>pomocí </a:t>
            </a:r>
            <a:r>
              <a:rPr lang="cs-CZ" sz="1800" dirty="0" smtClean="0"/>
              <a:t>kalendáře </a:t>
            </a:r>
            <a:r>
              <a:rPr lang="cs-CZ" sz="1800" dirty="0"/>
              <a:t>od </a:t>
            </a:r>
            <a:r>
              <a:rPr lang="cs-CZ" sz="1800" dirty="0" smtClean="0"/>
              <a:t>roční </a:t>
            </a:r>
            <a:r>
              <a:rPr lang="cs-CZ" sz="1800" dirty="0"/>
              <a:t>až po denní </a:t>
            </a:r>
            <a:r>
              <a:rPr lang="cs-CZ" sz="1800" dirty="0" smtClean="0"/>
              <a:t>úroveň</a:t>
            </a:r>
            <a:endParaRPr lang="cs-CZ" sz="1800" dirty="0"/>
          </a:p>
          <a:p>
            <a:pPr algn="just"/>
            <a:r>
              <a:rPr lang="cs-CZ" sz="1800" dirty="0"/>
              <a:t>p</a:t>
            </a:r>
            <a:r>
              <a:rPr lang="cs-CZ" sz="1800" dirty="0" smtClean="0"/>
              <a:t>ohotově zachytit </a:t>
            </a:r>
            <a:r>
              <a:rPr lang="cs-CZ" sz="1800" dirty="0"/>
              <a:t>nápady a </a:t>
            </a:r>
            <a:r>
              <a:rPr lang="cs-CZ" sz="1800" dirty="0" smtClean="0"/>
              <a:t>různé </a:t>
            </a:r>
            <a:r>
              <a:rPr lang="cs-CZ" sz="1800" dirty="0"/>
              <a:t>poznámky </a:t>
            </a:r>
          </a:p>
          <a:p>
            <a:pPr algn="just"/>
            <a:r>
              <a:rPr lang="cs-CZ" sz="1800" dirty="0" smtClean="0"/>
              <a:t>připravovat </a:t>
            </a:r>
            <a:r>
              <a:rPr lang="cs-CZ" sz="1800" dirty="0"/>
              <a:t>se na jednání a </a:t>
            </a:r>
            <a:r>
              <a:rPr lang="cs-CZ" sz="1800" dirty="0" smtClean="0"/>
              <a:t>provádět </a:t>
            </a:r>
            <a:r>
              <a:rPr lang="cs-CZ" sz="1800" dirty="0"/>
              <a:t>jeho záznam </a:t>
            </a:r>
          </a:p>
          <a:p>
            <a:pPr algn="just"/>
            <a:r>
              <a:rPr lang="cs-CZ" sz="1800" dirty="0" smtClean="0"/>
              <a:t>přehledně uchovávat </a:t>
            </a:r>
            <a:r>
              <a:rPr lang="cs-CZ" sz="1800" dirty="0"/>
              <a:t>adresy, telefonní </a:t>
            </a:r>
            <a:r>
              <a:rPr lang="cs-CZ" sz="1800" dirty="0" smtClean="0"/>
              <a:t>čísla </a:t>
            </a:r>
            <a:r>
              <a:rPr lang="cs-CZ" sz="1800" dirty="0"/>
              <a:t>a další údaje </a:t>
            </a:r>
          </a:p>
          <a:p>
            <a:pPr algn="just"/>
            <a:r>
              <a:rPr lang="cs-CZ" sz="1800" dirty="0" smtClean="0"/>
              <a:t>shromažďovat </a:t>
            </a:r>
            <a:r>
              <a:rPr lang="cs-CZ" sz="1800" dirty="0"/>
              <a:t>informace (modely </a:t>
            </a:r>
            <a:r>
              <a:rPr lang="cs-CZ" sz="1800" dirty="0" smtClean="0"/>
              <a:t>různých projektů, </a:t>
            </a:r>
            <a:r>
              <a:rPr lang="cs-CZ" sz="1800" dirty="0"/>
              <a:t>atd.) </a:t>
            </a:r>
          </a:p>
          <a:p>
            <a:pPr algn="just"/>
            <a:r>
              <a:rPr lang="cs-CZ" sz="1800" dirty="0"/>
              <a:t>uchovávat kreditní karty, diskety, vizitky </a:t>
            </a:r>
          </a:p>
          <a:p>
            <a:pPr algn="just"/>
            <a:r>
              <a:rPr lang="cs-CZ" sz="1800" dirty="0" smtClean="0"/>
              <a:t>vést </a:t>
            </a:r>
            <a:r>
              <a:rPr lang="cs-CZ" sz="1800" dirty="0"/>
              <a:t>evidenci financí, </a:t>
            </a:r>
            <a:r>
              <a:rPr lang="cs-CZ" sz="1800" dirty="0" smtClean="0"/>
              <a:t>postřehů, zážitků atd</a:t>
            </a:r>
            <a:r>
              <a:rPr lang="cs-CZ" sz="1800" dirty="0"/>
              <a:t>. </a:t>
            </a:r>
          </a:p>
          <a:p>
            <a:pPr algn="just"/>
            <a:r>
              <a:rPr lang="cs-CZ" sz="1800" dirty="0" smtClean="0"/>
              <a:t>mít </a:t>
            </a:r>
            <a:r>
              <a:rPr lang="cs-CZ" sz="1800" dirty="0"/>
              <a:t>plánovací systém neustále u sebe </a:t>
            </a:r>
          </a:p>
          <a:p>
            <a:pPr algn="just"/>
            <a:r>
              <a:rPr lang="cs-CZ" sz="1800" dirty="0" smtClean="0"/>
              <a:t>podporovat </a:t>
            </a:r>
            <a:r>
              <a:rPr lang="cs-CZ" sz="1800" dirty="0"/>
              <a:t>vlastnosti naší mysli – to je </a:t>
            </a:r>
            <a:r>
              <a:rPr lang="cs-CZ" sz="1800" dirty="0" smtClean="0"/>
              <a:t>asociační </a:t>
            </a:r>
            <a:r>
              <a:rPr lang="cs-CZ" sz="1800" dirty="0"/>
              <a:t>vazby a </a:t>
            </a:r>
            <a:r>
              <a:rPr lang="cs-CZ" sz="1800" dirty="0" smtClean="0"/>
              <a:t>kombinační </a:t>
            </a:r>
            <a:r>
              <a:rPr lang="cs-CZ" sz="1800" dirty="0"/>
              <a:t>schopnosti </a:t>
            </a:r>
          </a:p>
          <a:p>
            <a:pPr algn="just"/>
            <a:r>
              <a:rPr lang="cs-CZ" sz="1800" dirty="0" smtClean="0"/>
              <a:t>nadhled </a:t>
            </a:r>
            <a:r>
              <a:rPr lang="cs-CZ" sz="1800" dirty="0"/>
              <a:t>– ten je podmínkou pro udržení rovnováhy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Nástroje plánování času</a:t>
            </a:r>
            <a:endParaRPr lang="cs-CZ" dirty="0"/>
          </a:p>
        </p:txBody>
      </p:sp>
    </p:spTree>
    <p:extLst>
      <p:ext uri="{BB962C8B-B14F-4D97-AF65-F5344CB8AC3E}">
        <p14:creationId xmlns:p14="http://schemas.microsoft.com/office/powerpoint/2010/main" val="3717885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Na základě zjištění ohledně práce a využívání času je možné použít některou z technik řízení času. </a:t>
            </a:r>
            <a:endParaRPr lang="cs-CZ" sz="1800" dirty="0" smtClean="0"/>
          </a:p>
          <a:p>
            <a:pPr algn="just"/>
            <a:endParaRPr lang="cs-CZ" sz="1800" dirty="0" smtClean="0"/>
          </a:p>
          <a:p>
            <a:pPr marL="0" indent="0" algn="just">
              <a:buNone/>
            </a:pPr>
            <a:r>
              <a:rPr lang="cs-CZ" sz="1800" dirty="0" smtClean="0"/>
              <a:t>Mezi </a:t>
            </a:r>
            <a:r>
              <a:rPr lang="cs-CZ" sz="1800" dirty="0"/>
              <a:t>nejběžněji používané </a:t>
            </a:r>
            <a:r>
              <a:rPr lang="cs-CZ" sz="1800" b="1" dirty="0"/>
              <a:t>techniky řízení času</a:t>
            </a:r>
            <a:r>
              <a:rPr lang="cs-CZ" sz="1800" dirty="0"/>
              <a:t> </a:t>
            </a:r>
            <a:r>
              <a:rPr lang="cs-CZ" sz="1800" dirty="0" smtClean="0"/>
              <a:t>patří:</a:t>
            </a:r>
            <a:endParaRPr lang="cs-CZ" sz="1800" dirty="0"/>
          </a:p>
          <a:p>
            <a:pPr lvl="0" algn="just"/>
            <a:r>
              <a:rPr lang="cs-CZ" sz="1800" dirty="0"/>
              <a:t>delegování;</a:t>
            </a:r>
          </a:p>
          <a:p>
            <a:pPr lvl="0" algn="just"/>
            <a:r>
              <a:rPr lang="cs-CZ" sz="1800" dirty="0" err="1"/>
              <a:t>Paretovo</a:t>
            </a:r>
            <a:r>
              <a:rPr lang="cs-CZ" sz="1800" dirty="0"/>
              <a:t> pravidlo – rozdělení času na základě </a:t>
            </a:r>
            <a:r>
              <a:rPr lang="cs-CZ" sz="1800" dirty="0" err="1"/>
              <a:t>Paretova</a:t>
            </a:r>
            <a:r>
              <a:rPr lang="cs-CZ" sz="1800" dirty="0"/>
              <a:t> pravidla 80/20: 20% vynaloženého času na konkrétní aktivity přinese 80% </a:t>
            </a:r>
            <a:r>
              <a:rPr lang="cs-CZ" sz="1800" dirty="0" smtClean="0"/>
              <a:t>výsledků;</a:t>
            </a:r>
            <a:endParaRPr lang="cs-CZ" sz="1800" dirty="0"/>
          </a:p>
          <a:p>
            <a:pPr lvl="0" algn="just"/>
            <a:r>
              <a:rPr lang="cs-CZ" sz="1800" dirty="0"/>
              <a:t>analýza ABC – seřazuje úkoly do kategorií A, B, C na základě </a:t>
            </a:r>
            <a:r>
              <a:rPr lang="cs-CZ" sz="1800" dirty="0" err="1"/>
              <a:t>Paretova</a:t>
            </a:r>
            <a:r>
              <a:rPr lang="cs-CZ" sz="1800" dirty="0"/>
              <a:t> </a:t>
            </a:r>
            <a:r>
              <a:rPr lang="cs-CZ" sz="1800" dirty="0" smtClean="0"/>
              <a:t>pravidla;</a:t>
            </a:r>
            <a:endParaRPr lang="cs-CZ" sz="1800" dirty="0"/>
          </a:p>
          <a:p>
            <a:pPr algn="just"/>
            <a:r>
              <a:rPr lang="cs-CZ" sz="1800" dirty="0" err="1"/>
              <a:t>Eisenhowerův</a:t>
            </a:r>
            <a:r>
              <a:rPr lang="cs-CZ" sz="1800" dirty="0"/>
              <a:t> princip – rozdělení úkolů do </a:t>
            </a:r>
            <a:r>
              <a:rPr lang="cs-CZ" sz="1800" dirty="0" smtClean="0"/>
              <a:t>skupin </a:t>
            </a:r>
            <a:r>
              <a:rPr lang="cs-CZ" sz="1800" dirty="0"/>
              <a:t>podle toho, nakolik přispívají k dosažení cílů na: A důležité a nutné, B důležité, C nutné, D ani důležité ani nutné. </a:t>
            </a:r>
            <a:endParaRPr lang="cs-CZ" sz="1800" dirty="0" smtClean="0"/>
          </a:p>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smtClean="0"/>
              <a:t>Techniky řízení času</a:t>
            </a:r>
            <a:endParaRPr lang="cs-CZ" dirty="0"/>
          </a:p>
        </p:txBody>
      </p:sp>
    </p:spTree>
    <p:extLst>
      <p:ext uri="{BB962C8B-B14F-4D97-AF65-F5344CB8AC3E}">
        <p14:creationId xmlns:p14="http://schemas.microsoft.com/office/powerpoint/2010/main" val="153063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3550" lvl="1" algn="just">
              <a:buFont typeface="Arial" panose="020B0604020202020204" pitchFamily="34" charset="0"/>
              <a:buChar char="•"/>
            </a:pPr>
            <a:endParaRPr lang="cs-CZ" sz="1800" dirty="0" smtClean="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err="1" smtClean="0"/>
              <a:t>Eisenhowerův</a:t>
            </a:r>
            <a:r>
              <a:rPr lang="cs-CZ" dirty="0" smtClean="0"/>
              <a:t> princip</a:t>
            </a:r>
            <a:endParaRPr lang="cs-CZ" dirty="0"/>
          </a:p>
        </p:txBody>
      </p:sp>
      <p:pic>
        <p:nvPicPr>
          <p:cNvPr id="4" name="Obrázek 3"/>
          <p:cNvPicPr>
            <a:picLocks noChangeAspect="1"/>
          </p:cNvPicPr>
          <p:nvPr/>
        </p:nvPicPr>
        <p:blipFill>
          <a:blip r:embed="rId2"/>
          <a:stretch>
            <a:fillRect/>
          </a:stretch>
        </p:blipFill>
        <p:spPr>
          <a:xfrm>
            <a:off x="1007604" y="752137"/>
            <a:ext cx="5760640" cy="3794410"/>
          </a:xfrm>
          <a:prstGeom prst="rect">
            <a:avLst/>
          </a:prstGeom>
        </p:spPr>
      </p:pic>
    </p:spTree>
    <p:extLst>
      <p:ext uri="{BB962C8B-B14F-4D97-AF65-F5344CB8AC3E}">
        <p14:creationId xmlns:p14="http://schemas.microsoft.com/office/powerpoint/2010/main" val="3458715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Souhrn všech činností, které je třeba udělat, aby byl zabezpečen chod organizace.</a:t>
            </a:r>
          </a:p>
          <a:p>
            <a:pPr algn="just"/>
            <a:r>
              <a:rPr lang="cs-CZ" sz="1800" dirty="0"/>
              <a:t>Obecným posláním manažerské činnosti je dosažení úspěšnosti uvažované organizační jednotky nebo </a:t>
            </a:r>
            <a:r>
              <a:rPr lang="cs-CZ" sz="1800" dirty="0" smtClean="0"/>
              <a:t>procesu.</a:t>
            </a:r>
          </a:p>
          <a:p>
            <a:pPr marL="0" indent="0">
              <a:buNone/>
            </a:pPr>
            <a:r>
              <a:rPr lang="cs-CZ" sz="1800" i="1" dirty="0" smtClean="0"/>
              <a:t>Vybrané definice managementu:</a:t>
            </a:r>
          </a:p>
          <a:p>
            <a:r>
              <a:rPr lang="cs-CZ" sz="1800" dirty="0" smtClean="0"/>
              <a:t>Management </a:t>
            </a:r>
            <a:r>
              <a:rPr lang="cs-CZ" sz="1800" dirty="0"/>
              <a:t>znamená umění dosáhnout cíle organizace rukama a </a:t>
            </a:r>
            <a:r>
              <a:rPr lang="cs-CZ" sz="1800" dirty="0" err="1"/>
              <a:t>hlavama</a:t>
            </a:r>
            <a:r>
              <a:rPr lang="cs-CZ" sz="1800" dirty="0"/>
              <a:t> jiných. (</a:t>
            </a:r>
            <a:r>
              <a:rPr lang="cs-CZ" sz="1800" dirty="0" err="1"/>
              <a:t>American</a:t>
            </a:r>
            <a:r>
              <a:rPr lang="cs-CZ" sz="1800" dirty="0"/>
              <a:t> Management </a:t>
            </a:r>
            <a:r>
              <a:rPr lang="cs-CZ" sz="1800" dirty="0" err="1"/>
              <a:t>Association</a:t>
            </a:r>
            <a:r>
              <a:rPr lang="cs-CZ" sz="1800" dirty="0"/>
              <a:t>)</a:t>
            </a:r>
          </a:p>
          <a:p>
            <a:r>
              <a:rPr lang="cs-CZ" sz="1800" dirty="0"/>
              <a:t>Management je funkcí, je disciplínou, návodem, který je třeba zvládnou a manažeři jsou profesionálové, kteří tuto disciplínu realizují, vykonávají funkce a z nich vyplývající povinnosti. (P. F. </a:t>
            </a:r>
            <a:r>
              <a:rPr lang="cs-CZ" sz="1800" dirty="0" err="1"/>
              <a:t>Drucker</a:t>
            </a:r>
            <a:r>
              <a:rPr lang="cs-CZ" sz="1800" dirty="0"/>
              <a:t>, 1970)</a:t>
            </a:r>
          </a:p>
          <a:p>
            <a:pPr algn="just"/>
            <a:r>
              <a:rPr lang="cs-CZ" sz="1800" dirty="0"/>
              <a:t>Management je procesem, který probíhá mezi jednotlivcem/skupinou, který řídí (řídící subjekt) a jednotlivcem/skupinou, který je řízen (řízený subjekt). (Blažek, 2014)</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Management – jeho podstata a definice</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Delegování </a:t>
            </a:r>
            <a:r>
              <a:rPr lang="cs-CZ" sz="1800" dirty="0"/>
              <a:t>představuje přenesení určitých úkolů a pravomocí nadřízeného pracovníka na jednoho nebo více podřízených pracovníků. Úkoly a pravomoci s konkrétní funkcí jsou přeneseny spíše dočasně, účelově a podmíněně na konkrétního </a:t>
            </a:r>
            <a:r>
              <a:rPr lang="cs-CZ" sz="1800" dirty="0" smtClean="0"/>
              <a:t>pracovníka.</a:t>
            </a:r>
          </a:p>
          <a:p>
            <a:pPr algn="just"/>
            <a:r>
              <a:rPr lang="cs-CZ" sz="1800" dirty="0"/>
              <a:t>K delegování </a:t>
            </a:r>
            <a:r>
              <a:rPr lang="cs-CZ" sz="1800" dirty="0" smtClean="0"/>
              <a:t>dochází, </a:t>
            </a:r>
            <a:r>
              <a:rPr lang="cs-CZ" sz="1800" dirty="0"/>
              <a:t>když jsou jedincům v zájmu dosažení určitých výsledků přiděleny povinnosti a úkolu, za něž jsou odpovědni jejich manažeři, ale které manažeři z rozličných důvodů nemohou nebo nechtějí vykonávat </a:t>
            </a:r>
            <a:r>
              <a:rPr lang="cs-CZ" sz="1800" dirty="0" smtClean="0"/>
              <a:t>sami. </a:t>
            </a:r>
          </a:p>
          <a:p>
            <a:pPr algn="just"/>
            <a:r>
              <a:rPr lang="cs-CZ" sz="1800" dirty="0"/>
              <a:t>Delegování je dlouhodobý proces, který je založen především na důvěře manažera ve svého podřízeného nebo kolegu. Jedná se dlouhodobý proces, jelikož je chápán jako investice do pracovníka, jejíž návratnost se projeví až po delší době. Z tohoto pohledu je delegování chápáno nejen jako nástroj předávání úkolů a pravomocí, ale také jako nástroj motivování a rozvíjení pracovníků.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Delegování</a:t>
            </a:r>
            <a:endParaRPr lang="cs-CZ" dirty="0"/>
          </a:p>
        </p:txBody>
      </p:sp>
    </p:spTree>
    <p:extLst>
      <p:ext uri="{BB962C8B-B14F-4D97-AF65-F5344CB8AC3E}">
        <p14:creationId xmlns:p14="http://schemas.microsoft.com/office/powerpoint/2010/main" val="280213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Důležité je dosažení rovnováhy mezi příliš rozsáhlým a příliš malým delegováním a přehnaným a nedostatečným dohledem na práci. Z tohoto pohledu můžeme rozeznávat určitou míru delegování, jak to </a:t>
            </a:r>
            <a:r>
              <a:rPr lang="cs-CZ" sz="1800" dirty="0" smtClean="0"/>
              <a:t>uvedl:</a:t>
            </a:r>
            <a:endParaRPr lang="cs-CZ" sz="1800" dirty="0"/>
          </a:p>
          <a:p>
            <a:pPr lvl="0" algn="just"/>
            <a:r>
              <a:rPr lang="cs-CZ" sz="1800" dirty="0"/>
              <a:t>manažer přiděluje úkoly, ale vše má pod kontrolou;</a:t>
            </a:r>
          </a:p>
          <a:p>
            <a:pPr lvl="0" algn="just"/>
            <a:r>
              <a:rPr lang="cs-CZ" sz="1800" dirty="0"/>
              <a:t>manažer poskytuje konkrétní instrukce a stále prověřuje práci;</a:t>
            </a:r>
          </a:p>
          <a:p>
            <a:pPr lvl="0" algn="just"/>
            <a:r>
              <a:rPr lang="cs-CZ" sz="1800" dirty="0"/>
              <a:t>manažer stručně informuje pracovníka a pravidelně prověřuje práci;</a:t>
            </a:r>
          </a:p>
          <a:p>
            <a:pPr lvl="0" algn="just"/>
            <a:r>
              <a:rPr lang="cs-CZ" sz="1800" dirty="0"/>
              <a:t>manažer poskytuje pracovníkovi všeobecné pokyny a určitou volnost a vyžaduje zpětnou vazbu;</a:t>
            </a:r>
          </a:p>
          <a:p>
            <a:pPr algn="just"/>
            <a:r>
              <a:rPr lang="cs-CZ" sz="1800" dirty="0"/>
              <a:t>manažer pověřuje pracovníka, aby sám řídil plnění úkolu</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Míra delegování</a:t>
            </a:r>
            <a:endParaRPr lang="cs-CZ" dirty="0"/>
          </a:p>
        </p:txBody>
      </p:sp>
    </p:spTree>
    <p:extLst>
      <p:ext uri="{BB962C8B-B14F-4D97-AF65-F5344CB8AC3E}">
        <p14:creationId xmlns:p14="http://schemas.microsoft.com/office/powerpoint/2010/main" val="44668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Vlastní </a:t>
            </a:r>
            <a:r>
              <a:rPr lang="cs-CZ" sz="1800" b="1" dirty="0"/>
              <a:t>proces delegování</a:t>
            </a:r>
            <a:r>
              <a:rPr lang="cs-CZ" sz="1800" dirty="0"/>
              <a:t> zahrnuje tyto kroky (</a:t>
            </a:r>
            <a:r>
              <a:rPr lang="cs-CZ" sz="1800" dirty="0" err="1"/>
              <a:t>Koontz</a:t>
            </a:r>
            <a:r>
              <a:rPr lang="cs-CZ" sz="1800" dirty="0"/>
              <a:t> et al., 1993):</a:t>
            </a:r>
          </a:p>
          <a:p>
            <a:pPr lvl="0" algn="just"/>
            <a:r>
              <a:rPr lang="cs-CZ" sz="1800" dirty="0"/>
              <a:t>věcná stránka – řešen problém „komu“ a „co“ delegovat - znalost podřízených a jejich kvalifikační předpoklady;</a:t>
            </a:r>
          </a:p>
          <a:p>
            <a:pPr lvl="0" algn="just"/>
            <a:r>
              <a:rPr lang="cs-CZ" sz="1800" dirty="0"/>
              <a:t>formální stránka – řeší problém „jak“ delegovat – znalost struktury osobnosti podřízených;</a:t>
            </a:r>
          </a:p>
          <a:p>
            <a:pPr lvl="0" algn="just"/>
            <a:r>
              <a:rPr lang="cs-CZ" sz="1800" dirty="0"/>
              <a:t>předmět procesu delegování – jednotlivé činnosti, úkoly, oblasti rozhodování, pravomoci.</a:t>
            </a:r>
          </a:p>
          <a:p>
            <a:pPr marL="0" indent="0" algn="just">
              <a:buNone/>
            </a:pPr>
            <a:endParaRPr lang="cs-CZ" sz="1800" dirty="0"/>
          </a:p>
          <a:p>
            <a:pPr marL="0" indent="0" algn="just">
              <a:buNone/>
            </a:pPr>
            <a:r>
              <a:rPr lang="cs-CZ" sz="1800" dirty="0" smtClean="0"/>
              <a:t>Efektivní </a:t>
            </a:r>
            <a:r>
              <a:rPr lang="cs-CZ" sz="1800" dirty="0"/>
              <a:t>delegování podle Koubka (2007) vyžaduje (Koubek, 2007) analýzu práce manažera, plánování, výběr vhodných pracovníků, správný způsob zadání a přiměřenou podporu. Analýza práce manažera spočívá v analýze pracovních povinností a odpovědnosti manažera a na základě této analýzy manažer může specifikovat úkoly vhodné a nevhodné pro delegování.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 delegování</a:t>
            </a:r>
            <a:endParaRPr lang="cs-CZ" dirty="0"/>
          </a:p>
        </p:txBody>
      </p:sp>
    </p:spTree>
    <p:extLst>
      <p:ext uri="{BB962C8B-B14F-4D97-AF65-F5344CB8AC3E}">
        <p14:creationId xmlns:p14="http://schemas.microsoft.com/office/powerpoint/2010/main" val="426538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rutinní práce;</a:t>
            </a:r>
          </a:p>
          <a:p>
            <a:pPr marL="357188" lvl="1" indent="-357188" algn="just">
              <a:buFont typeface="Arial" panose="020B0604020202020204" pitchFamily="34" charset="0"/>
              <a:buChar char="•"/>
            </a:pPr>
            <a:r>
              <a:rPr lang="cs-CZ" sz="1800" dirty="0"/>
              <a:t>práce, které jiní dokážou udělat lépe, rychleji a ekonomičtěji;</a:t>
            </a:r>
          </a:p>
          <a:p>
            <a:pPr marL="357188" lvl="1" indent="-357188" algn="just">
              <a:buFont typeface="Arial" panose="020B0604020202020204" pitchFamily="34" charset="0"/>
              <a:buChar char="•"/>
            </a:pPr>
            <a:r>
              <a:rPr lang="cs-CZ" sz="1800" dirty="0"/>
              <a:t>drobné a opakující se úkoly, které dělá manažer nejčastěji a zpravidla zabírají velkou část dne;</a:t>
            </a:r>
          </a:p>
          <a:p>
            <a:pPr marL="357188" lvl="1" indent="-357188" algn="just">
              <a:buFont typeface="Arial" panose="020B0604020202020204" pitchFamily="34" charset="0"/>
              <a:buChar char="•"/>
            </a:pPr>
            <a:r>
              <a:rPr lang="cs-CZ" sz="1800" dirty="0"/>
              <a:t>práce umožňující rozvoj a zvýšení motivace podřízených;</a:t>
            </a:r>
          </a:p>
          <a:p>
            <a:pPr marL="357188" lvl="1" indent="-357188" algn="just">
              <a:buFont typeface="Arial" panose="020B0604020202020204" pitchFamily="34" charset="0"/>
              <a:buChar char="•"/>
            </a:pPr>
            <a:r>
              <a:rPr lang="cs-CZ" sz="1800" dirty="0"/>
              <a:t>činnosti oživující rutinní práci podřízených;</a:t>
            </a:r>
          </a:p>
          <a:p>
            <a:pPr marL="357188" lvl="1" indent="-357188" algn="just">
              <a:buFont typeface="Arial" panose="020B0604020202020204" pitchFamily="34" charset="0"/>
              <a:buChar char="•"/>
            </a:pPr>
            <a:r>
              <a:rPr lang="cs-CZ" sz="1800" dirty="0"/>
              <a:t>činnosti, které učiní práci podřízených komplexnější.</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vhodné k delegování</a:t>
            </a:r>
            <a:endParaRPr lang="cs-CZ" dirty="0"/>
          </a:p>
        </p:txBody>
      </p:sp>
    </p:spTree>
    <p:extLst>
      <p:ext uri="{BB962C8B-B14F-4D97-AF65-F5344CB8AC3E}">
        <p14:creationId xmlns:p14="http://schemas.microsoft.com/office/powerpoint/2010/main" val="76609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práce obsahující důvěrné informace;</a:t>
            </a:r>
          </a:p>
          <a:p>
            <a:pPr marL="357188" lvl="1" indent="-357188" algn="just">
              <a:buFont typeface="Arial" panose="020B0604020202020204" pitchFamily="34" charset="0"/>
              <a:buChar char="•"/>
            </a:pPr>
            <a:r>
              <a:rPr lang="cs-CZ" sz="1800" dirty="0"/>
              <a:t>úkoly velmi důležité a jejichž řádné a včasné splnění může zajistit jen sám manažer;</a:t>
            </a:r>
          </a:p>
          <a:p>
            <a:pPr marL="357188" lvl="1" indent="-357188" algn="just">
              <a:buFont typeface="Arial" panose="020B0604020202020204" pitchFamily="34" charset="0"/>
              <a:buChar char="•"/>
            </a:pPr>
            <a:r>
              <a:rPr lang="cs-CZ" sz="1800" dirty="0"/>
              <a:t>nové úkoly, na které nebyli pracovníci připraveni;</a:t>
            </a:r>
          </a:p>
          <a:p>
            <a:pPr marL="357188" lvl="1" indent="-357188" algn="just">
              <a:buFont typeface="Arial" panose="020B0604020202020204" pitchFamily="34" charset="0"/>
              <a:buChar char="•"/>
            </a:pPr>
            <a:r>
              <a:rPr lang="cs-CZ" sz="1800" dirty="0"/>
              <a:t>úkoly, které jsou bezvýhradnou povinností manažera, i když jsou nepříjemné;</a:t>
            </a:r>
          </a:p>
          <a:p>
            <a:pPr marL="357188" lvl="1" indent="-357188" algn="just">
              <a:buFont typeface="Arial" panose="020B0604020202020204" pitchFamily="34" charset="0"/>
              <a:buChar char="•"/>
            </a:pPr>
            <a:r>
              <a:rPr lang="cs-CZ" sz="1800" dirty="0"/>
              <a:t>delikátní odpovědnost;</a:t>
            </a:r>
          </a:p>
          <a:p>
            <a:pPr marL="357188" lvl="1" indent="-357188" algn="just">
              <a:buFont typeface="Arial" panose="020B0604020202020204" pitchFamily="34" charset="0"/>
              <a:buChar char="•"/>
            </a:pPr>
            <a:r>
              <a:rPr lang="cs-CZ" sz="1800" dirty="0"/>
              <a:t>vágně nebo špatně definované úkoly.</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nevhodné k delegování</a:t>
            </a:r>
            <a:endParaRPr lang="cs-CZ" dirty="0"/>
          </a:p>
        </p:txBody>
      </p:sp>
    </p:spTree>
    <p:extLst>
      <p:ext uri="{BB962C8B-B14F-4D97-AF65-F5344CB8AC3E}">
        <p14:creationId xmlns:p14="http://schemas.microsoft.com/office/powerpoint/2010/main" val="1171296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Týmová práce, a tudíž i řízení týmů, je </a:t>
            </a:r>
            <a:r>
              <a:rPr lang="cs-CZ" sz="1800" dirty="0" smtClean="0"/>
              <a:t>uplatnitelná </a:t>
            </a:r>
            <a:r>
              <a:rPr lang="cs-CZ" sz="1800" dirty="0"/>
              <a:t>ve všech organizacích bez ohledu na jejich velikost nebo zaměření. Je ale také potřeba si uvědomit, že týmová práce není nadřazena ostatním formám organizace. </a:t>
            </a:r>
            <a:r>
              <a:rPr lang="cs-CZ" sz="1800" dirty="0" smtClean="0"/>
              <a:t>Je </a:t>
            </a:r>
            <a:r>
              <a:rPr lang="cs-CZ" sz="1800" dirty="0"/>
              <a:t>potřeba rozpoznávat pracovní skupinu a tým. </a:t>
            </a:r>
            <a:endParaRPr lang="cs-CZ" sz="1800" dirty="0" smtClean="0"/>
          </a:p>
          <a:p>
            <a:pPr algn="just"/>
            <a:r>
              <a:rPr lang="cs-CZ" sz="1800" b="1" dirty="0" smtClean="0"/>
              <a:t>Pracovní </a:t>
            </a:r>
            <a:r>
              <a:rPr lang="cs-CZ" sz="1800" b="1" dirty="0"/>
              <a:t>skupina </a:t>
            </a:r>
            <a:r>
              <a:rPr lang="cs-CZ" sz="1800" dirty="0"/>
              <a:t>představuje skupinu kolegů, kteří pracují společně. </a:t>
            </a:r>
            <a:endParaRPr lang="cs-CZ" sz="1800" dirty="0" smtClean="0"/>
          </a:p>
          <a:p>
            <a:pPr algn="just"/>
            <a:r>
              <a:rPr lang="cs-CZ" sz="1800" dirty="0" smtClean="0"/>
              <a:t>Zatímco </a:t>
            </a:r>
            <a:r>
              <a:rPr lang="cs-CZ" sz="1800" dirty="0"/>
              <a:t>v týmu lidé skutečně spolupracují, mají společné cíle a společně chápou to, jaké úkoly mají být splněny. </a:t>
            </a:r>
            <a:r>
              <a:rPr lang="cs-CZ" sz="1800" dirty="0" smtClean="0"/>
              <a:t>Týmová </a:t>
            </a:r>
            <a:r>
              <a:rPr lang="cs-CZ" sz="1800" dirty="0"/>
              <a:t>práce je postavena na synergii, což znamená, že hodnoty dosahované skupinou značně převyšují hodnoty, které jsou schopni vytvořit členové skupiny samostatně. </a:t>
            </a:r>
          </a:p>
          <a:p>
            <a:pPr algn="just"/>
            <a:r>
              <a:rPr lang="cs-CZ" sz="1800" dirty="0"/>
              <a:t>Tým je skupina lidí se vzájemně se doplňujícími dovednostmi, kteří jsou oddáni společnému účelu, pracovním cílům a přístupu k práci, za něž jsou vzájemně odpovědni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Týmová práce</a:t>
            </a:r>
            <a:endParaRPr lang="cs-CZ" dirty="0"/>
          </a:p>
        </p:txBody>
      </p:sp>
    </p:spTree>
    <p:extLst>
      <p:ext uri="{BB962C8B-B14F-4D97-AF65-F5344CB8AC3E}">
        <p14:creationId xmlns:p14="http://schemas.microsoft.com/office/powerpoint/2010/main" val="2377556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Tým </a:t>
            </a:r>
            <a:r>
              <a:rPr lang="cs-CZ" sz="1600" dirty="0"/>
              <a:t>je skupina lidí se vzájemně se doplňujícími dovednostmi, kteří jsou oddáni společnému účelu, pracovním cílům a přístupu k práci, za něž jsou vzájemně </a:t>
            </a:r>
            <a:r>
              <a:rPr lang="cs-CZ" sz="1600" dirty="0" smtClean="0"/>
              <a:t>odpovědni. </a:t>
            </a:r>
          </a:p>
          <a:p>
            <a:pPr marL="0" indent="0" algn="just">
              <a:buNone/>
            </a:pPr>
            <a:r>
              <a:rPr lang="cs-CZ" sz="1600" dirty="0" smtClean="0"/>
              <a:t>Rozlišujeme </a:t>
            </a:r>
            <a:r>
              <a:rPr lang="cs-CZ" sz="1600" dirty="0"/>
              <a:t>dvě podoby týmů:</a:t>
            </a:r>
          </a:p>
          <a:p>
            <a:pPr lvl="0" algn="just"/>
            <a:r>
              <a:rPr lang="cs-CZ" sz="1600" b="1" dirty="0"/>
              <a:t>pracovní týmy </a:t>
            </a:r>
            <a:r>
              <a:rPr lang="cs-CZ" sz="1600" dirty="0"/>
              <a:t>– spolupracují neustále a existují dlouhou dobu a podléhají více či vysoké fluktuaci;</a:t>
            </a:r>
          </a:p>
          <a:p>
            <a:pPr algn="just"/>
            <a:r>
              <a:rPr lang="cs-CZ" sz="1600" b="1" dirty="0"/>
              <a:t>přechodné týmy </a:t>
            </a:r>
            <a:r>
              <a:rPr lang="cs-CZ" sz="1600" dirty="0"/>
              <a:t>– vznikají za účelem vyřešení určitého úkolu a dosažení jistého cíle, typickými příklady jsou projektové týmy nebo pracovní skupiny na zlepšování kvality</a:t>
            </a:r>
            <a:r>
              <a:rPr lang="cs-CZ" sz="1600" dirty="0" smtClean="0"/>
              <a:t>.</a:t>
            </a:r>
          </a:p>
          <a:p>
            <a:pPr marL="0" indent="0" algn="just">
              <a:buNone/>
            </a:pPr>
            <a:r>
              <a:rPr lang="cs-CZ" sz="1600" dirty="0"/>
              <a:t>Pozitivní vývoj </a:t>
            </a:r>
            <a:r>
              <a:rPr lang="cs-CZ" sz="1600" dirty="0" smtClean="0"/>
              <a:t>týmu závisí </a:t>
            </a:r>
            <a:r>
              <a:rPr lang="cs-CZ" sz="1600" dirty="0"/>
              <a:t>na dvou skupinách faktorů, a to </a:t>
            </a:r>
            <a:r>
              <a:rPr lang="cs-CZ" sz="1600" dirty="0" smtClean="0"/>
              <a:t>na:</a:t>
            </a:r>
          </a:p>
          <a:p>
            <a:pPr algn="just"/>
            <a:r>
              <a:rPr lang="cs-CZ" sz="1600" b="1" dirty="0" smtClean="0"/>
              <a:t>Tvrdé </a:t>
            </a:r>
            <a:r>
              <a:rPr lang="cs-CZ" sz="1600" b="1" dirty="0"/>
              <a:t>faktory jako předpoklad </a:t>
            </a:r>
            <a:r>
              <a:rPr lang="cs-CZ" sz="1600" dirty="0"/>
              <a:t>znamená, že musí být možná spolupráce s dostatečnou komunikací, skupina nesmí být moc veliká a rámcové podmínky musí souhlasit. </a:t>
            </a:r>
            <a:endParaRPr lang="cs-CZ" sz="1600" dirty="0" smtClean="0"/>
          </a:p>
          <a:p>
            <a:pPr algn="just"/>
            <a:r>
              <a:rPr lang="cs-CZ" sz="1600" b="1" dirty="0" smtClean="0"/>
              <a:t>Měkké </a:t>
            </a:r>
            <a:r>
              <a:rPr lang="cs-CZ" sz="1600" b="1" dirty="0"/>
              <a:t>faktory jako základ </a:t>
            </a:r>
            <a:r>
              <a:rPr lang="cs-CZ" sz="1600" dirty="0"/>
              <a:t>předpokládají, že kolegové musí mít zájem na dobré spolupráci, musí být sami ochotni angažovat se ve společné věci. </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a:t>
            </a:r>
            <a:endParaRPr lang="cs-CZ" dirty="0"/>
          </a:p>
        </p:txBody>
      </p:sp>
    </p:spTree>
    <p:extLst>
      <p:ext uri="{BB962C8B-B14F-4D97-AF65-F5344CB8AC3E}">
        <p14:creationId xmlns:p14="http://schemas.microsoft.com/office/powerpoint/2010/main" val="350543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Ideální počet členů týmu </a:t>
            </a:r>
            <a:r>
              <a:rPr lang="cs-CZ" sz="1800" dirty="0" smtClean="0"/>
              <a:t>je pět </a:t>
            </a:r>
            <a:r>
              <a:rPr lang="cs-CZ" sz="1800" dirty="0"/>
              <a:t>až sedm. </a:t>
            </a:r>
            <a:endParaRPr lang="cs-CZ" sz="1800" dirty="0" smtClean="0"/>
          </a:p>
          <a:p>
            <a:pPr algn="just"/>
            <a:r>
              <a:rPr lang="cs-CZ" sz="1800" dirty="0" smtClean="0"/>
              <a:t>Při </a:t>
            </a:r>
            <a:r>
              <a:rPr lang="cs-CZ" sz="1800" dirty="0"/>
              <a:t>menším počtu se efekt synergie plně nerozvine, a v případě více osob nastává problém s komunikačními a schvalovacími procesy z důvodu ztráty času. </a:t>
            </a:r>
            <a:endParaRPr lang="cs-CZ" sz="1800" dirty="0" smtClean="0"/>
          </a:p>
          <a:p>
            <a:pPr algn="just"/>
            <a:r>
              <a:rPr lang="cs-CZ" sz="1800" dirty="0" smtClean="0"/>
              <a:t>Kritický </a:t>
            </a:r>
            <a:r>
              <a:rPr lang="cs-CZ" sz="1800" dirty="0"/>
              <a:t>není počet členů týmu, ale výběr jednotlivých členů, jelikož toto přímý vliv na výkon týmu a naplnění cíle týmu. </a:t>
            </a:r>
            <a:endParaRPr lang="cs-CZ" sz="1800" dirty="0" smtClean="0"/>
          </a:p>
          <a:p>
            <a:pPr algn="just"/>
            <a:r>
              <a:rPr lang="cs-CZ" sz="1800" dirty="0" smtClean="0"/>
              <a:t>O </a:t>
            </a:r>
            <a:r>
              <a:rPr lang="cs-CZ" sz="1800" dirty="0"/>
              <a:t>úspěchu týmu nerozhoduje pouze odbornost, erudovanost jednotlivých členů týmu, ale také jejich osobnost a vlastnosti členů týmu. </a:t>
            </a:r>
            <a:endParaRPr lang="cs-CZ" sz="1800" dirty="0" smtClean="0"/>
          </a:p>
          <a:p>
            <a:pPr algn="just"/>
            <a:r>
              <a:rPr lang="cs-CZ" sz="1800" dirty="0" smtClean="0"/>
              <a:t>Hovoříme </a:t>
            </a:r>
            <a:r>
              <a:rPr lang="cs-CZ" sz="1800" dirty="0"/>
              <a:t>o kompetencích členů týmů a rozděluje na skupinu základních kompetencí a odborných kompetencí. </a:t>
            </a:r>
            <a:endParaRPr lang="cs-CZ" sz="1800" dirty="0" smtClean="0"/>
          </a:p>
          <a:p>
            <a:pPr algn="just"/>
            <a:r>
              <a:rPr lang="cs-CZ" sz="1800" dirty="0" smtClean="0"/>
              <a:t>Mezi </a:t>
            </a:r>
            <a:r>
              <a:rPr lang="cs-CZ" sz="1800" b="1" dirty="0"/>
              <a:t>základní kompetence </a:t>
            </a:r>
            <a:r>
              <a:rPr lang="cs-CZ" sz="1800" dirty="0"/>
              <a:t>patří základní požadavky pro týmovou práci, tj. sociální dovednosti (schopnost komunikace nebo přesvědčování) a osobní vlastnosti (zaujetí pro práci, kreativita).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II</a:t>
            </a:r>
            <a:endParaRPr lang="cs-CZ" dirty="0"/>
          </a:p>
        </p:txBody>
      </p:sp>
    </p:spTree>
    <p:extLst>
      <p:ext uri="{BB962C8B-B14F-4D97-AF65-F5344CB8AC3E}">
        <p14:creationId xmlns:p14="http://schemas.microsoft.com/office/powerpoint/2010/main" val="76785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K</a:t>
            </a:r>
            <a:r>
              <a:rPr lang="cs-CZ" sz="1800" dirty="0"/>
              <a:t> </a:t>
            </a:r>
            <a:r>
              <a:rPr lang="cs-CZ" sz="1800" b="1" dirty="0"/>
              <a:t>odborným kompetencím </a:t>
            </a:r>
            <a:r>
              <a:rPr lang="cs-CZ" sz="1800" dirty="0"/>
              <a:t>jsou přiřazeny výkonnostní požadavky, tj. odborné kompetence (odborné znalosti a dovednosti) a metodické kompetence (technika prezentace nebo moderace</a:t>
            </a:r>
            <a:r>
              <a:rPr lang="cs-CZ" sz="1800" dirty="0" smtClean="0"/>
              <a:t>).</a:t>
            </a:r>
          </a:p>
          <a:p>
            <a:pPr algn="just"/>
            <a:endParaRPr lang="cs-CZ" sz="1800" dirty="0" smtClean="0"/>
          </a:p>
          <a:p>
            <a:pPr marL="0" indent="0" algn="just">
              <a:buNone/>
            </a:pPr>
            <a:r>
              <a:rPr lang="cs-CZ" sz="1800" dirty="0" smtClean="0"/>
              <a:t>Opravdu </a:t>
            </a:r>
            <a:r>
              <a:rPr lang="cs-CZ" sz="1800" dirty="0"/>
              <a:t>důležité při týmové práci jsou </a:t>
            </a:r>
            <a:r>
              <a:rPr lang="cs-CZ" sz="1800" b="1" dirty="0"/>
              <a:t>týmové schopnosti</a:t>
            </a:r>
            <a:r>
              <a:rPr lang="cs-CZ" sz="1800" dirty="0"/>
              <a:t>, mezi které </a:t>
            </a:r>
            <a:r>
              <a:rPr lang="cs-CZ" sz="1800" dirty="0" smtClean="0"/>
              <a:t>se zařazují </a:t>
            </a:r>
            <a:r>
              <a:rPr lang="cs-CZ" sz="1800" dirty="0"/>
              <a:t>následující:</a:t>
            </a:r>
          </a:p>
          <a:p>
            <a:pPr lvl="0" algn="just"/>
            <a:r>
              <a:rPr lang="cs-CZ" sz="1800" dirty="0"/>
              <a:t>pozitivní postoj k týmové práci;</a:t>
            </a:r>
          </a:p>
          <a:p>
            <a:pPr lvl="0" algn="just"/>
            <a:r>
              <a:rPr lang="cs-CZ" sz="1800" dirty="0"/>
              <a:t>myšlenková pružnost, kreativita a zvědavost;</a:t>
            </a:r>
          </a:p>
          <a:p>
            <a:pPr lvl="0" algn="just"/>
            <a:r>
              <a:rPr lang="cs-CZ" sz="1800" dirty="0"/>
              <a:t>frustrační tolerance – zvládnutí situace v případě, že jsou návrhy jednoho člena týmu zamítnuty;</a:t>
            </a:r>
          </a:p>
          <a:p>
            <a:pPr lvl="0" algn="just"/>
            <a:r>
              <a:rPr lang="cs-CZ" sz="1800" dirty="0"/>
              <a:t>schopnost přijmout kritiku;</a:t>
            </a:r>
          </a:p>
          <a:p>
            <a:pPr algn="just"/>
            <a:r>
              <a:rPr lang="cs-CZ" sz="1800" dirty="0"/>
              <a:t>schopnost a ochota učit se.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III</a:t>
            </a:r>
            <a:endParaRPr lang="cs-CZ" dirty="0"/>
          </a:p>
        </p:txBody>
      </p:sp>
    </p:spTree>
    <p:extLst>
      <p:ext uri="{BB962C8B-B14F-4D97-AF65-F5344CB8AC3E}">
        <p14:creationId xmlns:p14="http://schemas.microsoft.com/office/powerpoint/2010/main" val="132645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týmový vedoucí (koordinátor, předseda);</a:t>
            </a:r>
          </a:p>
          <a:p>
            <a:pPr lvl="0" algn="just"/>
            <a:r>
              <a:rPr lang="cs-CZ" sz="1700" dirty="0"/>
              <a:t>pomocník (realizátor, tahoun) – praktický pracovník dělající práci dobře, je disciplinovaný, drží se zvyklostí a jasných struktur;</a:t>
            </a:r>
          </a:p>
          <a:p>
            <a:pPr lvl="0" algn="just"/>
            <a:r>
              <a:rPr lang="cs-CZ" sz="1700" dirty="0"/>
              <a:t>kreativec (inovátor, chrlič) – vymýšlí nové nápady, potřebuje volný prostor, rutinní práce mu nevyhovuje;</a:t>
            </a:r>
          </a:p>
          <a:p>
            <a:pPr lvl="0" algn="just"/>
            <a:r>
              <a:rPr lang="cs-CZ" sz="1700" dirty="0"/>
              <a:t>správce zdrojů (</a:t>
            </a:r>
            <a:r>
              <a:rPr lang="cs-CZ" sz="1700" dirty="0" err="1"/>
              <a:t>schánil</a:t>
            </a:r>
            <a:r>
              <a:rPr lang="cs-CZ" sz="1700" dirty="0"/>
              <a:t>, vyhledávač zdrojů) – je schopen obstarat zdroje a informace;</a:t>
            </a:r>
          </a:p>
          <a:p>
            <a:pPr lvl="0" algn="just"/>
            <a:r>
              <a:rPr lang="cs-CZ" sz="1700" dirty="0"/>
              <a:t>tvůrce (formovač, </a:t>
            </a:r>
            <a:r>
              <a:rPr lang="cs-CZ" sz="1700" dirty="0" err="1"/>
              <a:t>rejža</a:t>
            </a:r>
            <a:r>
              <a:rPr lang="cs-CZ" sz="1700" dirty="0"/>
              <a:t>) – jsou často svou povahou vůdci, nabírají si sami úkoly a dokážou rozhýbat váhavé členy týmu, musí mít dostatek volného prostoru;</a:t>
            </a:r>
          </a:p>
          <a:p>
            <a:pPr lvl="0" algn="just"/>
            <a:r>
              <a:rPr lang="cs-CZ" sz="1700" dirty="0"/>
              <a:t>pozorovatel (vyhodnocovač, rejpal) – analytik schopen logicky spojovat věci a vyvažovat proti sobě argumenty;</a:t>
            </a:r>
          </a:p>
          <a:p>
            <a:pPr lvl="0" algn="just"/>
            <a:r>
              <a:rPr lang="cs-CZ" sz="1700" dirty="0"/>
              <a:t>týmový pracovník (hasič) – dělá jim radost pracovat na věcech a musí spolupracovat s ostatními;</a:t>
            </a:r>
          </a:p>
          <a:p>
            <a:pPr algn="just"/>
            <a:r>
              <a:rPr lang="cs-CZ" sz="1700" dirty="0"/>
              <a:t>testovač kvality (dotahovač) – zabývá se kvalitou výsledků, výstupů</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Týmové role podle </a:t>
            </a:r>
            <a:r>
              <a:rPr lang="cs-CZ" dirty="0" err="1" smtClean="0"/>
              <a:t>Belbina</a:t>
            </a:r>
            <a:endParaRPr lang="cs-CZ" dirty="0"/>
          </a:p>
        </p:txBody>
      </p:sp>
    </p:spTree>
    <p:extLst>
      <p:ext uri="{BB962C8B-B14F-4D97-AF65-F5344CB8AC3E}">
        <p14:creationId xmlns:p14="http://schemas.microsoft.com/office/powerpoint/2010/main" val="3734996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Management představuje velmi komplexní a rozsáhlou oblast aktivit s řízením, vedením a správou v různých organizacích. </a:t>
            </a:r>
            <a:endParaRPr lang="cs-CZ" sz="1800" dirty="0" smtClean="0"/>
          </a:p>
          <a:p>
            <a:pPr lvl="0" algn="just"/>
            <a:r>
              <a:rPr lang="cs-CZ" sz="1800" dirty="0" smtClean="0"/>
              <a:t>Obecně </a:t>
            </a:r>
            <a:r>
              <a:rPr lang="cs-CZ" sz="1800" dirty="0"/>
              <a:t>tedy lze říci, že management představuje veškeré aktivity v podniku, které je potřeba zrealizovat tak, aby byl zabezpečen chod určité organizace</a:t>
            </a:r>
            <a:r>
              <a:rPr lang="cs-CZ" sz="1800" dirty="0" smtClean="0"/>
              <a:t>.</a:t>
            </a:r>
          </a:p>
          <a:p>
            <a:pPr algn="just"/>
            <a:r>
              <a:rPr lang="cs-CZ" sz="1800" dirty="0"/>
              <a:t>Jak ukazují výše uvedené definice managementu, tak management je chápán z různých pohledů a pojetí</a:t>
            </a:r>
            <a:r>
              <a:rPr lang="cs-CZ" sz="1800" dirty="0" smtClean="0"/>
              <a:t>.</a:t>
            </a:r>
          </a:p>
          <a:p>
            <a:pPr marL="0" indent="0" algn="just">
              <a:buNone/>
            </a:pPr>
            <a:r>
              <a:rPr lang="cs-CZ" sz="1800" dirty="0" smtClean="0"/>
              <a:t> Z</a:t>
            </a:r>
            <a:r>
              <a:rPr lang="cs-CZ" sz="1800" dirty="0"/>
              <a:t> </a:t>
            </a:r>
            <a:r>
              <a:rPr lang="cs-CZ" sz="1800" dirty="0" smtClean="0"/>
              <a:t>uvedených </a:t>
            </a:r>
            <a:r>
              <a:rPr lang="cs-CZ" sz="1800" dirty="0"/>
              <a:t>definic můžeme vidět, že management je vnímán a chápán ve třech základních rovinách:</a:t>
            </a:r>
          </a:p>
          <a:p>
            <a:pPr lvl="0" algn="just"/>
            <a:r>
              <a:rPr lang="cs-CZ" sz="1800" dirty="0"/>
              <a:t>management jako vědní </a:t>
            </a:r>
            <a:r>
              <a:rPr lang="cs-CZ" sz="1800" dirty="0" smtClean="0"/>
              <a:t>disciplína;</a:t>
            </a:r>
            <a:endParaRPr lang="cs-CZ" sz="1800" dirty="0"/>
          </a:p>
          <a:p>
            <a:pPr lvl="0" algn="just"/>
            <a:r>
              <a:rPr lang="cs-CZ" sz="1800" dirty="0"/>
              <a:t>management jako funkce a aktivita;</a:t>
            </a:r>
          </a:p>
          <a:p>
            <a:pPr lvl="0" algn="just"/>
            <a:r>
              <a:rPr lang="cs-CZ" sz="1800" dirty="0"/>
              <a:t>management jako skupina řídících pracovníků.</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Pojetí managementu</a:t>
            </a:r>
            <a:endParaRPr lang="cs-CZ" dirty="0"/>
          </a:p>
        </p:txBody>
      </p:sp>
    </p:spTree>
    <p:extLst>
      <p:ext uri="{BB962C8B-B14F-4D97-AF65-F5344CB8AC3E}">
        <p14:creationId xmlns:p14="http://schemas.microsoft.com/office/powerpoint/2010/main" val="3918455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Jedním z manažerských přístupů, který byl formulován už v polovině minulého století P. </a:t>
            </a:r>
            <a:r>
              <a:rPr lang="cs-CZ" sz="1800" dirty="0" err="1"/>
              <a:t>Druckerem</a:t>
            </a:r>
            <a:r>
              <a:rPr lang="cs-CZ" sz="1800" dirty="0"/>
              <a:t>, je Management by </a:t>
            </a:r>
            <a:r>
              <a:rPr lang="cs-CZ" sz="1800" dirty="0" err="1"/>
              <a:t>objectives</a:t>
            </a:r>
            <a:r>
              <a:rPr lang="cs-CZ" sz="1800" dirty="0"/>
              <a:t>, ve zkratce MBO, řízení podle cílů. </a:t>
            </a:r>
            <a:endParaRPr lang="cs-CZ" sz="1800" dirty="0" smtClean="0"/>
          </a:p>
          <a:p>
            <a:pPr lvl="0" algn="just"/>
            <a:r>
              <a:rPr lang="cs-CZ" sz="1800" dirty="0" smtClean="0"/>
              <a:t>Jedná </a:t>
            </a:r>
            <a:r>
              <a:rPr lang="cs-CZ" sz="1800" dirty="0"/>
              <a:t>se o zvláštní participativní přístup managementu, který se snaží spojit cíle organizace s výkonem a rozvojem jednotlivých zaměstnanců. </a:t>
            </a:r>
            <a:endParaRPr lang="cs-CZ" sz="1800" dirty="0" smtClean="0"/>
          </a:p>
          <a:p>
            <a:pPr lvl="0" algn="just"/>
            <a:r>
              <a:rPr lang="cs-CZ" sz="1800" dirty="0" smtClean="0"/>
              <a:t>Základem </a:t>
            </a:r>
            <a:r>
              <a:rPr lang="cs-CZ" sz="1800" dirty="0"/>
              <a:t>systému, jak říká samotný název tohoto přístupu, je řízení podle cílů. </a:t>
            </a:r>
            <a:endParaRPr lang="cs-CZ" sz="1800" dirty="0" smtClean="0"/>
          </a:p>
          <a:p>
            <a:pPr lvl="0" algn="just"/>
            <a:r>
              <a:rPr lang="cs-CZ" sz="1800" dirty="0" smtClean="0"/>
              <a:t>Základními </a:t>
            </a:r>
            <a:r>
              <a:rPr lang="cs-CZ" sz="1800" dirty="0"/>
              <a:t>prvky jsou: cíle a plány, účast jednotlivých manažerů na schvalování cílů a kritérií výkonu jednotlivých jednotek a průběžné posuzování a vyhodnocování výsledků.  </a:t>
            </a:r>
            <a:endParaRPr lang="cs-CZ" sz="1800" dirty="0" smtClean="0"/>
          </a:p>
          <a:p>
            <a:pPr lvl="0" algn="just"/>
            <a:r>
              <a:rPr lang="cs-CZ" sz="1800" dirty="0" smtClean="0"/>
              <a:t>Metoda </a:t>
            </a:r>
            <a:r>
              <a:rPr lang="cs-CZ" sz="1800" dirty="0"/>
              <a:t>MBO zvyšuje participaci zaměstnanců na řízení organizace, posiluje jejich motivaci a upevňuje přenášení cílů z vedení organizace na nižší stupně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by </a:t>
            </a:r>
            <a:r>
              <a:rPr lang="cs-CZ" dirty="0" err="1" smtClean="0"/>
              <a:t>Objectives</a:t>
            </a:r>
            <a:r>
              <a:rPr lang="cs-CZ" dirty="0" smtClean="0"/>
              <a:t> MBO </a:t>
            </a:r>
            <a:endParaRPr lang="cs-CZ" dirty="0"/>
          </a:p>
        </p:txBody>
      </p:sp>
    </p:spTree>
    <p:extLst>
      <p:ext uri="{BB962C8B-B14F-4D97-AF65-F5344CB8AC3E}">
        <p14:creationId xmlns:p14="http://schemas.microsoft.com/office/powerpoint/2010/main" val="88965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Pojem management pochází z latinského slova „</a:t>
            </a:r>
            <a:r>
              <a:rPr lang="cs-CZ" sz="1800" dirty="0" err="1"/>
              <a:t>manus</a:t>
            </a:r>
            <a:r>
              <a:rPr lang="cs-CZ" sz="1800" dirty="0"/>
              <a:t>“ ruka, přičemž jeho původním významem bylo ruční ovládání koní. </a:t>
            </a:r>
            <a:r>
              <a:rPr lang="cs-CZ" sz="1800" dirty="0" smtClean="0"/>
              <a:t>V</a:t>
            </a:r>
            <a:r>
              <a:rPr lang="cs-CZ" sz="1800" dirty="0"/>
              <a:t> českém odborném prostředí je pojem „management“ chápán jako řízení podniku. </a:t>
            </a:r>
            <a:r>
              <a:rPr lang="cs-CZ" sz="1800" dirty="0" smtClean="0"/>
              <a:t>Pojem </a:t>
            </a:r>
            <a:r>
              <a:rPr lang="cs-CZ" sz="1800" dirty="0"/>
              <a:t>management, vzhledem k obtížnosti přesného a výstižného překladu z původního amerického pojetí (</a:t>
            </a:r>
            <a:r>
              <a:rPr lang="cs-CZ" sz="1800" dirty="0" err="1"/>
              <a:t>manage</a:t>
            </a:r>
            <a:r>
              <a:rPr lang="cs-CZ" sz="1800" dirty="0"/>
              <a:t> – management) do ostatních jazyků, se používá v této cizojazyčné podobě také v české odborné literatuře</a:t>
            </a:r>
            <a:r>
              <a:rPr lang="cs-CZ" sz="1800" dirty="0" smtClean="0"/>
              <a:t>.</a:t>
            </a:r>
          </a:p>
          <a:p>
            <a:pPr algn="just"/>
            <a:r>
              <a:rPr lang="cs-CZ" sz="1800" dirty="0"/>
              <a:t>Management je komplexní a systematická disciplína, zabývající se poznatky o řízení, rozvíjí již více než sto </a:t>
            </a:r>
            <a:r>
              <a:rPr lang="cs-CZ" sz="1800" dirty="0" smtClean="0"/>
              <a:t>let. </a:t>
            </a:r>
          </a:p>
          <a:p>
            <a:pPr algn="just"/>
            <a:r>
              <a:rPr lang="cs-CZ" sz="1800" dirty="0" smtClean="0"/>
              <a:t>Management </a:t>
            </a:r>
            <a:r>
              <a:rPr lang="cs-CZ" sz="1800" dirty="0"/>
              <a:t>jako vědní disciplína je úzce spjata s empirií, praxí. Praxe poskytuje poznatky a management tyto poznatky zobecňuje v podobě obecných principů a metod.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Pojetí managementu jako vědní disciplíny</a:t>
            </a:r>
            <a:endParaRPr lang="cs-CZ" dirty="0"/>
          </a:p>
        </p:txBody>
      </p:sp>
    </p:spTree>
    <p:extLst>
      <p:ext uri="{BB962C8B-B14F-4D97-AF65-F5344CB8AC3E}">
        <p14:creationId xmlns:p14="http://schemas.microsoft.com/office/powerpoint/2010/main" val="275665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Pojetí managementu jako funkce </a:t>
            </a:r>
            <a:r>
              <a:rPr lang="cs-CZ" sz="1800" dirty="0"/>
              <a:t>chápe management jako aktivity, které slouží k realizaci a řízení řídícího procesu jako celku. </a:t>
            </a:r>
            <a:endParaRPr lang="cs-CZ" sz="1800" dirty="0" smtClean="0"/>
          </a:p>
          <a:p>
            <a:pPr lvl="0" algn="just"/>
            <a:r>
              <a:rPr lang="cs-CZ" sz="1800" dirty="0" smtClean="0"/>
              <a:t>Což </a:t>
            </a:r>
            <a:r>
              <a:rPr lang="cs-CZ" sz="1800" dirty="0"/>
              <a:t>znamená, že management zahrnuje všechny oblasti řízení v podniku, které vedou k naplňování řídících úkolů. </a:t>
            </a:r>
          </a:p>
          <a:p>
            <a:pPr lvl="0" algn="just"/>
            <a:r>
              <a:rPr lang="cs-CZ" sz="1800" dirty="0"/>
              <a:t>Management tedy můžeme charakterizovat jako určitý proces, někteří autoři hovoří o cyklicky probíhajícím </a:t>
            </a:r>
            <a:r>
              <a:rPr lang="cs-CZ" sz="1800" dirty="0" smtClean="0"/>
              <a:t>procesu, </a:t>
            </a:r>
            <a:r>
              <a:rPr lang="cs-CZ" sz="1800" dirty="0"/>
              <a:t>ve kterém řídící subjekt stanoví cíle a prostřednictvím určitých nástrojů a způsobů jednání působí na řízený subjekt tak, aby byly naplněny stanovené cíle. </a:t>
            </a:r>
            <a:endParaRPr lang="cs-CZ" sz="1800" dirty="0" smtClean="0"/>
          </a:p>
          <a:p>
            <a:pPr lvl="0" algn="just"/>
            <a:r>
              <a:rPr lang="cs-CZ" sz="1800" dirty="0" smtClean="0"/>
              <a:t>Nástroje</a:t>
            </a:r>
            <a:r>
              <a:rPr lang="cs-CZ" sz="1800" dirty="0"/>
              <a:t>, kterými působí řídící subjekt na řízené subjekty, mají charakter konkrétních úkolů a činností s přesně stanoveným cílem a účelem. Tyto nástroje se nejčastěji nazývají jako manažerské funkce. </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 funkce a aktivita</a:t>
            </a:r>
            <a:endParaRPr lang="cs-CZ" dirty="0"/>
          </a:p>
        </p:txBody>
      </p:sp>
    </p:spTree>
    <p:extLst>
      <p:ext uri="{BB962C8B-B14F-4D97-AF65-F5344CB8AC3E}">
        <p14:creationId xmlns:p14="http://schemas.microsoft.com/office/powerpoint/2010/main" val="90198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8072"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Management v organizaci, z pohledu funkce a aktivity, můžeme rozčlenit do tří hlavních úrovní. Jednotlivým úrovním potom odpovídají konkrétní aktivity. V organizaci obvykle najdeme tyto úrovně řízení: </a:t>
            </a:r>
            <a:endParaRPr lang="cs-CZ" sz="1800" dirty="0" smtClean="0"/>
          </a:p>
          <a:p>
            <a:pPr algn="just"/>
            <a:r>
              <a:rPr lang="cs-CZ" sz="1800" b="1" dirty="0" smtClean="0"/>
              <a:t>Strategický </a:t>
            </a:r>
            <a:r>
              <a:rPr lang="cs-CZ" sz="1800" b="1" dirty="0"/>
              <a:t>management (strategické řízení)</a:t>
            </a:r>
            <a:r>
              <a:rPr lang="cs-CZ" sz="1800" dirty="0"/>
              <a:t> představuje nejvyšší úroveň řízení v organizaci. Na této úrovni řízení probíhá politicko-strategické rozhodování, spojené s tvorbou strategického plánu a celkové koncepce organizace, a rozhodování pro řízení operativního systému. </a:t>
            </a:r>
          </a:p>
          <a:p>
            <a:pPr algn="just"/>
            <a:r>
              <a:rPr lang="cs-CZ" sz="1800" b="1" dirty="0"/>
              <a:t>Střední management (taktické řízení)</a:t>
            </a:r>
            <a:r>
              <a:rPr lang="cs-CZ" sz="1800" dirty="0"/>
              <a:t> je spojen s rozhodováním pro řízení operativního systému organizace. Posláním středního managementu je realizace taktických (střednědobých) plánů a cílů.</a:t>
            </a:r>
          </a:p>
          <a:p>
            <a:pPr algn="just"/>
            <a:r>
              <a:rPr lang="cs-CZ" sz="1800" b="1" dirty="0"/>
              <a:t>Operativní management (operativní řízení)</a:t>
            </a:r>
            <a:r>
              <a:rPr lang="cs-CZ" sz="1800" dirty="0"/>
              <a:t> se zabývá bezprostředním operativním řízením krátkodobých aktivit a naplňováním krátkodobých, operativních cílů.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Úrovně managementu v organizaci </a:t>
            </a:r>
            <a:endParaRPr lang="cs-CZ" dirty="0"/>
          </a:p>
        </p:txBody>
      </p:sp>
    </p:spTree>
    <p:extLst>
      <p:ext uri="{BB962C8B-B14F-4D97-AF65-F5344CB8AC3E}">
        <p14:creationId xmlns:p14="http://schemas.microsoft.com/office/powerpoint/2010/main" val="3034443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2983</TotalTime>
  <Words>6910</Words>
  <Application>Microsoft Office PowerPoint</Application>
  <PresentationFormat>Předvádění na obrazovce (16:9)</PresentationFormat>
  <Paragraphs>448</Paragraphs>
  <Slides>60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60</vt:i4>
      </vt:variant>
    </vt:vector>
  </HeadingPairs>
  <TitlesOfParts>
    <vt:vector size="65" baseType="lpstr">
      <vt:lpstr>Arial</vt:lpstr>
      <vt:lpstr>Calibri</vt:lpstr>
      <vt:lpstr>Enriqueta</vt:lpstr>
      <vt:lpstr>Times New Roman</vt:lpstr>
      <vt:lpstr>SLU</vt:lpstr>
      <vt:lpstr>Vymezení pojmu management Manažer a lídr</vt:lpstr>
      <vt:lpstr>Základní informace k předmětu</vt:lpstr>
      <vt:lpstr>Podnikatelské prostředí a jeho vliv na management organizace</vt:lpstr>
      <vt:lpstr>Struktura podnikatelského prostředí</vt:lpstr>
      <vt:lpstr>Management – jeho podstata a definice</vt:lpstr>
      <vt:lpstr>Pojetí managementu</vt:lpstr>
      <vt:lpstr>Pojetí managementu jako vědní disciplíny</vt:lpstr>
      <vt:lpstr>Management jako funkce a aktivita</vt:lpstr>
      <vt:lpstr>Úrovně managementu v organizaci </vt:lpstr>
      <vt:lpstr>Management jako skupina řídících pracovníků</vt:lpstr>
      <vt:lpstr>Management a leadership</vt:lpstr>
      <vt:lpstr>Leadership </vt:lpstr>
      <vt:lpstr>Role lídra</vt:lpstr>
      <vt:lpstr>Manažer</vt:lpstr>
      <vt:lpstr>Manažer a jeho role </vt:lpstr>
      <vt:lpstr>Typologie manažerů </vt:lpstr>
      <vt:lpstr>Charakter manažerské práce</vt:lpstr>
      <vt:lpstr>Vymezení pojmu kompetence</vt:lpstr>
      <vt:lpstr>Členění kompetencí I</vt:lpstr>
      <vt:lpstr>Členění kompetencí II</vt:lpstr>
      <vt:lpstr>Členění kompetencí III</vt:lpstr>
      <vt:lpstr>Členění kompetencí IV</vt:lpstr>
      <vt:lpstr>Členění kompetencí V</vt:lpstr>
      <vt:lpstr>Složky manažerských kompetencí I</vt:lpstr>
      <vt:lpstr>Složky manažerských kompetencí II</vt:lpstr>
      <vt:lpstr>Složky manažerských kompetencí III</vt:lpstr>
      <vt:lpstr>Složky manažerských kompetencí IV</vt:lpstr>
      <vt:lpstr>Kompetenční model</vt:lpstr>
      <vt:lpstr>Typy kompetenčních modelů</vt:lpstr>
      <vt:lpstr>Příklad kompetenčního modelu MŠMT I</vt:lpstr>
      <vt:lpstr>Příklad kompetenčního modelu MŠMT II</vt:lpstr>
      <vt:lpstr>Příklad:  Kompetenční model pro nově přijatého manažera</vt:lpstr>
      <vt:lpstr>Teorie stylů</vt:lpstr>
      <vt:lpstr>Autoritativní styl vedení</vt:lpstr>
      <vt:lpstr>Demokratický styl vedení</vt:lpstr>
      <vt:lpstr>Participativní styl vedení</vt:lpstr>
      <vt:lpstr>Delegativní styl vedení</vt:lpstr>
      <vt:lpstr>Studie University of Michigan</vt:lpstr>
      <vt:lpstr>Studie Ohio State University</vt:lpstr>
      <vt:lpstr>Manažerská mřížka GRID </vt:lpstr>
      <vt:lpstr>Fiedlerův kontingenční model </vt:lpstr>
      <vt:lpstr>Hersey a Blanchardova teorie situačního vedení </vt:lpstr>
      <vt:lpstr>Manažerské přístupy</vt:lpstr>
      <vt:lpstr>Time management</vt:lpstr>
      <vt:lpstr>Generace Time managementu</vt:lpstr>
      <vt:lpstr>Plánování času</vt:lpstr>
      <vt:lpstr>Nástroje plánování času</vt:lpstr>
      <vt:lpstr>Techniky řízení času</vt:lpstr>
      <vt:lpstr>Eisenhowerův princip</vt:lpstr>
      <vt:lpstr>Delegování</vt:lpstr>
      <vt:lpstr>Míra delegování</vt:lpstr>
      <vt:lpstr>Proces delegování</vt:lpstr>
      <vt:lpstr>Činnosti vhodné k delegování</vt:lpstr>
      <vt:lpstr>Činnosti nevhodné k delegování</vt:lpstr>
      <vt:lpstr>Týmová práce</vt:lpstr>
      <vt:lpstr>Týmy I</vt:lpstr>
      <vt:lpstr>Týmy II</vt:lpstr>
      <vt:lpstr>Týmy III</vt:lpstr>
      <vt:lpstr>Týmové role podle Belbina</vt:lpstr>
      <vt:lpstr>Management by Objectives MBO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168</cp:revision>
  <dcterms:created xsi:type="dcterms:W3CDTF">2016-07-06T15:42:34Z</dcterms:created>
  <dcterms:modified xsi:type="dcterms:W3CDTF">2020-02-18T08:41:59Z</dcterms:modified>
</cp:coreProperties>
</file>