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40" r:id="rId2"/>
  </p:sldMasterIdLst>
  <p:notesMasterIdLst>
    <p:notesMasterId r:id="rId9"/>
  </p:notesMasterIdLst>
  <p:handoutMasterIdLst>
    <p:handoutMasterId r:id="rId10"/>
  </p:handoutMasterIdLst>
  <p:sldIdLst>
    <p:sldId id="397" r:id="rId3"/>
    <p:sldId id="396" r:id="rId4"/>
    <p:sldId id="398" r:id="rId5"/>
    <p:sldId id="399" r:id="rId6"/>
    <p:sldId id="400" r:id="rId7"/>
    <p:sldId id="401" r:id="rId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C836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32" autoAdjust="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58271FC-4B5B-436E-BAF9-9C91B9030732}" type="datetimeFigureOut">
              <a:rPr lang="cs-CZ"/>
              <a:pPr>
                <a:defRPr/>
              </a:pPr>
              <a:t>13.03.2019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A0199E-1779-4124-B9ED-E8F3F7FBDE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BADEAE-7F3F-4D34-893D-51755D6BE6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30145-79EC-4782-82A3-1C53C29F45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DF161-F757-41EC-86C5-565BEB297D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91461-78A9-4DD5-B9B8-63AC811A90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30145-79EC-4782-82A3-1C53C29F45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AA45F-2333-46E8-A841-8385CA035D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1D771-EA1A-4D15-893C-F29D41B761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A3195-6FFB-485C-B1C4-0C7597514F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0EC3A-B4BC-4C99-9BF8-3A8D509EEF5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D30546-EFCF-40A0-B7A7-6D7B26B7BD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77C19-7FEF-4625-BAE4-4EA6E2E52A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C88AB6-AB46-419A-982F-6B38B3CF49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AA45F-2333-46E8-A841-8385CA035D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5E38B6E-8178-45B2-BCF9-5AB2A0109D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DF161-F757-41EC-86C5-565BEB297D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91461-78A9-4DD5-B9B8-63AC811A90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1D771-EA1A-4D15-893C-F29D41B76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A3195-6FFB-485C-B1C4-0C7597514F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0EC3A-B4BC-4C99-9BF8-3A8D509EEF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30546-EFCF-40A0-B7A7-6D7B26B7BD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77C19-7FEF-4625-BAE4-4EA6E2E52A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88AB6-AB46-419A-982F-6B38B3CF4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38B6E-8178-45B2-BCF9-5AB2A0109D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69A5F3B4-B2DC-4F55-90F0-124ECF318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9A5F3B4-B2DC-4F55-90F0-124ECF31858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Vedení porad a schůzek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67544" y="3429000"/>
            <a:ext cx="7854696" cy="1752600"/>
          </a:xfrm>
        </p:spPr>
        <p:txBody>
          <a:bodyPr/>
          <a:lstStyle/>
          <a:p>
            <a:r>
              <a:rPr lang="cs-CZ" dirty="0" smtClean="0"/>
              <a:t>„I ten nejjednodušší problém se stane neřešitelným, diskutuje-li se o něm na dostatečném počtu zasedání.“</a:t>
            </a:r>
          </a:p>
          <a:p>
            <a:r>
              <a:rPr lang="cs-CZ" dirty="0" err="1" smtClean="0"/>
              <a:t>Murphyho</a:t>
            </a:r>
            <a:r>
              <a:rPr lang="cs-CZ" dirty="0" smtClean="0"/>
              <a:t> zákony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Porady 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/>
          <a:lstStyle/>
          <a:p>
            <a:r>
              <a:rPr lang="cs-CZ" dirty="0" smtClean="0"/>
              <a:t>Veřejné schůze</a:t>
            </a:r>
          </a:p>
          <a:p>
            <a:r>
              <a:rPr lang="cs-CZ" dirty="0" smtClean="0"/>
              <a:t>Interní porady</a:t>
            </a:r>
          </a:p>
          <a:p>
            <a:pPr lvl="1"/>
            <a:r>
              <a:rPr lang="cs-CZ" dirty="0" smtClean="0"/>
              <a:t>Periodické</a:t>
            </a:r>
          </a:p>
          <a:p>
            <a:pPr lvl="1"/>
            <a:r>
              <a:rPr lang="cs-CZ" dirty="0" smtClean="0"/>
              <a:t>Informativní</a:t>
            </a:r>
          </a:p>
          <a:p>
            <a:pPr lvl="1"/>
            <a:r>
              <a:rPr lang="cs-CZ" dirty="0" smtClean="0"/>
              <a:t>Koordinační</a:t>
            </a:r>
          </a:p>
          <a:p>
            <a:pPr lvl="1"/>
            <a:r>
              <a:rPr lang="cs-CZ" dirty="0" smtClean="0"/>
              <a:t>Řešitelské inovativní</a:t>
            </a:r>
          </a:p>
          <a:p>
            <a:pPr lvl="1"/>
            <a:r>
              <a:rPr lang="cs-CZ" dirty="0" smtClean="0"/>
              <a:t>Řešitelské problémové</a:t>
            </a:r>
          </a:p>
          <a:p>
            <a:pPr lvl="1"/>
            <a:r>
              <a:rPr lang="cs-CZ" dirty="0" smtClean="0"/>
              <a:t>Rozhodovací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Fáze porady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328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Příprava porady</a:t>
            </a:r>
          </a:p>
          <a:p>
            <a:pPr marL="880110" lvl="1" indent="-514350"/>
            <a:r>
              <a:rPr lang="cs-CZ" dirty="0" smtClean="0"/>
              <a:t>Stanovení důvodu</a:t>
            </a:r>
          </a:p>
          <a:p>
            <a:pPr marL="880110" lvl="1" indent="-514350"/>
            <a:r>
              <a:rPr lang="cs-CZ" dirty="0" smtClean="0"/>
              <a:t>Program porady</a:t>
            </a:r>
          </a:p>
          <a:p>
            <a:pPr marL="880110" lvl="1" indent="-514350"/>
            <a:r>
              <a:rPr lang="cs-CZ" dirty="0" smtClean="0"/>
              <a:t>Výběr osob na poradu</a:t>
            </a:r>
          </a:p>
          <a:p>
            <a:pPr marL="880110" lvl="1" indent="-514350"/>
            <a:r>
              <a:rPr lang="cs-CZ" dirty="0" smtClean="0"/>
              <a:t>Volba místnosti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Konání porady</a:t>
            </a:r>
          </a:p>
          <a:p>
            <a:pPr marL="880110" lvl="1" indent="-514350"/>
            <a:r>
              <a:rPr lang="cs-CZ" dirty="0" smtClean="0"/>
              <a:t>Typy účastníků porady – hádavý, pozitivní, vševědoucí, upovídaný, bázlivý, nepřístupný, nezúčastněný, věčný tazatel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Činnosti po poradě</a:t>
            </a:r>
          </a:p>
          <a:p>
            <a:pPr marL="450850" lvl="1" indent="-85725">
              <a:buNone/>
            </a:pPr>
            <a:r>
              <a:rPr lang="cs-CZ" dirty="0" smtClean="0"/>
              <a:t>„Nejhorší chybou je neudělat z porady žádný zápis. Druhou horší chybou je udělat špatný zápis.“ (Mackenzie)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Chyby na poradách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89120"/>
          </a:xfrm>
        </p:spPr>
        <p:txBody>
          <a:bodyPr/>
          <a:lstStyle/>
          <a:p>
            <a:r>
              <a:rPr lang="cs-CZ" dirty="0" smtClean="0"/>
              <a:t>Pozdní začátky porad – pozdní příchody účastníků</a:t>
            </a:r>
          </a:p>
          <a:p>
            <a:r>
              <a:rPr lang="cs-CZ" dirty="0" smtClean="0"/>
              <a:t>Diskuse bez řádu, struktury a kontroly</a:t>
            </a:r>
          </a:p>
          <a:p>
            <a:r>
              <a:rPr lang="cs-CZ" dirty="0" smtClean="0"/>
              <a:t>Odchody z jednání kvůli telefonátům</a:t>
            </a:r>
          </a:p>
          <a:p>
            <a:r>
              <a:rPr lang="cs-CZ" dirty="0" smtClean="0"/>
              <a:t>Zvonící telefony, spánek, soukromé hovory, skákání do řeči, čtení atd.</a:t>
            </a:r>
          </a:p>
          <a:p>
            <a:r>
              <a:rPr lang="cs-CZ" dirty="0" smtClean="0"/>
              <a:t>Nedává se prostor všem účastníkům porady</a:t>
            </a:r>
          </a:p>
          <a:p>
            <a:r>
              <a:rPr lang="cs-CZ" dirty="0" smtClean="0"/>
              <a:t>Neprovedení shrnutí porady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Brainstorming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8552"/>
          </a:xfrm>
        </p:spPr>
        <p:txBody>
          <a:bodyPr>
            <a:normAutofit/>
          </a:bodyPr>
          <a:lstStyle/>
          <a:p>
            <a:r>
              <a:rPr lang="cs-CZ" dirty="0" smtClean="0"/>
              <a:t>Volná diskuse týmu k získání nových tvůrčích nápadů a myšlenek na zlepšení nebo nalezení správného řešení v krátkém čase.</a:t>
            </a:r>
          </a:p>
          <a:p>
            <a:r>
              <a:rPr lang="cs-CZ" dirty="0" smtClean="0"/>
              <a:t>Logické myšlení je nahrazeno intuitivním</a:t>
            </a:r>
          </a:p>
          <a:p>
            <a:r>
              <a:rPr lang="cs-CZ" dirty="0" smtClean="0"/>
              <a:t>Při řešení zamlženého problému, rámcově vymezená oblast</a:t>
            </a:r>
          </a:p>
          <a:p>
            <a:r>
              <a:rPr lang="cs-CZ" dirty="0" smtClean="0"/>
              <a:t>Účastníci – odborníci z oboru 50%, odborníci z příbuzných oborů 30%, osoby bez spojitosti s daným oborem 20%</a:t>
            </a:r>
          </a:p>
          <a:p>
            <a:r>
              <a:rPr lang="cs-CZ" dirty="0" smtClean="0"/>
              <a:t>Pravidla – zákaz kritiky, uvolnění fantazie, vzájemná inspirace, co největší množství, rovnost účastníků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Průběh brainstormingu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891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Vedoucí zopakuje základní pravidla brainstormingu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Seznámení účastníků s problémem, který bude diskutován a řešen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Rozcvička – odreagování účastníků a naladění na tvůrčí myšlení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Diskuse k samotnému tématu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Zpracování a vyhodnocení námětů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01159440">
  <a:themeElements>
    <a:clrScheme name="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01159440</Template>
  <TotalTime>2544</TotalTime>
  <Words>249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Constantia</vt:lpstr>
      <vt:lpstr>Wingdings 2</vt:lpstr>
      <vt:lpstr>01159440</vt:lpstr>
      <vt:lpstr>Tok</vt:lpstr>
      <vt:lpstr>Vedení porad a schůzek</vt:lpstr>
      <vt:lpstr>Porady </vt:lpstr>
      <vt:lpstr>Fáze porady</vt:lpstr>
      <vt:lpstr>Chyby na poradách</vt:lpstr>
      <vt:lpstr>Brainstorming</vt:lpstr>
      <vt:lpstr>Průběh brainstormingu</vt:lpstr>
    </vt:vector>
  </TitlesOfParts>
  <Company>T-Mobile Czech Republic,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MANAŽERSKÉ ŘÍZENÍ</dc:title>
  <dc:creator>T-Mobile Czech Republic, a.s.</dc:creator>
  <cp:lastModifiedBy>Uživatel systému Windows</cp:lastModifiedBy>
  <cp:revision>287</cp:revision>
  <dcterms:created xsi:type="dcterms:W3CDTF">2009-03-08T09:44:29Z</dcterms:created>
  <dcterms:modified xsi:type="dcterms:W3CDTF">2019-03-13T08:27:30Z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TC011594401029</vt:lpwstr>
  </property>
</Properties>
</file>