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321" r:id="rId3"/>
    <p:sldId id="352" r:id="rId4"/>
    <p:sldId id="353" r:id="rId5"/>
    <p:sldId id="354" r:id="rId6"/>
    <p:sldId id="355" r:id="rId7"/>
    <p:sldId id="356" r:id="rId8"/>
    <p:sldId id="358" r:id="rId9"/>
    <p:sldId id="359" r:id="rId10"/>
    <p:sldId id="361" r:id="rId11"/>
    <p:sldId id="364" r:id="rId12"/>
    <p:sldId id="366" r:id="rId13"/>
    <p:sldId id="369" r:id="rId14"/>
    <p:sldId id="371" r:id="rId15"/>
    <p:sldId id="375" r:id="rId16"/>
    <p:sldId id="376" r:id="rId1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29.04.2020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Manažerské kompetence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10. téma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4721"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Znalosti</a:t>
            </a:r>
            <a:r>
              <a:rPr lang="cs-CZ" sz="1800" dirty="0"/>
              <a:t> představují poznatky získané díky učení, vzdělávání se. Umožní manažerovi správné rozhodování při volbě nejoptimálnější varianty. Mezi požadované znalosti patří všeobecné vzdělání, politické a ekonomické znalosti, odborné znalosti, orientace v určité technologii a znalost prostředí pro konkrétní realizaci</a:t>
            </a:r>
            <a:r>
              <a:rPr lang="cs-CZ" sz="1800" dirty="0" smtClean="0"/>
              <a:t>.</a:t>
            </a:r>
          </a:p>
          <a:p>
            <a:pPr lvl="0" algn="just"/>
            <a:endParaRPr lang="cs-CZ" sz="1800" dirty="0"/>
          </a:p>
          <a:p>
            <a:pPr lvl="0" algn="just"/>
            <a:r>
              <a:rPr lang="cs-CZ" sz="1800" b="1" dirty="0"/>
              <a:t>Dovednosti</a:t>
            </a:r>
            <a:r>
              <a:rPr lang="cs-CZ" sz="1800" dirty="0"/>
              <a:t> získané schopnosti vykonávat určité činnosti související s konkrétním fyzickým nebo duševním úkonem. Dovednosti manažera se projeví se schopnosti aplikovat nové poznatky do výkonu své pracovní role. Jsou výsledkem účelného uplatnění intelektových schopností manažera. Dovednost je způsob, jakým manažer aplikuje své znalosti. Efektivní řízení organizace vyžaduje tři základní manažerské dovednosti, a to koncepční, lidské a technické</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manažerských kompetencí III</a:t>
            </a:r>
            <a:endParaRPr lang="cs-CZ" dirty="0"/>
          </a:p>
        </p:txBody>
      </p:sp>
    </p:spTree>
    <p:extLst>
      <p:ext uri="{BB962C8B-B14F-4D97-AF65-F5344CB8AC3E}">
        <p14:creationId xmlns:p14="http://schemas.microsoft.com/office/powerpoint/2010/main" val="9890752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smtClean="0"/>
              <a:t>Schopnosti </a:t>
            </a:r>
            <a:r>
              <a:rPr lang="cs-CZ" sz="1800" dirty="0"/>
              <a:t>- jedná se o vrozené způsobilosti, které může člověk cíleným tréninkem rozvíjet, přičemž nikdy nemůže touto cestou získat schopnosti nové. Mezi nejvýznamnější manažerské způsobilosti patří intelektové schopnosti jedince (schopnost paměti a soustředěné pozornosti a vnímání), racionální inteligence a emoční inteligence. </a:t>
            </a:r>
            <a:endParaRPr lang="cs-CZ" sz="1800" dirty="0" smtClean="0"/>
          </a:p>
          <a:p>
            <a:pPr algn="just"/>
            <a:r>
              <a:rPr lang="cs-CZ" sz="1800" dirty="0" smtClean="0"/>
              <a:t>Strukturovanost </a:t>
            </a:r>
            <a:r>
              <a:rPr lang="cs-CZ" sz="1800" dirty="0"/>
              <a:t>kompetencí je značně složitá záležitost, a to nejen v případě manažerských kompetencí. K lepšímu pochopení struktury kompetence byl vytvořen hierarchický model struktury kompetence od autorů Lucia a </a:t>
            </a:r>
            <a:r>
              <a:rPr lang="cs-CZ" sz="1800" dirty="0" err="1" smtClean="0"/>
              <a:t>Lepsingera</a:t>
            </a:r>
            <a:r>
              <a:rPr lang="cs-CZ" sz="1800" dirty="0" smtClean="0"/>
              <a:t>. </a:t>
            </a:r>
            <a:r>
              <a:rPr lang="cs-CZ" sz="1800" dirty="0"/>
              <a:t>Spodní vrstva představuje stabilní a základní složky osobnosti jedince. Tyto složky jsou obtížně ovlivnitelné a měnitelné. Prostřední vrstva naopak zahrnuje složky poměrně lehce ovlivnitelné. Jedná se o předvídatelné charakteristiky získané během života a profesní praxí. Vrchol pyramidy tvoří chování jakožto přímo pozorovatelný projev jedince.</a:t>
            </a:r>
            <a:r>
              <a:rPr lang="cs-CZ" sz="1800" dirty="0" smtClean="0"/>
              <a:t> </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manažerských kompetencí IV</a:t>
            </a:r>
            <a:endParaRPr lang="cs-CZ" dirty="0"/>
          </a:p>
        </p:txBody>
      </p:sp>
    </p:spTree>
    <p:extLst>
      <p:ext uri="{BB962C8B-B14F-4D97-AF65-F5344CB8AC3E}">
        <p14:creationId xmlns:p14="http://schemas.microsoft.com/office/powerpoint/2010/main" val="36819014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Kompetenční model představuje určitou kombinaci znalostí, dovedností a schopností, které jsou potřebné k výkonu určité funkce, k plnění konkrétních úkolů. </a:t>
            </a:r>
            <a:endParaRPr lang="cs-CZ" sz="1800" dirty="0" smtClean="0"/>
          </a:p>
          <a:p>
            <a:pPr algn="just"/>
            <a:r>
              <a:rPr lang="cs-CZ" sz="1800" dirty="0" smtClean="0"/>
              <a:t>Kompetenční </a:t>
            </a:r>
            <a:r>
              <a:rPr lang="cs-CZ" sz="1800" dirty="0"/>
              <a:t>model není cestou tvorby standardu, ale cestou k řízení diverzity a výkonu, a zajišťující vysokou míru měřitelnosti výkonů</a:t>
            </a:r>
            <a:r>
              <a:rPr lang="cs-CZ" sz="1800" dirty="0" smtClean="0"/>
              <a:t>.</a:t>
            </a:r>
          </a:p>
          <a:p>
            <a:pPr algn="just"/>
            <a:r>
              <a:rPr lang="cs-CZ" sz="1800" dirty="0"/>
              <a:t>K</a:t>
            </a:r>
            <a:r>
              <a:rPr lang="cs-CZ" sz="1800" dirty="0" smtClean="0"/>
              <a:t>ompetenční </a:t>
            </a:r>
            <a:r>
              <a:rPr lang="cs-CZ" sz="1800" dirty="0"/>
              <a:t>model </a:t>
            </a:r>
            <a:r>
              <a:rPr lang="cs-CZ" sz="1800" dirty="0" smtClean="0"/>
              <a:t>je </a:t>
            </a:r>
            <a:r>
              <a:rPr lang="cs-CZ" sz="1800" dirty="0"/>
              <a:t>soubor kompetencí, neboli způsobilostí, nezbytných pro výkon konkrétní pracovní </a:t>
            </a:r>
            <a:r>
              <a:rPr lang="cs-CZ" sz="1800" dirty="0" smtClean="0"/>
              <a:t>pozice.</a:t>
            </a:r>
          </a:p>
          <a:p>
            <a:pPr algn="just"/>
            <a:r>
              <a:rPr lang="cs-CZ" sz="1800" dirty="0"/>
              <a:t>Kompetenční model propojuje kompetence organizace a jejich pracovníků a reflektuje, že stejnou věc lze realizovat různými způsoby. </a:t>
            </a:r>
            <a:endParaRPr lang="cs-CZ" sz="1800" dirty="0" smtClean="0"/>
          </a:p>
          <a:p>
            <a:pPr algn="just"/>
            <a:r>
              <a:rPr lang="cs-CZ" sz="1800" dirty="0" smtClean="0"/>
              <a:t>Kompetenční </a:t>
            </a:r>
            <a:r>
              <a:rPr lang="cs-CZ" sz="1800" dirty="0"/>
              <a:t>model tak může být chápán jako most, po němž kráčí lidé z pravé strany (personální strategie), aby naplnili strategii organizace na levé straně mostu.</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Kompetenční model</a:t>
            </a:r>
            <a:endParaRPr lang="cs-CZ" dirty="0"/>
          </a:p>
        </p:txBody>
      </p:sp>
    </p:spTree>
    <p:extLst>
      <p:ext uri="{BB962C8B-B14F-4D97-AF65-F5344CB8AC3E}">
        <p14:creationId xmlns:p14="http://schemas.microsoft.com/office/powerpoint/2010/main" val="30467615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4117" y="987574"/>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smtClean="0"/>
              <a:t>Model </a:t>
            </a:r>
            <a:r>
              <a:rPr lang="cs-CZ" sz="1800" b="1" dirty="0"/>
              <a:t>ústředních kompetencí</a:t>
            </a:r>
            <a:r>
              <a:rPr lang="cs-CZ" sz="1800" dirty="0"/>
              <a:t> – zahrnuje kompetence společné a nevyhnutelné pro všechny zaměstnance organizace bez ohledu na jejich pozici v hierarchii nebo jejich </a:t>
            </a:r>
            <a:r>
              <a:rPr lang="cs-CZ" sz="1800" dirty="0" smtClean="0"/>
              <a:t>roli.</a:t>
            </a:r>
          </a:p>
          <a:p>
            <a:pPr lvl="0" algn="just"/>
            <a:endParaRPr lang="cs-CZ" sz="1800" dirty="0"/>
          </a:p>
          <a:p>
            <a:pPr lvl="0" algn="just"/>
            <a:r>
              <a:rPr lang="cs-CZ" sz="1800" b="1" dirty="0" smtClean="0"/>
              <a:t>Specifický </a:t>
            </a:r>
            <a:r>
              <a:rPr lang="cs-CZ" sz="1800" b="1" dirty="0"/>
              <a:t>kompetenční model</a:t>
            </a:r>
            <a:r>
              <a:rPr lang="cs-CZ" sz="1800" dirty="0"/>
              <a:t> – bývá vytvořený za účelem identifikace specifických kompetencí manažerů, které je činí tak úspěšnými v konkrétních pozicích dané </a:t>
            </a:r>
            <a:r>
              <a:rPr lang="cs-CZ" sz="1800" dirty="0" smtClean="0"/>
              <a:t>organizace.</a:t>
            </a:r>
          </a:p>
          <a:p>
            <a:pPr lvl="0" algn="just"/>
            <a:endParaRPr lang="cs-CZ" sz="1800" dirty="0"/>
          </a:p>
          <a:p>
            <a:pPr lvl="0" algn="just"/>
            <a:r>
              <a:rPr lang="cs-CZ" sz="1800" b="1" dirty="0" smtClean="0"/>
              <a:t>Generický </a:t>
            </a:r>
            <a:r>
              <a:rPr lang="cs-CZ" sz="1800" b="1" dirty="0"/>
              <a:t>kompetenční model</a:t>
            </a:r>
            <a:r>
              <a:rPr lang="cs-CZ" sz="1800" dirty="0"/>
              <a:t> – zahrnuje seznam kompetencí, které jsou obvykle shodné pro všechny nebo většinu konkrétních manažerských pozic v organizaci.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Typy kompetenčních modelů</a:t>
            </a:r>
            <a:endParaRPr lang="cs-CZ" dirty="0"/>
          </a:p>
        </p:txBody>
      </p:sp>
    </p:spTree>
    <p:extLst>
      <p:ext uri="{BB962C8B-B14F-4D97-AF65-F5344CB8AC3E}">
        <p14:creationId xmlns:p14="http://schemas.microsoft.com/office/powerpoint/2010/main" val="37732748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Příklad kompetenčního modelu MŠMT I</a:t>
            </a:r>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1068684290"/>
              </p:ext>
            </p:extLst>
          </p:nvPr>
        </p:nvGraphicFramePr>
        <p:xfrm>
          <a:off x="683565" y="915566"/>
          <a:ext cx="7272810" cy="3619350"/>
        </p:xfrm>
        <a:graphic>
          <a:graphicData uri="http://schemas.openxmlformats.org/drawingml/2006/table">
            <a:tbl>
              <a:tblPr firstRow="1" firstCol="1" bandRow="1">
                <a:tableStyleId>{5C22544A-7EE6-4342-B048-85BDC9FD1C3A}</a:tableStyleId>
              </a:tblPr>
              <a:tblGrid>
                <a:gridCol w="1368155">
                  <a:extLst>
                    <a:ext uri="{9D8B030D-6E8A-4147-A177-3AD203B41FA5}">
                      <a16:colId xmlns:a16="http://schemas.microsoft.com/office/drawing/2014/main" val="1421315882"/>
                    </a:ext>
                  </a:extLst>
                </a:gridCol>
                <a:gridCol w="1296144">
                  <a:extLst>
                    <a:ext uri="{9D8B030D-6E8A-4147-A177-3AD203B41FA5}">
                      <a16:colId xmlns:a16="http://schemas.microsoft.com/office/drawing/2014/main" val="3616794799"/>
                    </a:ext>
                  </a:extLst>
                </a:gridCol>
                <a:gridCol w="1234692">
                  <a:extLst>
                    <a:ext uri="{9D8B030D-6E8A-4147-A177-3AD203B41FA5}">
                      <a16:colId xmlns:a16="http://schemas.microsoft.com/office/drawing/2014/main" val="386359169"/>
                    </a:ext>
                  </a:extLst>
                </a:gridCol>
                <a:gridCol w="496051">
                  <a:extLst>
                    <a:ext uri="{9D8B030D-6E8A-4147-A177-3AD203B41FA5}">
                      <a16:colId xmlns:a16="http://schemas.microsoft.com/office/drawing/2014/main" val="1911568359"/>
                    </a:ext>
                  </a:extLst>
                </a:gridCol>
                <a:gridCol w="2877768">
                  <a:extLst>
                    <a:ext uri="{9D8B030D-6E8A-4147-A177-3AD203B41FA5}">
                      <a16:colId xmlns:a16="http://schemas.microsoft.com/office/drawing/2014/main" val="3869466281"/>
                    </a:ext>
                  </a:extLst>
                </a:gridCol>
              </a:tblGrid>
              <a:tr h="472403">
                <a:tc rowSpan="4">
                  <a:txBody>
                    <a:bodyPr/>
                    <a:lstStyle/>
                    <a:p>
                      <a:pPr indent="13970" algn="ctr">
                        <a:lnSpc>
                          <a:spcPct val="115000"/>
                        </a:lnSpc>
                        <a:spcBef>
                          <a:spcPts val="1200"/>
                        </a:spcBef>
                        <a:spcAft>
                          <a:spcPts val="1200"/>
                        </a:spcAft>
                      </a:pPr>
                      <a:r>
                        <a:rPr lang="cs-CZ" sz="1800" dirty="0">
                          <a:solidFill>
                            <a:srgbClr val="000000"/>
                          </a:solidFill>
                          <a:effectLst/>
                        </a:rPr>
                        <a:t>Kompetence</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nchor="ctr"/>
                </a:tc>
                <a:tc gridSpan="3">
                  <a:txBody>
                    <a:bodyPr/>
                    <a:lstStyle/>
                    <a:p>
                      <a:pPr indent="180340" algn="just">
                        <a:lnSpc>
                          <a:spcPct val="115000"/>
                        </a:lnSpc>
                        <a:spcBef>
                          <a:spcPts val="1200"/>
                        </a:spcBef>
                        <a:spcAft>
                          <a:spcPts val="1200"/>
                        </a:spcAft>
                      </a:pPr>
                      <a:r>
                        <a:rPr lang="cs-CZ" sz="1800">
                          <a:solidFill>
                            <a:srgbClr val="000000"/>
                          </a:solidFill>
                          <a:effectLst/>
                        </a:rPr>
                        <a:t>Měkké (soft) kompetence </a:t>
                      </a:r>
                      <a:endParaRPr lang="cs-CZ"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hMerge="1">
                  <a:txBody>
                    <a:bodyPr/>
                    <a:lstStyle/>
                    <a:p>
                      <a:endParaRPr lang="cs-CZ"/>
                    </a:p>
                  </a:txBody>
                  <a:tcPr/>
                </a:tc>
                <a:tc hMerge="1">
                  <a:txBody>
                    <a:bodyPr/>
                    <a:lstStyle/>
                    <a:p>
                      <a:endParaRPr lang="cs-CZ"/>
                    </a:p>
                  </a:txBody>
                  <a:tcPr/>
                </a:tc>
                <a:tc rowSpan="2">
                  <a:txBody>
                    <a:bodyPr/>
                    <a:lstStyle/>
                    <a:p>
                      <a:pPr indent="180340" algn="ctr">
                        <a:lnSpc>
                          <a:spcPct val="115000"/>
                        </a:lnSpc>
                        <a:spcBef>
                          <a:spcPts val="1200"/>
                        </a:spcBef>
                        <a:spcAft>
                          <a:spcPts val="1200"/>
                        </a:spcAft>
                      </a:pPr>
                      <a:r>
                        <a:rPr lang="cs-CZ" sz="1800">
                          <a:solidFill>
                            <a:srgbClr val="000000"/>
                          </a:solidFill>
                          <a:effectLst/>
                        </a:rPr>
                        <a:t>Obecné kompetence</a:t>
                      </a:r>
                      <a:endParaRPr lang="cs-CZ"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nchor="ctr"/>
                </a:tc>
                <a:extLst>
                  <a:ext uri="{0D108BD9-81ED-4DB2-BD59-A6C34878D82A}">
                    <a16:rowId xmlns:a16="http://schemas.microsoft.com/office/drawing/2014/main" val="2537654454"/>
                  </a:ext>
                </a:extLst>
              </a:tr>
              <a:tr h="1638783">
                <a:tc vMerge="1">
                  <a:txBody>
                    <a:bodyPr/>
                    <a:lstStyle/>
                    <a:p>
                      <a:endParaRPr lang="cs-CZ"/>
                    </a:p>
                  </a:txBody>
                  <a:tcPr/>
                </a:tc>
                <a:tc rowSpan="3">
                  <a:txBody>
                    <a:bodyPr/>
                    <a:lstStyle/>
                    <a:p>
                      <a:pPr marL="0" indent="0" algn="just">
                        <a:lnSpc>
                          <a:spcPct val="115000"/>
                        </a:lnSpc>
                        <a:spcBef>
                          <a:spcPts val="1200"/>
                        </a:spcBef>
                        <a:spcAft>
                          <a:spcPts val="1200"/>
                        </a:spcAft>
                      </a:pPr>
                      <a:r>
                        <a:rPr lang="cs-CZ" sz="1800" dirty="0">
                          <a:solidFill>
                            <a:srgbClr val="000000"/>
                          </a:solidFill>
                          <a:effectLst/>
                        </a:rPr>
                        <a:t>Odborné (hard) kompetence</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gridSpan="2">
                  <a:txBody>
                    <a:bodyPr/>
                    <a:lstStyle/>
                    <a:p>
                      <a:pPr marL="0" indent="0" algn="l">
                        <a:lnSpc>
                          <a:spcPct val="115000"/>
                        </a:lnSpc>
                        <a:spcBef>
                          <a:spcPts val="1200"/>
                        </a:spcBef>
                        <a:spcAft>
                          <a:spcPts val="0"/>
                        </a:spcAft>
                      </a:pPr>
                      <a:r>
                        <a:rPr lang="cs-CZ" sz="1800" dirty="0">
                          <a:solidFill>
                            <a:srgbClr val="000000"/>
                          </a:solidFill>
                          <a:effectLst/>
                        </a:rPr>
                        <a:t>Odborné kompetence</a:t>
                      </a:r>
                    </a:p>
                    <a:p>
                      <a:pPr marL="0" indent="0" algn="l">
                        <a:lnSpc>
                          <a:spcPct val="115000"/>
                        </a:lnSpc>
                        <a:spcBef>
                          <a:spcPts val="1200"/>
                        </a:spcBef>
                        <a:spcAft>
                          <a:spcPts val="0"/>
                        </a:spcAft>
                      </a:pPr>
                      <a:r>
                        <a:rPr lang="cs-CZ" sz="1800" dirty="0">
                          <a:solidFill>
                            <a:srgbClr val="000000"/>
                          </a:solidFill>
                          <a:effectLst/>
                        </a:rPr>
                        <a:t>obecné (přenositelné, průřezové</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nchor="ctr"/>
                </a:tc>
                <a:tc hMerge="1">
                  <a:txBody>
                    <a:bodyPr/>
                    <a:lstStyle/>
                    <a:p>
                      <a:endParaRPr lang="cs-CZ"/>
                    </a:p>
                  </a:txBody>
                  <a:tcPr/>
                </a:tc>
                <a:tc vMerge="1">
                  <a:txBody>
                    <a:bodyPr/>
                    <a:lstStyle/>
                    <a:p>
                      <a:endParaRPr lang="cs-CZ"/>
                    </a:p>
                  </a:txBody>
                  <a:tcPr/>
                </a:tc>
                <a:extLst>
                  <a:ext uri="{0D108BD9-81ED-4DB2-BD59-A6C34878D82A}">
                    <a16:rowId xmlns:a16="http://schemas.microsoft.com/office/drawing/2014/main" val="1677130577"/>
                  </a:ext>
                </a:extLst>
              </a:tr>
              <a:tr h="472403">
                <a:tc vMerge="1">
                  <a:txBody>
                    <a:bodyPr/>
                    <a:lstStyle/>
                    <a:p>
                      <a:endParaRPr lang="cs-CZ"/>
                    </a:p>
                  </a:txBody>
                  <a:tcPr/>
                </a:tc>
                <a:tc vMerge="1">
                  <a:txBody>
                    <a:bodyPr/>
                    <a:lstStyle/>
                    <a:p>
                      <a:endParaRPr lang="cs-CZ"/>
                    </a:p>
                  </a:txBody>
                  <a:tcPr/>
                </a:tc>
                <a:tc rowSpan="2">
                  <a:txBody>
                    <a:bodyPr/>
                    <a:lstStyle/>
                    <a:p>
                      <a:pPr marL="0" indent="0" algn="just">
                        <a:lnSpc>
                          <a:spcPct val="115000"/>
                        </a:lnSpc>
                        <a:spcBef>
                          <a:spcPts val="1200"/>
                        </a:spcBef>
                        <a:spcAft>
                          <a:spcPts val="1200"/>
                        </a:spcAft>
                      </a:pPr>
                      <a:r>
                        <a:rPr lang="cs-CZ" sz="1800" dirty="0">
                          <a:solidFill>
                            <a:srgbClr val="000000"/>
                          </a:solidFill>
                          <a:effectLst/>
                        </a:rPr>
                        <a:t>Odborné kompetence specifické</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gridSpan="2">
                  <a:txBody>
                    <a:bodyPr/>
                    <a:lstStyle/>
                    <a:p>
                      <a:pPr marL="0" indent="0" algn="just">
                        <a:lnSpc>
                          <a:spcPct val="115000"/>
                        </a:lnSpc>
                        <a:spcBef>
                          <a:spcPts val="1200"/>
                        </a:spcBef>
                        <a:spcAft>
                          <a:spcPts val="1200"/>
                        </a:spcAft>
                      </a:pPr>
                      <a:r>
                        <a:rPr lang="cs-CZ" sz="1800" dirty="0">
                          <a:solidFill>
                            <a:srgbClr val="000000"/>
                          </a:solidFill>
                          <a:effectLst/>
                        </a:rPr>
                        <a:t>Kompetence – činnostní charakter</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hMerge="1">
                  <a:txBody>
                    <a:bodyPr/>
                    <a:lstStyle/>
                    <a:p>
                      <a:endParaRPr lang="cs-CZ"/>
                    </a:p>
                  </a:txBody>
                  <a:tcPr/>
                </a:tc>
                <a:extLst>
                  <a:ext uri="{0D108BD9-81ED-4DB2-BD59-A6C34878D82A}">
                    <a16:rowId xmlns:a16="http://schemas.microsoft.com/office/drawing/2014/main" val="1337028443"/>
                  </a:ext>
                </a:extLst>
              </a:tr>
              <a:tr h="944804">
                <a:tc vMerge="1">
                  <a:txBody>
                    <a:bodyPr/>
                    <a:lstStyle/>
                    <a:p>
                      <a:endParaRPr lang="cs-CZ"/>
                    </a:p>
                  </a:txBody>
                  <a:tcPr/>
                </a:tc>
                <a:tc vMerge="1">
                  <a:txBody>
                    <a:bodyPr/>
                    <a:lstStyle/>
                    <a:p>
                      <a:endParaRPr lang="cs-CZ"/>
                    </a:p>
                  </a:txBody>
                  <a:tcPr/>
                </a:tc>
                <a:tc vMerge="1">
                  <a:txBody>
                    <a:bodyPr/>
                    <a:lstStyle/>
                    <a:p>
                      <a:endParaRPr lang="cs-CZ"/>
                    </a:p>
                  </a:txBody>
                  <a:tcPr/>
                </a:tc>
                <a:tc gridSpan="2">
                  <a:txBody>
                    <a:bodyPr/>
                    <a:lstStyle/>
                    <a:p>
                      <a:pPr indent="180340" algn="just">
                        <a:lnSpc>
                          <a:spcPct val="115000"/>
                        </a:lnSpc>
                        <a:spcBef>
                          <a:spcPts val="1200"/>
                        </a:spcBef>
                        <a:spcAft>
                          <a:spcPts val="1200"/>
                        </a:spcAft>
                      </a:pPr>
                      <a:r>
                        <a:rPr lang="cs-CZ" sz="1800" dirty="0">
                          <a:solidFill>
                            <a:srgbClr val="000000"/>
                          </a:solidFill>
                          <a:effectLst/>
                        </a:rPr>
                        <a:t>Znalosti - výjimky</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hMerge="1">
                  <a:txBody>
                    <a:bodyPr/>
                    <a:lstStyle/>
                    <a:p>
                      <a:endParaRPr lang="cs-CZ"/>
                    </a:p>
                  </a:txBody>
                  <a:tcPr/>
                </a:tc>
                <a:extLst>
                  <a:ext uri="{0D108BD9-81ED-4DB2-BD59-A6C34878D82A}">
                    <a16:rowId xmlns:a16="http://schemas.microsoft.com/office/drawing/2014/main" val="4071149404"/>
                  </a:ext>
                </a:extLst>
              </a:tr>
            </a:tbl>
          </a:graphicData>
        </a:graphic>
      </p:graphicFrame>
    </p:spTree>
    <p:extLst>
      <p:ext uri="{BB962C8B-B14F-4D97-AF65-F5344CB8AC3E}">
        <p14:creationId xmlns:p14="http://schemas.microsoft.com/office/powerpoint/2010/main" val="18557219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Kompetence jsou rozdělené do tří základních typů:</a:t>
            </a:r>
          </a:p>
          <a:p>
            <a:pPr lvl="0" algn="just"/>
            <a:r>
              <a:rPr lang="cs-CZ" sz="1800" dirty="0"/>
              <a:t>měkké kompetence – efektivní komunikace, plánování a organizování práce, orientace v informacích aj. </a:t>
            </a:r>
          </a:p>
          <a:p>
            <a:pPr lvl="0" algn="just"/>
            <a:r>
              <a:rPr lang="cs-CZ" sz="1800" dirty="0"/>
              <a:t>odborné kompetence obecné – obecné znalosti představují obecné způsobilosti jako je znalost anglického jazyka, využívání PC při práci, řidičský průkaz B, základní právní a ekonomické povědomí aj. </a:t>
            </a:r>
          </a:p>
          <a:p>
            <a:pPr algn="just"/>
            <a:r>
              <a:rPr lang="cs-CZ" sz="1800" dirty="0"/>
              <a:t>odborné kompetence specifické – kompetence specifické tvoří kvalifikační standard dílčí kvalifikace a je tvořenou složkou činnostní (např. kladení elektrických vedení, sestavování jídelního lístku aj.) a složkou znalostní (např. legislativa mysliveckého a lesního hospodářství, základní pojmy a vztahy v elektrotechnice aj.) </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Příklad kompetenčního modelu </a:t>
            </a:r>
            <a:r>
              <a:rPr lang="cs-CZ" dirty="0" smtClean="0"/>
              <a:t>MŠMT II</a:t>
            </a:r>
            <a:endParaRPr lang="cs-CZ" dirty="0"/>
          </a:p>
        </p:txBody>
      </p:sp>
    </p:spTree>
    <p:extLst>
      <p:ext uri="{BB962C8B-B14F-4D97-AF65-F5344CB8AC3E}">
        <p14:creationId xmlns:p14="http://schemas.microsoft.com/office/powerpoint/2010/main" val="740967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odborné </a:t>
            </a:r>
            <a:r>
              <a:rPr lang="cs-CZ" sz="1800" dirty="0"/>
              <a:t>kompetence obecné </a:t>
            </a:r>
            <a:r>
              <a:rPr lang="cs-CZ" sz="1800" dirty="0" smtClean="0"/>
              <a:t>– ekonomické povědomí; právní povědomí; jazyková </a:t>
            </a:r>
            <a:r>
              <a:rPr lang="cs-CZ" sz="1800" dirty="0"/>
              <a:t>způsobilost v </a:t>
            </a:r>
            <a:r>
              <a:rPr lang="cs-CZ" sz="1800" dirty="0" smtClean="0"/>
              <a:t>češtině; jazyková </a:t>
            </a:r>
            <a:r>
              <a:rPr lang="cs-CZ" sz="1800" dirty="0"/>
              <a:t>způsobilost v anglickém </a:t>
            </a:r>
            <a:r>
              <a:rPr lang="cs-CZ" sz="1800" dirty="0" smtClean="0"/>
              <a:t>jazyce;</a:t>
            </a:r>
          </a:p>
          <a:p>
            <a:pPr lvl="0" algn="just"/>
            <a:endParaRPr lang="cs-CZ" sz="1800" dirty="0"/>
          </a:p>
          <a:p>
            <a:pPr lvl="0" algn="just"/>
            <a:r>
              <a:rPr lang="cs-CZ" sz="1800" dirty="0"/>
              <a:t>o</a:t>
            </a:r>
            <a:r>
              <a:rPr lang="cs-CZ" sz="1800" dirty="0" smtClean="0"/>
              <a:t>dborné </a:t>
            </a:r>
            <a:r>
              <a:rPr lang="cs-CZ" sz="1800" dirty="0"/>
              <a:t>kompetence </a:t>
            </a:r>
            <a:r>
              <a:rPr lang="cs-CZ" sz="1800" dirty="0" smtClean="0"/>
              <a:t>specifické – strategické </a:t>
            </a:r>
            <a:r>
              <a:rPr lang="cs-CZ" sz="1800" dirty="0"/>
              <a:t>řízení regionálního </a:t>
            </a:r>
            <a:r>
              <a:rPr lang="cs-CZ" sz="1800" dirty="0" smtClean="0"/>
              <a:t>rozvoje; projektové </a:t>
            </a:r>
            <a:r>
              <a:rPr lang="cs-CZ" sz="1800" dirty="0"/>
              <a:t>a programové </a:t>
            </a:r>
            <a:r>
              <a:rPr lang="cs-CZ" sz="1800" dirty="0" smtClean="0"/>
              <a:t>řízení; risk management;</a:t>
            </a:r>
          </a:p>
          <a:p>
            <a:pPr lvl="0" algn="just"/>
            <a:endParaRPr lang="cs-CZ" sz="1800" dirty="0"/>
          </a:p>
          <a:p>
            <a:pPr lvl="0" algn="just"/>
            <a:r>
              <a:rPr lang="cs-CZ" sz="1800" dirty="0"/>
              <a:t>měkké kompetence </a:t>
            </a:r>
            <a:r>
              <a:rPr lang="cs-CZ" sz="1800" dirty="0" smtClean="0"/>
              <a:t>– kompetence </a:t>
            </a:r>
            <a:r>
              <a:rPr lang="cs-CZ" sz="1800" dirty="0"/>
              <a:t>k ovlivňování a přesvědčování </a:t>
            </a:r>
            <a:r>
              <a:rPr lang="cs-CZ" sz="1800" dirty="0" smtClean="0"/>
              <a:t>ostatních; kompetence </a:t>
            </a:r>
            <a:r>
              <a:rPr lang="cs-CZ" sz="1800" dirty="0"/>
              <a:t>k vedení </a:t>
            </a:r>
            <a:r>
              <a:rPr lang="cs-CZ" sz="1800" dirty="0" smtClean="0"/>
              <a:t>lidí; kompetence </a:t>
            </a:r>
            <a:r>
              <a:rPr lang="cs-CZ" sz="1800" dirty="0"/>
              <a:t>k </a:t>
            </a:r>
            <a:r>
              <a:rPr lang="cs-CZ" sz="1800" dirty="0" smtClean="0"/>
              <a:t>výkonnosti; kompetence </a:t>
            </a:r>
            <a:r>
              <a:rPr lang="cs-CZ" sz="1800" dirty="0"/>
              <a:t>ke koncepčnímu </a:t>
            </a:r>
            <a:r>
              <a:rPr lang="cs-CZ" sz="1800" dirty="0" smtClean="0"/>
              <a:t>myšlení; kompetence </a:t>
            </a:r>
            <a:r>
              <a:rPr lang="cs-CZ" sz="1800" dirty="0"/>
              <a:t>k </a:t>
            </a:r>
            <a:r>
              <a:rPr lang="cs-CZ" sz="1800" dirty="0" smtClean="0"/>
              <a:t>samostatnosti; kompetence </a:t>
            </a:r>
            <a:r>
              <a:rPr lang="cs-CZ" sz="1800" dirty="0"/>
              <a:t>k řešení </a:t>
            </a:r>
            <a:r>
              <a:rPr lang="cs-CZ" sz="1800" dirty="0" smtClean="0"/>
              <a:t>problémů; kompetence </a:t>
            </a:r>
            <a:r>
              <a:rPr lang="cs-CZ" sz="1800" dirty="0"/>
              <a:t>k budování </a:t>
            </a:r>
            <a:r>
              <a:rPr lang="cs-CZ" sz="1800" dirty="0" smtClean="0"/>
              <a:t>vztahů;</a:t>
            </a:r>
          </a:p>
          <a:p>
            <a:pPr lvl="0" algn="just"/>
            <a:endParaRPr lang="cs-CZ" sz="1800" dirty="0"/>
          </a:p>
          <a:p>
            <a:pPr algn="just"/>
            <a:r>
              <a:rPr lang="cs-CZ" sz="1800" dirty="0"/>
              <a:t>kompetence k orientaci v mocenské a organizační </a:t>
            </a:r>
            <a:r>
              <a:rPr lang="cs-CZ" sz="1800" dirty="0" smtClean="0"/>
              <a:t>struktuře.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Příklad:  Kompetenční model pro nově přijatého manažera</a:t>
            </a:r>
            <a:endParaRPr lang="cs-CZ" dirty="0"/>
          </a:p>
        </p:txBody>
      </p:sp>
    </p:spTree>
    <p:extLst>
      <p:ext uri="{BB962C8B-B14F-4D97-AF65-F5344CB8AC3E}">
        <p14:creationId xmlns:p14="http://schemas.microsoft.com/office/powerpoint/2010/main" val="2441761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Ř</a:t>
            </a:r>
            <a:r>
              <a:rPr lang="cs-CZ" sz="1800" dirty="0" smtClean="0"/>
              <a:t>ízení </a:t>
            </a:r>
            <a:r>
              <a:rPr lang="cs-CZ" sz="1800" dirty="0"/>
              <a:t>podle kompetencí nový přístup k managementu, který řeší organizační výzvy komplexně s cílem poznat a odstranit problémy organizace a umět jim předcházet</a:t>
            </a:r>
            <a:r>
              <a:rPr lang="cs-CZ" sz="1800" dirty="0" smtClean="0"/>
              <a:t>. </a:t>
            </a:r>
          </a:p>
          <a:p>
            <a:pPr algn="just"/>
            <a:r>
              <a:rPr lang="cs-CZ" sz="1800" dirty="0" smtClean="0"/>
              <a:t>Pojem </a:t>
            </a:r>
            <a:r>
              <a:rPr lang="cs-CZ" sz="1800" dirty="0"/>
              <a:t>kompetence ve dvou významech, a to jednak ve smyslu pravomoci a odpovědnosti (jedinec je oprávněn dělat určitou práci – angl. </a:t>
            </a:r>
            <a:r>
              <a:rPr lang="cs-CZ" sz="1800" dirty="0" err="1"/>
              <a:t>competence</a:t>
            </a:r>
            <a:r>
              <a:rPr lang="cs-CZ" sz="1800" dirty="0"/>
              <a:t>), a také ve smyslu souboru schopnosti jedince a jeho chování potřebné k plnění pracovních úkolů kvalitně (angl. </a:t>
            </a:r>
            <a:r>
              <a:rPr lang="cs-CZ" sz="1800" dirty="0" err="1"/>
              <a:t>competency</a:t>
            </a:r>
            <a:r>
              <a:rPr lang="cs-CZ" sz="1800" dirty="0" smtClean="0"/>
              <a:t>).</a:t>
            </a:r>
          </a:p>
          <a:p>
            <a:pPr algn="just"/>
            <a:r>
              <a:rPr lang="cs-CZ" sz="1800" dirty="0"/>
              <a:t>Samotný pojem kompetence poprvé zavedl do manažerské praxe R. </a:t>
            </a:r>
            <a:r>
              <a:rPr lang="cs-CZ" sz="1800" dirty="0" err="1"/>
              <a:t>Boyatzis</a:t>
            </a:r>
            <a:r>
              <a:rPr lang="cs-CZ" sz="1800" dirty="0"/>
              <a:t> v roce 1982, kdy představil obecný kompetenční model se dvanácti kompetencemi, které je možné aplikovat v různých organizacích. </a:t>
            </a:r>
            <a:endParaRPr lang="cs-CZ" sz="1800" dirty="0" smtClean="0"/>
          </a:p>
          <a:p>
            <a:pPr algn="just"/>
            <a:r>
              <a:rPr lang="cs-CZ" sz="1800" dirty="0" smtClean="0"/>
              <a:t>Kompetence můžeme chápat jako </a:t>
            </a:r>
            <a:r>
              <a:rPr lang="cs-CZ" sz="1800" dirty="0"/>
              <a:t>základní charakteristika jednotlivce, která je spojena s jeho efektivním pracovním </a:t>
            </a:r>
            <a:r>
              <a:rPr lang="cs-CZ" sz="1800" dirty="0" smtClean="0"/>
              <a:t>výkonem.</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Vymezení pojmu kompetence</a:t>
            </a:r>
            <a:endParaRPr lang="cs-CZ" dirty="0"/>
          </a:p>
        </p:txBody>
      </p:sp>
    </p:spTree>
    <p:extLst>
      <p:ext uri="{BB962C8B-B14F-4D97-AF65-F5344CB8AC3E}">
        <p14:creationId xmlns:p14="http://schemas.microsoft.com/office/powerpoint/2010/main" val="400853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Pro členění kompetencí se používají různé přístupy. Při výběru konkrétního členění je potřeba vzít v úvahu potřeby a specifika konkrétní organizace. </a:t>
            </a:r>
          </a:p>
          <a:p>
            <a:pPr marL="0" indent="0" algn="just">
              <a:buNone/>
            </a:pPr>
            <a:endParaRPr lang="cs-CZ" sz="1800" i="1" dirty="0" smtClean="0"/>
          </a:p>
          <a:p>
            <a:pPr marL="0" indent="0" algn="just">
              <a:buNone/>
            </a:pPr>
            <a:r>
              <a:rPr lang="cs-CZ" sz="1800" b="1" dirty="0" smtClean="0"/>
              <a:t>Členění </a:t>
            </a:r>
            <a:r>
              <a:rPr lang="cs-CZ" sz="1800" b="1" dirty="0"/>
              <a:t>podle Vebera a kol. </a:t>
            </a:r>
            <a:r>
              <a:rPr lang="cs-CZ" sz="1800" dirty="0" smtClean="0"/>
              <a:t>rozlišuje </a:t>
            </a:r>
            <a:r>
              <a:rPr lang="cs-CZ" sz="1800" dirty="0"/>
              <a:t>kompetence v následujících třech oblastech:</a:t>
            </a:r>
          </a:p>
          <a:p>
            <a:pPr lvl="0" algn="just"/>
            <a:r>
              <a:rPr lang="cs-CZ" sz="1800" dirty="0"/>
              <a:t>odborná kompetence – spojená se znalostmi a vědomostní inteligencí;</a:t>
            </a:r>
          </a:p>
          <a:p>
            <a:pPr lvl="0" algn="just"/>
            <a:r>
              <a:rPr lang="cs-CZ" sz="1800" dirty="0"/>
              <a:t>dovedností kompetence – spojená s dovednostmi (technické, lidské, koncepční, projekční) a aktivizační inteligencí;</a:t>
            </a:r>
          </a:p>
          <a:p>
            <a:pPr lvl="0" algn="just"/>
            <a:r>
              <a:rPr lang="cs-CZ" sz="1800" dirty="0"/>
              <a:t>osobnostní kompetence – spojená s osobností manažera a s emoční inteligencí.</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I</a:t>
            </a:r>
            <a:endParaRPr lang="cs-CZ" dirty="0"/>
          </a:p>
        </p:txBody>
      </p:sp>
    </p:spTree>
    <p:extLst>
      <p:ext uri="{BB962C8B-B14F-4D97-AF65-F5344CB8AC3E}">
        <p14:creationId xmlns:p14="http://schemas.microsoft.com/office/powerpoint/2010/main" val="3838426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Podle </a:t>
            </a:r>
            <a:r>
              <a:rPr lang="cs-CZ" sz="1800" b="1" dirty="0"/>
              <a:t>Hroníka </a:t>
            </a:r>
            <a:r>
              <a:rPr lang="cs-CZ" sz="1800" dirty="0" smtClean="0"/>
              <a:t>můžeme </a:t>
            </a:r>
            <a:r>
              <a:rPr lang="cs-CZ" sz="1800" dirty="0"/>
              <a:t>kompetence členit:</a:t>
            </a:r>
          </a:p>
          <a:p>
            <a:pPr lvl="0" algn="just"/>
            <a:r>
              <a:rPr lang="cs-CZ" sz="1800" dirty="0"/>
              <a:t>ze sociálně psychologického hlediska na:</a:t>
            </a:r>
          </a:p>
          <a:p>
            <a:pPr lvl="1" algn="just"/>
            <a:r>
              <a:rPr lang="cs-CZ" sz="1800" dirty="0"/>
              <a:t>kompetence řešení problému,</a:t>
            </a:r>
          </a:p>
          <a:p>
            <a:pPr lvl="1" algn="just"/>
            <a:r>
              <a:rPr lang="cs-CZ" sz="1800" dirty="0"/>
              <a:t>interpersonální kompetence,</a:t>
            </a:r>
          </a:p>
          <a:p>
            <a:pPr lvl="1" algn="just"/>
            <a:r>
              <a:rPr lang="cs-CZ" sz="1800" dirty="0"/>
              <a:t>kompetence sebeřízení;</a:t>
            </a:r>
          </a:p>
          <a:p>
            <a:pPr lvl="0" algn="just"/>
            <a:r>
              <a:rPr lang="cs-CZ" sz="1800" dirty="0"/>
              <a:t>podle kompetenční orientace organizace na:</a:t>
            </a:r>
          </a:p>
          <a:p>
            <a:pPr lvl="1" algn="just"/>
            <a:r>
              <a:rPr lang="cs-CZ" sz="1800" dirty="0"/>
              <a:t>orientaci produktovou,</a:t>
            </a:r>
          </a:p>
          <a:p>
            <a:pPr lvl="1" algn="just"/>
            <a:r>
              <a:rPr lang="cs-CZ" sz="1800" dirty="0"/>
              <a:t>orientaci zákaznickou,</a:t>
            </a:r>
          </a:p>
          <a:p>
            <a:pPr lvl="1" algn="just"/>
            <a:r>
              <a:rPr lang="cs-CZ" sz="1800" dirty="0"/>
              <a:t>orientaci provozní a systémovou. </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II</a:t>
            </a:r>
            <a:endParaRPr lang="cs-CZ" dirty="0"/>
          </a:p>
        </p:txBody>
      </p:sp>
    </p:spTree>
    <p:extLst>
      <p:ext uri="{BB962C8B-B14F-4D97-AF65-F5344CB8AC3E}">
        <p14:creationId xmlns:p14="http://schemas.microsoft.com/office/powerpoint/2010/main" val="3164454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Členění podle předpokládaného pracovního výkonu </a:t>
            </a:r>
            <a:r>
              <a:rPr lang="cs-CZ" sz="1800" b="1" dirty="0"/>
              <a:t>v určité pracovní </a:t>
            </a:r>
            <a:r>
              <a:rPr lang="cs-CZ" sz="1800" b="1" dirty="0" smtClean="0"/>
              <a:t>pozici:</a:t>
            </a:r>
            <a:endParaRPr lang="cs-CZ" sz="1800" b="1" dirty="0"/>
          </a:p>
          <a:p>
            <a:pPr lvl="0" algn="just"/>
            <a:r>
              <a:rPr lang="cs-CZ" sz="1800" dirty="0"/>
              <a:t>prahové kompetence – základní nevyhnutelné (minimální) dovednosti potřebné ke zvládnutí přiděleného úkolu;</a:t>
            </a:r>
          </a:p>
          <a:p>
            <a:pPr lvl="0" algn="just"/>
            <a:r>
              <a:rPr lang="cs-CZ" sz="1800" dirty="0"/>
              <a:t>odlišující kompetence – dovednosti a schopnosti odlišující výkon vynikající od průměrného.</a:t>
            </a:r>
          </a:p>
          <a:p>
            <a:pPr marL="0" indent="0" algn="just">
              <a:buNone/>
            </a:pPr>
            <a:r>
              <a:rPr lang="cs-CZ" sz="1800" b="1" i="1" dirty="0" smtClean="0"/>
              <a:t>Členění založeno </a:t>
            </a:r>
            <a:r>
              <a:rPr lang="cs-CZ" sz="1800" b="1" i="1" dirty="0"/>
              <a:t>na typu práce a na něj navázaných potřebných </a:t>
            </a:r>
            <a:r>
              <a:rPr lang="cs-CZ" sz="1800" b="1" i="1" dirty="0" smtClean="0"/>
              <a:t>dovednostech</a:t>
            </a:r>
            <a:r>
              <a:rPr lang="cs-CZ" sz="1800" b="1" dirty="0" smtClean="0"/>
              <a:t>:</a:t>
            </a:r>
            <a:endParaRPr lang="cs-CZ" sz="1800" b="1" dirty="0"/>
          </a:p>
          <a:p>
            <a:pPr lvl="0" algn="just"/>
            <a:r>
              <a:rPr lang="cs-CZ" sz="1800" dirty="0"/>
              <a:t>manažerské kompetence – dovednosti a schopnosti přispívající k výkonu v roli manažera;</a:t>
            </a:r>
          </a:p>
          <a:p>
            <a:pPr lvl="0" algn="just"/>
            <a:r>
              <a:rPr lang="cs-CZ" sz="1800" dirty="0"/>
              <a:t>interpersonální kompetence – schopnosti a dovednosti potřebné pro efektivní komunikaci a budování pozitivních vztahů s ostatními;</a:t>
            </a:r>
          </a:p>
          <a:p>
            <a:pPr lvl="0" algn="just"/>
            <a:r>
              <a:rPr lang="cs-CZ" sz="1800" dirty="0"/>
              <a:t>technické kompetence – dovednosti a schopnosti vztahující se ke konkrétní pracovní pozici. </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III</a:t>
            </a:r>
            <a:endParaRPr lang="cs-CZ" dirty="0"/>
          </a:p>
        </p:txBody>
      </p:sp>
    </p:spTree>
    <p:extLst>
      <p:ext uri="{BB962C8B-B14F-4D97-AF65-F5344CB8AC3E}">
        <p14:creationId xmlns:p14="http://schemas.microsoft.com/office/powerpoint/2010/main" val="1887653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dirty="0"/>
              <a:t>Beneš </a:t>
            </a:r>
            <a:r>
              <a:rPr lang="cs-CZ" sz="1700" b="1" dirty="0" smtClean="0"/>
              <a:t>člení </a:t>
            </a:r>
            <a:r>
              <a:rPr lang="cs-CZ" sz="1700" b="1" dirty="0"/>
              <a:t>kompetence na:</a:t>
            </a:r>
          </a:p>
          <a:p>
            <a:pPr lvl="0" algn="just"/>
            <a:r>
              <a:rPr lang="cs-CZ" sz="1700" dirty="0"/>
              <a:t>odborné kompetence – vztahují se k obsahu, předmětu a prostředkům konkrétního pracovního výkonu;</a:t>
            </a:r>
          </a:p>
          <a:p>
            <a:pPr lvl="0" algn="just"/>
            <a:r>
              <a:rPr lang="cs-CZ" sz="1700" dirty="0"/>
              <a:t>sociální neboli týmové kompetence – zaručují zvládání sociální interakcí a komunikaci v pracovním týmu;</a:t>
            </a:r>
          </a:p>
          <a:p>
            <a:pPr lvl="0" algn="just"/>
            <a:r>
              <a:rPr lang="cs-CZ" sz="1700" dirty="0"/>
              <a:t>metodické kompetence – jsou spojené se schopnosti a dovednosti vyhledávat a zpracovávat informace a řešit konkrétní problém</a:t>
            </a:r>
            <a:r>
              <a:rPr lang="cs-CZ" sz="1700" dirty="0" smtClean="0"/>
              <a:t>.</a:t>
            </a:r>
          </a:p>
          <a:p>
            <a:pPr marL="0" indent="0">
              <a:buNone/>
            </a:pPr>
            <a:r>
              <a:rPr lang="cs-CZ" sz="1700" b="1" dirty="0" err="1"/>
              <a:t>Boyatzis</a:t>
            </a:r>
            <a:r>
              <a:rPr lang="cs-CZ" sz="1700" b="1" dirty="0"/>
              <a:t> rozlišuje kompetence na:</a:t>
            </a:r>
          </a:p>
          <a:p>
            <a:pPr lvl="0"/>
            <a:r>
              <a:rPr lang="cs-CZ" sz="1700" dirty="0"/>
              <a:t>prahové kompetence – jedná se o základní kompetence požadované k výkonu práce a nerozlišující výkonnost jednotlivých pracovníků;</a:t>
            </a:r>
          </a:p>
          <a:p>
            <a:pPr lvl="0"/>
            <a:r>
              <a:rPr lang="cs-CZ" sz="1700" dirty="0"/>
              <a:t>výkonové kompetence – kompetence rozlišující mezi vysoce a málo výkonnými pracovníky;</a:t>
            </a:r>
          </a:p>
          <a:p>
            <a:pPr lvl="0"/>
            <a:r>
              <a:rPr lang="cs-CZ" sz="1700" dirty="0"/>
              <a:t>rozlišovací kompetence – definují charakteristiky chování projevující vysoce výkonní pracovníci a charakteristiky projevující méně výkonní lidé. </a:t>
            </a:r>
          </a:p>
          <a:p>
            <a:pPr lvl="0"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IV</a:t>
            </a:r>
            <a:endParaRPr lang="cs-CZ" dirty="0"/>
          </a:p>
        </p:txBody>
      </p:sp>
    </p:spTree>
    <p:extLst>
      <p:ext uri="{BB962C8B-B14F-4D97-AF65-F5344CB8AC3E}">
        <p14:creationId xmlns:p14="http://schemas.microsoft.com/office/powerpoint/2010/main" val="13473441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Armstrong (1999) rozlišuje tyto typy kompetencí:</a:t>
            </a:r>
          </a:p>
          <a:p>
            <a:pPr lvl="0" algn="just"/>
            <a:r>
              <a:rPr lang="cs-CZ" sz="1800" dirty="0"/>
              <a:t>behaviorální nebo personální kompetence (tzv. měkké kompetence) – zahrnují základní vlastnosti jedinců přenášené do jejich pracovních rolí;</a:t>
            </a:r>
          </a:p>
          <a:p>
            <a:pPr lvl="0" algn="just"/>
            <a:r>
              <a:rPr lang="cs-CZ" sz="1800" dirty="0"/>
              <a:t>kompetence založené na práci nebo povolání (tzv. tvrdé kompetence) – týkají se očekávání na pracovišti, normách a očekávaných výstupech;</a:t>
            </a:r>
          </a:p>
          <a:p>
            <a:pPr lvl="0" algn="just"/>
            <a:r>
              <a:rPr lang="cs-CZ" sz="1800" dirty="0"/>
              <a:t>druhové, základní a specifické kompetence:</a:t>
            </a:r>
          </a:p>
          <a:p>
            <a:pPr lvl="1" algn="just"/>
            <a:r>
              <a:rPr lang="cs-CZ" sz="1800" dirty="0"/>
              <a:t>druhové kompetence mají univerzální charakter a mají je všichni lidé v určitém povolání a to nezávisle na typu organizace nebo jejich konkrétní roli v organizaci;</a:t>
            </a:r>
          </a:p>
          <a:p>
            <a:pPr lvl="1" algn="just"/>
            <a:r>
              <a:rPr lang="cs-CZ" sz="1800" dirty="0"/>
              <a:t>základní kompetence – týkají se všech pracovníků a mohou být zaměřené na konkrétní pracovní místa nebo na určitou kategorii pracovníků;</a:t>
            </a:r>
          </a:p>
          <a:p>
            <a:pPr algn="just"/>
            <a:r>
              <a:rPr lang="cs-CZ" sz="1800" dirty="0"/>
              <a:t>specifické kompetence – jsou stanoveny pro určitou skupinu pracovních míst nebo pro jednotlivé role v organizaci.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V</a:t>
            </a:r>
            <a:endParaRPr lang="cs-CZ" dirty="0"/>
          </a:p>
        </p:txBody>
      </p:sp>
    </p:spTree>
    <p:extLst>
      <p:ext uri="{BB962C8B-B14F-4D97-AF65-F5344CB8AC3E}">
        <p14:creationId xmlns:p14="http://schemas.microsoft.com/office/powerpoint/2010/main" val="4126649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t>
            </a:r>
            <a:r>
              <a:rPr lang="cs-CZ" sz="1800" dirty="0" smtClean="0"/>
              <a:t>anažerské </a:t>
            </a:r>
            <a:r>
              <a:rPr lang="cs-CZ" sz="1800" dirty="0"/>
              <a:t>kompetence v podstatě kombinací tří aspektů, a to analytického, interpersonálního a emocionálního. Na základě těchto tří aspektů je možné manažerské kompetence členit do těchto </a:t>
            </a:r>
            <a:r>
              <a:rPr lang="cs-CZ" sz="1800" dirty="0" smtClean="0"/>
              <a:t>skupin</a:t>
            </a:r>
            <a:r>
              <a:rPr lang="cs-CZ" sz="1800" i="1" dirty="0" smtClean="0"/>
              <a:t>:</a:t>
            </a:r>
            <a:endParaRPr lang="cs-CZ" sz="1800" dirty="0"/>
          </a:p>
          <a:p>
            <a:pPr lvl="0" algn="just"/>
            <a:r>
              <a:rPr lang="cs-CZ" sz="1800" b="1" dirty="0"/>
              <a:t>analyticko-koncepční schopnosti </a:t>
            </a:r>
            <a:r>
              <a:rPr lang="cs-CZ" sz="1800" dirty="0"/>
              <a:t>– „co dělat“ – soubor manažerských postupů a přístupů k jednotlivým činnostem (např. řízení lidských zdrojů, finance, výroba atd.);</a:t>
            </a:r>
          </a:p>
          <a:p>
            <a:pPr lvl="0" algn="just"/>
            <a:r>
              <a:rPr lang="cs-CZ" sz="1800" b="1" dirty="0"/>
              <a:t>manažerské procesní dovednosti </a:t>
            </a:r>
            <a:r>
              <a:rPr lang="cs-CZ" sz="1800" dirty="0"/>
              <a:t>– „jak to dělat“ – umění jednat, naslouchat a komunikovat, schopnost si efektivně zorganizovat vlastní čas apod.;</a:t>
            </a:r>
          </a:p>
          <a:p>
            <a:pPr lvl="0" algn="just"/>
            <a:r>
              <a:rPr lang="cs-CZ" sz="1800" b="1" dirty="0"/>
              <a:t>osobní rysy a vlastnosti </a:t>
            </a:r>
            <a:r>
              <a:rPr lang="cs-CZ" sz="1800" dirty="0"/>
              <a:t>– schopnost pracovat v týmech, tvořivost, pracovitost, cílevědomost, důslednost, další osobností a profesní rozvoj a vzdělávání apod.;</a:t>
            </a:r>
          </a:p>
          <a:p>
            <a:pPr algn="just"/>
            <a:r>
              <a:rPr lang="cs-CZ" sz="1800" b="1" dirty="0"/>
              <a:t>„know-how“ daného odvětví </a:t>
            </a:r>
            <a:r>
              <a:rPr lang="cs-CZ" sz="1800" dirty="0"/>
              <a:t>– soubor znalostí o daném oboru a vše co souvisí s dalším rozvojem odvětví a oboru</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manažerských kompetencí I</a:t>
            </a:r>
            <a:endParaRPr lang="cs-CZ" dirty="0"/>
          </a:p>
        </p:txBody>
      </p:sp>
    </p:spTree>
    <p:extLst>
      <p:ext uri="{BB962C8B-B14F-4D97-AF65-F5344CB8AC3E}">
        <p14:creationId xmlns:p14="http://schemas.microsoft.com/office/powerpoint/2010/main" val="1637827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i="1" dirty="0"/>
              <a:t>Sociální psycholog organizace Robert L. </a:t>
            </a:r>
            <a:r>
              <a:rPr lang="cs-CZ" sz="1800" i="1" dirty="0" err="1"/>
              <a:t>Katz</a:t>
            </a:r>
            <a:r>
              <a:rPr lang="cs-CZ" sz="1800" i="1" dirty="0"/>
              <a:t> specifikoval požadované manažerské kompetence v souvislosti s určitou hierarchickou úrovní managementu</a:t>
            </a:r>
            <a:r>
              <a:rPr lang="cs-CZ" sz="1800" dirty="0"/>
              <a:t>:</a:t>
            </a:r>
          </a:p>
          <a:p>
            <a:pPr lvl="0" algn="just"/>
            <a:r>
              <a:rPr lang="cs-CZ" sz="1800" dirty="0"/>
              <a:t>technické kompetence – významné především pro nižší management;</a:t>
            </a:r>
          </a:p>
          <a:p>
            <a:pPr lvl="0" algn="just"/>
            <a:r>
              <a:rPr lang="cs-CZ" sz="1800" dirty="0"/>
              <a:t>lidské kompetence – potřebné pro všechny úrovně managementu;</a:t>
            </a:r>
          </a:p>
          <a:p>
            <a:pPr lvl="0" algn="just"/>
            <a:r>
              <a:rPr lang="cs-CZ" sz="1800" dirty="0"/>
              <a:t>koncepční kompetence – kompetence mající zásadní význam především u top managementu. </a:t>
            </a:r>
          </a:p>
          <a:p>
            <a:pPr algn="just"/>
            <a:r>
              <a:rPr lang="cs-CZ" sz="1800" dirty="0"/>
              <a:t>Požadavky na manažerské kompetence závisí na postavení manažera v rámci hierarchie řízení dané organizace. Každá úroveň řízení vyžaduje konkrétní, specifické manažerské kompetence. Manažerské kompetence se projevují v chování, a to především v chování spojeném s plněním pracovních úkolů.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manažerských kompetencí II</a:t>
            </a:r>
            <a:endParaRPr lang="cs-CZ" dirty="0"/>
          </a:p>
        </p:txBody>
      </p:sp>
    </p:spTree>
    <p:extLst>
      <p:ext uri="{BB962C8B-B14F-4D97-AF65-F5344CB8AC3E}">
        <p14:creationId xmlns:p14="http://schemas.microsoft.com/office/powerpoint/2010/main" val="423467840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3950</TotalTime>
  <Words>1635</Words>
  <Application>Microsoft Office PowerPoint</Application>
  <PresentationFormat>Předvádění na obrazovce (16:9)</PresentationFormat>
  <Paragraphs>121</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Enriqueta</vt:lpstr>
      <vt:lpstr>Times New Roman</vt:lpstr>
      <vt:lpstr>SLU</vt:lpstr>
      <vt:lpstr>Manažerské kompetence</vt:lpstr>
      <vt:lpstr>Vymezení pojmu kompetence</vt:lpstr>
      <vt:lpstr>Členění kompetencí I</vt:lpstr>
      <vt:lpstr>Členění kompetencí II</vt:lpstr>
      <vt:lpstr>Členění kompetencí III</vt:lpstr>
      <vt:lpstr>Členění kompetencí IV</vt:lpstr>
      <vt:lpstr>Členění kompetencí V</vt:lpstr>
      <vt:lpstr>Složky manažerských kompetencí I</vt:lpstr>
      <vt:lpstr>Složky manažerských kompetencí II</vt:lpstr>
      <vt:lpstr>Složky manažerských kompetencí III</vt:lpstr>
      <vt:lpstr>Složky manažerských kompetencí IV</vt:lpstr>
      <vt:lpstr>Kompetenční model</vt:lpstr>
      <vt:lpstr>Typy kompetenčních modelů</vt:lpstr>
      <vt:lpstr>Příklad kompetenčního modelu MŠMT I</vt:lpstr>
      <vt:lpstr>Příklad kompetenčního modelu MŠMT II</vt:lpstr>
      <vt:lpstr>Příklad:  Kompetenční model pro nově přijatého manažera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431</cp:revision>
  <dcterms:created xsi:type="dcterms:W3CDTF">2016-07-06T15:42:34Z</dcterms:created>
  <dcterms:modified xsi:type="dcterms:W3CDTF">2020-04-29T15:46:51Z</dcterms:modified>
</cp:coreProperties>
</file>