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sldIdLst>
    <p:sldId id="256" r:id="rId2"/>
    <p:sldId id="321" r:id="rId3"/>
    <p:sldId id="348" r:id="rId4"/>
    <p:sldId id="349" r:id="rId5"/>
    <p:sldId id="351" r:id="rId6"/>
    <p:sldId id="352" r:id="rId7"/>
    <p:sldId id="378" r:id="rId8"/>
    <p:sldId id="356" r:id="rId9"/>
    <p:sldId id="358" r:id="rId10"/>
    <p:sldId id="359" r:id="rId11"/>
    <p:sldId id="360" r:id="rId12"/>
    <p:sldId id="361" r:id="rId13"/>
    <p:sldId id="363" r:id="rId14"/>
    <p:sldId id="367" r:id="rId15"/>
    <p:sldId id="368" r:id="rId16"/>
    <p:sldId id="369" r:id="rId17"/>
    <p:sldId id="379" r:id="rId18"/>
    <p:sldId id="380" r:id="rId19"/>
    <p:sldId id="381" r:id="rId20"/>
    <p:sldId id="382" r:id="rId21"/>
    <p:sldId id="383" r:id="rId22"/>
    <p:sldId id="384" r:id="rId23"/>
    <p:sldId id="385" r:id="rId24"/>
    <p:sldId id="386" r:id="rId25"/>
    <p:sldId id="387" r:id="rId26"/>
    <p:sldId id="388" r:id="rId27"/>
    <p:sldId id="389" r:id="rId28"/>
    <p:sldId id="390" r:id="rId29"/>
    <p:sldId id="391" r:id="rId30"/>
    <p:sldId id="392" r:id="rId31"/>
    <p:sldId id="393" r:id="rId32"/>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307871"/>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1" d="100"/>
          <a:sy n="81" d="100"/>
        </p:scale>
        <p:origin x="788" y="6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097986-0C26-47DE-8982-7AD2B6842259}" type="datetimeFigureOut">
              <a:rPr lang="cs-CZ" smtClean="0"/>
              <a:pPr/>
              <a:t>06.05.2020</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D4000A-37E1-4D72-B31A-77993FD77D47}" type="slidenum">
              <a:rPr lang="cs-CZ" smtClean="0"/>
              <a:pPr/>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smtClean="0">
                <a:solidFill>
                  <a:srgbClr val="981E3A"/>
                </a:solidFill>
                <a:latin typeface="Times New Roman" panose="02020603050405020304" pitchFamily="18" charset="0"/>
                <a:cs typeface="Times New Roman" panose="02020603050405020304" pitchFamily="18" charset="0"/>
              </a:rPr>
              <a:t>Název listu</a:t>
            </a:r>
            <a:endParaRPr lang="cs-CZ" sz="2400" dirty="0">
              <a:solidFill>
                <a:srgbClr val="981E3A"/>
              </a:solidFill>
              <a:latin typeface="Times New Roman" panose="02020603050405020304" pitchFamily="18" charset="0"/>
              <a:cs typeface="Times New Roman" panose="02020603050405020304" pitchFamily="18" charset="0"/>
            </a:endParaRP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smtClean="0">
                <a:cs typeface="Times New Roman" panose="02020603050405020304" pitchFamily="18" charset="0"/>
              </a:rPr>
              <a:t>Prostor pro doplňující informace, poznámky</a:t>
            </a:r>
            <a:endParaRPr lang="cs-CZ" altLang="cs-CZ" dirty="0" smtClean="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699542"/>
            <a:ext cx="5112568" cy="2160240"/>
          </a:xfrm>
          <a:prstGeom prst="rect">
            <a:avLst/>
          </a:prstGeom>
        </p:spPr>
        <p:txBody>
          <a:bodyPr anchor="t">
            <a:normAutofit/>
          </a:bodyPr>
          <a:lstStyle/>
          <a:p>
            <a:pPr algn="l"/>
            <a:r>
              <a:rPr lang="cs-CZ" sz="4000" b="1" dirty="0" smtClean="0">
                <a:solidFill>
                  <a:schemeClr val="bg1"/>
                </a:solidFill>
                <a:latin typeface="Times New Roman" panose="02020603050405020304" pitchFamily="18" charset="0"/>
                <a:cs typeface="Times New Roman" panose="02020603050405020304" pitchFamily="18" charset="0"/>
              </a:rPr>
              <a:t>Manažerské techniky a přístupy</a:t>
            </a:r>
            <a:endParaRPr lang="cs-CZ" sz="4000"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1763688" y="3219822"/>
            <a:ext cx="3888432" cy="1368152"/>
          </a:xfrm>
          <a:prstGeom prst="rect">
            <a:avLst/>
          </a:prstGeom>
        </p:spPr>
        <p:txBody>
          <a:bodyPr>
            <a:normAutofit/>
          </a:bodyPr>
          <a:lstStyle/>
          <a:p>
            <a:pPr marL="0" indent="0" algn="r">
              <a:buNone/>
            </a:pPr>
            <a:r>
              <a:rPr lang="cs-CZ" sz="1400" dirty="0" smtClean="0">
                <a:solidFill>
                  <a:schemeClr val="bg1"/>
                </a:solidFill>
                <a:latin typeface="Times New Roman" panose="02020603050405020304" pitchFamily="18" charset="0"/>
                <a:cs typeface="Times New Roman" panose="02020603050405020304" pitchFamily="18" charset="0"/>
              </a:rPr>
              <a:t>Management</a:t>
            </a:r>
          </a:p>
          <a:p>
            <a:pPr marL="0" indent="0" algn="r">
              <a:buNone/>
            </a:pPr>
            <a:r>
              <a:rPr lang="cs-CZ" sz="1400" dirty="0" smtClean="0">
                <a:solidFill>
                  <a:schemeClr val="bg1"/>
                </a:solidFill>
                <a:latin typeface="Times New Roman" panose="02020603050405020304" pitchFamily="18" charset="0"/>
                <a:cs typeface="Times New Roman" panose="02020603050405020304" pitchFamily="18" charset="0"/>
              </a:rPr>
              <a:t>11. téma</a:t>
            </a:r>
            <a:endParaRPr lang="cs-CZ" sz="1400"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6588224" y="3723878"/>
            <a:ext cx="2384047"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900" b="1" dirty="0" smtClean="0">
                <a:solidFill>
                  <a:srgbClr val="307871"/>
                </a:solidFill>
                <a:latin typeface="Times New Roman" panose="02020603050405020304" pitchFamily="18" charset="0"/>
                <a:cs typeface="Times New Roman" panose="02020603050405020304" pitchFamily="18" charset="0"/>
              </a:rPr>
              <a:t>Ing. Šárka Zapletalová, Ph.D.</a:t>
            </a:r>
          </a:p>
          <a:p>
            <a:pPr algn="r"/>
            <a:r>
              <a:rPr lang="cs-CZ" altLang="cs-CZ" sz="900" dirty="0" smtClean="0">
                <a:solidFill>
                  <a:srgbClr val="307871"/>
                </a:solidFill>
                <a:latin typeface="Times New Roman" panose="02020603050405020304" pitchFamily="18" charset="0"/>
                <a:cs typeface="Times New Roman" panose="02020603050405020304" pitchFamily="18" charset="0"/>
              </a:rPr>
              <a:t>Katedra Podnikové ekonomiky a managementu</a:t>
            </a:r>
            <a:endParaRPr lang="cs-CZ" altLang="cs-CZ" sz="9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06334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Ideální počet členů týmu </a:t>
            </a:r>
            <a:r>
              <a:rPr lang="cs-CZ" sz="1800" dirty="0" smtClean="0"/>
              <a:t>je pět </a:t>
            </a:r>
            <a:r>
              <a:rPr lang="cs-CZ" sz="1800" dirty="0"/>
              <a:t>až sedm. </a:t>
            </a:r>
            <a:endParaRPr lang="cs-CZ" sz="1800" dirty="0" smtClean="0"/>
          </a:p>
          <a:p>
            <a:pPr algn="just"/>
            <a:r>
              <a:rPr lang="cs-CZ" sz="1800" dirty="0" smtClean="0"/>
              <a:t>Při </a:t>
            </a:r>
            <a:r>
              <a:rPr lang="cs-CZ" sz="1800" dirty="0"/>
              <a:t>menším počtu se efekt synergie plně nerozvine, a v případě více osob nastává problém s komunikačními a schvalovacími procesy z důvodu ztráty času. </a:t>
            </a:r>
            <a:endParaRPr lang="cs-CZ" sz="1800" dirty="0" smtClean="0"/>
          </a:p>
          <a:p>
            <a:pPr algn="just"/>
            <a:r>
              <a:rPr lang="cs-CZ" sz="1800" dirty="0" smtClean="0"/>
              <a:t>Kritický </a:t>
            </a:r>
            <a:r>
              <a:rPr lang="cs-CZ" sz="1800" dirty="0"/>
              <a:t>není počet členů týmu, ale výběr jednotlivých členů, jelikož toto přímý vliv na výkon týmu a naplnění cíle týmu. </a:t>
            </a:r>
            <a:endParaRPr lang="cs-CZ" sz="1800" dirty="0" smtClean="0"/>
          </a:p>
          <a:p>
            <a:pPr algn="just"/>
            <a:r>
              <a:rPr lang="cs-CZ" sz="1800" dirty="0" smtClean="0"/>
              <a:t>O </a:t>
            </a:r>
            <a:r>
              <a:rPr lang="cs-CZ" sz="1800" dirty="0"/>
              <a:t>úspěchu týmu nerozhoduje pouze odbornost, erudovanost jednotlivých členů týmu, ale také jejich osobnost a vlastnosti členů týmu. </a:t>
            </a:r>
            <a:endParaRPr lang="cs-CZ" sz="1800" dirty="0" smtClean="0"/>
          </a:p>
          <a:p>
            <a:pPr algn="just"/>
            <a:r>
              <a:rPr lang="cs-CZ" sz="1800" dirty="0" smtClean="0"/>
              <a:t>Hovoříme </a:t>
            </a:r>
            <a:r>
              <a:rPr lang="cs-CZ" sz="1800" dirty="0"/>
              <a:t>o kompetencích členů týmů a rozděluje na skupinu základních kompetencí a odborných kompetencí. </a:t>
            </a:r>
            <a:endParaRPr lang="cs-CZ" sz="1800" dirty="0" smtClean="0"/>
          </a:p>
          <a:p>
            <a:pPr algn="just"/>
            <a:r>
              <a:rPr lang="cs-CZ" sz="1800" dirty="0" smtClean="0"/>
              <a:t>Mezi </a:t>
            </a:r>
            <a:r>
              <a:rPr lang="cs-CZ" sz="1800" b="1" dirty="0"/>
              <a:t>základní kompetence </a:t>
            </a:r>
            <a:r>
              <a:rPr lang="cs-CZ" sz="1800" dirty="0"/>
              <a:t>patří základní požadavky pro týmovou práci, tj. sociální dovednosti (schopnost komunikace nebo přesvědčování) a osobní vlastnosti (zaujetí pro práci, kreativita). </a:t>
            </a:r>
            <a:endParaRPr lang="cs-CZ" sz="1800" dirty="0" smtClean="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Týmy II</a:t>
            </a:r>
            <a:endParaRPr lang="cs-CZ" dirty="0"/>
          </a:p>
        </p:txBody>
      </p:sp>
    </p:spTree>
    <p:extLst>
      <p:ext uri="{BB962C8B-B14F-4D97-AF65-F5344CB8AC3E}">
        <p14:creationId xmlns:p14="http://schemas.microsoft.com/office/powerpoint/2010/main" val="330860849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smtClean="0"/>
              <a:t>K</a:t>
            </a:r>
            <a:r>
              <a:rPr lang="cs-CZ" sz="1800" dirty="0"/>
              <a:t> </a:t>
            </a:r>
            <a:r>
              <a:rPr lang="cs-CZ" sz="1800" b="1" dirty="0"/>
              <a:t>odborným kompetencím </a:t>
            </a:r>
            <a:r>
              <a:rPr lang="cs-CZ" sz="1800" dirty="0"/>
              <a:t>jsou přiřazeny výkonnostní požadavky, tj. odborné kompetence (odborné znalosti a dovednosti) a metodické kompetence (technika prezentace nebo moderace</a:t>
            </a:r>
            <a:r>
              <a:rPr lang="cs-CZ" sz="1800" dirty="0" smtClean="0"/>
              <a:t>).</a:t>
            </a:r>
          </a:p>
          <a:p>
            <a:pPr algn="just"/>
            <a:endParaRPr lang="cs-CZ" sz="1800" dirty="0" smtClean="0"/>
          </a:p>
          <a:p>
            <a:pPr marL="0" indent="0" algn="just">
              <a:buNone/>
            </a:pPr>
            <a:r>
              <a:rPr lang="cs-CZ" sz="1800" dirty="0" smtClean="0"/>
              <a:t>Opravdu </a:t>
            </a:r>
            <a:r>
              <a:rPr lang="cs-CZ" sz="1800" dirty="0"/>
              <a:t>důležité při týmové práci jsou </a:t>
            </a:r>
            <a:r>
              <a:rPr lang="cs-CZ" sz="1800" b="1" dirty="0"/>
              <a:t>týmové schopnosti</a:t>
            </a:r>
            <a:r>
              <a:rPr lang="cs-CZ" sz="1800" dirty="0"/>
              <a:t>, mezi které </a:t>
            </a:r>
            <a:r>
              <a:rPr lang="cs-CZ" sz="1800" dirty="0" smtClean="0"/>
              <a:t>se zařazují </a:t>
            </a:r>
            <a:r>
              <a:rPr lang="cs-CZ" sz="1800" dirty="0"/>
              <a:t>následující:</a:t>
            </a:r>
          </a:p>
          <a:p>
            <a:pPr lvl="0" algn="just"/>
            <a:r>
              <a:rPr lang="cs-CZ" sz="1800" dirty="0"/>
              <a:t>pozitivní postoj k týmové práci;</a:t>
            </a:r>
          </a:p>
          <a:p>
            <a:pPr lvl="0" algn="just"/>
            <a:r>
              <a:rPr lang="cs-CZ" sz="1800" dirty="0"/>
              <a:t>myšlenková pružnost, kreativita a zvědavost;</a:t>
            </a:r>
          </a:p>
          <a:p>
            <a:pPr lvl="0" algn="just"/>
            <a:r>
              <a:rPr lang="cs-CZ" sz="1800" dirty="0"/>
              <a:t>frustrační tolerance – zvládnutí situace v případě, že jsou návrhy jednoho člena týmu zamítnuty;</a:t>
            </a:r>
          </a:p>
          <a:p>
            <a:pPr lvl="0" algn="just"/>
            <a:r>
              <a:rPr lang="cs-CZ" sz="1800" dirty="0"/>
              <a:t>schopnost přijmout kritiku;</a:t>
            </a:r>
          </a:p>
          <a:p>
            <a:pPr algn="just"/>
            <a:r>
              <a:rPr lang="cs-CZ" sz="1800" dirty="0"/>
              <a:t>schopnost a ochota učit se.</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Týmy III</a:t>
            </a:r>
            <a:endParaRPr lang="cs-CZ" dirty="0"/>
          </a:p>
        </p:txBody>
      </p:sp>
    </p:spTree>
    <p:extLst>
      <p:ext uri="{BB962C8B-B14F-4D97-AF65-F5344CB8AC3E}">
        <p14:creationId xmlns:p14="http://schemas.microsoft.com/office/powerpoint/2010/main" val="4485882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700" dirty="0"/>
              <a:t>týmový vedoucí (koordinátor, předseda);</a:t>
            </a:r>
          </a:p>
          <a:p>
            <a:pPr lvl="0" algn="just"/>
            <a:r>
              <a:rPr lang="cs-CZ" sz="1700" dirty="0"/>
              <a:t>pomocník (realizátor, tahoun) – praktický pracovník dělající práci dobře, je disciplinovaný, drží se zvyklostí a jasných struktur;</a:t>
            </a:r>
          </a:p>
          <a:p>
            <a:pPr lvl="0" algn="just"/>
            <a:r>
              <a:rPr lang="cs-CZ" sz="1700" dirty="0"/>
              <a:t>kreativec (inovátor, chrlič) – vymýšlí nové nápady, potřebuje volný prostor, rutinní práce mu nevyhovuje;</a:t>
            </a:r>
          </a:p>
          <a:p>
            <a:pPr lvl="0" algn="just"/>
            <a:r>
              <a:rPr lang="cs-CZ" sz="1700" dirty="0"/>
              <a:t>správce zdrojů (</a:t>
            </a:r>
            <a:r>
              <a:rPr lang="cs-CZ" sz="1700" dirty="0" err="1"/>
              <a:t>schánil</a:t>
            </a:r>
            <a:r>
              <a:rPr lang="cs-CZ" sz="1700" dirty="0"/>
              <a:t>, vyhledávač zdrojů) – je schopen obstarat zdroje a informace;</a:t>
            </a:r>
          </a:p>
          <a:p>
            <a:pPr lvl="0" algn="just"/>
            <a:r>
              <a:rPr lang="cs-CZ" sz="1700" dirty="0"/>
              <a:t>tvůrce (formovač, </a:t>
            </a:r>
            <a:r>
              <a:rPr lang="cs-CZ" sz="1700" dirty="0" err="1"/>
              <a:t>rejža</a:t>
            </a:r>
            <a:r>
              <a:rPr lang="cs-CZ" sz="1700" dirty="0"/>
              <a:t>) – jsou často svou povahou vůdci, nabírají si sami úkoly a dokážou rozhýbat váhavé členy týmu, musí mít dostatek volného prostoru;</a:t>
            </a:r>
          </a:p>
          <a:p>
            <a:pPr lvl="0" algn="just"/>
            <a:r>
              <a:rPr lang="cs-CZ" sz="1700" dirty="0"/>
              <a:t>pozorovatel (vyhodnocovač, rejpal) – analytik schopen logicky spojovat věci a vyvažovat proti sobě argumenty;</a:t>
            </a:r>
          </a:p>
          <a:p>
            <a:pPr lvl="0" algn="just"/>
            <a:r>
              <a:rPr lang="cs-CZ" sz="1700" dirty="0"/>
              <a:t>týmový pracovník (hasič) – dělá jim radost pracovat na věcech a musí spolupracovat s ostatními;</a:t>
            </a:r>
          </a:p>
          <a:p>
            <a:pPr algn="just"/>
            <a:r>
              <a:rPr lang="cs-CZ" sz="1700" dirty="0"/>
              <a:t>testovač kvality (dotahovač) – zabývá se kvalitou výsledků, výstupů</a:t>
            </a:r>
            <a:r>
              <a:rPr lang="cs-CZ" sz="1700" dirty="0" smtClean="0"/>
              <a:t>.</a:t>
            </a:r>
            <a:endParaRPr lang="cs-CZ" sz="17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Týmové role podle </a:t>
            </a:r>
            <a:r>
              <a:rPr lang="cs-CZ" dirty="0" err="1" smtClean="0"/>
              <a:t>Belbina</a:t>
            </a:r>
            <a:endParaRPr lang="cs-CZ" dirty="0"/>
          </a:p>
        </p:txBody>
      </p:sp>
    </p:spTree>
    <p:extLst>
      <p:ext uri="{BB962C8B-B14F-4D97-AF65-F5344CB8AC3E}">
        <p14:creationId xmlns:p14="http://schemas.microsoft.com/office/powerpoint/2010/main" val="358967654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560840"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800" dirty="0"/>
              <a:t>Jedním z manažerských přístupů, který byl formulován už v polovině minulého století P. </a:t>
            </a:r>
            <a:r>
              <a:rPr lang="cs-CZ" sz="1800" dirty="0" err="1"/>
              <a:t>Druckerem</a:t>
            </a:r>
            <a:r>
              <a:rPr lang="cs-CZ" sz="1800" dirty="0"/>
              <a:t>, je Management by </a:t>
            </a:r>
            <a:r>
              <a:rPr lang="cs-CZ" sz="1800" dirty="0" err="1"/>
              <a:t>objectives</a:t>
            </a:r>
            <a:r>
              <a:rPr lang="cs-CZ" sz="1800" dirty="0"/>
              <a:t>, ve zkratce MBO, řízení podle cílů. </a:t>
            </a:r>
            <a:endParaRPr lang="cs-CZ" sz="1800" dirty="0" smtClean="0"/>
          </a:p>
          <a:p>
            <a:pPr lvl="0" algn="just"/>
            <a:r>
              <a:rPr lang="cs-CZ" sz="1800" dirty="0" smtClean="0"/>
              <a:t>Jedná </a:t>
            </a:r>
            <a:r>
              <a:rPr lang="cs-CZ" sz="1800" dirty="0"/>
              <a:t>se o zvláštní participativní přístup managementu, který se snaží spojit cíle organizace s výkonem a rozvojem jednotlivých zaměstnanců. </a:t>
            </a:r>
            <a:endParaRPr lang="cs-CZ" sz="1800" dirty="0" smtClean="0"/>
          </a:p>
          <a:p>
            <a:pPr lvl="0" algn="just"/>
            <a:r>
              <a:rPr lang="cs-CZ" sz="1800" dirty="0" smtClean="0"/>
              <a:t>Základem </a:t>
            </a:r>
            <a:r>
              <a:rPr lang="cs-CZ" sz="1800" dirty="0"/>
              <a:t>systému, jak říká samotný název tohoto přístupu, je řízení podle cílů. </a:t>
            </a:r>
            <a:endParaRPr lang="cs-CZ" sz="1800" dirty="0" smtClean="0"/>
          </a:p>
          <a:p>
            <a:pPr lvl="0" algn="just"/>
            <a:r>
              <a:rPr lang="cs-CZ" sz="1800" dirty="0" smtClean="0"/>
              <a:t>Základními </a:t>
            </a:r>
            <a:r>
              <a:rPr lang="cs-CZ" sz="1800" dirty="0"/>
              <a:t>prvky jsou: cíle a plány, účast jednotlivých manažerů na schvalování cílů a kritérií výkonu jednotlivých jednotek a průběžné posuzování a vyhodnocování výsledků.  </a:t>
            </a:r>
            <a:endParaRPr lang="cs-CZ" sz="1800" dirty="0" smtClean="0"/>
          </a:p>
          <a:p>
            <a:pPr lvl="0" algn="just"/>
            <a:r>
              <a:rPr lang="cs-CZ" sz="1800" dirty="0" smtClean="0"/>
              <a:t>Metoda </a:t>
            </a:r>
            <a:r>
              <a:rPr lang="cs-CZ" sz="1800" dirty="0"/>
              <a:t>MBO zvyšuje participaci zaměstnanců na řízení organizace, posiluje jejich motivaci a upevňuje přenášení cílů z vedení organizace na nižší stupně řízení.</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Management by </a:t>
            </a:r>
            <a:r>
              <a:rPr lang="cs-CZ" dirty="0" err="1" smtClean="0"/>
              <a:t>Objectives</a:t>
            </a:r>
            <a:r>
              <a:rPr lang="cs-CZ" dirty="0" smtClean="0"/>
              <a:t> MBO </a:t>
            </a:r>
            <a:endParaRPr lang="cs-CZ" dirty="0"/>
          </a:p>
        </p:txBody>
      </p:sp>
    </p:spTree>
    <p:extLst>
      <p:ext uri="{BB962C8B-B14F-4D97-AF65-F5344CB8AC3E}">
        <p14:creationId xmlns:p14="http://schemas.microsoft.com/office/powerpoint/2010/main" val="146805442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87120" y="703189"/>
            <a:ext cx="7560840"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800" dirty="0"/>
              <a:t>Metoda </a:t>
            </a:r>
            <a:r>
              <a:rPr lang="cs-CZ" sz="1800" dirty="0" err="1"/>
              <a:t>balanced</a:t>
            </a:r>
            <a:r>
              <a:rPr lang="cs-CZ" sz="1800" dirty="0"/>
              <a:t> </a:t>
            </a:r>
            <a:r>
              <a:rPr lang="cs-CZ" sz="1800" dirty="0" err="1"/>
              <a:t>scorecard</a:t>
            </a:r>
            <a:r>
              <a:rPr lang="cs-CZ" sz="1800" dirty="0"/>
              <a:t> (známá pod zkratkou BSC) představuje systém strategického řízení a měření výkonnosti organizace, jehož základem je stanovení vyváženého systému vzájemně propojených ukazatelů výkonnosti organizaci</a:t>
            </a:r>
            <a:r>
              <a:rPr lang="cs-CZ" sz="1800" dirty="0" smtClean="0"/>
              <a:t>.</a:t>
            </a:r>
          </a:p>
          <a:p>
            <a:pPr lvl="0" algn="just"/>
            <a:r>
              <a:rPr lang="cs-CZ" sz="1800" dirty="0"/>
              <a:t>Jejími tvůrci byli R. S. Kaplan a David P. </a:t>
            </a:r>
            <a:r>
              <a:rPr lang="cs-CZ" sz="1800" dirty="0" err="1"/>
              <a:t>Norton</a:t>
            </a:r>
            <a:r>
              <a:rPr lang="cs-CZ" sz="1800" dirty="0"/>
              <a:t>, kteří ji zformulovali v devadesátých létech dvacátého století. </a:t>
            </a:r>
            <a:endParaRPr lang="cs-CZ" sz="1800" dirty="0" smtClean="0"/>
          </a:p>
          <a:p>
            <a:pPr lvl="0" algn="just"/>
            <a:r>
              <a:rPr lang="cs-CZ" sz="1800" dirty="0" smtClean="0"/>
              <a:t>Jedná </a:t>
            </a:r>
            <a:r>
              <a:rPr lang="cs-CZ" sz="1800" dirty="0"/>
              <a:t>se o metodu, která je univerzálně použitelná ve všech odvětvích a typech organizací. Její hlavní výhodou je právě </a:t>
            </a:r>
            <a:r>
              <a:rPr lang="cs-CZ" sz="1800" dirty="0" smtClean="0"/>
              <a:t>univerzálnost.</a:t>
            </a:r>
          </a:p>
          <a:p>
            <a:pPr lvl="0" algn="just"/>
            <a:r>
              <a:rPr lang="cs-CZ" sz="1800" dirty="0" smtClean="0"/>
              <a:t>Metoda </a:t>
            </a:r>
            <a:r>
              <a:rPr lang="cs-CZ" sz="1800" dirty="0"/>
              <a:t>BSC vytváří vazbu mezi strategií a operativní činností s důrazem na měření výkonu. Metoda BSC vznikla jako reakce na praktická zjištění, že řada strategických záměrů nebyla dotažena do konce. </a:t>
            </a:r>
            <a:endParaRPr lang="cs-CZ" sz="1800" dirty="0" smtClean="0"/>
          </a:p>
          <a:p>
            <a:pPr lvl="0" algn="just"/>
            <a:r>
              <a:rPr lang="cs-CZ" sz="1800" dirty="0" smtClean="0"/>
              <a:t>Přednosti metody </a:t>
            </a:r>
            <a:r>
              <a:rPr lang="cs-CZ" sz="1800" dirty="0"/>
              <a:t>BSC </a:t>
            </a:r>
            <a:r>
              <a:rPr lang="cs-CZ" sz="1800" dirty="0" smtClean="0"/>
              <a:t>lze spatřit v</a:t>
            </a:r>
            <a:r>
              <a:rPr lang="cs-CZ" sz="1800" dirty="0"/>
              <a:t> tom, že tato metoda napomáhá systémové integraci různých organizačních procesů a programů, jako je kvalita, </a:t>
            </a:r>
            <a:r>
              <a:rPr lang="cs-CZ" sz="1800" dirty="0" err="1"/>
              <a:t>reengineering</a:t>
            </a:r>
            <a:r>
              <a:rPr lang="cs-CZ" sz="1800" dirty="0"/>
              <a:t>, aktivity ve vztahu k zákazníkům a </a:t>
            </a:r>
            <a:r>
              <a:rPr lang="cs-CZ" sz="1800" dirty="0" smtClean="0"/>
              <a:t>další.</a:t>
            </a: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Metoda </a:t>
            </a:r>
            <a:r>
              <a:rPr lang="cs-CZ" dirty="0" err="1" smtClean="0"/>
              <a:t>Balanced</a:t>
            </a:r>
            <a:r>
              <a:rPr lang="cs-CZ" dirty="0" smtClean="0"/>
              <a:t> </a:t>
            </a:r>
            <a:r>
              <a:rPr lang="cs-CZ" dirty="0" err="1" smtClean="0"/>
              <a:t>Scorecard</a:t>
            </a:r>
            <a:endParaRPr lang="cs-CZ" dirty="0"/>
          </a:p>
        </p:txBody>
      </p:sp>
    </p:spTree>
    <p:extLst>
      <p:ext uri="{BB962C8B-B14F-4D97-AF65-F5344CB8AC3E}">
        <p14:creationId xmlns:p14="http://schemas.microsoft.com/office/powerpoint/2010/main" val="120877072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23528" y="843558"/>
            <a:ext cx="7560840"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dirty="0"/>
              <a:t>Základní </a:t>
            </a:r>
            <a:r>
              <a:rPr lang="cs-CZ" sz="1800" dirty="0" smtClean="0"/>
              <a:t>charakteristiky </a:t>
            </a:r>
            <a:r>
              <a:rPr lang="cs-CZ" sz="1800" dirty="0"/>
              <a:t>konceptu BSC </a:t>
            </a:r>
            <a:r>
              <a:rPr lang="cs-CZ" sz="1800" dirty="0" err="1"/>
              <a:t>Marinič</a:t>
            </a:r>
            <a:r>
              <a:rPr lang="cs-CZ" sz="1800" dirty="0"/>
              <a:t> </a:t>
            </a:r>
            <a:r>
              <a:rPr lang="cs-CZ" sz="1800" dirty="0" smtClean="0"/>
              <a:t>shrnuje </a:t>
            </a:r>
            <a:r>
              <a:rPr lang="cs-CZ" sz="1800" dirty="0"/>
              <a:t>takto:</a:t>
            </a:r>
          </a:p>
          <a:p>
            <a:pPr lvl="0" algn="just"/>
            <a:r>
              <a:rPr lang="cs-CZ" sz="1800" dirty="0"/>
              <a:t>systém umožňující transformaci vizi a strategii organizace v nástroj realizace a řízení;</a:t>
            </a:r>
          </a:p>
          <a:p>
            <a:pPr lvl="0" algn="just"/>
            <a:r>
              <a:rPr lang="cs-CZ" sz="1800" dirty="0"/>
              <a:t>systém transformující strategické cíle na měřitelné, kontrolovatelné kroky;</a:t>
            </a:r>
          </a:p>
          <a:p>
            <a:pPr lvl="0" algn="just"/>
            <a:r>
              <a:rPr lang="cs-CZ" sz="1800" dirty="0"/>
              <a:t>systém sjednocující ukazatele výkonnosti do spojitého systému;</a:t>
            </a:r>
          </a:p>
          <a:p>
            <a:pPr lvl="0" algn="just"/>
            <a:r>
              <a:rPr lang="cs-CZ" sz="1800" dirty="0"/>
              <a:t>systém umožňující komplexní pohled na aktivity organizace pomoci finančních a nefinančních ukazatelů;</a:t>
            </a:r>
          </a:p>
          <a:p>
            <a:pPr lvl="0" algn="just"/>
            <a:r>
              <a:rPr lang="cs-CZ" sz="1800" dirty="0"/>
              <a:t>systém monitorující historickou výkonnost a proaktivně ovlivňující budoucnost;</a:t>
            </a:r>
          </a:p>
          <a:p>
            <a:pPr lvl="0" algn="just"/>
            <a:r>
              <a:rPr lang="cs-CZ" sz="1800" dirty="0"/>
              <a:t>systém vyvážený směrem nahoru i dolu napříč organizací.</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Základní charakteristiky metody BSC</a:t>
            </a:r>
            <a:endParaRPr lang="cs-CZ" dirty="0"/>
          </a:p>
        </p:txBody>
      </p:sp>
    </p:spTree>
    <p:extLst>
      <p:ext uri="{BB962C8B-B14F-4D97-AF65-F5344CB8AC3E}">
        <p14:creationId xmlns:p14="http://schemas.microsoft.com/office/powerpoint/2010/main" val="420819442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65768" y="987574"/>
            <a:ext cx="7560840"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800" b="1" dirty="0" smtClean="0"/>
              <a:t>Finanční </a:t>
            </a:r>
            <a:r>
              <a:rPr lang="cs-CZ" sz="1800" b="1" dirty="0"/>
              <a:t>perspektiva</a:t>
            </a:r>
            <a:r>
              <a:rPr lang="cs-CZ" sz="1800" dirty="0"/>
              <a:t> – perspektiva soustředěná na identifikaci postavení organizace na kapitálovém trhu pomocí ukazatele tržního hodnoty organizace MVA, případně pomocí ukazatele tvorby hodnoty pro akcionáře. </a:t>
            </a:r>
          </a:p>
          <a:p>
            <a:pPr lvl="0" algn="just"/>
            <a:r>
              <a:rPr lang="cs-CZ" sz="1800" b="1" dirty="0"/>
              <a:t>Z</a:t>
            </a:r>
            <a:r>
              <a:rPr lang="cs-CZ" sz="1800" b="1" dirty="0" smtClean="0"/>
              <a:t>ákaznická </a:t>
            </a:r>
            <a:r>
              <a:rPr lang="cs-CZ" sz="1800" b="1" dirty="0"/>
              <a:t>perspektiva</a:t>
            </a:r>
            <a:r>
              <a:rPr lang="cs-CZ" sz="1800" dirty="0"/>
              <a:t> – perspektiva zaměřená na hledání kompromisu mezi přáním a potřebami zákazníků a možnostmi organizace, při respektování limitů a omezení </a:t>
            </a:r>
            <a:r>
              <a:rPr lang="cs-CZ" sz="1800" dirty="0" smtClean="0"/>
              <a:t>organizace.</a:t>
            </a:r>
            <a:endParaRPr lang="cs-CZ" sz="1800" dirty="0"/>
          </a:p>
          <a:p>
            <a:pPr lvl="0" algn="just"/>
            <a:r>
              <a:rPr lang="cs-CZ" sz="1800" b="1" dirty="0" smtClean="0"/>
              <a:t>Procesní </a:t>
            </a:r>
            <a:r>
              <a:rPr lang="cs-CZ" sz="1800" b="1" dirty="0"/>
              <a:t>perspektiva</a:t>
            </a:r>
            <a:r>
              <a:rPr lang="cs-CZ" sz="1800" dirty="0"/>
              <a:t> – perspektiva soustředěná na procesy a postupy nezbytné pro fungování </a:t>
            </a:r>
            <a:r>
              <a:rPr lang="cs-CZ" sz="1800" dirty="0" smtClean="0"/>
              <a:t>organizace.</a:t>
            </a:r>
            <a:endParaRPr lang="cs-CZ" sz="1800" dirty="0"/>
          </a:p>
          <a:p>
            <a:pPr algn="just"/>
            <a:r>
              <a:rPr lang="cs-CZ" sz="1800" b="1" dirty="0" smtClean="0"/>
              <a:t>Perspektiva </a:t>
            </a:r>
            <a:r>
              <a:rPr lang="cs-CZ" sz="1800" b="1" dirty="0"/>
              <a:t>učení se a růstu</a:t>
            </a:r>
            <a:r>
              <a:rPr lang="cs-CZ" sz="1800" dirty="0"/>
              <a:t> – perspektiva zaměřená na faktory spojené s potenciálem růstu a rozvoje, který je spojen s lidským potenciálem, tedy se zaměstnanci</a:t>
            </a:r>
            <a:r>
              <a:rPr lang="cs-CZ" sz="1800" dirty="0" smtClean="0"/>
              <a:t>.</a:t>
            </a: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Perspektivy metody BSC</a:t>
            </a:r>
            <a:endParaRPr lang="cs-CZ" dirty="0"/>
          </a:p>
        </p:txBody>
      </p:sp>
    </p:spTree>
    <p:extLst>
      <p:ext uri="{BB962C8B-B14F-4D97-AF65-F5344CB8AC3E}">
        <p14:creationId xmlns:p14="http://schemas.microsoft.com/office/powerpoint/2010/main" val="384700233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21619"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b="1" dirty="0" err="1"/>
              <a:t>Time</a:t>
            </a:r>
            <a:r>
              <a:rPr lang="cs-CZ" sz="1800" b="1" dirty="0"/>
              <a:t> management </a:t>
            </a:r>
            <a:r>
              <a:rPr lang="cs-CZ" sz="1800" dirty="0"/>
              <a:t>je přístup k efektivnímu řízení a využívání pracovního času. </a:t>
            </a:r>
            <a:endParaRPr lang="cs-CZ" sz="1800" dirty="0" smtClean="0"/>
          </a:p>
          <a:p>
            <a:pPr algn="just"/>
            <a:r>
              <a:rPr lang="cs-CZ" sz="1800" dirty="0" err="1" smtClean="0"/>
              <a:t>Time</a:t>
            </a:r>
            <a:r>
              <a:rPr lang="cs-CZ" sz="1800" dirty="0" smtClean="0"/>
              <a:t> </a:t>
            </a:r>
            <a:r>
              <a:rPr lang="cs-CZ" sz="1800" dirty="0"/>
              <a:t>management </a:t>
            </a:r>
            <a:r>
              <a:rPr lang="cs-CZ" sz="1800" dirty="0" smtClean="0"/>
              <a:t>je důsledné</a:t>
            </a:r>
            <a:r>
              <a:rPr lang="cs-CZ" sz="1800" dirty="0"/>
              <a:t>, cílené používání osvědčených pracovních postupů v denní praxi, které napomáhá vést a organizovat samy sebe i jednotlivé oblasti života tak, aby bylo možné optimálně a smysluplně využívat čas, který máme k dispozici. </a:t>
            </a:r>
            <a:endParaRPr lang="cs-CZ" sz="1800" dirty="0" smtClean="0"/>
          </a:p>
          <a:p>
            <a:pPr algn="just"/>
            <a:r>
              <a:rPr lang="cs-CZ" sz="1800" dirty="0" smtClean="0"/>
              <a:t>Jedná </a:t>
            </a:r>
            <a:r>
              <a:rPr lang="cs-CZ" sz="1800" dirty="0"/>
              <a:t>se v podstatě o přístup k efektivnímu hospodaření s časem</a:t>
            </a:r>
            <a:r>
              <a:rPr lang="cs-CZ" sz="1800" dirty="0" smtClean="0"/>
              <a:t>.</a:t>
            </a:r>
          </a:p>
          <a:p>
            <a:pPr algn="just"/>
            <a:r>
              <a:rPr lang="cs-CZ" sz="1800" dirty="0"/>
              <a:t>Řízení času je velmi důležité, a to nejen pro vedoucí pracovníky, ale i pro běžné pracovníky. </a:t>
            </a:r>
            <a:endParaRPr lang="cs-CZ" sz="1800" dirty="0" smtClean="0"/>
          </a:p>
          <a:p>
            <a:pPr algn="just"/>
            <a:r>
              <a:rPr lang="cs-CZ" sz="1800" dirty="0" smtClean="0"/>
              <a:t>Důležitost </a:t>
            </a:r>
            <a:r>
              <a:rPr lang="cs-CZ" sz="1800" dirty="0"/>
              <a:t>tohoto přístupu je vidět především v poslední době, kdy jsou kladeny na zaměstnance vysoké nároky spojené se vzděláváním, rozvojem jejich schopností a dalšími </a:t>
            </a:r>
            <a:r>
              <a:rPr lang="cs-CZ" sz="1800" dirty="0" smtClean="0"/>
              <a:t>nároky.</a:t>
            </a:r>
          </a:p>
          <a:p>
            <a:pPr algn="just"/>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err="1" smtClean="0"/>
              <a:t>Time</a:t>
            </a:r>
            <a:r>
              <a:rPr lang="cs-CZ" dirty="0" smtClean="0"/>
              <a:t> management</a:t>
            </a:r>
            <a:endParaRPr lang="cs-CZ" dirty="0"/>
          </a:p>
        </p:txBody>
      </p:sp>
    </p:spTree>
    <p:extLst>
      <p:ext uri="{BB962C8B-B14F-4D97-AF65-F5344CB8AC3E}">
        <p14:creationId xmlns:p14="http://schemas.microsoft.com/office/powerpoint/2010/main" val="252643759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dirty="0"/>
              <a:t>M</a:t>
            </a:r>
            <a:r>
              <a:rPr lang="cs-CZ" sz="1800" dirty="0" smtClean="0"/>
              <a:t>ůžeme </a:t>
            </a:r>
            <a:r>
              <a:rPr lang="cs-CZ" sz="1800" dirty="0"/>
              <a:t>rozlišit </a:t>
            </a:r>
            <a:r>
              <a:rPr lang="cs-CZ" sz="1800" b="1" dirty="0"/>
              <a:t>čtyři generace </a:t>
            </a:r>
            <a:r>
              <a:rPr lang="cs-CZ" sz="1800" b="1" dirty="0" err="1"/>
              <a:t>time</a:t>
            </a:r>
            <a:r>
              <a:rPr lang="cs-CZ" sz="1800" b="1" dirty="0"/>
              <a:t> managementu</a:t>
            </a:r>
            <a:r>
              <a:rPr lang="cs-CZ" sz="1800" dirty="0"/>
              <a:t>, které vznikaly postupně v závislosti na přístupu k času:</a:t>
            </a:r>
          </a:p>
          <a:p>
            <a:pPr lvl="0" algn="just"/>
            <a:r>
              <a:rPr lang="cs-CZ" sz="1800" b="1" i="1" dirty="0"/>
              <a:t>1. generace: Co dělat?</a:t>
            </a:r>
            <a:r>
              <a:rPr lang="cs-CZ" sz="1800" dirty="0"/>
              <a:t> – cílem bylo vytvoření seznamu úkolů, které bylo třeba vykonat, přičemž nebyla rozlišována jejich důležitost;</a:t>
            </a:r>
          </a:p>
          <a:p>
            <a:pPr lvl="0" algn="just"/>
            <a:r>
              <a:rPr lang="cs-CZ" sz="1800" b="1" i="1" dirty="0"/>
              <a:t>2. generace: Co a kdy dělat?</a:t>
            </a:r>
            <a:r>
              <a:rPr lang="cs-CZ" sz="1800" dirty="0"/>
              <a:t> – dochází k přiřazování časového údaje k úkolům a povinnostem bez označení práce s prioritou;</a:t>
            </a:r>
          </a:p>
          <a:p>
            <a:pPr lvl="0" algn="just"/>
            <a:r>
              <a:rPr lang="cs-CZ" sz="1800" b="1" i="1" dirty="0"/>
              <a:t>3. generace: Co, kdy a jak dělat?</a:t>
            </a:r>
            <a:r>
              <a:rPr lang="cs-CZ" sz="1800" dirty="0"/>
              <a:t> – propracovaný přístup k plánování času zahrnující určení priorit, vlastních hodnot, zabývající se stanovením cílů a denním plánováním;</a:t>
            </a:r>
          </a:p>
          <a:p>
            <a:pPr algn="just"/>
            <a:r>
              <a:rPr lang="cs-CZ" sz="1800" b="1" i="1" dirty="0"/>
              <a:t>4. generace – Člověk</a:t>
            </a:r>
            <a:r>
              <a:rPr lang="cs-CZ" sz="1800" dirty="0"/>
              <a:t> – pozornost věnována samotnému člověku a uspokojení jeho potřeb, základními principy jsou: člověk je více než čas, cesta je víc než cíl, zevnitř je víc než zvenku, pomalu je víc než rychle, celek je víc než část</a:t>
            </a:r>
            <a:r>
              <a:rPr lang="cs-CZ" sz="1800" dirty="0" smtClean="0"/>
              <a:t>.</a:t>
            </a:r>
          </a:p>
          <a:p>
            <a:pPr algn="just"/>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Generace </a:t>
            </a:r>
            <a:r>
              <a:rPr lang="cs-CZ" dirty="0" err="1" smtClean="0"/>
              <a:t>Time</a:t>
            </a:r>
            <a:r>
              <a:rPr lang="cs-CZ" dirty="0" smtClean="0"/>
              <a:t> managementu</a:t>
            </a:r>
            <a:endParaRPr lang="cs-CZ" dirty="0"/>
          </a:p>
        </p:txBody>
      </p:sp>
    </p:spTree>
    <p:extLst>
      <p:ext uri="{BB962C8B-B14F-4D97-AF65-F5344CB8AC3E}">
        <p14:creationId xmlns:p14="http://schemas.microsoft.com/office/powerpoint/2010/main" val="338476559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Významnou a neoddělitelnou součástí </a:t>
            </a:r>
            <a:r>
              <a:rPr lang="cs-CZ" sz="1800" dirty="0" err="1"/>
              <a:t>Time</a:t>
            </a:r>
            <a:r>
              <a:rPr lang="cs-CZ" sz="1800" dirty="0"/>
              <a:t> managementu je plánování času. </a:t>
            </a:r>
            <a:endParaRPr lang="cs-CZ" sz="1800" dirty="0" smtClean="0"/>
          </a:p>
          <a:p>
            <a:pPr marL="0" indent="0" algn="just">
              <a:buNone/>
            </a:pPr>
            <a:r>
              <a:rPr lang="cs-CZ" sz="1800" dirty="0" smtClean="0"/>
              <a:t>Podle </a:t>
            </a:r>
            <a:r>
              <a:rPr lang="cs-CZ" sz="1800" dirty="0"/>
              <a:t>P. </a:t>
            </a:r>
            <a:r>
              <a:rPr lang="cs-CZ" sz="1800" dirty="0" err="1"/>
              <a:t>Druckera</a:t>
            </a:r>
            <a:r>
              <a:rPr lang="cs-CZ" sz="1800" dirty="0"/>
              <a:t> je pro efektivitu manažerů vhodné rozdělit plánování do těchto </a:t>
            </a:r>
            <a:r>
              <a:rPr lang="cs-CZ" sz="1800" dirty="0" smtClean="0"/>
              <a:t>fází:</a:t>
            </a:r>
            <a:endParaRPr lang="cs-CZ" sz="1800" dirty="0"/>
          </a:p>
          <a:p>
            <a:pPr lvl="0" algn="just"/>
            <a:r>
              <a:rPr lang="cs-CZ" sz="1800" dirty="0"/>
              <a:t>zaznamenání času – časové snímky dne;</a:t>
            </a:r>
          </a:p>
          <a:p>
            <a:pPr lvl="0" algn="just"/>
            <a:r>
              <a:rPr lang="cs-CZ" sz="1800" dirty="0"/>
              <a:t>řízení času – na základě časového snímku dne jsou neproduktivní činnosti rozděleny do těchto kategorií: </a:t>
            </a:r>
          </a:p>
          <a:p>
            <a:pPr lvl="1" algn="just"/>
            <a:r>
              <a:rPr lang="cs-CZ" sz="1800" dirty="0"/>
              <a:t>činnosti, které není třeba vůbec dělat, a můžeme se jich zbavit;</a:t>
            </a:r>
          </a:p>
          <a:p>
            <a:pPr lvl="1" algn="just"/>
            <a:r>
              <a:rPr lang="cs-CZ" sz="1800" dirty="0"/>
              <a:t>činnosti, které může dělat stejně dobře nebo lépe někdo jiný;</a:t>
            </a:r>
          </a:p>
          <a:p>
            <a:pPr lvl="1" algn="just"/>
            <a:r>
              <a:rPr lang="cs-CZ" sz="1800" dirty="0"/>
              <a:t>činnosti, jejichž vykonáváním mrhá pracovník časem jiných lidí. </a:t>
            </a:r>
          </a:p>
          <a:p>
            <a:pPr algn="just"/>
            <a:r>
              <a:rPr lang="cs-CZ" sz="1800" dirty="0"/>
              <a:t>slučování času – nastavení dostatečně velkých časových úseků</a:t>
            </a:r>
            <a:r>
              <a:rPr lang="cs-CZ" sz="1800" dirty="0" smtClean="0"/>
              <a:t>.</a:t>
            </a:r>
          </a:p>
          <a:p>
            <a:pPr algn="just"/>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Plánování času</a:t>
            </a:r>
            <a:endParaRPr lang="cs-CZ" dirty="0"/>
          </a:p>
        </p:txBody>
      </p:sp>
    </p:spTree>
    <p:extLst>
      <p:ext uri="{BB962C8B-B14F-4D97-AF65-F5344CB8AC3E}">
        <p14:creationId xmlns:p14="http://schemas.microsoft.com/office/powerpoint/2010/main" val="17373454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21619"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Manažerské přístupy představují způsob činnosti a zvolené metody práce manažera, především jeho práce se zaměstnanci, vedoucí k dosažení nastavených cílů. </a:t>
            </a:r>
            <a:endParaRPr lang="cs-CZ" sz="1800" dirty="0" smtClean="0"/>
          </a:p>
          <a:p>
            <a:pPr algn="just"/>
            <a:r>
              <a:rPr lang="cs-CZ" sz="1800" dirty="0" smtClean="0"/>
              <a:t>Vývoj </a:t>
            </a:r>
            <a:r>
              <a:rPr lang="cs-CZ" sz="1800" dirty="0"/>
              <a:t>manažerských přístupů do určité míry kopíruje vývoj společnosti. </a:t>
            </a:r>
            <a:endParaRPr lang="cs-CZ" sz="1800" dirty="0" smtClean="0"/>
          </a:p>
          <a:p>
            <a:pPr algn="just"/>
            <a:r>
              <a:rPr lang="cs-CZ" sz="1800" dirty="0" smtClean="0"/>
              <a:t>Každý </a:t>
            </a:r>
            <a:r>
              <a:rPr lang="cs-CZ" sz="1800" dirty="0"/>
              <a:t>manažer si volí svůj přístup na základě různých kritérií, jako jsou třeba podřízení, nastavené cíle, jeho osobní charakteristiky apod. </a:t>
            </a:r>
            <a:endParaRPr lang="cs-CZ" sz="1800" dirty="0" smtClean="0"/>
          </a:p>
          <a:p>
            <a:pPr algn="just"/>
            <a:r>
              <a:rPr lang="cs-CZ" sz="1800" dirty="0" smtClean="0"/>
              <a:t>Manažer </a:t>
            </a:r>
            <a:r>
              <a:rPr lang="cs-CZ" sz="1800" dirty="0"/>
              <a:t>má možnost volby svého přístupu, která je ovlivněna takovými faktory je třeba charakter okamžité situace, závažnost rozhodnutí, postoje podřízených, osobní vlastnosti manažera. </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Manažerské přístupy</a:t>
            </a:r>
            <a:endParaRPr lang="cs-CZ" dirty="0"/>
          </a:p>
        </p:txBody>
      </p:sp>
    </p:spTree>
    <p:extLst>
      <p:ext uri="{BB962C8B-B14F-4D97-AF65-F5344CB8AC3E}">
        <p14:creationId xmlns:p14="http://schemas.microsoft.com/office/powerpoint/2010/main" val="40085319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zaznamenávat a rozpracovávat priority, cíle, úkoly</a:t>
            </a:r>
            <a:r>
              <a:rPr lang="cs-CZ" sz="1800" dirty="0" smtClean="0"/>
              <a:t>, činnosti </a:t>
            </a:r>
            <a:endParaRPr lang="cs-CZ" sz="1800" dirty="0"/>
          </a:p>
          <a:p>
            <a:pPr algn="just"/>
            <a:r>
              <a:rPr lang="cs-CZ" sz="1800" dirty="0" smtClean="0"/>
              <a:t>plánovat </a:t>
            </a:r>
            <a:r>
              <a:rPr lang="cs-CZ" sz="1800" dirty="0"/>
              <a:t>pomocí </a:t>
            </a:r>
            <a:r>
              <a:rPr lang="cs-CZ" sz="1800" dirty="0" smtClean="0"/>
              <a:t>kalendáře </a:t>
            </a:r>
            <a:r>
              <a:rPr lang="cs-CZ" sz="1800" dirty="0"/>
              <a:t>od </a:t>
            </a:r>
            <a:r>
              <a:rPr lang="cs-CZ" sz="1800" dirty="0" smtClean="0"/>
              <a:t>roční </a:t>
            </a:r>
            <a:r>
              <a:rPr lang="cs-CZ" sz="1800" dirty="0"/>
              <a:t>až po denní </a:t>
            </a:r>
            <a:r>
              <a:rPr lang="cs-CZ" sz="1800" dirty="0" smtClean="0"/>
              <a:t>úroveň</a:t>
            </a:r>
            <a:endParaRPr lang="cs-CZ" sz="1800" dirty="0"/>
          </a:p>
          <a:p>
            <a:pPr algn="just"/>
            <a:r>
              <a:rPr lang="cs-CZ" sz="1800" dirty="0"/>
              <a:t>p</a:t>
            </a:r>
            <a:r>
              <a:rPr lang="cs-CZ" sz="1800" dirty="0" smtClean="0"/>
              <a:t>ohotově zachytit </a:t>
            </a:r>
            <a:r>
              <a:rPr lang="cs-CZ" sz="1800" dirty="0"/>
              <a:t>nápady a </a:t>
            </a:r>
            <a:r>
              <a:rPr lang="cs-CZ" sz="1800" dirty="0" smtClean="0"/>
              <a:t>různé </a:t>
            </a:r>
            <a:r>
              <a:rPr lang="cs-CZ" sz="1800" dirty="0"/>
              <a:t>poznámky </a:t>
            </a:r>
          </a:p>
          <a:p>
            <a:pPr algn="just"/>
            <a:r>
              <a:rPr lang="cs-CZ" sz="1800" dirty="0" smtClean="0"/>
              <a:t>připravovat </a:t>
            </a:r>
            <a:r>
              <a:rPr lang="cs-CZ" sz="1800" dirty="0"/>
              <a:t>se na jednání a </a:t>
            </a:r>
            <a:r>
              <a:rPr lang="cs-CZ" sz="1800" dirty="0" smtClean="0"/>
              <a:t>provádět </a:t>
            </a:r>
            <a:r>
              <a:rPr lang="cs-CZ" sz="1800" dirty="0"/>
              <a:t>jeho záznam </a:t>
            </a:r>
          </a:p>
          <a:p>
            <a:pPr algn="just"/>
            <a:r>
              <a:rPr lang="cs-CZ" sz="1800" dirty="0" smtClean="0"/>
              <a:t>přehledně uchovávat </a:t>
            </a:r>
            <a:r>
              <a:rPr lang="cs-CZ" sz="1800" dirty="0"/>
              <a:t>adresy, telefonní </a:t>
            </a:r>
            <a:r>
              <a:rPr lang="cs-CZ" sz="1800" dirty="0" smtClean="0"/>
              <a:t>čísla </a:t>
            </a:r>
            <a:r>
              <a:rPr lang="cs-CZ" sz="1800" dirty="0"/>
              <a:t>a další údaje </a:t>
            </a:r>
          </a:p>
          <a:p>
            <a:pPr algn="just"/>
            <a:r>
              <a:rPr lang="cs-CZ" sz="1800" dirty="0" smtClean="0"/>
              <a:t>shromažďovat </a:t>
            </a:r>
            <a:r>
              <a:rPr lang="cs-CZ" sz="1800" dirty="0"/>
              <a:t>informace (modely </a:t>
            </a:r>
            <a:r>
              <a:rPr lang="cs-CZ" sz="1800" dirty="0" smtClean="0"/>
              <a:t>různých projektů, </a:t>
            </a:r>
            <a:r>
              <a:rPr lang="cs-CZ" sz="1800" dirty="0"/>
              <a:t>atd.) </a:t>
            </a:r>
          </a:p>
          <a:p>
            <a:pPr algn="just"/>
            <a:r>
              <a:rPr lang="cs-CZ" sz="1800" dirty="0"/>
              <a:t>uchovávat kreditní karty, diskety, vizitky </a:t>
            </a:r>
          </a:p>
          <a:p>
            <a:pPr algn="just"/>
            <a:r>
              <a:rPr lang="cs-CZ" sz="1800" dirty="0" smtClean="0"/>
              <a:t>vést </a:t>
            </a:r>
            <a:r>
              <a:rPr lang="cs-CZ" sz="1800" dirty="0"/>
              <a:t>evidenci financí, </a:t>
            </a:r>
            <a:r>
              <a:rPr lang="cs-CZ" sz="1800" dirty="0" smtClean="0"/>
              <a:t>postřehů, zážitků atd</a:t>
            </a:r>
            <a:r>
              <a:rPr lang="cs-CZ" sz="1800" dirty="0"/>
              <a:t>. </a:t>
            </a:r>
          </a:p>
          <a:p>
            <a:pPr algn="just"/>
            <a:r>
              <a:rPr lang="cs-CZ" sz="1800" dirty="0" smtClean="0"/>
              <a:t>mít </a:t>
            </a:r>
            <a:r>
              <a:rPr lang="cs-CZ" sz="1800" dirty="0"/>
              <a:t>plánovací systém neustále u sebe </a:t>
            </a:r>
          </a:p>
          <a:p>
            <a:pPr algn="just"/>
            <a:r>
              <a:rPr lang="cs-CZ" sz="1800" dirty="0" smtClean="0"/>
              <a:t>podporovat </a:t>
            </a:r>
            <a:r>
              <a:rPr lang="cs-CZ" sz="1800" dirty="0"/>
              <a:t>vlastnosti naší mysli – to je </a:t>
            </a:r>
            <a:r>
              <a:rPr lang="cs-CZ" sz="1800" dirty="0" smtClean="0"/>
              <a:t>asociační </a:t>
            </a:r>
            <a:r>
              <a:rPr lang="cs-CZ" sz="1800" dirty="0"/>
              <a:t>vazby a </a:t>
            </a:r>
            <a:r>
              <a:rPr lang="cs-CZ" sz="1800" dirty="0" smtClean="0"/>
              <a:t>kombinační </a:t>
            </a:r>
            <a:r>
              <a:rPr lang="cs-CZ" sz="1800" dirty="0"/>
              <a:t>schopnosti </a:t>
            </a:r>
          </a:p>
          <a:p>
            <a:pPr algn="just"/>
            <a:r>
              <a:rPr lang="cs-CZ" sz="1800" dirty="0" smtClean="0"/>
              <a:t>nadhled </a:t>
            </a:r>
            <a:r>
              <a:rPr lang="cs-CZ" sz="1800" dirty="0"/>
              <a:t>– ten je podmínkou pro udržení rovnováhy </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Nástroje plánování času</a:t>
            </a:r>
            <a:endParaRPr lang="cs-CZ" dirty="0"/>
          </a:p>
        </p:txBody>
      </p:sp>
    </p:spTree>
    <p:extLst>
      <p:ext uri="{BB962C8B-B14F-4D97-AF65-F5344CB8AC3E}">
        <p14:creationId xmlns:p14="http://schemas.microsoft.com/office/powerpoint/2010/main" val="259070447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21557"/>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Na základě zjištění ohledně práce a využívání času je možné použít některou z technik řízení času. </a:t>
            </a:r>
            <a:endParaRPr lang="cs-CZ" sz="1800" dirty="0" smtClean="0"/>
          </a:p>
          <a:p>
            <a:pPr algn="just"/>
            <a:endParaRPr lang="cs-CZ" sz="1800" dirty="0" smtClean="0"/>
          </a:p>
          <a:p>
            <a:pPr marL="0" indent="0" algn="just">
              <a:buNone/>
            </a:pPr>
            <a:r>
              <a:rPr lang="cs-CZ" sz="1800" dirty="0" smtClean="0"/>
              <a:t>Mezi </a:t>
            </a:r>
            <a:r>
              <a:rPr lang="cs-CZ" sz="1800" dirty="0"/>
              <a:t>nejběžněji používané </a:t>
            </a:r>
            <a:r>
              <a:rPr lang="cs-CZ" sz="1800" b="1" dirty="0"/>
              <a:t>techniky řízení času</a:t>
            </a:r>
            <a:r>
              <a:rPr lang="cs-CZ" sz="1800" dirty="0"/>
              <a:t> </a:t>
            </a:r>
            <a:r>
              <a:rPr lang="cs-CZ" sz="1800" dirty="0" smtClean="0"/>
              <a:t>patří:</a:t>
            </a:r>
            <a:endParaRPr lang="cs-CZ" sz="1800" dirty="0"/>
          </a:p>
          <a:p>
            <a:pPr lvl="0" algn="just"/>
            <a:r>
              <a:rPr lang="cs-CZ" sz="1800" dirty="0"/>
              <a:t>delegování;</a:t>
            </a:r>
          </a:p>
          <a:p>
            <a:pPr lvl="0" algn="just"/>
            <a:r>
              <a:rPr lang="cs-CZ" sz="1800" dirty="0" err="1"/>
              <a:t>Paretovo</a:t>
            </a:r>
            <a:r>
              <a:rPr lang="cs-CZ" sz="1800" dirty="0"/>
              <a:t> pravidlo – rozdělení času na základě </a:t>
            </a:r>
            <a:r>
              <a:rPr lang="cs-CZ" sz="1800" dirty="0" err="1"/>
              <a:t>Paretova</a:t>
            </a:r>
            <a:r>
              <a:rPr lang="cs-CZ" sz="1800" dirty="0"/>
              <a:t> pravidla 80/20: 20% vynaloženého času na konkrétní aktivity přinese 80% </a:t>
            </a:r>
            <a:r>
              <a:rPr lang="cs-CZ" sz="1800" dirty="0" smtClean="0"/>
              <a:t>výsledků;</a:t>
            </a:r>
            <a:endParaRPr lang="cs-CZ" sz="1800" dirty="0"/>
          </a:p>
          <a:p>
            <a:pPr lvl="0" algn="just"/>
            <a:r>
              <a:rPr lang="cs-CZ" sz="1800" dirty="0"/>
              <a:t>analýza ABC – seřazuje úkoly do kategorií A, B, C na základě </a:t>
            </a:r>
            <a:r>
              <a:rPr lang="cs-CZ" sz="1800" dirty="0" err="1"/>
              <a:t>Paretova</a:t>
            </a:r>
            <a:r>
              <a:rPr lang="cs-CZ" sz="1800" dirty="0"/>
              <a:t> </a:t>
            </a:r>
            <a:r>
              <a:rPr lang="cs-CZ" sz="1800" dirty="0" smtClean="0"/>
              <a:t>pravidla;</a:t>
            </a:r>
            <a:endParaRPr lang="cs-CZ" sz="1800" dirty="0"/>
          </a:p>
          <a:p>
            <a:pPr algn="just"/>
            <a:r>
              <a:rPr lang="cs-CZ" sz="1800" dirty="0" err="1"/>
              <a:t>Eisenhowerův</a:t>
            </a:r>
            <a:r>
              <a:rPr lang="cs-CZ" sz="1800" dirty="0"/>
              <a:t> princip – rozdělení úkolů do </a:t>
            </a:r>
            <a:r>
              <a:rPr lang="cs-CZ" sz="1800" dirty="0" err="1"/>
              <a:t>skupion</a:t>
            </a:r>
            <a:r>
              <a:rPr lang="cs-CZ" sz="1800" dirty="0"/>
              <a:t> podle toho, nakolik přispívají k dosažení cílů na: A důležité a nutné, B důležité, C nutné, D ani důležité ani nutné. </a:t>
            </a:r>
            <a:endParaRPr lang="cs-CZ" sz="1800" dirty="0" smtClean="0"/>
          </a:p>
          <a:p>
            <a:pPr marL="463550" lvl="1" algn="just">
              <a:buFont typeface="Arial" panose="020B0604020202020204" pitchFamily="34" charset="0"/>
              <a:buChar char="•"/>
            </a:pPr>
            <a:endParaRPr lang="cs-CZ" sz="1800" dirty="0" smtClean="0"/>
          </a:p>
          <a:p>
            <a:pPr algn="just"/>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840760" cy="507703"/>
          </a:xfrm>
        </p:spPr>
        <p:txBody>
          <a:bodyPr/>
          <a:lstStyle/>
          <a:p>
            <a:r>
              <a:rPr lang="cs-CZ" dirty="0" smtClean="0"/>
              <a:t>Techniky řízení času</a:t>
            </a:r>
            <a:endParaRPr lang="cs-CZ" dirty="0"/>
          </a:p>
        </p:txBody>
      </p:sp>
    </p:spTree>
    <p:extLst>
      <p:ext uri="{BB962C8B-B14F-4D97-AF65-F5344CB8AC3E}">
        <p14:creationId xmlns:p14="http://schemas.microsoft.com/office/powerpoint/2010/main" val="419535937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21557"/>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Management se vždycky bude lišit podle oblasti světa. Je to dáno vývojem společnosti, v té které lokalitě a chápáním světa v těchto lokalitách. V této souvislosti mluvíme o interkulturním managementu, nebo také managementu napříč </a:t>
            </a:r>
            <a:r>
              <a:rPr lang="cs-CZ" sz="1800" dirty="0" smtClean="0"/>
              <a:t>kulturami.</a:t>
            </a:r>
          </a:p>
          <a:p>
            <a:pPr algn="just"/>
            <a:r>
              <a:rPr lang="cs-CZ" sz="1800" dirty="0"/>
              <a:t>Rozdíly v kulturních standardech různých národů se stávají zdrojem mnoha významných lidských nedorozumění a často i bariérou vzájemné spolupráce. </a:t>
            </a:r>
            <a:endParaRPr lang="cs-CZ" sz="1800" dirty="0" smtClean="0"/>
          </a:p>
          <a:p>
            <a:pPr marL="0" indent="0" algn="just">
              <a:buNone/>
            </a:pPr>
            <a:r>
              <a:rPr lang="cs-CZ" sz="1800" dirty="0" smtClean="0"/>
              <a:t>Interkulturní </a:t>
            </a:r>
            <a:r>
              <a:rPr lang="cs-CZ" sz="1800" dirty="0"/>
              <a:t>přístup by měl respektovat různé kultury a skutečně realizovat tato </a:t>
            </a:r>
            <a:r>
              <a:rPr lang="cs-CZ" sz="1800" dirty="0" smtClean="0"/>
              <a:t>opatření:</a:t>
            </a:r>
            <a:endParaRPr lang="cs-CZ" sz="1800" dirty="0"/>
          </a:p>
          <a:p>
            <a:pPr lvl="0" algn="just"/>
            <a:r>
              <a:rPr lang="cs-CZ" sz="1800" dirty="0"/>
              <a:t>dobře poznat a pochopit cizí kulturu;</a:t>
            </a:r>
          </a:p>
          <a:p>
            <a:pPr lvl="0" algn="just"/>
            <a:r>
              <a:rPr lang="cs-CZ" sz="1800" dirty="0"/>
              <a:t>cizí kulturu respektovat v její odlišnosti a specifičnosti;</a:t>
            </a:r>
          </a:p>
          <a:p>
            <a:pPr algn="just"/>
            <a:r>
              <a:rPr lang="cs-CZ" sz="1800" dirty="0"/>
              <a:t>vytvářet ve vztahu k cizím kulturám vstřícné kroky.</a:t>
            </a:r>
            <a:endParaRPr lang="cs-CZ" sz="1800" dirty="0" smtClean="0"/>
          </a:p>
          <a:p>
            <a:pPr marL="463550" lvl="1" algn="just">
              <a:buFont typeface="Arial" panose="020B0604020202020204" pitchFamily="34" charset="0"/>
              <a:buChar char="•"/>
            </a:pPr>
            <a:endParaRPr lang="cs-CZ" sz="1800" dirty="0" smtClean="0"/>
          </a:p>
          <a:p>
            <a:pPr algn="just"/>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840760" cy="507703"/>
          </a:xfrm>
        </p:spPr>
        <p:txBody>
          <a:bodyPr/>
          <a:lstStyle/>
          <a:p>
            <a:r>
              <a:rPr lang="cs-CZ" dirty="0" smtClean="0"/>
              <a:t>Manažerské přístupy v mezinárodním prostředí</a:t>
            </a:r>
            <a:endParaRPr lang="cs-CZ" dirty="0"/>
          </a:p>
        </p:txBody>
      </p:sp>
    </p:spTree>
    <p:extLst>
      <p:ext uri="{BB962C8B-B14F-4D97-AF65-F5344CB8AC3E}">
        <p14:creationId xmlns:p14="http://schemas.microsoft.com/office/powerpoint/2010/main" val="425625320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21557"/>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700" dirty="0"/>
              <a:t>K realizaci těchto opatření a překonávání interkulturních rozdílů se v současné době nastavují interkulturní kompetence. </a:t>
            </a:r>
            <a:r>
              <a:rPr lang="cs-CZ" sz="1700" b="1" dirty="0" smtClean="0"/>
              <a:t>Interkulturní </a:t>
            </a:r>
            <a:r>
              <a:rPr lang="cs-CZ" sz="1700" b="1" dirty="0"/>
              <a:t>kompetence</a:t>
            </a:r>
            <a:r>
              <a:rPr lang="cs-CZ" sz="1700" dirty="0"/>
              <a:t> </a:t>
            </a:r>
            <a:r>
              <a:rPr lang="cs-CZ" sz="1700" dirty="0" smtClean="0"/>
              <a:t>představuje </a:t>
            </a:r>
            <a:r>
              <a:rPr lang="cs-CZ" sz="1700" dirty="0"/>
              <a:t>schopnost vstupovat do interkulturních nebo přímo multikulturních sociálních situací, schopnost pochopit je v existujících kulturních dimenzích, schopnost přiměřeně je zvládat a v jejich kontextu úspěšně řešit věcné úkoly. </a:t>
            </a:r>
            <a:endParaRPr lang="cs-CZ" sz="1700" dirty="0" smtClean="0"/>
          </a:p>
          <a:p>
            <a:pPr marL="0" indent="0" algn="just">
              <a:buNone/>
            </a:pPr>
            <a:r>
              <a:rPr lang="cs-CZ" sz="1700" dirty="0" smtClean="0"/>
              <a:t>Do </a:t>
            </a:r>
            <a:r>
              <a:rPr lang="cs-CZ" sz="1700" dirty="0"/>
              <a:t>oblasti interkulturních kompetencí lze zahrnout:</a:t>
            </a:r>
          </a:p>
          <a:p>
            <a:pPr lvl="0" algn="just"/>
            <a:r>
              <a:rPr lang="cs-CZ" sz="1700" dirty="0"/>
              <a:t>poznání a pochopení cizí kultury v jejím fyzickém a systémovém rozměru;</a:t>
            </a:r>
          </a:p>
          <a:p>
            <a:pPr lvl="0" algn="just"/>
            <a:r>
              <a:rPr lang="cs-CZ" sz="1700" dirty="0"/>
              <a:t>poznání a pochopení kulturních standardů cizí kultury (sociálních hodnot, norem a vzorců jednání);</a:t>
            </a:r>
          </a:p>
          <a:p>
            <a:pPr lvl="0" algn="just"/>
            <a:r>
              <a:rPr lang="cs-CZ" sz="1700" dirty="0"/>
              <a:t>zvládnutí existence dvou různých kulturních vlivů v jedné osobě a ve vazbě na reprezentanta druhé kultury;</a:t>
            </a:r>
          </a:p>
          <a:p>
            <a:pPr algn="just"/>
            <a:r>
              <a:rPr lang="cs-CZ" sz="1700" dirty="0"/>
              <a:t>zobecnění a vytvoření účinného souboru taktik a strategií pro poznání, pochopení a komunikaci s dalšími cizími kulturami. </a:t>
            </a:r>
            <a:endParaRPr lang="cs-CZ" sz="1700" dirty="0" smtClean="0"/>
          </a:p>
          <a:p>
            <a:pPr marL="463550" lvl="1" algn="just">
              <a:buFont typeface="Arial" panose="020B0604020202020204" pitchFamily="34" charset="0"/>
              <a:buChar char="•"/>
            </a:pPr>
            <a:endParaRPr lang="cs-CZ" sz="1700" dirty="0" smtClean="0"/>
          </a:p>
          <a:p>
            <a:pPr algn="just"/>
            <a:endParaRPr lang="cs-CZ" sz="1700" dirty="0"/>
          </a:p>
          <a:p>
            <a:pPr algn="just"/>
            <a:endParaRPr lang="cs-CZ" sz="17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840760" cy="507703"/>
          </a:xfrm>
        </p:spPr>
        <p:txBody>
          <a:bodyPr/>
          <a:lstStyle/>
          <a:p>
            <a:r>
              <a:rPr lang="cs-CZ" dirty="0" smtClean="0"/>
              <a:t>Interkulturní kompetence I</a:t>
            </a:r>
            <a:endParaRPr lang="cs-CZ" dirty="0"/>
          </a:p>
        </p:txBody>
      </p:sp>
    </p:spTree>
    <p:extLst>
      <p:ext uri="{BB962C8B-B14F-4D97-AF65-F5344CB8AC3E}">
        <p14:creationId xmlns:p14="http://schemas.microsoft.com/office/powerpoint/2010/main" val="349229663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21557"/>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463550" lvl="1" algn="just">
              <a:buFont typeface="Arial" panose="020B0604020202020204" pitchFamily="34" charset="0"/>
              <a:buChar char="•"/>
            </a:pPr>
            <a:endParaRPr lang="cs-CZ" sz="1700" dirty="0" smtClean="0"/>
          </a:p>
          <a:p>
            <a:pPr algn="just"/>
            <a:endParaRPr lang="cs-CZ" sz="1700" dirty="0"/>
          </a:p>
          <a:p>
            <a:pPr algn="just"/>
            <a:endParaRPr lang="cs-CZ" sz="17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840760" cy="507703"/>
          </a:xfrm>
        </p:spPr>
        <p:txBody>
          <a:bodyPr/>
          <a:lstStyle/>
          <a:p>
            <a:r>
              <a:rPr lang="cs-CZ" dirty="0" smtClean="0"/>
              <a:t>Interkulturní kompetence</a:t>
            </a:r>
            <a:endParaRPr lang="cs-CZ" dirty="0"/>
          </a:p>
        </p:txBody>
      </p:sp>
      <p:pic>
        <p:nvPicPr>
          <p:cNvPr id="4" name="Obrázek 3"/>
          <p:cNvPicPr>
            <a:picLocks noChangeAspect="1"/>
          </p:cNvPicPr>
          <p:nvPr/>
        </p:nvPicPr>
        <p:blipFill rotWithShape="1">
          <a:blip r:embed="rId2"/>
          <a:srcRect b="24398"/>
          <a:stretch/>
        </p:blipFill>
        <p:spPr>
          <a:xfrm>
            <a:off x="1137320" y="1137414"/>
            <a:ext cx="5976664" cy="3306544"/>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410797064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50" dirty="0"/>
              <a:t>Interkulturní manažerská kompetence je </a:t>
            </a:r>
            <a:r>
              <a:rPr lang="cs-CZ" sz="1650" dirty="0" smtClean="0"/>
              <a:t>vzájemně závislá </a:t>
            </a:r>
            <a:r>
              <a:rPr lang="cs-CZ" sz="1650" dirty="0"/>
              <a:t>s dalšími manažerskými </a:t>
            </a:r>
            <a:r>
              <a:rPr lang="cs-CZ" sz="1650" dirty="0" smtClean="0"/>
              <a:t>kompetencemi, strategickou</a:t>
            </a:r>
            <a:r>
              <a:rPr lang="cs-CZ" sz="1650" dirty="0"/>
              <a:t>, individuální, </a:t>
            </a:r>
            <a:r>
              <a:rPr lang="cs-CZ" sz="1650" dirty="0" smtClean="0"/>
              <a:t>sociální a </a:t>
            </a:r>
            <a:r>
              <a:rPr lang="cs-CZ" sz="1650" dirty="0"/>
              <a:t>odbornou kompetencí, které </a:t>
            </a:r>
            <a:r>
              <a:rPr lang="cs-CZ" sz="1650" dirty="0" smtClean="0"/>
              <a:t>významně podporují úspěšné působení </a:t>
            </a:r>
            <a:r>
              <a:rPr lang="cs-CZ" sz="1650" dirty="0"/>
              <a:t>manažera v mezinárodním </a:t>
            </a:r>
            <a:r>
              <a:rPr lang="cs-CZ" sz="1650" dirty="0" smtClean="0"/>
              <a:t>prostředí. </a:t>
            </a:r>
          </a:p>
          <a:p>
            <a:pPr algn="just"/>
            <a:r>
              <a:rPr lang="cs-CZ" sz="1650" dirty="0"/>
              <a:t>Pod pojmem </a:t>
            </a:r>
            <a:r>
              <a:rPr lang="cs-CZ" sz="1650" b="1" dirty="0"/>
              <a:t>strategická kompetence </a:t>
            </a:r>
            <a:r>
              <a:rPr lang="cs-CZ" sz="1650" dirty="0" smtClean="0"/>
              <a:t>je </a:t>
            </a:r>
            <a:r>
              <a:rPr lang="cs-CZ" sz="1650" dirty="0"/>
              <a:t>chápáno </a:t>
            </a:r>
            <a:r>
              <a:rPr lang="cs-CZ" sz="1650" dirty="0" smtClean="0"/>
              <a:t>finanční řízení, řízení </a:t>
            </a:r>
            <a:r>
              <a:rPr lang="cs-CZ" sz="1650" dirty="0"/>
              <a:t>rizik, </a:t>
            </a:r>
            <a:r>
              <a:rPr lang="cs-CZ" sz="1650" dirty="0" smtClean="0"/>
              <a:t>znalostí</a:t>
            </a:r>
            <a:r>
              <a:rPr lang="cs-CZ" sz="1650" dirty="0"/>
              <a:t>, </a:t>
            </a:r>
            <a:r>
              <a:rPr lang="cs-CZ" sz="1650" dirty="0" smtClean="0"/>
              <a:t>organizační </a:t>
            </a:r>
            <a:r>
              <a:rPr lang="cs-CZ" sz="1650" dirty="0"/>
              <a:t>schopnosti, schopnost </a:t>
            </a:r>
            <a:r>
              <a:rPr lang="cs-CZ" sz="1650" dirty="0" smtClean="0"/>
              <a:t>řešit </a:t>
            </a:r>
            <a:r>
              <a:rPr lang="cs-CZ" sz="1650" dirty="0"/>
              <a:t>problémy, rozhodování a synergie. </a:t>
            </a:r>
            <a:endParaRPr lang="cs-CZ" sz="1650" dirty="0" smtClean="0"/>
          </a:p>
          <a:p>
            <a:pPr algn="just"/>
            <a:r>
              <a:rPr lang="cs-CZ" sz="1650" b="1" dirty="0" smtClean="0"/>
              <a:t>Individuální kompetence </a:t>
            </a:r>
            <a:r>
              <a:rPr lang="cs-CZ" sz="1650" dirty="0" smtClean="0"/>
              <a:t>představuje </a:t>
            </a:r>
            <a:r>
              <a:rPr lang="cs-CZ" sz="1650" dirty="0"/>
              <a:t>schopnost vlastní motivace, </a:t>
            </a:r>
            <a:r>
              <a:rPr lang="cs-CZ" sz="1650" dirty="0" smtClean="0"/>
              <a:t>sebeorganizování</a:t>
            </a:r>
            <a:r>
              <a:rPr lang="cs-CZ" sz="1650" dirty="0"/>
              <a:t>, kontroly situace, odolnost </a:t>
            </a:r>
            <a:r>
              <a:rPr lang="cs-CZ" sz="1650" dirty="0" smtClean="0"/>
              <a:t>vůči </a:t>
            </a:r>
            <a:r>
              <a:rPr lang="cs-CZ" sz="1650" dirty="0"/>
              <a:t>stresu, optimistický </a:t>
            </a:r>
            <a:r>
              <a:rPr lang="cs-CZ" sz="1650" dirty="0" smtClean="0"/>
              <a:t>přístup </a:t>
            </a:r>
            <a:r>
              <a:rPr lang="cs-CZ" sz="1650" dirty="0"/>
              <a:t>a schopnost sebekritiky. </a:t>
            </a:r>
            <a:endParaRPr lang="cs-CZ" sz="1650" dirty="0" smtClean="0"/>
          </a:p>
          <a:p>
            <a:pPr algn="just"/>
            <a:r>
              <a:rPr lang="cs-CZ" sz="1650" b="1" dirty="0" smtClean="0"/>
              <a:t>Sociální </a:t>
            </a:r>
            <a:r>
              <a:rPr lang="cs-CZ" sz="1650" b="1" dirty="0"/>
              <a:t>kompetencí </a:t>
            </a:r>
            <a:r>
              <a:rPr lang="cs-CZ" sz="1650" dirty="0" smtClean="0"/>
              <a:t>je chápána schopnost </a:t>
            </a:r>
            <a:r>
              <a:rPr lang="cs-CZ" sz="1650" dirty="0"/>
              <a:t>týmové spolupráce, </a:t>
            </a:r>
            <a:r>
              <a:rPr lang="cs-CZ" sz="1650" dirty="0" smtClean="0"/>
              <a:t>přizpůsobení </a:t>
            </a:r>
            <a:r>
              <a:rPr lang="cs-CZ" sz="1650" dirty="0"/>
              <a:t>se, komunikace, empatie, tolerance a </a:t>
            </a:r>
            <a:r>
              <a:rPr lang="cs-CZ" sz="1650" dirty="0" smtClean="0"/>
              <a:t>řídicí </a:t>
            </a:r>
            <a:r>
              <a:rPr lang="cs-CZ" sz="1650" dirty="0"/>
              <a:t>schopnosti. </a:t>
            </a:r>
          </a:p>
          <a:p>
            <a:pPr algn="just"/>
            <a:r>
              <a:rPr lang="cs-CZ" sz="1650" b="1" dirty="0"/>
              <a:t>Odborná kompetence </a:t>
            </a:r>
            <a:r>
              <a:rPr lang="cs-CZ" sz="1650" dirty="0" smtClean="0"/>
              <a:t>předpokládá </a:t>
            </a:r>
            <a:r>
              <a:rPr lang="cs-CZ" sz="1650" dirty="0"/>
              <a:t>schopnost aplikace získaných znalostí z </a:t>
            </a:r>
            <a:r>
              <a:rPr lang="cs-CZ" sz="1650" dirty="0" smtClean="0"/>
              <a:t>oboru</a:t>
            </a:r>
            <a:r>
              <a:rPr lang="cs-CZ" sz="1650" dirty="0"/>
              <a:t>, </a:t>
            </a:r>
            <a:r>
              <a:rPr lang="cs-CZ" sz="1650" dirty="0" smtClean="0"/>
              <a:t>o řízení podniku</a:t>
            </a:r>
            <a:r>
              <a:rPr lang="cs-CZ" sz="1650" dirty="0"/>
              <a:t>, moderních </a:t>
            </a:r>
            <a:r>
              <a:rPr lang="cs-CZ" sz="1650" dirty="0" smtClean="0"/>
              <a:t>komunikačních </a:t>
            </a:r>
            <a:r>
              <a:rPr lang="cs-CZ" sz="1650" dirty="0"/>
              <a:t>technologiích a mezinárodní pracovní </a:t>
            </a:r>
            <a:r>
              <a:rPr lang="cs-CZ" sz="1650" dirty="0" smtClean="0"/>
              <a:t>zkušenost.</a:t>
            </a:r>
            <a:endParaRPr lang="cs-CZ" sz="1650" dirty="0"/>
          </a:p>
          <a:p>
            <a:pPr algn="just"/>
            <a:endParaRPr lang="cs-CZ" sz="1650" dirty="0" smtClean="0"/>
          </a:p>
          <a:p>
            <a:pPr marL="463550" lvl="1" algn="just">
              <a:buFont typeface="Arial" panose="020B0604020202020204" pitchFamily="34" charset="0"/>
              <a:buChar char="•"/>
            </a:pPr>
            <a:endParaRPr lang="cs-CZ" sz="1650" dirty="0" smtClean="0"/>
          </a:p>
          <a:p>
            <a:pPr algn="just"/>
            <a:endParaRPr lang="cs-CZ" sz="1650" dirty="0"/>
          </a:p>
          <a:p>
            <a:pPr algn="just"/>
            <a:endParaRPr lang="cs-CZ" sz="165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840760" cy="507703"/>
          </a:xfrm>
        </p:spPr>
        <p:txBody>
          <a:bodyPr/>
          <a:lstStyle/>
          <a:p>
            <a:r>
              <a:rPr lang="cs-CZ" dirty="0" smtClean="0"/>
              <a:t>Interkulturní kompetence II</a:t>
            </a:r>
            <a:endParaRPr lang="cs-CZ" dirty="0"/>
          </a:p>
        </p:txBody>
      </p:sp>
    </p:spTree>
    <p:extLst>
      <p:ext uri="{BB962C8B-B14F-4D97-AF65-F5344CB8AC3E}">
        <p14:creationId xmlns:p14="http://schemas.microsoft.com/office/powerpoint/2010/main" val="263910512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21557"/>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V kontextu mezinárodního managementu se </a:t>
            </a:r>
            <a:r>
              <a:rPr lang="cs-CZ" sz="1800" dirty="0" smtClean="0"/>
              <a:t>setkáváme pojmy expatriot, </a:t>
            </a:r>
            <a:r>
              <a:rPr lang="cs-CZ" sz="1800" dirty="0" err="1" smtClean="0"/>
              <a:t>inpatriot</a:t>
            </a:r>
            <a:r>
              <a:rPr lang="cs-CZ" sz="1800" dirty="0" smtClean="0"/>
              <a:t> a </a:t>
            </a:r>
            <a:r>
              <a:rPr lang="cs-CZ" sz="1800" dirty="0" err="1" smtClean="0"/>
              <a:t>euromanažer</a:t>
            </a:r>
            <a:r>
              <a:rPr lang="cs-CZ" sz="1800" dirty="0" smtClean="0"/>
              <a:t>.</a:t>
            </a:r>
            <a:endParaRPr lang="cs-CZ" sz="1800" dirty="0"/>
          </a:p>
          <a:p>
            <a:pPr algn="just"/>
            <a:r>
              <a:rPr lang="cs-CZ" sz="1800" b="1" dirty="0" smtClean="0"/>
              <a:t>Expatriotem </a:t>
            </a:r>
            <a:r>
              <a:rPr lang="cs-CZ" sz="1800" dirty="0"/>
              <a:t>rozumíme manažera, který je vyslán </a:t>
            </a:r>
            <a:r>
              <a:rPr lang="cs-CZ" sz="1800" dirty="0" smtClean="0"/>
              <a:t>mateřskou společností do zahraničí </a:t>
            </a:r>
            <a:r>
              <a:rPr lang="cs-CZ" sz="1800" dirty="0"/>
              <a:t>za </a:t>
            </a:r>
            <a:r>
              <a:rPr lang="cs-CZ" sz="1800" dirty="0" smtClean="0"/>
              <a:t>účelem splnění určitého </a:t>
            </a:r>
            <a:r>
              <a:rPr lang="cs-CZ" sz="1800" dirty="0"/>
              <a:t>úkolu nebo specialistu pracujícího v </a:t>
            </a:r>
            <a:r>
              <a:rPr lang="cs-CZ" sz="1800" dirty="0" smtClean="0"/>
              <a:t>zahraničí v </a:t>
            </a:r>
            <a:r>
              <a:rPr lang="cs-CZ" sz="1800" dirty="0"/>
              <a:t>mezinárodním týmu. </a:t>
            </a:r>
            <a:endParaRPr lang="cs-CZ" sz="1800" dirty="0" smtClean="0"/>
          </a:p>
          <a:p>
            <a:pPr algn="just"/>
            <a:r>
              <a:rPr lang="cs-CZ" sz="1800" dirty="0" smtClean="0"/>
              <a:t>Za </a:t>
            </a:r>
            <a:r>
              <a:rPr lang="cs-CZ" sz="1800" b="1" dirty="0" err="1"/>
              <a:t>inpatrioty</a:t>
            </a:r>
            <a:r>
              <a:rPr lang="cs-CZ" sz="1800" dirty="0"/>
              <a:t> jsou považováni </a:t>
            </a:r>
            <a:r>
              <a:rPr lang="cs-CZ" sz="1800" dirty="0" smtClean="0"/>
              <a:t>manažeři </a:t>
            </a:r>
            <a:r>
              <a:rPr lang="cs-CZ" sz="1800" dirty="0"/>
              <a:t>relokovaní na omezenou </a:t>
            </a:r>
            <a:r>
              <a:rPr lang="cs-CZ" sz="1800" dirty="0" smtClean="0"/>
              <a:t>dobu z dceřiné společnosti </a:t>
            </a:r>
            <a:r>
              <a:rPr lang="cs-CZ" sz="1800" dirty="0"/>
              <a:t>do centrály mezinárodního podniku, a to </a:t>
            </a:r>
            <a:r>
              <a:rPr lang="cs-CZ" sz="1800" dirty="0" smtClean="0"/>
              <a:t>většinou </a:t>
            </a:r>
            <a:r>
              <a:rPr lang="cs-CZ" sz="1800" dirty="0"/>
              <a:t>za </a:t>
            </a:r>
            <a:r>
              <a:rPr lang="cs-CZ" sz="1800" dirty="0" smtClean="0"/>
              <a:t>účelem </a:t>
            </a:r>
            <a:r>
              <a:rPr lang="cs-CZ" sz="1800" dirty="0"/>
              <a:t>získání </a:t>
            </a:r>
            <a:r>
              <a:rPr lang="cs-CZ" sz="1800" dirty="0" smtClean="0"/>
              <a:t>a </a:t>
            </a:r>
            <a:r>
              <a:rPr lang="cs-CZ" sz="1800" dirty="0"/>
              <a:t>rozvinutí interkulturní </a:t>
            </a:r>
            <a:r>
              <a:rPr lang="cs-CZ" sz="1800" dirty="0" smtClean="0"/>
              <a:t>kompetence. </a:t>
            </a:r>
          </a:p>
          <a:p>
            <a:pPr algn="just"/>
            <a:r>
              <a:rPr lang="cs-CZ" sz="1800" b="1" dirty="0" err="1" smtClean="0"/>
              <a:t>Euromanažerem</a:t>
            </a:r>
            <a:r>
              <a:rPr lang="cs-CZ" sz="1800" dirty="0" smtClean="0"/>
              <a:t> </a:t>
            </a:r>
            <a:r>
              <a:rPr lang="cs-CZ" sz="1800" dirty="0"/>
              <a:t>je </a:t>
            </a:r>
            <a:r>
              <a:rPr lang="cs-CZ" sz="1800" dirty="0" smtClean="0"/>
              <a:t>označován </a:t>
            </a:r>
            <a:r>
              <a:rPr lang="cs-CZ" sz="1800" dirty="0"/>
              <a:t>takový </a:t>
            </a:r>
            <a:r>
              <a:rPr lang="cs-CZ" sz="1800" dirty="0" smtClean="0"/>
              <a:t>vedoucí </a:t>
            </a:r>
            <a:r>
              <a:rPr lang="cs-CZ" sz="1800" dirty="0"/>
              <a:t>pracovník, který vykonává </a:t>
            </a:r>
            <a:r>
              <a:rPr lang="cs-CZ" sz="1800" dirty="0" smtClean="0"/>
              <a:t>řídicí </a:t>
            </a:r>
            <a:r>
              <a:rPr lang="cs-CZ" sz="1800" dirty="0"/>
              <a:t>funkce ze své </a:t>
            </a:r>
            <a:r>
              <a:rPr lang="cs-CZ" sz="1800" dirty="0" smtClean="0"/>
              <a:t>mateřské země, </a:t>
            </a:r>
            <a:r>
              <a:rPr lang="cs-CZ" sz="1800" dirty="0"/>
              <a:t>tzv. „na dálku“ nebo-</a:t>
            </a:r>
            <a:r>
              <a:rPr lang="cs-CZ" sz="1800" dirty="0" err="1"/>
              <a:t>li</a:t>
            </a:r>
            <a:r>
              <a:rPr lang="cs-CZ" sz="1800" dirty="0"/>
              <a:t> </a:t>
            </a:r>
            <a:r>
              <a:rPr lang="cs-CZ" sz="1800" dirty="0" smtClean="0"/>
              <a:t>virtuálně. </a:t>
            </a:r>
            <a:r>
              <a:rPr lang="cs-CZ" sz="1800" dirty="0"/>
              <a:t>V </a:t>
            </a:r>
            <a:r>
              <a:rPr lang="cs-CZ" sz="1800" dirty="0" smtClean="0"/>
              <a:t>případě potřeby navštěvuje osobně jednotlivé pobočky </a:t>
            </a:r>
            <a:r>
              <a:rPr lang="cs-CZ" sz="1800" dirty="0"/>
              <a:t>v </a:t>
            </a:r>
            <a:r>
              <a:rPr lang="cs-CZ" sz="1800" dirty="0" smtClean="0"/>
              <a:t>zahraničí</a:t>
            </a:r>
            <a:r>
              <a:rPr lang="cs-CZ" sz="1800" dirty="0"/>
              <a:t>. Tento typ </a:t>
            </a:r>
            <a:r>
              <a:rPr lang="cs-CZ" sz="1800" dirty="0" smtClean="0"/>
              <a:t>manažera </a:t>
            </a:r>
            <a:r>
              <a:rPr lang="cs-CZ" sz="1800" dirty="0"/>
              <a:t>bývá v odborné </a:t>
            </a:r>
            <a:r>
              <a:rPr lang="cs-CZ" sz="1800" dirty="0" smtClean="0"/>
              <a:t>literatuře </a:t>
            </a:r>
            <a:r>
              <a:rPr lang="cs-CZ" sz="1800" dirty="0"/>
              <a:t>vymezován také jako „virtuální expatriot</a:t>
            </a:r>
            <a:r>
              <a:rPr lang="cs-CZ" sz="1800" dirty="0" smtClean="0"/>
              <a:t>“. </a:t>
            </a:r>
          </a:p>
          <a:p>
            <a:pPr marL="463550" lvl="1" algn="just">
              <a:buFont typeface="Arial" panose="020B0604020202020204" pitchFamily="34" charset="0"/>
              <a:buChar char="•"/>
            </a:pPr>
            <a:endParaRPr lang="cs-CZ" sz="1800" dirty="0" smtClean="0"/>
          </a:p>
          <a:p>
            <a:pPr algn="just"/>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840760" cy="507703"/>
          </a:xfrm>
        </p:spPr>
        <p:txBody>
          <a:bodyPr/>
          <a:lstStyle/>
          <a:p>
            <a:r>
              <a:rPr lang="cs-CZ" dirty="0" smtClean="0"/>
              <a:t>Typy mezinárodních manažerů</a:t>
            </a:r>
            <a:endParaRPr lang="cs-CZ" dirty="0"/>
          </a:p>
        </p:txBody>
      </p:sp>
    </p:spTree>
    <p:extLst>
      <p:ext uri="{BB962C8B-B14F-4D97-AF65-F5344CB8AC3E}">
        <p14:creationId xmlns:p14="http://schemas.microsoft.com/office/powerpoint/2010/main" val="281883330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21557"/>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Americký management má od svého zrodu značnou autoritu, která stoupla zejména po druhé světové válce. </a:t>
            </a:r>
            <a:endParaRPr lang="cs-CZ" sz="1800" dirty="0" smtClean="0"/>
          </a:p>
          <a:p>
            <a:pPr algn="just"/>
            <a:r>
              <a:rPr lang="cs-CZ" sz="1800" dirty="0" smtClean="0"/>
              <a:t>Přes </a:t>
            </a:r>
            <a:r>
              <a:rPr lang="cs-CZ" sz="1800" dirty="0"/>
              <a:t>své problémy, které americký management ve svém vývoji překonává, se v poválečném období rychle šířil zejména do zemí západní Evropy, Japonska a </a:t>
            </a:r>
            <a:r>
              <a:rPr lang="cs-CZ" sz="1800" dirty="0" err="1"/>
              <a:t>n_kterých</a:t>
            </a:r>
            <a:r>
              <a:rPr lang="cs-CZ" sz="1800" dirty="0"/>
              <a:t> tzv. nově industrializovaných zemí. </a:t>
            </a:r>
            <a:endParaRPr lang="cs-CZ" sz="1800" dirty="0" smtClean="0"/>
          </a:p>
          <a:p>
            <a:pPr algn="just"/>
            <a:r>
              <a:rPr lang="cs-CZ" sz="1800" dirty="0" smtClean="0"/>
              <a:t>S </a:t>
            </a:r>
            <a:r>
              <a:rPr lang="cs-CZ" sz="1800" dirty="0"/>
              <a:t>uplatňováním principů amerického managementu se současně přebírala i jeho terminologie. </a:t>
            </a:r>
            <a:endParaRPr lang="cs-CZ" sz="1800" dirty="0" smtClean="0"/>
          </a:p>
          <a:p>
            <a:pPr algn="just"/>
            <a:r>
              <a:rPr lang="cs-CZ" sz="1800" dirty="0" smtClean="0"/>
              <a:t>Avšak </a:t>
            </a:r>
            <a:r>
              <a:rPr lang="cs-CZ" sz="1800" dirty="0"/>
              <a:t>určité specifické prvky, vyplývající z národních tradic a zvyklostí, se přes uplatňování amerického managementu zachovaly (např. v managementech Francie, Německa, Itálie, </a:t>
            </a:r>
            <a:r>
              <a:rPr lang="cs-CZ" sz="1800" dirty="0" smtClean="0"/>
              <a:t>Holandska apod.). </a:t>
            </a:r>
          </a:p>
          <a:p>
            <a:pPr algn="just"/>
            <a:r>
              <a:rPr lang="cs-CZ" sz="1800" dirty="0" smtClean="0"/>
              <a:t>Protože </a:t>
            </a:r>
            <a:r>
              <a:rPr lang="cs-CZ" sz="1800" dirty="0"/>
              <a:t>management zemí západní Evropy, přes své národnostní zvláštnosti, uplatňuje v podstatě stejné principy a metody jako americký management, vznikl tzv. euro-americký management</a:t>
            </a:r>
            <a:r>
              <a:rPr lang="cs-CZ" sz="1800" dirty="0" smtClean="0"/>
              <a:t>. </a:t>
            </a:r>
          </a:p>
          <a:p>
            <a:pPr marL="463550" lvl="1" algn="just">
              <a:buFont typeface="Arial" panose="020B0604020202020204" pitchFamily="34" charset="0"/>
              <a:buChar char="•"/>
            </a:pPr>
            <a:endParaRPr lang="cs-CZ" sz="1800" dirty="0" smtClean="0"/>
          </a:p>
          <a:p>
            <a:pPr algn="just"/>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840760" cy="507703"/>
          </a:xfrm>
        </p:spPr>
        <p:txBody>
          <a:bodyPr/>
          <a:lstStyle/>
          <a:p>
            <a:r>
              <a:rPr lang="cs-CZ" dirty="0" smtClean="0"/>
              <a:t>Americký management</a:t>
            </a:r>
            <a:endParaRPr lang="cs-CZ" dirty="0"/>
          </a:p>
        </p:txBody>
      </p:sp>
    </p:spTree>
    <p:extLst>
      <p:ext uri="{BB962C8B-B14F-4D97-AF65-F5344CB8AC3E}">
        <p14:creationId xmlns:p14="http://schemas.microsoft.com/office/powerpoint/2010/main" val="318706202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70270" y="71040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Uplatňováním amerického managementu v Japonsku (po druhé světové válce), došlo postupně ke vzniku japonského managementu se všemi specifickými rysy a důsledky konkrétního vývoje Japonska. Vznikla tzv. </a:t>
            </a:r>
            <a:r>
              <a:rPr lang="cs-CZ" sz="1800" b="1" dirty="0"/>
              <a:t>japonská škola</a:t>
            </a:r>
            <a:r>
              <a:rPr lang="cs-CZ" sz="1800" dirty="0"/>
              <a:t>, jako protiváha amerického, resp. západního managementu. </a:t>
            </a:r>
          </a:p>
          <a:p>
            <a:pPr algn="just"/>
            <a:r>
              <a:rPr lang="cs-CZ" sz="1800" dirty="0"/>
              <a:t>Zatím co v USA se uplatňují minimální zásahy vlády do činnosti podniků, v Japonsku existuje účinná spolupráce vlády a podniků, vysoko kvalifikovaná centrální regulace ekonomiky, formulování hospodářských programů (cílů) země apod. </a:t>
            </a:r>
            <a:endParaRPr lang="cs-CZ" sz="1800" dirty="0" smtClean="0"/>
          </a:p>
          <a:p>
            <a:pPr algn="just"/>
            <a:r>
              <a:rPr lang="cs-CZ" sz="1800" dirty="0" smtClean="0"/>
              <a:t>Pokud </a:t>
            </a:r>
            <a:r>
              <a:rPr lang="cs-CZ" sz="1800" dirty="0"/>
              <a:t>jde o řízení japonských </a:t>
            </a:r>
            <a:r>
              <a:rPr lang="cs-CZ" sz="1800" dirty="0" smtClean="0"/>
              <a:t>podniků, </a:t>
            </a:r>
            <a:r>
              <a:rPr lang="cs-CZ" sz="1800" dirty="0"/>
              <a:t>tak je zde výraznou charakteristikou kolektivismus, dominance kolektivních cílů a pocitů závaznosti, uplatňuje se zde princip „každému své místo“, člověk se v japonském podniku uplatní svým umem, zkušenostmi, ale má i pocit sociální jistoty, má uspokojiví pocity morální, estetické i </a:t>
            </a:r>
            <a:r>
              <a:rPr lang="cs-CZ" sz="1800" dirty="0" smtClean="0"/>
              <a:t>citové.</a:t>
            </a:r>
          </a:p>
          <a:p>
            <a:pPr marL="463550" lvl="1" algn="just">
              <a:buFont typeface="Arial" panose="020B0604020202020204" pitchFamily="34" charset="0"/>
              <a:buChar char="•"/>
            </a:pPr>
            <a:endParaRPr lang="cs-CZ" sz="1800" dirty="0" smtClean="0"/>
          </a:p>
          <a:p>
            <a:pPr algn="just"/>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840760" cy="507703"/>
          </a:xfrm>
        </p:spPr>
        <p:txBody>
          <a:bodyPr/>
          <a:lstStyle/>
          <a:p>
            <a:r>
              <a:rPr lang="cs-CZ" dirty="0" smtClean="0"/>
              <a:t>Japonský management I</a:t>
            </a:r>
            <a:endParaRPr lang="cs-CZ" dirty="0"/>
          </a:p>
        </p:txBody>
      </p:sp>
    </p:spTree>
    <p:extLst>
      <p:ext uri="{BB962C8B-B14F-4D97-AF65-F5344CB8AC3E}">
        <p14:creationId xmlns:p14="http://schemas.microsoft.com/office/powerpoint/2010/main" val="182751654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70270" y="71040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Zatímco management amerických podniků vychází z vědeckých a pragmatických poznatků, tak management v Japonsku je chápán spíše jako umění než věda. </a:t>
            </a:r>
            <a:endParaRPr lang="cs-CZ" sz="1800" dirty="0" smtClean="0"/>
          </a:p>
          <a:p>
            <a:pPr algn="just"/>
            <a:r>
              <a:rPr lang="cs-CZ" sz="1800" dirty="0" smtClean="0"/>
              <a:t>Často </a:t>
            </a:r>
            <a:r>
              <a:rPr lang="cs-CZ" sz="1800" dirty="0"/>
              <a:t>se hovoří o tzv. japonském stylu řízení, jako jednotným systému řízení uplatňovaném v japonských podnicích. Toto chápání je však příliš zjednodušené, protože japonské podniky uplatňují takový systém řízení, který jim nejvíce vyhovuje. </a:t>
            </a:r>
            <a:endParaRPr lang="cs-CZ" sz="1800" dirty="0" smtClean="0"/>
          </a:p>
          <a:p>
            <a:pPr algn="just"/>
            <a:r>
              <a:rPr lang="cs-CZ" sz="1800" dirty="0" smtClean="0"/>
              <a:t>Je </a:t>
            </a:r>
            <a:r>
              <a:rPr lang="cs-CZ" sz="1800" dirty="0"/>
              <a:t>však realitou, že systémy řízení japonských podniků mají některé společné znaky, jako například kolektivní rozhodování (</a:t>
            </a:r>
            <a:r>
              <a:rPr lang="cs-CZ" sz="1800" dirty="0" err="1"/>
              <a:t>ringi</a:t>
            </a:r>
            <a:r>
              <a:rPr lang="cs-CZ" sz="1800" dirty="0"/>
              <a:t> systém), celoživotní pracovní poměr, systém odměňování a další. </a:t>
            </a:r>
            <a:endParaRPr lang="cs-CZ" sz="1800" dirty="0" smtClean="0"/>
          </a:p>
          <a:p>
            <a:pPr algn="just"/>
            <a:r>
              <a:rPr lang="cs-CZ" sz="1800" dirty="0" smtClean="0"/>
              <a:t>Většina </a:t>
            </a:r>
            <a:r>
              <a:rPr lang="cs-CZ" sz="1800" dirty="0"/>
              <a:t>charakteristických znaků japonského managementu je bezprostředně spojená s řízením v tradičních podnicích</a:t>
            </a:r>
            <a:r>
              <a:rPr lang="cs-CZ" sz="1800" dirty="0" smtClean="0"/>
              <a:t>.</a:t>
            </a:r>
          </a:p>
          <a:p>
            <a:pPr marL="463550" lvl="1" algn="just">
              <a:buFont typeface="Arial" panose="020B0604020202020204" pitchFamily="34" charset="0"/>
              <a:buChar char="•"/>
            </a:pPr>
            <a:endParaRPr lang="cs-CZ" sz="1800" dirty="0" smtClean="0"/>
          </a:p>
          <a:p>
            <a:pPr algn="just"/>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840760" cy="507703"/>
          </a:xfrm>
        </p:spPr>
        <p:txBody>
          <a:bodyPr/>
          <a:lstStyle/>
          <a:p>
            <a:r>
              <a:rPr lang="cs-CZ" dirty="0" smtClean="0"/>
              <a:t>Japonský management II</a:t>
            </a:r>
            <a:endParaRPr lang="cs-CZ" dirty="0"/>
          </a:p>
        </p:txBody>
      </p:sp>
    </p:spTree>
    <p:extLst>
      <p:ext uri="{BB962C8B-B14F-4D97-AF65-F5344CB8AC3E}">
        <p14:creationId xmlns:p14="http://schemas.microsoft.com/office/powerpoint/2010/main" val="35752997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smtClean="0"/>
              <a:t>Delegování </a:t>
            </a:r>
            <a:r>
              <a:rPr lang="cs-CZ" sz="1800" dirty="0"/>
              <a:t>představuje přenesení určitých úkolů a pravomocí nadřízeného pracovníka na jednoho nebo více podřízených pracovníků. Úkoly a pravomoci s konkrétní funkcí jsou přeneseny spíše dočasně, účelově a podmíněně na konkrétního </a:t>
            </a:r>
            <a:r>
              <a:rPr lang="cs-CZ" sz="1800" dirty="0" smtClean="0"/>
              <a:t>pracovníka.</a:t>
            </a:r>
          </a:p>
          <a:p>
            <a:pPr algn="just"/>
            <a:r>
              <a:rPr lang="cs-CZ" sz="1800" dirty="0"/>
              <a:t>K delegování </a:t>
            </a:r>
            <a:r>
              <a:rPr lang="cs-CZ" sz="1800" dirty="0" smtClean="0"/>
              <a:t>dochází, </a:t>
            </a:r>
            <a:r>
              <a:rPr lang="cs-CZ" sz="1800" dirty="0"/>
              <a:t>když jsou jedincům v zájmu dosažení určitých výsledků přiděleny povinnosti a úkolu, za něž jsou odpovědni jejich manažeři, ale které manažeři z rozličných důvodů nemohou nebo nechtějí vykonávat </a:t>
            </a:r>
            <a:r>
              <a:rPr lang="cs-CZ" sz="1800" dirty="0" smtClean="0"/>
              <a:t>sami. </a:t>
            </a:r>
          </a:p>
          <a:p>
            <a:pPr algn="just"/>
            <a:r>
              <a:rPr lang="cs-CZ" sz="1800" dirty="0"/>
              <a:t>Delegování je dlouhodobý proces, který je založen především na důvěře manažera ve svého podřízeného nebo kolegu. Jedná se dlouhodobý proces, jelikož je chápán jako investice do pracovníka, jejíž návratnost se projeví až po delší době. Z tohoto pohledu je delegování chápáno nejen jako nástroj předávání úkolů a pravomocí, ale také jako nástroj motivování a rozvíjení pracovníků.</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Delegování</a:t>
            </a:r>
            <a:endParaRPr lang="cs-CZ" dirty="0"/>
          </a:p>
        </p:txBody>
      </p:sp>
    </p:spTree>
    <p:extLst>
      <p:ext uri="{BB962C8B-B14F-4D97-AF65-F5344CB8AC3E}">
        <p14:creationId xmlns:p14="http://schemas.microsoft.com/office/powerpoint/2010/main" val="27263405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69672" y="710406"/>
            <a:ext cx="7614696"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700" dirty="0" err="1"/>
              <a:t>Perlmutter</a:t>
            </a:r>
            <a:r>
              <a:rPr lang="cs-CZ" sz="1700" dirty="0"/>
              <a:t> vyvinul tzv. </a:t>
            </a:r>
            <a:r>
              <a:rPr lang="cs-CZ" sz="1700" dirty="0" smtClean="0"/>
              <a:t>EPRG model, </a:t>
            </a:r>
            <a:r>
              <a:rPr lang="cs-CZ" sz="1700" dirty="0"/>
              <a:t>jehož </a:t>
            </a:r>
            <a:r>
              <a:rPr lang="cs-CZ" sz="1700" dirty="0" smtClean="0"/>
              <a:t>prostřednictvím popsal čtyři </a:t>
            </a:r>
            <a:r>
              <a:rPr lang="cs-CZ" sz="1700" dirty="0"/>
              <a:t>základní </a:t>
            </a:r>
            <a:r>
              <a:rPr lang="cs-CZ" sz="1700" dirty="0" smtClean="0"/>
              <a:t>způsoby manažerských přístupů na mezinárodních trzích: etnocentrický, polycentrický, geocentrický a </a:t>
            </a:r>
            <a:r>
              <a:rPr lang="cs-CZ" sz="1700" dirty="0" err="1" smtClean="0"/>
              <a:t>regiocentrický</a:t>
            </a:r>
            <a:r>
              <a:rPr lang="cs-CZ" sz="1700" dirty="0" smtClean="0"/>
              <a:t>. </a:t>
            </a:r>
            <a:endParaRPr lang="cs-CZ" sz="1700" dirty="0"/>
          </a:p>
          <a:p>
            <a:pPr algn="just"/>
            <a:r>
              <a:rPr lang="cs-CZ" sz="1700" b="1" dirty="0" smtClean="0"/>
              <a:t>Etnocentrický přístup </a:t>
            </a:r>
            <a:r>
              <a:rPr lang="cs-CZ" sz="1700" dirty="0" smtClean="0"/>
              <a:t>je typický </a:t>
            </a:r>
            <a:r>
              <a:rPr lang="cs-CZ" sz="1700" dirty="0"/>
              <a:t>rozhodujícím vlivem </a:t>
            </a:r>
            <a:r>
              <a:rPr lang="cs-CZ" sz="1700" dirty="0" smtClean="0"/>
              <a:t>mateřské </a:t>
            </a:r>
            <a:r>
              <a:rPr lang="cs-CZ" sz="1700" dirty="0"/>
              <a:t>firmy </a:t>
            </a:r>
            <a:r>
              <a:rPr lang="cs-CZ" sz="1700" dirty="0" smtClean="0"/>
              <a:t>a </a:t>
            </a:r>
            <a:r>
              <a:rPr lang="cs-CZ" sz="1700" dirty="0"/>
              <a:t>kultury </a:t>
            </a:r>
            <a:r>
              <a:rPr lang="cs-CZ" sz="1700" dirty="0" smtClean="0"/>
              <a:t>země, </a:t>
            </a:r>
            <a:r>
              <a:rPr lang="cs-CZ" sz="1700" dirty="0"/>
              <a:t>v níž je </a:t>
            </a:r>
            <a:r>
              <a:rPr lang="cs-CZ" sz="1700" dirty="0" smtClean="0"/>
              <a:t>umístěna </a:t>
            </a:r>
            <a:r>
              <a:rPr lang="cs-CZ" sz="1700" dirty="0"/>
              <a:t>centrála, </a:t>
            </a:r>
            <a:r>
              <a:rPr lang="cs-CZ" sz="1700" dirty="0" smtClean="0"/>
              <a:t>přičemž </a:t>
            </a:r>
            <a:r>
              <a:rPr lang="cs-CZ" sz="1700" dirty="0"/>
              <a:t>míra autonomie jednotlivých </a:t>
            </a:r>
            <a:r>
              <a:rPr lang="cs-CZ" sz="1700" dirty="0" smtClean="0"/>
              <a:t>dceřiných společností </a:t>
            </a:r>
            <a:r>
              <a:rPr lang="cs-CZ" sz="1700" dirty="0"/>
              <a:t>je nízká a </a:t>
            </a:r>
            <a:r>
              <a:rPr lang="cs-CZ" sz="1700" dirty="0" smtClean="0"/>
              <a:t>klíčové </a:t>
            </a:r>
            <a:r>
              <a:rPr lang="cs-CZ" sz="1700" dirty="0"/>
              <a:t>manažerské pozice jsou obsazeny lidmi z </a:t>
            </a:r>
            <a:r>
              <a:rPr lang="cs-CZ" sz="1700" dirty="0" smtClean="0"/>
              <a:t>centrály</a:t>
            </a:r>
            <a:r>
              <a:rPr lang="cs-CZ" sz="1700" dirty="0"/>
              <a:t>. </a:t>
            </a:r>
          </a:p>
          <a:p>
            <a:pPr algn="just"/>
            <a:r>
              <a:rPr lang="cs-CZ" sz="1700" b="1" dirty="0" smtClean="0"/>
              <a:t>Polycentricky přístup </a:t>
            </a:r>
            <a:r>
              <a:rPr lang="cs-CZ" sz="1700" dirty="0" smtClean="0"/>
              <a:t>je založen na přizpůsobení se </a:t>
            </a:r>
            <a:r>
              <a:rPr lang="cs-CZ" sz="1700" dirty="0"/>
              <a:t>místním podmínkám a </a:t>
            </a:r>
            <a:r>
              <a:rPr lang="cs-CZ" sz="1700" dirty="0" smtClean="0"/>
              <a:t>kultuře </a:t>
            </a:r>
            <a:r>
              <a:rPr lang="cs-CZ" sz="1700" dirty="0"/>
              <a:t>a do </a:t>
            </a:r>
            <a:r>
              <a:rPr lang="cs-CZ" sz="1700" dirty="0" smtClean="0"/>
              <a:t>klíčových </a:t>
            </a:r>
            <a:r>
              <a:rPr lang="cs-CZ" sz="1700" dirty="0"/>
              <a:t>pozic jsou </a:t>
            </a:r>
            <a:r>
              <a:rPr lang="cs-CZ" sz="1700" dirty="0" smtClean="0"/>
              <a:t>dosazování </a:t>
            </a:r>
            <a:r>
              <a:rPr lang="cs-CZ" sz="1700" dirty="0"/>
              <a:t>místní </a:t>
            </a:r>
            <a:r>
              <a:rPr lang="cs-CZ" sz="1700" dirty="0" smtClean="0"/>
              <a:t>manažeři</a:t>
            </a:r>
            <a:r>
              <a:rPr lang="cs-CZ" sz="1700" dirty="0"/>
              <a:t>, </a:t>
            </a:r>
            <a:r>
              <a:rPr lang="cs-CZ" sz="1700" dirty="0" smtClean="0"/>
              <a:t>kteří </a:t>
            </a:r>
            <a:r>
              <a:rPr lang="cs-CZ" sz="1700" dirty="0"/>
              <a:t>nejlépe chápou požadavky trhu, sociální a </a:t>
            </a:r>
            <a:r>
              <a:rPr lang="cs-CZ" sz="1700" dirty="0" smtClean="0"/>
              <a:t>kulturní </a:t>
            </a:r>
            <a:r>
              <a:rPr lang="cs-CZ" sz="1700" dirty="0"/>
              <a:t>zvyklosti </a:t>
            </a:r>
            <a:r>
              <a:rPr lang="cs-CZ" sz="1700" dirty="0" smtClean="0"/>
              <a:t>a </a:t>
            </a:r>
            <a:r>
              <a:rPr lang="cs-CZ" sz="1700" dirty="0"/>
              <a:t>odlišnosti. </a:t>
            </a:r>
            <a:endParaRPr lang="cs-CZ" sz="1700" dirty="0" smtClean="0"/>
          </a:p>
          <a:p>
            <a:pPr algn="just"/>
            <a:r>
              <a:rPr lang="cs-CZ" sz="1700" b="1" dirty="0" smtClean="0"/>
              <a:t>Geocentrický přístup </a:t>
            </a:r>
            <a:r>
              <a:rPr lang="cs-CZ" sz="1700" dirty="0" smtClean="0"/>
              <a:t>vytváří jednotnou </a:t>
            </a:r>
            <a:r>
              <a:rPr lang="cs-CZ" sz="1700" dirty="0"/>
              <a:t>koncepci </a:t>
            </a:r>
            <a:r>
              <a:rPr lang="cs-CZ" sz="1700" dirty="0" smtClean="0"/>
              <a:t>řízení </a:t>
            </a:r>
            <a:r>
              <a:rPr lang="cs-CZ" sz="1700" dirty="0"/>
              <a:t>a </a:t>
            </a:r>
            <a:r>
              <a:rPr lang="cs-CZ" sz="1700" dirty="0" smtClean="0"/>
              <a:t>organizační kulturu </a:t>
            </a:r>
            <a:r>
              <a:rPr lang="cs-CZ" sz="1700" dirty="0"/>
              <a:t>zcela nezávislou na </a:t>
            </a:r>
            <a:r>
              <a:rPr lang="cs-CZ" sz="1700" dirty="0" smtClean="0"/>
              <a:t>kultuře</a:t>
            </a:r>
            <a:r>
              <a:rPr lang="cs-CZ" sz="1700" dirty="0"/>
              <a:t>, v níž se nachází </a:t>
            </a:r>
            <a:r>
              <a:rPr lang="cs-CZ" sz="1700" dirty="0" smtClean="0"/>
              <a:t>mateřská společnost </a:t>
            </a:r>
            <a:r>
              <a:rPr lang="cs-CZ" sz="1700" dirty="0"/>
              <a:t>i </a:t>
            </a:r>
            <a:r>
              <a:rPr lang="cs-CZ" sz="1700" dirty="0" smtClean="0"/>
              <a:t>zahraniční dceřiné společnosti</a:t>
            </a:r>
            <a:r>
              <a:rPr lang="cs-CZ" sz="1700" dirty="0"/>
              <a:t>. </a:t>
            </a:r>
          </a:p>
          <a:p>
            <a:pPr algn="just"/>
            <a:r>
              <a:rPr lang="cs-CZ" sz="1700" b="1" dirty="0" err="1" smtClean="0"/>
              <a:t>Regiocentrický</a:t>
            </a:r>
            <a:r>
              <a:rPr lang="cs-CZ" sz="1700" b="1" dirty="0" smtClean="0"/>
              <a:t> přístup </a:t>
            </a:r>
            <a:r>
              <a:rPr lang="cs-CZ" sz="1700" dirty="0" smtClean="0"/>
              <a:t>spojuje </a:t>
            </a:r>
            <a:r>
              <a:rPr lang="cs-CZ" sz="1700" dirty="0"/>
              <a:t>podstatné kulturní prvky </a:t>
            </a:r>
            <a:r>
              <a:rPr lang="cs-CZ" sz="1700" dirty="0" smtClean="0"/>
              <a:t>mateřské společnosti </a:t>
            </a:r>
            <a:r>
              <a:rPr lang="cs-CZ" sz="1700" dirty="0"/>
              <a:t>a lokálních kultur v </a:t>
            </a:r>
            <a:r>
              <a:rPr lang="cs-CZ" sz="1700" dirty="0" smtClean="0"/>
              <a:t>zahraničí</a:t>
            </a:r>
            <a:r>
              <a:rPr lang="cs-CZ" sz="1700" dirty="0"/>
              <a:t>. </a:t>
            </a:r>
          </a:p>
          <a:p>
            <a:pPr lvl="1" algn="just"/>
            <a:endParaRPr lang="cs-CZ" sz="1700" dirty="0"/>
          </a:p>
          <a:p>
            <a:pPr marL="463550" lvl="1" algn="just">
              <a:buFont typeface="Arial" panose="020B0604020202020204" pitchFamily="34" charset="0"/>
              <a:buChar char="•"/>
            </a:pPr>
            <a:endParaRPr lang="cs-CZ" sz="1700" dirty="0" smtClean="0"/>
          </a:p>
          <a:p>
            <a:pPr algn="just"/>
            <a:endParaRPr lang="cs-CZ" sz="1700" dirty="0"/>
          </a:p>
          <a:p>
            <a:pPr algn="just"/>
            <a:endParaRPr lang="cs-CZ" sz="17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840760" cy="507703"/>
          </a:xfrm>
        </p:spPr>
        <p:txBody>
          <a:bodyPr/>
          <a:lstStyle/>
          <a:p>
            <a:r>
              <a:rPr lang="cs-CZ" dirty="0" smtClean="0"/>
              <a:t>EPRG model</a:t>
            </a:r>
            <a:endParaRPr lang="cs-CZ" dirty="0"/>
          </a:p>
        </p:txBody>
      </p:sp>
    </p:spTree>
    <p:extLst>
      <p:ext uri="{BB962C8B-B14F-4D97-AF65-F5344CB8AC3E}">
        <p14:creationId xmlns:p14="http://schemas.microsoft.com/office/powerpoint/2010/main" val="40924822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840760" cy="507703"/>
          </a:xfrm>
        </p:spPr>
        <p:txBody>
          <a:bodyPr/>
          <a:lstStyle/>
          <a:p>
            <a:r>
              <a:rPr lang="cs-CZ" dirty="0" smtClean="0"/>
              <a:t>EPRG model</a:t>
            </a:r>
            <a:endParaRPr lang="cs-CZ" dirty="0"/>
          </a:p>
        </p:txBody>
      </p:sp>
      <p:pic>
        <p:nvPicPr>
          <p:cNvPr id="4" name="Obrázek 3"/>
          <p:cNvPicPr>
            <a:picLocks noChangeAspect="1"/>
          </p:cNvPicPr>
          <p:nvPr/>
        </p:nvPicPr>
        <p:blipFill rotWithShape="1">
          <a:blip r:embed="rId2"/>
          <a:srcRect t="23121" b="7501"/>
          <a:stretch/>
        </p:blipFill>
        <p:spPr>
          <a:xfrm>
            <a:off x="467544" y="843558"/>
            <a:ext cx="7092280" cy="3528392"/>
          </a:xfrm>
          <a:prstGeom prst="rect">
            <a:avLst/>
          </a:prstGeom>
        </p:spPr>
      </p:pic>
    </p:spTree>
    <p:extLst>
      <p:ext uri="{BB962C8B-B14F-4D97-AF65-F5344CB8AC3E}">
        <p14:creationId xmlns:p14="http://schemas.microsoft.com/office/powerpoint/2010/main" val="40651004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21619"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dirty="0"/>
              <a:t>Důležité je dosažení rovnováhy mezi příliš rozsáhlým a příliš malým delegováním a přehnaným a nedostatečným dohledem na práci. Z tohoto pohledu můžeme rozeznávat určitou míru delegování, jak to </a:t>
            </a:r>
            <a:r>
              <a:rPr lang="cs-CZ" sz="1800" dirty="0" smtClean="0"/>
              <a:t>uvedl:</a:t>
            </a:r>
            <a:endParaRPr lang="cs-CZ" sz="1800" dirty="0"/>
          </a:p>
          <a:p>
            <a:pPr lvl="0" algn="just"/>
            <a:r>
              <a:rPr lang="cs-CZ" sz="1800" dirty="0"/>
              <a:t>manažer přiděluje úkoly, ale vše má pod kontrolou;</a:t>
            </a:r>
          </a:p>
          <a:p>
            <a:pPr lvl="0" algn="just"/>
            <a:r>
              <a:rPr lang="cs-CZ" sz="1800" dirty="0"/>
              <a:t>manažer poskytuje konkrétní instrukce a stále prověřuje práci;</a:t>
            </a:r>
          </a:p>
          <a:p>
            <a:pPr lvl="0" algn="just"/>
            <a:r>
              <a:rPr lang="cs-CZ" sz="1800" dirty="0"/>
              <a:t>manažer stručně informuje pracovníka a pravidelně prověřuje práci;</a:t>
            </a:r>
          </a:p>
          <a:p>
            <a:pPr lvl="0" algn="just"/>
            <a:r>
              <a:rPr lang="cs-CZ" sz="1800" dirty="0"/>
              <a:t>manažer poskytuje pracovníkovi všeobecné pokyny a určitou volnost a vyžaduje zpětnou vazbu;</a:t>
            </a:r>
          </a:p>
          <a:p>
            <a:pPr algn="just"/>
            <a:r>
              <a:rPr lang="cs-CZ" sz="1800" dirty="0"/>
              <a:t>manažer pověřuje pracovníka, aby sám řídil plnění úkolu</a:t>
            </a:r>
            <a:r>
              <a:rPr lang="cs-CZ" sz="1800" dirty="0" smtClean="0"/>
              <a:t>.</a:t>
            </a:r>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Míra delegování</a:t>
            </a:r>
            <a:endParaRPr lang="cs-CZ" dirty="0"/>
          </a:p>
        </p:txBody>
      </p:sp>
    </p:spTree>
    <p:extLst>
      <p:ext uri="{BB962C8B-B14F-4D97-AF65-F5344CB8AC3E}">
        <p14:creationId xmlns:p14="http://schemas.microsoft.com/office/powerpoint/2010/main" val="4368212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179512" y="680257"/>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dirty="0"/>
              <a:t>Vlastní </a:t>
            </a:r>
            <a:r>
              <a:rPr lang="cs-CZ" sz="1800" b="1" dirty="0"/>
              <a:t>proces delegování</a:t>
            </a:r>
            <a:r>
              <a:rPr lang="cs-CZ" sz="1800" dirty="0"/>
              <a:t> zahrnuje tyto kroky (</a:t>
            </a:r>
            <a:r>
              <a:rPr lang="cs-CZ" sz="1800" dirty="0" err="1"/>
              <a:t>Koontz</a:t>
            </a:r>
            <a:r>
              <a:rPr lang="cs-CZ" sz="1800" dirty="0"/>
              <a:t> et al., 1993):</a:t>
            </a:r>
          </a:p>
          <a:p>
            <a:pPr lvl="0" algn="just"/>
            <a:r>
              <a:rPr lang="cs-CZ" sz="1800" dirty="0"/>
              <a:t>věcná stránka – řešen problém „komu“ a „co“ delegovat - znalost podřízených a jejich kvalifikační předpoklady;</a:t>
            </a:r>
          </a:p>
          <a:p>
            <a:pPr lvl="0" algn="just"/>
            <a:r>
              <a:rPr lang="cs-CZ" sz="1800" dirty="0"/>
              <a:t>formální stránka – řeší problém „jak“ delegovat – znalost struktury osobnosti podřízených;</a:t>
            </a:r>
          </a:p>
          <a:p>
            <a:pPr lvl="0" algn="just"/>
            <a:r>
              <a:rPr lang="cs-CZ" sz="1800" dirty="0"/>
              <a:t>předmět procesu delegování – jednotlivé činnosti, úkoly, oblasti rozhodování, pravomoci.</a:t>
            </a:r>
          </a:p>
          <a:p>
            <a:pPr marL="0" indent="0" algn="just">
              <a:buNone/>
            </a:pPr>
            <a:endParaRPr lang="cs-CZ" sz="1800" dirty="0"/>
          </a:p>
          <a:p>
            <a:pPr marL="0" indent="0" algn="just">
              <a:buNone/>
            </a:pPr>
            <a:r>
              <a:rPr lang="cs-CZ" sz="1800" dirty="0" smtClean="0"/>
              <a:t>Efektivní </a:t>
            </a:r>
            <a:r>
              <a:rPr lang="cs-CZ" sz="1800" dirty="0"/>
              <a:t>delegování podle Koubka (2007) vyžaduje (Koubek, 2007) analýzu práce manažera, plánování, výběr vhodných pracovníků, správný způsob zadání a přiměřenou podporu. Analýza práce manažera spočívá v analýze pracovních povinností a odpovědnosti manažera a na základě této analýzy manažer může specifikovat úkoly vhodné a nevhodné pro delegování.</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Proces delegování</a:t>
            </a:r>
            <a:endParaRPr lang="cs-CZ" dirty="0"/>
          </a:p>
        </p:txBody>
      </p:sp>
    </p:spTree>
    <p:extLst>
      <p:ext uri="{BB962C8B-B14F-4D97-AF65-F5344CB8AC3E}">
        <p14:creationId xmlns:p14="http://schemas.microsoft.com/office/powerpoint/2010/main" val="33986164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357188" lvl="1" indent="-357188" algn="just">
              <a:buFont typeface="Arial" panose="020B0604020202020204" pitchFamily="34" charset="0"/>
              <a:buChar char="•"/>
            </a:pPr>
            <a:r>
              <a:rPr lang="cs-CZ" sz="1800" dirty="0"/>
              <a:t>rutinní práce;</a:t>
            </a:r>
          </a:p>
          <a:p>
            <a:pPr marL="357188" lvl="1" indent="-357188" algn="just">
              <a:buFont typeface="Arial" panose="020B0604020202020204" pitchFamily="34" charset="0"/>
              <a:buChar char="•"/>
            </a:pPr>
            <a:r>
              <a:rPr lang="cs-CZ" sz="1800" dirty="0"/>
              <a:t>práce, které jiní dokážou udělat lépe, rychleji a ekonomičtěji;</a:t>
            </a:r>
          </a:p>
          <a:p>
            <a:pPr marL="357188" lvl="1" indent="-357188" algn="just">
              <a:buFont typeface="Arial" panose="020B0604020202020204" pitchFamily="34" charset="0"/>
              <a:buChar char="•"/>
            </a:pPr>
            <a:r>
              <a:rPr lang="cs-CZ" sz="1800" dirty="0"/>
              <a:t>drobné a opakující se úkoly, které dělá manažer nejčastěji a zpravidla zabírají velkou část dne;</a:t>
            </a:r>
          </a:p>
          <a:p>
            <a:pPr marL="357188" lvl="1" indent="-357188" algn="just">
              <a:buFont typeface="Arial" panose="020B0604020202020204" pitchFamily="34" charset="0"/>
              <a:buChar char="•"/>
            </a:pPr>
            <a:r>
              <a:rPr lang="cs-CZ" sz="1800" dirty="0"/>
              <a:t>práce umožňující rozvoj a zvýšení motivace podřízených;</a:t>
            </a:r>
          </a:p>
          <a:p>
            <a:pPr marL="357188" lvl="1" indent="-357188" algn="just">
              <a:buFont typeface="Arial" panose="020B0604020202020204" pitchFamily="34" charset="0"/>
              <a:buChar char="•"/>
            </a:pPr>
            <a:r>
              <a:rPr lang="cs-CZ" sz="1800" dirty="0"/>
              <a:t>činnosti oživující rutinní práci podřízených;</a:t>
            </a:r>
          </a:p>
          <a:p>
            <a:pPr marL="357188" lvl="1" indent="-357188" algn="just">
              <a:buFont typeface="Arial" panose="020B0604020202020204" pitchFamily="34" charset="0"/>
              <a:buChar char="•"/>
            </a:pPr>
            <a:r>
              <a:rPr lang="cs-CZ" sz="1800" dirty="0"/>
              <a:t>činnosti, které učiní práci podřízených komplexnější.</a:t>
            </a:r>
          </a:p>
          <a:p>
            <a:pPr marL="0" indent="0" algn="just">
              <a:buNone/>
            </a:pP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Činnosti vhodné k delegování</a:t>
            </a:r>
            <a:endParaRPr lang="cs-CZ" dirty="0"/>
          </a:p>
        </p:txBody>
      </p:sp>
    </p:spTree>
    <p:extLst>
      <p:ext uri="{BB962C8B-B14F-4D97-AF65-F5344CB8AC3E}">
        <p14:creationId xmlns:p14="http://schemas.microsoft.com/office/powerpoint/2010/main" val="24455782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357188" lvl="1" indent="-357188" algn="just">
              <a:buFont typeface="Arial" panose="020B0604020202020204" pitchFamily="34" charset="0"/>
              <a:buChar char="•"/>
            </a:pPr>
            <a:r>
              <a:rPr lang="cs-CZ" sz="1800" dirty="0"/>
              <a:t>práce obsahující důvěrné informace;</a:t>
            </a:r>
          </a:p>
          <a:p>
            <a:pPr marL="357188" lvl="1" indent="-357188" algn="just">
              <a:buFont typeface="Arial" panose="020B0604020202020204" pitchFamily="34" charset="0"/>
              <a:buChar char="•"/>
            </a:pPr>
            <a:r>
              <a:rPr lang="cs-CZ" sz="1800" dirty="0"/>
              <a:t>úkoly velmi důležité a jejichž řádné a včasné splnění může zajistit jen sám manažer;</a:t>
            </a:r>
          </a:p>
          <a:p>
            <a:pPr marL="357188" lvl="1" indent="-357188" algn="just">
              <a:buFont typeface="Arial" panose="020B0604020202020204" pitchFamily="34" charset="0"/>
              <a:buChar char="•"/>
            </a:pPr>
            <a:r>
              <a:rPr lang="cs-CZ" sz="1800" dirty="0"/>
              <a:t>nové úkoly, na které nebyli pracovníci připraveni;</a:t>
            </a:r>
          </a:p>
          <a:p>
            <a:pPr marL="357188" lvl="1" indent="-357188" algn="just">
              <a:buFont typeface="Arial" panose="020B0604020202020204" pitchFamily="34" charset="0"/>
              <a:buChar char="•"/>
            </a:pPr>
            <a:r>
              <a:rPr lang="cs-CZ" sz="1800" dirty="0"/>
              <a:t>úkoly, které jsou bezvýhradnou povinností manažera, i když jsou nepříjemné;</a:t>
            </a:r>
          </a:p>
          <a:p>
            <a:pPr marL="357188" lvl="1" indent="-357188" algn="just">
              <a:buFont typeface="Arial" panose="020B0604020202020204" pitchFamily="34" charset="0"/>
              <a:buChar char="•"/>
            </a:pPr>
            <a:r>
              <a:rPr lang="cs-CZ" sz="1800" dirty="0"/>
              <a:t>delikátní odpovědnost;</a:t>
            </a:r>
          </a:p>
          <a:p>
            <a:pPr marL="357188" lvl="1" indent="-357188" algn="just">
              <a:buFont typeface="Arial" panose="020B0604020202020204" pitchFamily="34" charset="0"/>
              <a:buChar char="•"/>
            </a:pPr>
            <a:r>
              <a:rPr lang="cs-CZ" sz="1800" dirty="0"/>
              <a:t>vágně nebo špatně definované úkoly.</a:t>
            </a:r>
          </a:p>
          <a:p>
            <a:pPr marL="0" indent="0" algn="just">
              <a:buNone/>
            </a:pP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Činnosti nevhodné k delegování</a:t>
            </a:r>
            <a:endParaRPr lang="cs-CZ" dirty="0"/>
          </a:p>
        </p:txBody>
      </p:sp>
    </p:spTree>
    <p:extLst>
      <p:ext uri="{BB962C8B-B14F-4D97-AF65-F5344CB8AC3E}">
        <p14:creationId xmlns:p14="http://schemas.microsoft.com/office/powerpoint/2010/main" val="40163372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Týmová práce, a tudíž i řízení týmů, je </a:t>
            </a:r>
            <a:r>
              <a:rPr lang="cs-CZ" sz="1800" dirty="0" smtClean="0"/>
              <a:t>uplatnitelná </a:t>
            </a:r>
            <a:r>
              <a:rPr lang="cs-CZ" sz="1800" dirty="0"/>
              <a:t>ve všech organizacích bez ohledu na jejich velikost nebo zaměření. Je ale také potřeba si uvědomit, že týmová práce není nadřazena ostatním formám organizace. </a:t>
            </a:r>
            <a:r>
              <a:rPr lang="cs-CZ" sz="1800" dirty="0" smtClean="0"/>
              <a:t>Je </a:t>
            </a:r>
            <a:r>
              <a:rPr lang="cs-CZ" sz="1800" dirty="0"/>
              <a:t>potřeba rozpoznávat pracovní skupinu a tým. </a:t>
            </a:r>
            <a:endParaRPr lang="cs-CZ" sz="1800" dirty="0" smtClean="0"/>
          </a:p>
          <a:p>
            <a:pPr algn="just"/>
            <a:r>
              <a:rPr lang="cs-CZ" sz="1800" b="1" dirty="0" smtClean="0"/>
              <a:t>Pracovní </a:t>
            </a:r>
            <a:r>
              <a:rPr lang="cs-CZ" sz="1800" b="1" dirty="0"/>
              <a:t>skupina </a:t>
            </a:r>
            <a:r>
              <a:rPr lang="cs-CZ" sz="1800" dirty="0"/>
              <a:t>představuje skupinu kolegů, kteří pracují společně. </a:t>
            </a:r>
            <a:endParaRPr lang="cs-CZ" sz="1800" dirty="0" smtClean="0"/>
          </a:p>
          <a:p>
            <a:pPr algn="just"/>
            <a:r>
              <a:rPr lang="cs-CZ" sz="1800" dirty="0" smtClean="0"/>
              <a:t>Zatímco </a:t>
            </a:r>
            <a:r>
              <a:rPr lang="cs-CZ" sz="1800" dirty="0"/>
              <a:t>v týmu lidé skutečně spolupracují, mají společné cíle a společně chápou to, jaké úkoly mají být splněny. </a:t>
            </a:r>
            <a:r>
              <a:rPr lang="cs-CZ" sz="1800" dirty="0" smtClean="0"/>
              <a:t>Týmová </a:t>
            </a:r>
            <a:r>
              <a:rPr lang="cs-CZ" sz="1800" dirty="0"/>
              <a:t>práce je postavena na synergii, což znamená, že hodnoty dosahované skupinou značně převyšují hodnoty, které jsou schopni vytvořit členové skupiny samostatně. </a:t>
            </a:r>
          </a:p>
          <a:p>
            <a:pPr algn="just"/>
            <a:r>
              <a:rPr lang="cs-CZ" sz="1800" dirty="0"/>
              <a:t>Tým je skupina lidí se vzájemně se doplňujícími dovednostmi, kteří jsou oddáni společnému účelu, pracovním cílům a přístupu k práci, za něž jsou vzájemně odpovědni </a:t>
            </a:r>
          </a:p>
          <a:p>
            <a:pPr marL="0" indent="0" algn="just">
              <a:buNone/>
            </a:pP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Týmová práce</a:t>
            </a:r>
            <a:endParaRPr lang="cs-CZ" dirty="0"/>
          </a:p>
        </p:txBody>
      </p:sp>
    </p:spTree>
    <p:extLst>
      <p:ext uri="{BB962C8B-B14F-4D97-AF65-F5344CB8AC3E}">
        <p14:creationId xmlns:p14="http://schemas.microsoft.com/office/powerpoint/2010/main" val="12949247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smtClean="0"/>
              <a:t>Tým </a:t>
            </a:r>
            <a:r>
              <a:rPr lang="cs-CZ" sz="1600" dirty="0"/>
              <a:t>je skupina lidí se vzájemně se doplňujícími dovednostmi, kteří jsou oddáni společnému účelu, pracovním cílům a přístupu k práci, za něž jsou vzájemně </a:t>
            </a:r>
            <a:r>
              <a:rPr lang="cs-CZ" sz="1600" dirty="0" smtClean="0"/>
              <a:t>odpovědni. </a:t>
            </a:r>
          </a:p>
          <a:p>
            <a:pPr marL="0" indent="0" algn="just">
              <a:buNone/>
            </a:pPr>
            <a:r>
              <a:rPr lang="cs-CZ" sz="1600" dirty="0" smtClean="0"/>
              <a:t>Rozlišujeme </a:t>
            </a:r>
            <a:r>
              <a:rPr lang="cs-CZ" sz="1600" dirty="0"/>
              <a:t>dvě podoby týmů:</a:t>
            </a:r>
          </a:p>
          <a:p>
            <a:pPr lvl="0" algn="just"/>
            <a:r>
              <a:rPr lang="cs-CZ" sz="1600" b="1" dirty="0"/>
              <a:t>pracovní týmy </a:t>
            </a:r>
            <a:r>
              <a:rPr lang="cs-CZ" sz="1600" dirty="0"/>
              <a:t>– spolupracují neustále a existují dlouhou dobu a podléhají více či vysoké fluktuaci;</a:t>
            </a:r>
          </a:p>
          <a:p>
            <a:pPr algn="just"/>
            <a:r>
              <a:rPr lang="cs-CZ" sz="1600" b="1" dirty="0"/>
              <a:t>přechodné týmy </a:t>
            </a:r>
            <a:r>
              <a:rPr lang="cs-CZ" sz="1600" dirty="0"/>
              <a:t>– vznikají za účelem vyřešení určitého úkolu a dosažení jistého cíle, typickými příklady jsou projektové týmy nebo pracovní skupiny na zlepšování kvality</a:t>
            </a:r>
            <a:r>
              <a:rPr lang="cs-CZ" sz="1600" dirty="0" smtClean="0"/>
              <a:t>.</a:t>
            </a:r>
          </a:p>
          <a:p>
            <a:pPr marL="0" indent="0" algn="just">
              <a:buNone/>
            </a:pPr>
            <a:r>
              <a:rPr lang="cs-CZ" sz="1600" dirty="0"/>
              <a:t>Pozitivní vývoj </a:t>
            </a:r>
            <a:r>
              <a:rPr lang="cs-CZ" sz="1600" dirty="0" smtClean="0"/>
              <a:t>týmu závisí </a:t>
            </a:r>
            <a:r>
              <a:rPr lang="cs-CZ" sz="1600" dirty="0"/>
              <a:t>na dvou skupinách faktorů, a to </a:t>
            </a:r>
            <a:r>
              <a:rPr lang="cs-CZ" sz="1600" dirty="0" smtClean="0"/>
              <a:t>na:</a:t>
            </a:r>
          </a:p>
          <a:p>
            <a:pPr algn="just"/>
            <a:r>
              <a:rPr lang="cs-CZ" sz="1600" b="1" dirty="0" smtClean="0"/>
              <a:t>Tvrdé </a:t>
            </a:r>
            <a:r>
              <a:rPr lang="cs-CZ" sz="1600" b="1" dirty="0"/>
              <a:t>faktory jako předpoklad </a:t>
            </a:r>
            <a:r>
              <a:rPr lang="cs-CZ" sz="1600" dirty="0"/>
              <a:t>znamená, že musí být možná spolupráce s dostatečnou komunikací, skupina nesmí být moc veliká a rámcové podmínky musí souhlasit. </a:t>
            </a:r>
            <a:endParaRPr lang="cs-CZ" sz="1600" dirty="0" smtClean="0"/>
          </a:p>
          <a:p>
            <a:pPr algn="just"/>
            <a:r>
              <a:rPr lang="cs-CZ" sz="1600" b="1" dirty="0" smtClean="0"/>
              <a:t>Měkké </a:t>
            </a:r>
            <a:r>
              <a:rPr lang="cs-CZ" sz="1600" b="1" dirty="0"/>
              <a:t>faktory jako základ </a:t>
            </a:r>
            <a:r>
              <a:rPr lang="cs-CZ" sz="1600" dirty="0"/>
              <a:t>předpokládají, že kolegové musí mít zájem na dobré spolupráci, musí být sami ochotni angažovat se ve společné věci. </a:t>
            </a:r>
          </a:p>
          <a:p>
            <a:pPr marL="0" indent="0" algn="just">
              <a:buNone/>
            </a:pP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Týmy I</a:t>
            </a:r>
            <a:endParaRPr lang="cs-CZ" dirty="0"/>
          </a:p>
        </p:txBody>
      </p:sp>
    </p:spTree>
    <p:extLst>
      <p:ext uri="{BB962C8B-B14F-4D97-AF65-F5344CB8AC3E}">
        <p14:creationId xmlns:p14="http://schemas.microsoft.com/office/powerpoint/2010/main" val="4213377604"/>
      </p:ext>
    </p:extLst>
  </p:cSld>
  <p:clrMapOvr>
    <a:masterClrMapping/>
  </p:clrMapOvr>
  <p:timing>
    <p:tnLst>
      <p:par>
        <p:cTn id="1" dur="indefinite" restart="never" nodeType="tmRoot"/>
      </p:par>
    </p:tnLst>
  </p:timing>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4234</TotalTime>
  <Words>3411</Words>
  <Application>Microsoft Office PowerPoint</Application>
  <PresentationFormat>Předvádění na obrazovce (16:9)</PresentationFormat>
  <Paragraphs>236</Paragraphs>
  <Slides>31</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31</vt:i4>
      </vt:variant>
    </vt:vector>
  </HeadingPairs>
  <TitlesOfParts>
    <vt:vector size="36" baseType="lpstr">
      <vt:lpstr>Arial</vt:lpstr>
      <vt:lpstr>Calibri</vt:lpstr>
      <vt:lpstr>Enriqueta</vt:lpstr>
      <vt:lpstr>Times New Roman</vt:lpstr>
      <vt:lpstr>SLU</vt:lpstr>
      <vt:lpstr>Manažerské techniky a přístupy</vt:lpstr>
      <vt:lpstr>Manažerské přístupy</vt:lpstr>
      <vt:lpstr>Delegování</vt:lpstr>
      <vt:lpstr>Míra delegování</vt:lpstr>
      <vt:lpstr>Proces delegování</vt:lpstr>
      <vt:lpstr>Činnosti vhodné k delegování</vt:lpstr>
      <vt:lpstr>Činnosti nevhodné k delegování</vt:lpstr>
      <vt:lpstr>Týmová práce</vt:lpstr>
      <vt:lpstr>Týmy I</vt:lpstr>
      <vt:lpstr>Týmy II</vt:lpstr>
      <vt:lpstr>Týmy III</vt:lpstr>
      <vt:lpstr>Týmové role podle Belbina</vt:lpstr>
      <vt:lpstr>Management by Objectives MBO </vt:lpstr>
      <vt:lpstr>Metoda Balanced Scorecard</vt:lpstr>
      <vt:lpstr>Základní charakteristiky metody BSC</vt:lpstr>
      <vt:lpstr>Perspektivy metody BSC</vt:lpstr>
      <vt:lpstr>Time management</vt:lpstr>
      <vt:lpstr>Generace Time managementu</vt:lpstr>
      <vt:lpstr>Plánování času</vt:lpstr>
      <vt:lpstr>Nástroje plánování času</vt:lpstr>
      <vt:lpstr>Techniky řízení času</vt:lpstr>
      <vt:lpstr>Manažerské přístupy v mezinárodním prostředí</vt:lpstr>
      <vt:lpstr>Interkulturní kompetence I</vt:lpstr>
      <vt:lpstr>Interkulturní kompetence</vt:lpstr>
      <vt:lpstr>Interkulturní kompetence II</vt:lpstr>
      <vt:lpstr>Typy mezinárodních manažerů</vt:lpstr>
      <vt:lpstr>Americký management</vt:lpstr>
      <vt:lpstr>Japonský management I</vt:lpstr>
      <vt:lpstr>Japonský management II</vt:lpstr>
      <vt:lpstr>EPRG model</vt:lpstr>
      <vt:lpstr>EPRG model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zap0046</cp:lastModifiedBy>
  <cp:revision>473</cp:revision>
  <dcterms:created xsi:type="dcterms:W3CDTF">2016-07-06T15:42:34Z</dcterms:created>
  <dcterms:modified xsi:type="dcterms:W3CDTF">2020-05-06T18:42:14Z</dcterms:modified>
</cp:coreProperties>
</file>