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21" r:id="rId3"/>
    <p:sldId id="323" r:id="rId4"/>
    <p:sldId id="326" r:id="rId5"/>
    <p:sldId id="327" r:id="rId6"/>
    <p:sldId id="328" r:id="rId7"/>
    <p:sldId id="329" r:id="rId8"/>
    <p:sldId id="331" r:id="rId9"/>
    <p:sldId id="336" r:id="rId10"/>
    <p:sldId id="348" r:id="rId11"/>
    <p:sldId id="349" r:id="rId12"/>
    <p:sldId id="337" r:id="rId13"/>
    <p:sldId id="341" r:id="rId14"/>
    <p:sldId id="350" r:id="rId15"/>
    <p:sldId id="345" r:id="rId16"/>
    <p:sldId id="339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11.03.2020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organizační struktury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Funkční </a:t>
            </a:r>
            <a:r>
              <a:rPr lang="cs-CZ" sz="1800" b="1" dirty="0"/>
              <a:t>struktury </a:t>
            </a:r>
            <a:r>
              <a:rPr lang="cs-CZ" sz="1800" dirty="0" smtClean="0"/>
              <a:t>– myšlenkou </a:t>
            </a:r>
            <a:r>
              <a:rPr lang="cs-CZ" sz="1800" dirty="0"/>
              <a:t>funkční struktury je seskupení pracovníků, kteří pracují na podobných úkolech v jednom úseku podniku. Funkční struktura má tendenci centralizovat proces rozhodování na nejvyšší úrovni podniku. Rozhodnutí o koordinaci aktivit v jednotlivých úsecích vycházejí z nejvyšší úrovně podniku</a:t>
            </a:r>
            <a:r>
              <a:rPr lang="cs-CZ" sz="1800" dirty="0" smtClean="0"/>
              <a:t>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/>
            <a:r>
              <a:rPr lang="cs-CZ" sz="1800" b="1" dirty="0"/>
              <a:t>Výrobkové, zákaznické, teritoriální a ostatní účelové </a:t>
            </a:r>
            <a:r>
              <a:rPr lang="cs-CZ" sz="1800" b="1" dirty="0" smtClean="0"/>
              <a:t>struktury</a:t>
            </a:r>
            <a:r>
              <a:rPr lang="cs-CZ" sz="1800" b="1" dirty="0"/>
              <a:t> </a:t>
            </a:r>
            <a:r>
              <a:rPr lang="cs-CZ" sz="1800" dirty="0" smtClean="0"/>
              <a:t>– vnitřní </a:t>
            </a:r>
            <a:r>
              <a:rPr lang="cs-CZ" sz="1800" dirty="0"/>
              <a:t>organizační členění jednotlivých </a:t>
            </a:r>
            <a:r>
              <a:rPr lang="cs-CZ" sz="1800" dirty="0" smtClean="0"/>
              <a:t>výrobkově (popř. zákaznické, teritoriální a jiné) </a:t>
            </a:r>
            <a:r>
              <a:rPr lang="cs-CZ" sz="1800" dirty="0"/>
              <a:t>specializovaných úseků může být založeno na funkční dělbě </a:t>
            </a:r>
            <a:r>
              <a:rPr lang="cs-CZ" sz="1800" dirty="0" smtClean="0"/>
              <a:t>práce</a:t>
            </a:r>
            <a:r>
              <a:rPr lang="cs-CZ" sz="1800" dirty="0"/>
              <a:t>. </a:t>
            </a:r>
            <a:r>
              <a:rPr lang="cs-CZ" sz="1800" dirty="0" smtClean="0"/>
              <a:t>Všechny </a:t>
            </a:r>
            <a:r>
              <a:rPr lang="cs-CZ" sz="1800" dirty="0"/>
              <a:t>řídící činnosti se sdružují do jedné organizační jednotky (úseku, oddělení, střediska), která odpovídá za jeden typ výrobku </a:t>
            </a:r>
            <a:r>
              <a:rPr lang="cs-CZ" sz="1800" dirty="0" smtClean="0"/>
              <a:t>(skupinu zákazníků, teritoria) </a:t>
            </a:r>
            <a:r>
              <a:rPr lang="cs-CZ" sz="1800" dirty="0"/>
              <a:t>a řídí je jeden manažer.</a:t>
            </a:r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seskupování činností</a:t>
            </a:r>
          </a:p>
        </p:txBody>
      </p:sp>
    </p:spTree>
    <p:extLst>
      <p:ext uri="{BB962C8B-B14F-4D97-AF65-F5344CB8AC3E}">
        <p14:creationId xmlns:p14="http://schemas.microsoft.com/office/powerpoint/2010/main" val="30459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Strmá struktura </a:t>
            </a:r>
            <a:r>
              <a:rPr lang="cs-CZ" sz="1800" dirty="0" smtClean="0"/>
              <a:t>– vysoce </a:t>
            </a:r>
            <a:r>
              <a:rPr lang="cs-CZ" sz="1800" dirty="0"/>
              <a:t>centralizovaná struktura s vysokým počtem hierarchických úrovní. Obecně lze konstatovat, že čím větší je počet stupňů řízení (tj. čím strmější je organizační struktura), tím déle trvá iniciace a implementace změn – tj. firma se stává méně flexibilní</a:t>
            </a:r>
            <a:endParaRPr lang="cs-CZ" sz="1800" dirty="0" smtClean="0"/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/>
            <a:r>
              <a:rPr lang="cs-CZ" sz="1800" b="1" dirty="0"/>
              <a:t>Plochá struktura </a:t>
            </a:r>
            <a:r>
              <a:rPr lang="cs-CZ" sz="1800" dirty="0"/>
              <a:t>- je taková organizace, která má nízký počet stupňů řízení. Znamená to nízký počet stupňů organizačních jednotek. Plochá organizace je velmi pružná v rozhodování, protože tok </a:t>
            </a:r>
            <a:r>
              <a:rPr lang="cs-CZ" sz="1800" dirty="0" smtClean="0"/>
              <a:t>informací </a:t>
            </a:r>
            <a:r>
              <a:rPr lang="cs-CZ" sz="1800" dirty="0"/>
              <a:t>od nejníže postavených pracovníků k nejvyššímu </a:t>
            </a:r>
            <a:r>
              <a:rPr lang="cs-CZ" sz="1800" dirty="0" smtClean="0"/>
              <a:t>vedení </a:t>
            </a:r>
            <a:r>
              <a:rPr lang="cs-CZ" sz="1800" dirty="0"/>
              <a:t>organizace je rychlý a </a:t>
            </a:r>
            <a:r>
              <a:rPr lang="cs-CZ" sz="1800" dirty="0" smtClean="0"/>
              <a:t>krátký.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</a:t>
            </a:r>
            <a:r>
              <a:rPr lang="cs-CZ" dirty="0" smtClean="0"/>
              <a:t>rozpětí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79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Strmá organizační struktura</a:t>
            </a:r>
            <a:endParaRPr lang="cs-CZ" dirty="0"/>
          </a:p>
        </p:txBody>
      </p:sp>
      <p:pic>
        <p:nvPicPr>
          <p:cNvPr id="6" name="Zástupný symbol pro obsah 3" descr="strmá stuktura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632" y="950162"/>
            <a:ext cx="5813375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Plochá organizační struktura</a:t>
            </a:r>
            <a:endParaRPr lang="cs-CZ" dirty="0"/>
          </a:p>
        </p:txBody>
      </p:sp>
      <p:pic>
        <p:nvPicPr>
          <p:cNvPr id="5" name="Zástupný symbol pro obsah 3" descr="plochá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1131590"/>
            <a:ext cx="6552728" cy="30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11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1123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Liniová </a:t>
            </a:r>
            <a:r>
              <a:rPr lang="cs-CZ" sz="1800" b="1" dirty="0" smtClean="0"/>
              <a:t>struktura </a:t>
            </a:r>
            <a:r>
              <a:rPr lang="cs-CZ" sz="1800" dirty="0" smtClean="0"/>
              <a:t>– pozice </a:t>
            </a:r>
            <a:r>
              <a:rPr lang="cs-CZ" sz="1800" dirty="0"/>
              <a:t>a vztahy nadřízenosti a podřízenosti jsou uspořádány a orientovány vertikálně. Každý nadřízený má jasně přidělené podřízené a každý podřízený má jasně přiděleného </a:t>
            </a:r>
            <a:r>
              <a:rPr lang="cs-CZ" sz="1800" dirty="0" smtClean="0"/>
              <a:t>nadřízeného.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Funkcionální struktura </a:t>
            </a:r>
            <a:r>
              <a:rPr lang="cs-CZ" sz="1800" dirty="0" smtClean="0"/>
              <a:t>– základem </a:t>
            </a:r>
            <a:r>
              <a:rPr lang="cs-CZ" sz="1800" dirty="0"/>
              <a:t>této struktury je uspořádání, kdy má pracovník různé nadřízené pro různé oblasti fungování </a:t>
            </a:r>
            <a:r>
              <a:rPr lang="cs-CZ" sz="1800" dirty="0" smtClean="0"/>
              <a:t>organizace.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 smtClean="0"/>
              <a:t>Liniově-štábní struktura </a:t>
            </a:r>
            <a:r>
              <a:rPr lang="cs-CZ" sz="1800" dirty="0" smtClean="0"/>
              <a:t>– jde </a:t>
            </a:r>
            <a:r>
              <a:rPr lang="cs-CZ" sz="1800" dirty="0"/>
              <a:t>uspořádání založené </a:t>
            </a:r>
            <a:r>
              <a:rPr lang="cs-CZ" sz="1800" dirty="0" smtClean="0"/>
              <a:t>na liniové struktuře rozšířené </a:t>
            </a:r>
            <a:r>
              <a:rPr lang="cs-CZ" sz="1800" dirty="0"/>
              <a:t>o takzvané štábní útvary, které zajišťují podporu řídících činností pro různé hierarchické úrovně a oblasti fungování </a:t>
            </a:r>
            <a:r>
              <a:rPr lang="cs-CZ" sz="1800" dirty="0" smtClean="0"/>
              <a:t>organizace.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b="1" dirty="0"/>
              <a:t>Maticová struktura </a:t>
            </a:r>
            <a:r>
              <a:rPr lang="cs-CZ" sz="1800" dirty="0" smtClean="0"/>
              <a:t>– základem </a:t>
            </a:r>
            <a:r>
              <a:rPr lang="cs-CZ" sz="1800" dirty="0"/>
              <a:t>organizační struktury je klasická vertikální liniová struktura, která je kombinována s horizontálně fungujícími ad-hoc vytvářenými týmy, které se věnují například </a:t>
            </a:r>
            <a:r>
              <a:rPr lang="cs-CZ" sz="1800" dirty="0" smtClean="0"/>
              <a:t>speciálním projektům.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Organizační struktury z hlediska </a:t>
            </a:r>
            <a:r>
              <a:rPr lang="cs-CZ" dirty="0" smtClean="0"/>
              <a:t>dělby pravomoci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34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Liniově-štábní organizační struktura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9582"/>
            <a:ext cx="597666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51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Maticová struktura</a:t>
            </a:r>
            <a:endParaRPr lang="cs-CZ" dirty="0"/>
          </a:p>
        </p:txBody>
      </p:sp>
      <p:pic>
        <p:nvPicPr>
          <p:cNvPr id="5" name="Zástupný symbol pro obsah 5" descr="maticová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608" y="915566"/>
            <a:ext cx="6192687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24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 smtClean="0"/>
              <a:t>Management můžeme chápat jako </a:t>
            </a:r>
            <a:r>
              <a:rPr lang="cs-CZ" sz="1800" dirty="0"/>
              <a:t>proces tvorby a udržování prostředí, ve kterém jednotlivci pracují společně ve skupinách a účinně dosahují vybraných cílů.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Organizace </a:t>
            </a:r>
            <a:r>
              <a:rPr lang="cs-CZ" sz="1800" dirty="0"/>
              <a:t>mohou nabývat různých podob a lze je široce chápat. Může se jednat o </a:t>
            </a:r>
            <a:r>
              <a:rPr lang="cs-CZ" sz="1800" b="1" dirty="0"/>
              <a:t>spontánně vzniklé skupiny, organizace </a:t>
            </a:r>
            <a:r>
              <a:rPr lang="cs-CZ" sz="1800" dirty="0"/>
              <a:t>(např. rodina, rod, kulturně spřízněná společenství) nebo uměle vzniklé organizace.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Umělé </a:t>
            </a:r>
            <a:r>
              <a:rPr lang="cs-CZ" sz="1800" b="1" dirty="0"/>
              <a:t>organizace </a:t>
            </a:r>
            <a:r>
              <a:rPr lang="cs-CZ" sz="1800" dirty="0"/>
              <a:t>jsou cíleně vytvořené skupiny, které mají jasně explicitně stanovený účel, podmínky existence, vnitřní a vnější vztahy.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Takto </a:t>
            </a:r>
            <a:r>
              <a:rPr lang="cs-CZ" sz="1800" dirty="0"/>
              <a:t>vzniklá organizace je umělý řád, vědomě lidmi vytvořený z původního řádu přirozeného, za účelem dosahování stanovených cílů.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Mezi </a:t>
            </a:r>
            <a:r>
              <a:rPr lang="cs-CZ" sz="1800" dirty="0"/>
              <a:t>uměle vytvořeného organizace patří celá řada různých druhů </a:t>
            </a:r>
            <a:r>
              <a:rPr lang="cs-CZ" sz="1800" dirty="0" smtClean="0"/>
              <a:t>organizací. 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Management a organizace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/>
              <a:t>A. </a:t>
            </a:r>
            <a:r>
              <a:rPr lang="cs-CZ" sz="1800" b="1" dirty="0" err="1"/>
              <a:t>Etzioni</a:t>
            </a:r>
            <a:r>
              <a:rPr lang="cs-CZ" sz="1800" b="1" dirty="0"/>
              <a:t> </a:t>
            </a:r>
            <a:r>
              <a:rPr lang="cs-CZ" sz="1800" dirty="0"/>
              <a:t>(1964) člení organizace na organizace s převažující:</a:t>
            </a:r>
          </a:p>
          <a:p>
            <a:pPr lvl="0" algn="just"/>
            <a:r>
              <a:rPr lang="cs-CZ" sz="1800" i="1" dirty="0"/>
              <a:t>donucovací autoritou </a:t>
            </a:r>
            <a:r>
              <a:rPr lang="cs-CZ" sz="1800" dirty="0"/>
              <a:t>– organizace typické nedobrovolným členstvím (např. věznice, nápravné ústavy);</a:t>
            </a:r>
          </a:p>
          <a:p>
            <a:pPr lvl="0" algn="just"/>
            <a:r>
              <a:rPr lang="cs-CZ" sz="1800" i="1" dirty="0"/>
              <a:t>utilitární (racionálně právní) autoritou </a:t>
            </a:r>
            <a:r>
              <a:rPr lang="cs-CZ" sz="1800" dirty="0"/>
              <a:t>– členství v těchto organizacích je založeno na principu ekonomické odměny (průmyslové, obchodní, zemědělské organizace);</a:t>
            </a:r>
          </a:p>
          <a:p>
            <a:pPr lvl="0" algn="just"/>
            <a:r>
              <a:rPr lang="cs-CZ" sz="1800" i="1" dirty="0"/>
              <a:t>normativní autoritou </a:t>
            </a:r>
            <a:r>
              <a:rPr lang="cs-CZ" sz="1800" dirty="0"/>
              <a:t>– organizace s morálním charakterem členství a vnitřní hodnotou odměn (církve, politické strany atd.);</a:t>
            </a:r>
          </a:p>
          <a:p>
            <a:pPr algn="just"/>
            <a:r>
              <a:rPr lang="cs-CZ" sz="1800" i="1" dirty="0"/>
              <a:t>smíšené organizace</a:t>
            </a:r>
          </a:p>
          <a:p>
            <a:pPr marL="0" indent="0" algn="just">
              <a:buNone/>
            </a:pPr>
            <a:r>
              <a:rPr lang="cs-CZ" sz="1800" b="1" dirty="0" err="1"/>
              <a:t>Tureckiová</a:t>
            </a:r>
            <a:r>
              <a:rPr lang="cs-CZ" sz="1800" dirty="0"/>
              <a:t> (2004) člení organizace podle typu angažování následovně:</a:t>
            </a:r>
          </a:p>
          <a:p>
            <a:pPr lvl="0" algn="just"/>
            <a:r>
              <a:rPr lang="cs-CZ" sz="1800" dirty="0"/>
              <a:t>organizace s odcizeným angažováním (např. věznice);</a:t>
            </a:r>
          </a:p>
          <a:p>
            <a:pPr lvl="0" algn="just"/>
            <a:r>
              <a:rPr lang="cs-CZ" sz="1800" dirty="0"/>
              <a:t>organizace s morálním angažováním (např. církve);</a:t>
            </a:r>
          </a:p>
          <a:p>
            <a:pPr algn="just"/>
            <a:r>
              <a:rPr lang="cs-CZ" sz="1800" dirty="0"/>
              <a:t>organizace s </a:t>
            </a:r>
            <a:r>
              <a:rPr lang="cs-CZ" sz="1800" dirty="0" err="1"/>
              <a:t>kalkulativním</a:t>
            </a:r>
            <a:r>
              <a:rPr lang="cs-CZ" sz="1800" dirty="0"/>
              <a:t> angažováním (např. podniky).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Typy organizací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430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Prvky organizace</a:t>
            </a:r>
            <a:r>
              <a:rPr lang="cs-CZ" sz="1800" dirty="0"/>
              <a:t>, kterými jsou lidé a výrobní prostředky, rozdělujeme do dvou skupin, a to na prvky řízené a prvky řídící.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Prvky </a:t>
            </a:r>
            <a:r>
              <a:rPr lang="cs-CZ" sz="1800" b="1" dirty="0"/>
              <a:t>řízené</a:t>
            </a:r>
            <a:r>
              <a:rPr lang="cs-CZ" sz="1800" dirty="0"/>
              <a:t> představují koordinované útvary řízené prvky řídícími. Jedná se v podstatě o podřízené, kteří jsou řízeni svými manažery.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Řídící </a:t>
            </a:r>
            <a:r>
              <a:rPr lang="cs-CZ" sz="1800" b="1" dirty="0"/>
              <a:t>prvky</a:t>
            </a:r>
            <a:r>
              <a:rPr lang="cs-CZ" sz="1800" dirty="0"/>
              <a:t> </a:t>
            </a:r>
            <a:r>
              <a:rPr lang="cs-CZ" sz="1800" dirty="0" smtClean="0"/>
              <a:t>představují </a:t>
            </a:r>
            <a:r>
              <a:rPr lang="cs-CZ" sz="1800" dirty="0"/>
              <a:t>samotný management organizace. </a:t>
            </a:r>
            <a:endParaRPr lang="cs-CZ" sz="1800" dirty="0" smtClean="0"/>
          </a:p>
          <a:p>
            <a:pPr algn="just"/>
            <a:r>
              <a:rPr lang="cs-CZ" sz="1800" dirty="0" smtClean="0"/>
              <a:t>Nejvyšším </a:t>
            </a:r>
            <a:r>
              <a:rPr lang="cs-CZ" sz="1800" dirty="0"/>
              <a:t>řídícím prvkem (vrcholovým řídícím prvkem) je top management realizující strategické řízení. </a:t>
            </a:r>
            <a:endParaRPr lang="cs-CZ" sz="1800" dirty="0" smtClean="0"/>
          </a:p>
          <a:p>
            <a:pPr algn="just"/>
            <a:r>
              <a:rPr lang="cs-CZ" sz="1800" dirty="0" smtClean="0"/>
              <a:t>Nejnižším </a:t>
            </a:r>
            <a:r>
              <a:rPr lang="cs-CZ" sz="1800" dirty="0"/>
              <a:t>řídícím prvkem je operativní řídící prvek, který představuje liniové manažery realizující operativní řízení. </a:t>
            </a:r>
            <a:endParaRPr lang="cs-CZ" sz="1800" dirty="0" smtClean="0"/>
          </a:p>
          <a:p>
            <a:pPr algn="just"/>
            <a:r>
              <a:rPr lang="cs-CZ" sz="1800" dirty="0" smtClean="0"/>
              <a:t>Mezi </a:t>
            </a:r>
            <a:r>
              <a:rPr lang="cs-CZ" sz="1800" dirty="0"/>
              <a:t>těmito dvěma řídícími prvky existuje střední řídící prvek, který je tvořen středním managementem, který realizuje taktické řízení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Prvky organizace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540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Prvky organizačního systému jsou diferencovány na základě struktury a chování příslušného systému do organizačních subsystémů, které mohou mít charakter trvalý nebo pružný. </a:t>
            </a:r>
            <a:endParaRPr lang="cs-CZ" sz="1800" dirty="0" smtClean="0"/>
          </a:p>
          <a:p>
            <a:pPr algn="just"/>
            <a:r>
              <a:rPr lang="cs-CZ" sz="1800" dirty="0" smtClean="0"/>
              <a:t>V</a:t>
            </a:r>
            <a:r>
              <a:rPr lang="cs-CZ" sz="1800" dirty="0"/>
              <a:t> podstatě lze v podniku vymezit tři základní subsystémy, a to subsystém výrobní, ekonomický a sociální.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Výrobní </a:t>
            </a:r>
            <a:r>
              <a:rPr lang="cs-CZ" sz="1800" b="1" dirty="0"/>
              <a:t>subsystém</a:t>
            </a:r>
            <a:r>
              <a:rPr lang="cs-CZ" sz="1800" dirty="0"/>
              <a:t> je spojen s hmotně energetickým procesem přeměny vstupů na výstupy, popřípadě poskytování služeb.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Subsystém </a:t>
            </a:r>
            <a:r>
              <a:rPr lang="cs-CZ" sz="1800" b="1" dirty="0"/>
              <a:t>ekonomický</a:t>
            </a:r>
            <a:r>
              <a:rPr lang="cs-CZ" sz="1800" dirty="0"/>
              <a:t> je spojen s ekonomickými aktivitami v organizaci a jeho součásti jsou příslušné ekonomické režimy včetně vnitropodnikových, obchodních, zásobovacích a odbytových aktivit v rámci příslušného organizačního informačního systému.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Subsystém </a:t>
            </a:r>
            <a:r>
              <a:rPr lang="cs-CZ" sz="1800" b="1" dirty="0"/>
              <a:t>sociální</a:t>
            </a:r>
            <a:r>
              <a:rPr lang="cs-CZ" sz="1800" dirty="0"/>
              <a:t> je tvořen jednotlivci, sociálními skupinami a institucemi a vzájemnými vazbami mezi těmito </a:t>
            </a:r>
            <a:r>
              <a:rPr lang="cs-CZ" sz="1800" dirty="0" smtClean="0"/>
              <a:t>prvky.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subsystémy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42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Vztahy v </a:t>
            </a:r>
            <a:r>
              <a:rPr lang="cs-CZ" sz="1800" b="1" dirty="0" smtClean="0"/>
              <a:t>organizaci</a:t>
            </a:r>
            <a:r>
              <a:rPr lang="cs-CZ" sz="1800" dirty="0" smtClean="0"/>
              <a:t> </a:t>
            </a:r>
            <a:r>
              <a:rPr lang="cs-CZ" sz="1800" dirty="0"/>
              <a:t>představují vztahy mezi vedoucím pracovníkem a podřízenými.  </a:t>
            </a:r>
            <a:endParaRPr lang="cs-CZ" sz="1800" dirty="0" smtClean="0"/>
          </a:p>
          <a:p>
            <a:pPr algn="just"/>
            <a:r>
              <a:rPr lang="cs-CZ" sz="1800" dirty="0" smtClean="0"/>
              <a:t>Váchal </a:t>
            </a:r>
            <a:r>
              <a:rPr lang="cs-CZ" sz="1800" dirty="0"/>
              <a:t>et al. rozlišuje tyto druhy vztahů: přímé, skupinové, s nepřímou účastí vedoucího.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Přímé </a:t>
            </a:r>
            <a:r>
              <a:rPr lang="cs-CZ" sz="1800" b="1" dirty="0"/>
              <a:t>vztahy</a:t>
            </a:r>
            <a:r>
              <a:rPr lang="cs-CZ" sz="1800" dirty="0"/>
              <a:t> se vyskytují ve všech organizačních a řídících strukturách a v obecné rovině jde o liniovou řídící strukturu s jedním stupněm řízení.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Skupinové </a:t>
            </a:r>
            <a:r>
              <a:rPr lang="cs-CZ" sz="1800" b="1" dirty="0"/>
              <a:t>vztahy</a:t>
            </a:r>
            <a:r>
              <a:rPr lang="cs-CZ" sz="1800" dirty="0"/>
              <a:t> představují vztahy nadřízeného a podřízeného v přítomnosti dalšího podřízeného pracovníka.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Vztahy </a:t>
            </a:r>
            <a:r>
              <a:rPr lang="cs-CZ" sz="1800" b="1" dirty="0"/>
              <a:t>s nepřímou účastí vedoucího</a:t>
            </a:r>
            <a:r>
              <a:rPr lang="cs-CZ" sz="1800" dirty="0"/>
              <a:t> jsou charakteristické metodickou vazbou, jejímž cílem je získat potřebné informace pro vedoucího za účelem koordinace činností organizačních útvarů.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Vztahy v 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3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/>
              <a:t>Vazby v organizaci</a:t>
            </a:r>
            <a:r>
              <a:rPr lang="cs-CZ" sz="1800" dirty="0"/>
              <a:t> charakterizují určitou návaznost jednotlivých prvků umožňující koordinaci jednotlivých činností. </a:t>
            </a:r>
            <a:r>
              <a:rPr lang="cs-CZ" sz="1800" dirty="0" smtClean="0"/>
              <a:t>Můžeme rozlišit čtyři </a:t>
            </a:r>
            <a:r>
              <a:rPr lang="cs-CZ" sz="1800" dirty="0"/>
              <a:t>základní vazby v </a:t>
            </a:r>
            <a:r>
              <a:rPr lang="cs-CZ" sz="1800" dirty="0" smtClean="0"/>
              <a:t>organizaci</a:t>
            </a:r>
            <a:r>
              <a:rPr lang="cs-CZ" sz="1800" dirty="0"/>
              <a:t>:</a:t>
            </a:r>
            <a:endParaRPr lang="cs-CZ" sz="1800" dirty="0" smtClean="0"/>
          </a:p>
          <a:p>
            <a:pPr algn="just"/>
            <a:r>
              <a:rPr lang="cs-CZ" sz="1800" b="1" dirty="0" smtClean="0"/>
              <a:t>Skupinová </a:t>
            </a:r>
            <a:r>
              <a:rPr lang="cs-CZ" sz="1800" b="1" dirty="0"/>
              <a:t>vazba</a:t>
            </a:r>
            <a:r>
              <a:rPr lang="cs-CZ" sz="1800" dirty="0"/>
              <a:t> je typická vstupem a výstupem z každé skupiny, minimálním kontaktem mezi skupinami a koordinací aktivit skupiny pomocí příkazů.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Postupová </a:t>
            </a:r>
            <a:r>
              <a:rPr lang="cs-CZ" sz="1800" b="1" dirty="0"/>
              <a:t>vazba</a:t>
            </a:r>
            <a:r>
              <a:rPr lang="cs-CZ" sz="1800" dirty="0"/>
              <a:t> je charakteristická návazností pracovních operací, které jsou naprogramované bez možnosti změny stanoveného pořadí, přičemž výstup jedné operace se stává vstupem pro druhou operaci.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Vzájemná </a:t>
            </a:r>
            <a:r>
              <a:rPr lang="cs-CZ" sz="1800" b="1" dirty="0"/>
              <a:t>vazba</a:t>
            </a:r>
            <a:r>
              <a:rPr lang="cs-CZ" sz="1800" dirty="0"/>
              <a:t> představuje vzájemnou koordinaci aktivit prostřednictvím plánování a pravidel, kde každá skupina má vstup a výstup.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Týmová </a:t>
            </a:r>
            <a:r>
              <a:rPr lang="cs-CZ" sz="1800" b="1" dirty="0"/>
              <a:t>vazba</a:t>
            </a:r>
            <a:r>
              <a:rPr lang="cs-CZ" sz="1800" dirty="0"/>
              <a:t> je založena na vytvoření speciálních pracovních týmů pro konkrétní úkol a po splnění úkolu jsou tyto týmy rozpuštěny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Vazby v 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384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Organizační struktura </a:t>
            </a:r>
            <a:r>
              <a:rPr lang="cs-CZ" sz="1800" dirty="0"/>
              <a:t>zobrazuje kompetenční vztahy, vnitropodnikové úvary a vzájemné vazby a vztahy mezi těmito útvary. </a:t>
            </a:r>
            <a:endParaRPr lang="cs-CZ" sz="1800" dirty="0" smtClean="0"/>
          </a:p>
          <a:p>
            <a:pPr algn="just"/>
            <a:r>
              <a:rPr lang="cs-CZ" sz="1800" dirty="0" smtClean="0"/>
              <a:t>Základní </a:t>
            </a:r>
            <a:r>
              <a:rPr lang="cs-CZ" sz="1800" dirty="0"/>
              <a:t>jednotkou organizační struktury je jednotka organizace práce, která je tvořena určitým počtem pracovníků podřízených jednomu vedoucímu pracovníkovi</a:t>
            </a:r>
            <a:r>
              <a:rPr lang="cs-CZ" sz="1800" dirty="0" smtClean="0"/>
              <a:t>.</a:t>
            </a:r>
            <a:endParaRPr lang="cs-CZ" sz="1800" dirty="0"/>
          </a:p>
          <a:p>
            <a:pPr algn="just"/>
            <a:r>
              <a:rPr lang="cs-CZ" sz="1800" dirty="0"/>
              <a:t>Organizační struktura je výsledkem manažerské funkce </a:t>
            </a:r>
            <a:r>
              <a:rPr lang="cs-CZ" sz="1800" dirty="0" smtClean="0"/>
              <a:t>organizování.</a:t>
            </a:r>
          </a:p>
          <a:p>
            <a:pPr algn="just"/>
            <a:r>
              <a:rPr lang="cs-CZ" sz="1800" dirty="0"/>
              <a:t>Organizační struktura představuje strukturu systému řízení organizace.</a:t>
            </a:r>
          </a:p>
          <a:p>
            <a:pPr algn="just"/>
            <a:r>
              <a:rPr lang="cs-CZ" sz="1800" dirty="0"/>
              <a:t>Organizační struktura je relativně stabilní a předurčuje chování určitého systému. </a:t>
            </a:r>
          </a:p>
          <a:p>
            <a:pPr algn="just"/>
            <a:r>
              <a:rPr lang="cs-CZ" sz="1800" dirty="0"/>
              <a:t>V organizaci můžeme nalézt formální organizační struktury a neformální organizační struktury. </a:t>
            </a:r>
          </a:p>
          <a:p>
            <a:pPr algn="just"/>
            <a:r>
              <a:rPr lang="cs-CZ" sz="1800" dirty="0"/>
              <a:t>Rozeznáváme organizační strukturu procesní a organizační strukturu </a:t>
            </a:r>
            <a:r>
              <a:rPr lang="cs-CZ" sz="1800" dirty="0" smtClean="0"/>
              <a:t>útvarovou.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Organizační struktura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8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1700" i="1" dirty="0"/>
              <a:t>Organizační struktury z hlediska seskupování činností (parametr dělby práce)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700" dirty="0"/>
              <a:t>Funkční struktury </a:t>
            </a:r>
          </a:p>
          <a:p>
            <a:pPr algn="just"/>
            <a:r>
              <a:rPr lang="cs-CZ" sz="1700" dirty="0"/>
              <a:t>Výrobkové, zákaznické, teritoriální a ostatní účelové </a:t>
            </a:r>
            <a:r>
              <a:rPr lang="cs-CZ" sz="1700" dirty="0" smtClean="0"/>
              <a:t>struktury</a:t>
            </a:r>
            <a:r>
              <a:rPr lang="cs-CZ" sz="1700" dirty="0"/>
              <a:t> </a:t>
            </a:r>
            <a:r>
              <a:rPr lang="cs-CZ" sz="1700" dirty="0" smtClean="0"/>
              <a:t>– divize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rozpětí řízení</a:t>
            </a:r>
          </a:p>
          <a:p>
            <a:pPr algn="just"/>
            <a:r>
              <a:rPr lang="cs-CZ" sz="1700" dirty="0"/>
              <a:t>Vysoká (strmá) </a:t>
            </a:r>
            <a:r>
              <a:rPr lang="cs-CZ" sz="1700" dirty="0" smtClean="0"/>
              <a:t>struktura</a:t>
            </a:r>
          </a:p>
          <a:p>
            <a:pPr algn="just"/>
            <a:r>
              <a:rPr lang="cs-CZ" sz="1700" dirty="0" smtClean="0"/>
              <a:t>Nízká (plochá) struktura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dělby </a:t>
            </a:r>
            <a:r>
              <a:rPr lang="cs-CZ" sz="1700" i="1" dirty="0" smtClean="0"/>
              <a:t>pravomoci</a:t>
            </a:r>
          </a:p>
          <a:p>
            <a:pPr lvl="0" algn="just"/>
            <a:r>
              <a:rPr lang="cs-CZ" sz="1700" dirty="0" smtClean="0"/>
              <a:t>Tradiční struktury – liniové, funkcionální, liniově-štábní</a:t>
            </a:r>
          </a:p>
          <a:p>
            <a:pPr lvl="0" algn="just"/>
            <a:r>
              <a:rPr lang="cs-CZ" sz="1700" dirty="0" smtClean="0"/>
              <a:t>Cílově programové struktury – projektová koordinace, projektové struktury, maticové struktury, pružné týmy, síťové struktury</a:t>
            </a:r>
          </a:p>
          <a:p>
            <a:pPr marL="0" lvl="0" indent="0" algn="just">
              <a:buNone/>
            </a:pPr>
            <a:r>
              <a:rPr lang="cs-CZ" sz="1700" i="1" dirty="0"/>
              <a:t>Organizační struktury z hlediska časového </a:t>
            </a:r>
            <a:r>
              <a:rPr lang="cs-CZ" sz="1700" i="1" dirty="0" smtClean="0"/>
              <a:t>trvání</a:t>
            </a:r>
          </a:p>
          <a:p>
            <a:pPr lvl="0" algn="just"/>
            <a:r>
              <a:rPr lang="cs-CZ" sz="1700" dirty="0" smtClean="0"/>
              <a:t>Dočasné</a:t>
            </a:r>
            <a:endParaRPr lang="cs-CZ" sz="1700" dirty="0"/>
          </a:p>
          <a:p>
            <a:pPr algn="just"/>
            <a:r>
              <a:rPr lang="cs-CZ" sz="1700" dirty="0"/>
              <a:t>Trvalé</a:t>
            </a:r>
            <a:endParaRPr lang="cs-CZ" sz="17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Členění organizačních struktur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000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3493</TotalTime>
  <Words>1309</Words>
  <Application>Microsoft Office PowerPoint</Application>
  <PresentationFormat>Předvádění na obrazovce (16:9)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Design organizační struktury</vt:lpstr>
      <vt:lpstr>Management a organizace </vt:lpstr>
      <vt:lpstr>Typy organizací</vt:lpstr>
      <vt:lpstr>Prvky organizace</vt:lpstr>
      <vt:lpstr>Organizační subsystémy</vt:lpstr>
      <vt:lpstr>Vztahy v organizaci</vt:lpstr>
      <vt:lpstr>Vazby v organizaci</vt:lpstr>
      <vt:lpstr>Organizační struktura </vt:lpstr>
      <vt:lpstr>Členění organizačních struktur</vt:lpstr>
      <vt:lpstr>Organizační struktury z hlediska seskupování činností</vt:lpstr>
      <vt:lpstr>Organizační struktury z hlediska rozpětí řízení</vt:lpstr>
      <vt:lpstr>Strmá organizační struktura</vt:lpstr>
      <vt:lpstr>Plochá organizační struktura</vt:lpstr>
      <vt:lpstr>Organizační struktury z hlediska dělby pravomoci</vt:lpstr>
      <vt:lpstr>Liniově-štábní organizační struktura</vt:lpstr>
      <vt:lpstr>Maticová struktura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285</cp:revision>
  <dcterms:created xsi:type="dcterms:W3CDTF">2016-07-06T15:42:34Z</dcterms:created>
  <dcterms:modified xsi:type="dcterms:W3CDTF">2020-03-11T08:28:58Z</dcterms:modified>
</cp:coreProperties>
</file>