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21" r:id="rId3"/>
    <p:sldId id="348" r:id="rId4"/>
    <p:sldId id="349" r:id="rId5"/>
    <p:sldId id="364" r:id="rId6"/>
    <p:sldId id="365" r:id="rId7"/>
    <p:sldId id="363" r:id="rId8"/>
    <p:sldId id="352" r:id="rId9"/>
    <p:sldId id="350" r:id="rId10"/>
    <p:sldId id="353" r:id="rId11"/>
    <p:sldId id="354" r:id="rId12"/>
    <p:sldId id="355" r:id="rId13"/>
    <p:sldId id="356" r:id="rId14"/>
    <p:sldId id="357" r:id="rId15"/>
    <p:sldId id="358" r:id="rId16"/>
    <p:sldId id="359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24.03.2020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02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Koncepce manažerských funkcí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Manažerská funkce výběr a rozmisťování pracovníků (anglické pojmenování této funkce je </a:t>
            </a:r>
            <a:r>
              <a:rPr lang="cs-CZ" sz="1800" dirty="0" err="1"/>
              <a:t>staffing</a:t>
            </a:r>
            <a:r>
              <a:rPr lang="cs-CZ" sz="1800" dirty="0"/>
              <a:t>) představuje personální zajištění řídících a řízených procesů v souladu s procesem organizování a organizační </a:t>
            </a:r>
            <a:r>
              <a:rPr lang="cs-CZ" sz="1800" dirty="0" smtClean="0"/>
              <a:t>strukturou.</a:t>
            </a:r>
          </a:p>
          <a:p>
            <a:pPr algn="just"/>
            <a:r>
              <a:rPr lang="cs-CZ" sz="1800" dirty="0"/>
              <a:t>Manažerská funkce výběr a rozmisťování pracovníků je často propojována, a někdy i zaměňována, s manažerským řízením. Je přímo spojena s prací se </a:t>
            </a:r>
            <a:r>
              <a:rPr lang="cs-CZ" sz="1800" dirty="0" smtClean="0"/>
              <a:t>zaměstnanci.</a:t>
            </a:r>
          </a:p>
          <a:p>
            <a:pPr algn="just"/>
            <a:r>
              <a:rPr lang="cs-CZ" sz="1800" dirty="0"/>
              <a:t>V případě výběru a rozmisťování pracovníků se klade důraz na profesní a kvalifikační předpoklady pracovníků, tzn. na jejich kompetence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Řízení lidí </a:t>
            </a:r>
            <a:r>
              <a:rPr lang="cs-CZ" sz="1800" dirty="0" smtClean="0"/>
              <a:t>se zaměřuje na </a:t>
            </a:r>
            <a:r>
              <a:rPr lang="cs-CZ" sz="1800" dirty="0"/>
              <a:t>zajištění dynamického souladu mezi lidmi (lidskými zdroji) a cíli dané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Odpovědnost za řízení </a:t>
            </a:r>
            <a:r>
              <a:rPr lang="cs-CZ" sz="1800" dirty="0" smtClean="0"/>
              <a:t>lidí mají výkonní </a:t>
            </a:r>
            <a:r>
              <a:rPr lang="cs-CZ" sz="1800" dirty="0"/>
              <a:t>(linioví) </a:t>
            </a:r>
            <a:r>
              <a:rPr lang="cs-CZ" sz="1800" dirty="0" smtClean="0"/>
              <a:t>manažeři a personální specialisté.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Hlavními problémovými okruhy této manažerské funkce </a:t>
            </a:r>
            <a:r>
              <a:rPr lang="cs-CZ" sz="1800" dirty="0" smtClean="0"/>
              <a:t>je:</a:t>
            </a:r>
            <a:endParaRPr lang="cs-CZ" sz="1800" dirty="0"/>
          </a:p>
          <a:p>
            <a:pPr lvl="0" algn="just"/>
            <a:r>
              <a:rPr lang="cs-CZ" sz="1800" dirty="0"/>
              <a:t>plánování potřeby vhodných spolupracovníků – personální plánování;</a:t>
            </a:r>
          </a:p>
          <a:p>
            <a:pPr lvl="0" algn="just"/>
            <a:r>
              <a:rPr lang="cs-CZ" sz="1800" dirty="0"/>
              <a:t>nábor, výběr a pracovní nasazení vhodných pracovníků;</a:t>
            </a:r>
          </a:p>
          <a:p>
            <a:pPr lvl="0" algn="just"/>
            <a:r>
              <a:rPr lang="cs-CZ" sz="1800" dirty="0"/>
              <a:t>hodnocení pracovníků;</a:t>
            </a:r>
          </a:p>
          <a:p>
            <a:pPr lvl="0" algn="just"/>
            <a:r>
              <a:rPr lang="cs-CZ" sz="1800" dirty="0"/>
              <a:t>změna pracovního zařazení pracovníků – povýšení/sestup, převod a uvolnění pracovníků;</a:t>
            </a:r>
          </a:p>
          <a:p>
            <a:pPr lvl="0" algn="just"/>
            <a:r>
              <a:rPr lang="cs-CZ" sz="1800" dirty="0"/>
              <a:t>zvyšování kvalifikace a rekvalifikace pracovníků;</a:t>
            </a:r>
          </a:p>
          <a:p>
            <a:pPr lvl="0" algn="just"/>
            <a:r>
              <a:rPr lang="cs-CZ" sz="1800" dirty="0"/>
              <a:t>odměňování pracovníků;</a:t>
            </a:r>
          </a:p>
          <a:p>
            <a:pPr algn="just"/>
            <a:r>
              <a:rPr lang="cs-CZ" sz="1800" dirty="0"/>
              <a:t>vytváření pracovních podmínek pracovníkům a personální záležitosti administrativního charakteru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76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Posláním manažerské funkce vedení lidí je dosažení aktivní a kvalitní účasti pracovníků na naplňování poslání a cílů organizace nebo jejich částí. </a:t>
            </a:r>
            <a:endParaRPr lang="cs-CZ" sz="1800" dirty="0" smtClean="0"/>
          </a:p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o takové vedení, usměrňování, stimulování a motivování pracovníků, aby vedlo k tvůrčímu plnění cílů jednotlivými pracovníky. </a:t>
            </a:r>
            <a:endParaRPr lang="cs-CZ" sz="1800" dirty="0" smtClean="0"/>
          </a:p>
          <a:p>
            <a:pPr algn="just"/>
            <a:r>
              <a:rPr lang="cs-CZ" sz="1800" dirty="0" smtClean="0"/>
              <a:t>K </a:t>
            </a:r>
            <a:r>
              <a:rPr lang="cs-CZ" sz="1800" dirty="0"/>
              <a:t>vedení lidí jsou využívány schopnosti, dovednosti a znalosti manažerů.  </a:t>
            </a:r>
          </a:p>
          <a:p>
            <a:pPr algn="just"/>
            <a:r>
              <a:rPr lang="cs-CZ" sz="1800" dirty="0"/>
              <a:t>Při realizaci manažerské funkce vedení lidí se používají různé metody psychologického charakteru, jako třeba teorie X a Y. </a:t>
            </a:r>
            <a:endParaRPr lang="cs-CZ" sz="1800" dirty="0" smtClean="0"/>
          </a:p>
          <a:p>
            <a:pPr algn="just"/>
            <a:r>
              <a:rPr lang="cs-CZ" sz="1800" dirty="0" smtClean="0"/>
              <a:t>Dále </a:t>
            </a:r>
            <a:r>
              <a:rPr lang="cs-CZ" sz="1800" dirty="0"/>
              <a:t>jsou zde využívány teorie zaměřené na motivaci jako je </a:t>
            </a:r>
            <a:r>
              <a:rPr lang="cs-CZ" sz="1800" dirty="0" err="1"/>
              <a:t>Maslowova</a:t>
            </a:r>
            <a:r>
              <a:rPr lang="cs-CZ" sz="1800" dirty="0"/>
              <a:t> teorie hierarchie potřeb, </a:t>
            </a:r>
            <a:r>
              <a:rPr lang="cs-CZ" sz="1800" dirty="0" err="1"/>
              <a:t>Herzbergova</a:t>
            </a:r>
            <a:r>
              <a:rPr lang="cs-CZ" sz="1800" dirty="0"/>
              <a:t> teorie dvou faktorů, </a:t>
            </a:r>
            <a:r>
              <a:rPr lang="cs-CZ" sz="1800" dirty="0" err="1"/>
              <a:t>Alderferova</a:t>
            </a:r>
            <a:r>
              <a:rPr lang="cs-CZ" sz="1800" dirty="0"/>
              <a:t> teorie tří kategorií potřeb nebo </a:t>
            </a:r>
            <a:r>
              <a:rPr lang="cs-CZ" sz="1800" dirty="0" err="1"/>
              <a:t>McClellandova</a:t>
            </a:r>
            <a:r>
              <a:rPr lang="cs-CZ" sz="1800" dirty="0"/>
              <a:t> teorie potřeby dosáhnout úspěchu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Vedení lidí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Podstatou kontroly je zjištění odchylek, ať už pozitivních nebo negativních, mezi plánovaným záměrem a skutečnou realizací plánu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Kontrola </a:t>
            </a:r>
            <a:r>
              <a:rPr lang="cs-CZ" sz="1800" dirty="0" smtClean="0"/>
              <a:t>slouží ke zjištění </a:t>
            </a:r>
            <a:r>
              <a:rPr lang="cs-CZ" sz="1800" dirty="0"/>
              <a:t>zda bylo dosaženo shody ve vývoji kontrolované reality vůči specifikovaným požadavkům</a:t>
            </a:r>
            <a:endParaRPr lang="cs-CZ" sz="1800" dirty="0" smtClean="0"/>
          </a:p>
          <a:p>
            <a:pPr algn="just"/>
            <a:r>
              <a:rPr lang="cs-CZ" sz="1800" dirty="0" smtClean="0"/>
              <a:t>Úkolem kontroly je </a:t>
            </a:r>
            <a:r>
              <a:rPr lang="cs-CZ" sz="1800" dirty="0"/>
              <a:t>zhodnocení průběhu aktivit nebo procesů v organizaci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Výsledky kontroly se využívají opět a zase v procesu plánování, konkrétně ve fázi analýzy současné situace. 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94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023" y="915566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Interní kontrola - Externí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Předběžná kontrola – průběžná kontrola – konečná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Přímá kontrola – nepřímá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vrcholovém vedení – na nižších úrovních řízení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finanční hodnoty – na fyzické hodnoty</a:t>
            </a:r>
          </a:p>
          <a:p>
            <a:pPr marL="0" indent="0" algn="just">
              <a:buNone/>
            </a:pPr>
            <a:r>
              <a:rPr lang="cs-CZ" sz="1800" dirty="0" smtClean="0"/>
              <a:t>  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kontrolních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85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Fáze kontrolního procesu</a:t>
            </a:r>
            <a:endParaRPr lang="cs-CZ" dirty="0"/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251520" y="843559"/>
            <a:ext cx="8229600" cy="36724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Určení předmětu kontroly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Získávání a výběr informací pro kontrolu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Ověření správnosti získaných informací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Hodnocení kontrolovaných skutečností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Závěry a návrhy opatření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Zpětná kontrola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7065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Hodnotící kritéria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843559"/>
            <a:ext cx="82296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Standardy</a:t>
            </a:r>
          </a:p>
          <a:p>
            <a:pPr lvl="1"/>
            <a:r>
              <a:rPr lang="cs-CZ" sz="1800" dirty="0" smtClean="0"/>
              <a:t>Obecné normy a pravidla chování</a:t>
            </a:r>
          </a:p>
          <a:p>
            <a:pPr lvl="1"/>
            <a:r>
              <a:rPr lang="cs-CZ" sz="1800" dirty="0" smtClean="0"/>
              <a:t>Specifické požadavky</a:t>
            </a:r>
          </a:p>
          <a:p>
            <a:pPr marL="393192" lvl="1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Časové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Konkurenční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Správné řídící a provozní praktiky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0471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Manažerské funkce jsou chápány jako typické činnosti, úkoly, které by měl manažer vykonávat tak, aby byl zajištěn úspěch manažerské práce a byly naplněny stanovené cíle organizace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Za myšlenkového otce koncepce manažerských funkcí je považován Francouz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, který vymezil pět základních funkcí (nazýval je funkce správy) již v roce </a:t>
            </a:r>
            <a:r>
              <a:rPr lang="cs-CZ" sz="1800" dirty="0" smtClean="0"/>
              <a:t>1916.</a:t>
            </a:r>
          </a:p>
          <a:p>
            <a:pPr algn="just"/>
            <a:r>
              <a:rPr lang="cs-CZ" sz="1800" dirty="0"/>
              <a:t>Manažerské funkce jsou často rozdělovány, klasifikovány do tří skupin, a to na sekvenční, paralelní a zabezpečovací. Toto rozdělení je založeno na charakteru a průběhu manažerských </a:t>
            </a:r>
            <a:r>
              <a:rPr lang="cs-CZ" sz="1800" dirty="0" smtClean="0"/>
              <a:t>funkcí.</a:t>
            </a:r>
          </a:p>
          <a:p>
            <a:pPr algn="just"/>
            <a:r>
              <a:rPr lang="cs-CZ" sz="1800" dirty="0"/>
              <a:t>Manažerské funkce by měly být vykonávány účelně a </a:t>
            </a:r>
            <a:r>
              <a:rPr lang="cs-CZ" sz="1800" dirty="0" smtClean="0"/>
              <a:t>účinně. </a:t>
            </a:r>
            <a:r>
              <a:rPr lang="cs-CZ" sz="1800" dirty="0"/>
              <a:t>Účelností se rozumí smysluplnost, odpovídající potřebám, cílům a hodnotám organizace. Účinností se pak rozumí hospodárnost provádění konkrétních </a:t>
            </a:r>
            <a:r>
              <a:rPr lang="cs-CZ" sz="1800" dirty="0" smtClean="0"/>
              <a:t>činností.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funkcí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Sekvenční manažerské funkce </a:t>
            </a:r>
            <a:r>
              <a:rPr lang="cs-CZ" sz="1800" dirty="0"/>
              <a:t>tvoří ty </a:t>
            </a:r>
            <a:r>
              <a:rPr lang="cs-CZ" sz="1800" dirty="0" smtClean="0"/>
              <a:t>funkce, </a:t>
            </a:r>
            <a:r>
              <a:rPr lang="cs-CZ" sz="1800" dirty="0"/>
              <a:t>které probíhá v určité logické návaznosti, sekvenci.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sekvenčních manažerských funkcí bývají zařazovány „klasické“ manažerské </a:t>
            </a:r>
            <a:r>
              <a:rPr lang="cs-CZ" sz="1800" dirty="0" smtClean="0"/>
              <a:t>funkce.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o tyto manažerské funkce: </a:t>
            </a:r>
          </a:p>
          <a:p>
            <a:pPr lvl="0" algn="just"/>
            <a:r>
              <a:rPr lang="cs-CZ" sz="1800" dirty="0"/>
              <a:t>plánování;</a:t>
            </a:r>
          </a:p>
          <a:p>
            <a:pPr lvl="0" algn="just"/>
            <a:r>
              <a:rPr lang="cs-CZ" sz="1800" dirty="0"/>
              <a:t>organizování; </a:t>
            </a:r>
          </a:p>
          <a:p>
            <a:pPr lvl="0" algn="just"/>
            <a:r>
              <a:rPr lang="cs-CZ" sz="1800" dirty="0"/>
              <a:t>výběr a rozmisťování pracovníků;</a:t>
            </a:r>
          </a:p>
          <a:p>
            <a:pPr lvl="0" algn="just"/>
            <a:r>
              <a:rPr lang="cs-CZ" sz="1800" dirty="0"/>
              <a:t>vedení lidí;</a:t>
            </a:r>
          </a:p>
          <a:p>
            <a:pPr algn="just"/>
            <a:r>
              <a:rPr lang="cs-CZ" sz="1800" dirty="0"/>
              <a:t>kontrola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Sekvenční manažerské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59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Plánování</a:t>
            </a:r>
            <a:r>
              <a:rPr lang="cs-CZ" sz="1800" dirty="0"/>
              <a:t> představuje proces stanovení cílů a předpokládaných postupů jak těchto cílů dosáhnout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/>
              <a:t>Proces plánování probíhá v několika krocích </a:t>
            </a:r>
            <a:r>
              <a:rPr lang="cs-CZ" sz="1800" dirty="0" smtClean="0"/>
              <a:t>:</a:t>
            </a:r>
            <a:endParaRPr lang="cs-CZ" sz="1800" dirty="0"/>
          </a:p>
          <a:p>
            <a:pPr lvl="0" algn="just"/>
            <a:r>
              <a:rPr lang="cs-CZ" sz="1800" dirty="0"/>
              <a:t>Analýza výchozí situace </a:t>
            </a:r>
            <a:r>
              <a:rPr lang="cs-CZ" sz="1800" dirty="0" smtClean="0"/>
              <a:t>– strategická analýza</a:t>
            </a:r>
            <a:endParaRPr lang="cs-CZ" sz="1800" dirty="0"/>
          </a:p>
          <a:p>
            <a:pPr lvl="0" algn="just"/>
            <a:r>
              <a:rPr lang="cs-CZ" sz="1800" dirty="0"/>
              <a:t>Stanovení cílů</a:t>
            </a:r>
          </a:p>
          <a:p>
            <a:pPr lvl="0" algn="just"/>
            <a:r>
              <a:rPr lang="cs-CZ" sz="1800" dirty="0"/>
              <a:t>Zvážení předpokladů a ověření reálnosti</a:t>
            </a:r>
          </a:p>
          <a:p>
            <a:pPr lvl="0" algn="just"/>
            <a:r>
              <a:rPr lang="cs-CZ" sz="1800" dirty="0"/>
              <a:t>Vypracování scénářů přípustných plánů</a:t>
            </a:r>
          </a:p>
          <a:p>
            <a:pPr lvl="0" algn="just"/>
            <a:r>
              <a:rPr lang="cs-CZ" sz="1800" dirty="0"/>
              <a:t>Výběr adekvátního scénáře</a:t>
            </a:r>
          </a:p>
          <a:p>
            <a:pPr lvl="0" algn="just"/>
            <a:r>
              <a:rPr lang="cs-CZ" sz="1800" dirty="0"/>
              <a:t>Dořešení návaznosti na ostatní plány</a:t>
            </a:r>
          </a:p>
          <a:p>
            <a:pPr lvl="0" algn="just"/>
            <a:r>
              <a:rPr lang="cs-CZ" sz="1800" dirty="0"/>
              <a:t>Plnění a průběžného hodnocení plánu</a:t>
            </a:r>
          </a:p>
          <a:p>
            <a:pPr lvl="0" algn="just"/>
            <a:r>
              <a:rPr lang="cs-CZ" sz="1800" dirty="0"/>
              <a:t>Změny a korekce plánu</a:t>
            </a:r>
          </a:p>
          <a:p>
            <a:pPr algn="just"/>
            <a:r>
              <a:rPr lang="cs-CZ" sz="1800" dirty="0"/>
              <a:t>Výsledné vyhodnocení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70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Cyklus podnikového plánování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347864" y="843558"/>
            <a:ext cx="2232248" cy="529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Tým pro tvorbu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347864" y="4101014"/>
            <a:ext cx="2249572" cy="406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Řídící orgán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347864" y="1625905"/>
            <a:ext cx="2232248" cy="494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cílů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987824" y="2369602"/>
            <a:ext cx="2952328" cy="553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strategického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987824" y="3260154"/>
            <a:ext cx="2952328" cy="527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taktického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092279" y="1879605"/>
            <a:ext cx="504056" cy="1070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Kontrola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367645" y="1625905"/>
            <a:ext cx="432048" cy="1577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Kontrola </a:t>
            </a:r>
            <a:endParaRPr lang="cs-CZ" dirty="0">
              <a:solidFill>
                <a:srgbClr val="000000"/>
              </a:solidFill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2195736" y="976621"/>
            <a:ext cx="0" cy="332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6660232" y="976621"/>
            <a:ext cx="0" cy="332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2195736" y="976621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2195736" y="18733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195736" y="43042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2195736" y="2640428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2195736" y="3523666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>
            <a:off x="5580112" y="976621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5574547" y="43042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>
            <a:off x="5580112" y="1850063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endCxn id="9" idx="3"/>
          </p:cNvCxnSpPr>
          <p:nvPr/>
        </p:nvCxnSpPr>
        <p:spPr>
          <a:xfrm flipH="1">
            <a:off x="5940152" y="2640428"/>
            <a:ext cx="714515" cy="5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5947787" y="3462529"/>
            <a:ext cx="714515" cy="5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7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Výsledkem procesu plánování je plán jako cílově definovaný záměr na splnění určitých skupin úkolů.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smtClean="0"/>
              <a:t>Plán</a:t>
            </a:r>
            <a:r>
              <a:rPr lang="cs-CZ" sz="1800" dirty="0" smtClean="0"/>
              <a:t> </a:t>
            </a:r>
            <a:r>
              <a:rPr lang="cs-CZ" sz="1800" dirty="0"/>
              <a:t>je obvykle písemný dokument (dnes jsou možné i jiné formy), který specifikuje stanovené cíle, navržené postupy, zdroje, způsoby kontroly a hodnocení dosažených výsledků.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Plánem se </a:t>
            </a:r>
            <a:r>
              <a:rPr lang="cs-CZ" sz="1800" dirty="0"/>
              <a:t>rozumí záměr na dosažení účelu řízeného procesu nebo činností organizační jednotky ve stanoveném čase a na požadované úrovni.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48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Struktura plánu není právně závazná. Struktura plánu je specifická pro každý typ a velikost podniku. Nicméně existují určité části, které jsou společné všem plánům bez ohledu na velikost a specifičnost organizace: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Analýza současné situace organizace – Kde jsme?</a:t>
            </a:r>
          </a:p>
          <a:p>
            <a:pPr algn="just"/>
            <a:r>
              <a:rPr lang="cs-CZ" sz="1800" dirty="0" smtClean="0"/>
              <a:t>Stanovení cílů – Čeho bychom chtěli dosáhnout?</a:t>
            </a:r>
          </a:p>
          <a:p>
            <a:pPr algn="just"/>
            <a:r>
              <a:rPr lang="cs-CZ" sz="1800" dirty="0" smtClean="0"/>
              <a:t>Návrh řešení, stanovení odpovědnosti a časového rámce – Jak nejlépe a nejefektivněji dosáhnout cíle?</a:t>
            </a:r>
          </a:p>
          <a:p>
            <a:pPr algn="just"/>
            <a:r>
              <a:rPr lang="cs-CZ" sz="1800" dirty="0" smtClean="0"/>
              <a:t>Požadované výstupy – Kde, proč a s jakým výsledkem jsme skončili?</a:t>
            </a:r>
          </a:p>
          <a:p>
            <a:pPr algn="just"/>
            <a:r>
              <a:rPr lang="cs-CZ" sz="1800" dirty="0" smtClean="0"/>
              <a:t>Kontrola – Jak si vedeme? Jak na tom skutečně jsme?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plánu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14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1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Plány </a:t>
            </a:r>
            <a:r>
              <a:rPr lang="cs-CZ" sz="1800" dirty="0"/>
              <a:t>lze klasifikovat na základě různých kritérií. Nejčastěji se plány člení následovně:</a:t>
            </a:r>
          </a:p>
          <a:p>
            <a:pPr lvl="0" algn="just"/>
            <a:r>
              <a:rPr lang="cs-CZ" sz="1800" dirty="0"/>
              <a:t>podle komplexnosti plánu – do jaké míry se plán týká organizační jednotky jako celku a do jaké míry pouze konkrétní její části;</a:t>
            </a:r>
          </a:p>
          <a:p>
            <a:pPr lvl="0" algn="just"/>
            <a:r>
              <a:rPr lang="cs-CZ" sz="1800" dirty="0"/>
              <a:t>podle funkcionální oblasti plánu – kterých činností se plán týká, např. výrobní, finanční, personální, marketingový atd.;</a:t>
            </a:r>
          </a:p>
          <a:p>
            <a:pPr lvl="0" algn="just"/>
            <a:r>
              <a:rPr lang="cs-CZ" sz="1800" dirty="0"/>
              <a:t>podle organizačně-správní oblasti plánu – toto členění se týká teritoriálního hlediska dílčích organizačních jednotek, kde se bude plán realizovat;</a:t>
            </a:r>
          </a:p>
          <a:p>
            <a:pPr algn="just"/>
            <a:r>
              <a:rPr lang="cs-CZ" sz="1800" dirty="0"/>
              <a:t>podle časového horizontu realizace plánu – zda se jedná o plány dlouhodobé, střednědobé, </a:t>
            </a:r>
            <a:r>
              <a:rPr lang="cs-CZ" sz="1800" dirty="0" smtClean="0"/>
              <a:t>krátkodobé;</a:t>
            </a:r>
          </a:p>
          <a:p>
            <a:pPr algn="just"/>
            <a:r>
              <a:rPr lang="cs-CZ" sz="1800" dirty="0"/>
              <a:t>p</a:t>
            </a:r>
            <a:r>
              <a:rPr lang="cs-CZ" sz="1800" dirty="0" smtClean="0"/>
              <a:t>odle úrovně managementu – zda se jedná o plány strategické, taktické, operativní.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plánů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6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Organizování lze definovat jako proces uspořádání lidí v konkrétní organizační jednotce, takovým způsobem, aby byla zajištěna realizace plánů a naplněny stanovené cíle plánů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Organizování je založeno na společenské dělbě práce, sladění potřebných činností a vztahů mezi lidmi a přiměřeného vymezení pravomocí a zodpovědností zúčastněných </a:t>
            </a:r>
            <a:r>
              <a:rPr lang="cs-CZ" sz="1800" dirty="0" smtClean="0"/>
              <a:t>lidí.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Vlivy působící na proces organizování</a:t>
            </a:r>
          </a:p>
          <a:p>
            <a:pPr algn="just"/>
            <a:r>
              <a:rPr lang="cs-CZ" sz="1800" dirty="0" smtClean="0"/>
              <a:t>Prostředí </a:t>
            </a:r>
            <a:r>
              <a:rPr lang="cs-CZ" sz="1800" dirty="0"/>
              <a:t>– mechanická struktura, organická </a:t>
            </a:r>
            <a:r>
              <a:rPr lang="cs-CZ" sz="1800" dirty="0" smtClean="0"/>
              <a:t>struktura</a:t>
            </a:r>
          </a:p>
          <a:p>
            <a:pPr algn="just"/>
            <a:r>
              <a:rPr lang="cs-CZ" sz="1800" dirty="0" smtClean="0"/>
              <a:t>Strategie</a:t>
            </a:r>
          </a:p>
          <a:p>
            <a:pPr algn="just"/>
            <a:r>
              <a:rPr lang="cs-CZ" sz="1800" dirty="0" smtClean="0"/>
              <a:t>Velikost</a:t>
            </a:r>
          </a:p>
          <a:p>
            <a:pPr algn="just"/>
            <a:r>
              <a:rPr lang="cs-CZ" sz="1800" dirty="0" smtClean="0"/>
              <a:t>Technologie</a:t>
            </a:r>
          </a:p>
          <a:p>
            <a:pPr algn="just"/>
            <a:r>
              <a:rPr lang="cs-CZ" sz="1800" dirty="0" smtClean="0"/>
              <a:t>Konkurence 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81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3599</TotalTime>
  <Words>1159</Words>
  <Application>Microsoft Office PowerPoint</Application>
  <PresentationFormat>Předvádění na obrazovce (16:9)</PresentationFormat>
  <Paragraphs>156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Koncepce manažerských funkcí</vt:lpstr>
      <vt:lpstr>Podstata manažerských funkcí</vt:lpstr>
      <vt:lpstr>Sekvenční manažerské funkce</vt:lpstr>
      <vt:lpstr>Plánování</vt:lpstr>
      <vt:lpstr>Cyklus podnikového plánování</vt:lpstr>
      <vt:lpstr>Plán</vt:lpstr>
      <vt:lpstr>Struktura plánu</vt:lpstr>
      <vt:lpstr>Klasifikace plánů</vt:lpstr>
      <vt:lpstr>Organizování</vt:lpstr>
      <vt:lpstr>Řízení lidí (výběr a rozmísťování pracovníků)</vt:lpstr>
      <vt:lpstr>Řízení lidí (výběr a rozmísťování pracovníků)</vt:lpstr>
      <vt:lpstr>Vedení lidí</vt:lpstr>
      <vt:lpstr>Kontrola</vt:lpstr>
      <vt:lpstr>Typy kontrolních procesů</vt:lpstr>
      <vt:lpstr>Fáze kontrolního procesu</vt:lpstr>
      <vt:lpstr>Hodnotící kritéria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318</cp:revision>
  <dcterms:created xsi:type="dcterms:W3CDTF">2016-07-06T15:42:34Z</dcterms:created>
  <dcterms:modified xsi:type="dcterms:W3CDTF">2020-03-24T08:47:13Z</dcterms:modified>
</cp:coreProperties>
</file>