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21" r:id="rId3"/>
    <p:sldId id="348" r:id="rId4"/>
    <p:sldId id="352" r:id="rId5"/>
    <p:sldId id="349" r:id="rId6"/>
    <p:sldId id="356" r:id="rId7"/>
    <p:sldId id="357" r:id="rId8"/>
    <p:sldId id="358" r:id="rId9"/>
    <p:sldId id="359" r:id="rId10"/>
    <p:sldId id="363" r:id="rId11"/>
    <p:sldId id="364" r:id="rId12"/>
    <p:sldId id="368" r:id="rId13"/>
    <p:sldId id="369" r:id="rId14"/>
    <p:sldId id="376" r:id="rId15"/>
    <p:sldId id="374" r:id="rId16"/>
    <p:sldId id="375" r:id="rId1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03.04.2020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funkce zabezpečovací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téma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Proces získávání lidských zdrojů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418" y="1059582"/>
            <a:ext cx="7346950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247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Z pohledu zaměstnavatele bychom mohli zdroje pracovních sil rozdělit nejobecnějším způsobem na zdroje: </a:t>
            </a:r>
            <a:endParaRPr lang="cs-CZ" sz="1800" dirty="0" smtClean="0"/>
          </a:p>
          <a:p>
            <a:pPr algn="just"/>
            <a:r>
              <a:rPr lang="cs-CZ" sz="1800" b="1" dirty="0" smtClean="0"/>
              <a:t>Interní zdroje</a:t>
            </a:r>
            <a:r>
              <a:rPr lang="cs-CZ" sz="1800" dirty="0" smtClean="0"/>
              <a:t>, </a:t>
            </a:r>
            <a:r>
              <a:rPr lang="cs-CZ" sz="1800" dirty="0"/>
              <a:t>což jsou vlastní zaměstnanci </a:t>
            </a:r>
            <a:r>
              <a:rPr lang="cs-CZ" sz="1800" dirty="0" smtClean="0"/>
              <a:t>firmy; </a:t>
            </a:r>
            <a:endParaRPr lang="cs-CZ" sz="1800" dirty="0"/>
          </a:p>
          <a:p>
            <a:pPr algn="just"/>
            <a:r>
              <a:rPr lang="cs-CZ" sz="1800" b="1" dirty="0" smtClean="0"/>
              <a:t>Zdroje </a:t>
            </a:r>
            <a:r>
              <a:rPr lang="cs-CZ" sz="1800" b="1" dirty="0"/>
              <a:t>externí</a:t>
            </a:r>
            <a:r>
              <a:rPr lang="cs-CZ" sz="1800" dirty="0"/>
              <a:t>, kdy se jedná o všechny ty, kteří nejsou vlastními zaměstnanci firmy a mohou tak působit jak v konkurenčních firmách, tak ve firmách mimo obor. </a:t>
            </a:r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Vzhledem </a:t>
            </a:r>
            <a:r>
              <a:rPr lang="cs-CZ" sz="1800" dirty="0"/>
              <a:t>k užití prostředků pro výběr a zajištění </a:t>
            </a:r>
            <a:r>
              <a:rPr lang="cs-CZ" sz="1800" dirty="0" smtClean="0"/>
              <a:t>zaměstnanců, </a:t>
            </a:r>
            <a:r>
              <a:rPr lang="cs-CZ" sz="1800" dirty="0"/>
              <a:t>že jak v případě výběru z interních zdrojů, tak v případě výběru z externích zdrojů, může zaměstnavatel či firma užít vlastních i najatých sil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Zdroje lidských sil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769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Při užití najatých sil, pro obsazení pracovního místa z externích zdrojů, je tento proces zajišťován například najatou firmou</a:t>
            </a:r>
            <a:r>
              <a:rPr lang="cs-CZ" sz="1800" i="1" dirty="0"/>
              <a:t> </a:t>
            </a:r>
            <a:r>
              <a:rPr lang="cs-CZ" sz="1800" dirty="0"/>
              <a:t>typu</a:t>
            </a:r>
            <a:r>
              <a:rPr lang="cs-CZ" sz="1800" i="1" dirty="0"/>
              <a:t> </a:t>
            </a:r>
            <a:r>
              <a:rPr lang="cs-CZ" sz="1800" b="1" dirty="0" err="1"/>
              <a:t>recruitment</a:t>
            </a:r>
            <a:r>
              <a:rPr lang="cs-CZ" sz="1800" i="1" dirty="0"/>
              <a:t> či </a:t>
            </a:r>
            <a:r>
              <a:rPr lang="cs-CZ" sz="1800" b="1" dirty="0" err="1"/>
              <a:t>executive</a:t>
            </a:r>
            <a:r>
              <a:rPr lang="cs-CZ" sz="1800" b="1" dirty="0"/>
              <a:t> </a:t>
            </a:r>
            <a:r>
              <a:rPr lang="cs-CZ" sz="1800" b="1" dirty="0" err="1"/>
              <a:t>search</a:t>
            </a:r>
            <a:r>
              <a:rPr lang="cs-CZ" sz="1800" i="1" dirty="0"/>
              <a:t>,</a:t>
            </a:r>
            <a:r>
              <a:rPr lang="cs-CZ" sz="1800" dirty="0"/>
              <a:t> která vyhledává pro organizaci nejvhodnějšího zaměstnance, odpovídajících kvalit jak psychologických tak odborných. </a:t>
            </a:r>
            <a:endParaRPr lang="cs-CZ" sz="1800" dirty="0" smtClean="0"/>
          </a:p>
          <a:p>
            <a:pPr algn="just"/>
            <a:r>
              <a:rPr lang="cs-CZ" sz="1800" dirty="0" smtClean="0"/>
              <a:t>Tento </a:t>
            </a:r>
            <a:r>
              <a:rPr lang="cs-CZ" sz="1800" dirty="0"/>
              <a:t>způsob je ovšem spojen s růstem nákladů na výběrové řízení a také s rizikem, že vybraný zaměstnanec nebude zcela vhodnou volbou a do organizace nezapadne. </a:t>
            </a:r>
            <a:endParaRPr lang="cs-CZ" sz="1800" dirty="0" smtClean="0"/>
          </a:p>
          <a:p>
            <a:pPr algn="just"/>
            <a:r>
              <a:rPr lang="cs-CZ" sz="1800" dirty="0" smtClean="0"/>
              <a:t>Účelnost </a:t>
            </a:r>
            <a:r>
              <a:rPr lang="cs-CZ" sz="1800" dirty="0"/>
              <a:t>a využití </a:t>
            </a:r>
            <a:r>
              <a:rPr lang="cs-CZ" sz="1800" dirty="0" smtClean="0"/>
              <a:t>můžeme naopak vidět v </a:t>
            </a:r>
            <a:r>
              <a:rPr lang="cs-CZ" sz="1800" dirty="0"/>
              <a:t>rychlosti, se kterou se tímto způsobem personální problém řeší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Zajišťování externích zdrojů lidských sil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764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Cílem procesu získání lidských zdrojů je získání </a:t>
            </a:r>
            <a:r>
              <a:rPr lang="cs-CZ" sz="1800" dirty="0"/>
              <a:t>s vynaložením co možná nejnižších nákladů potřebné množství odpovídajících pracovníků, </a:t>
            </a:r>
            <a:r>
              <a:rPr lang="cs-CZ" sz="1800" dirty="0" smtClean="0"/>
              <a:t>kteří </a:t>
            </a:r>
            <a:r>
              <a:rPr lang="cs-CZ" sz="1800" dirty="0"/>
              <a:t>jsou žádoucí pro uspokojení podnikové potřeby lidských </a:t>
            </a:r>
            <a:r>
              <a:rPr lang="cs-CZ" sz="1800" dirty="0" smtClean="0"/>
              <a:t>zdrojů.</a:t>
            </a:r>
          </a:p>
          <a:p>
            <a:pPr algn="just"/>
            <a:r>
              <a:rPr lang="cs-CZ" sz="1800" dirty="0" smtClean="0"/>
              <a:t>Volba </a:t>
            </a:r>
            <a:r>
              <a:rPr lang="cs-CZ" sz="1800" dirty="0"/>
              <a:t>metody/metod pro přilákání zaměstnanců závisí dále na specifikacích a povaze pracovního místa, kdy je například pro dělnické profese a níže postavené pracovní pozice vhodné užití jiných metod, než například pro pracovní pozice manažerů a zaměstnanců s většími rozhodovacími pravomocemi. </a:t>
            </a:r>
            <a:endParaRPr lang="cs-CZ" sz="1800" dirty="0" smtClean="0"/>
          </a:p>
          <a:p>
            <a:pPr algn="just"/>
            <a:r>
              <a:rPr lang="cs-CZ" sz="1800" dirty="0" smtClean="0"/>
              <a:t>Do </a:t>
            </a:r>
            <a:r>
              <a:rPr lang="cs-CZ" sz="1800" dirty="0"/>
              <a:t>značné míry je volba metody ovlivněna také situací na trhu práce, zejména potom na lokálním trhu práce. </a:t>
            </a:r>
            <a:endParaRPr lang="cs-CZ" sz="1800" dirty="0" smtClean="0"/>
          </a:p>
          <a:p>
            <a:pPr algn="just"/>
            <a:r>
              <a:rPr lang="cs-CZ" sz="1800" dirty="0" smtClean="0"/>
              <a:t>Zaměstnavatelé </a:t>
            </a:r>
            <a:r>
              <a:rPr lang="cs-CZ" sz="1800" dirty="0"/>
              <a:t>tak přihlížejí i k dosažitelnosti zaměstnanců určité kvalifikace v regionu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Přilákání vhodných lidských zdrojů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000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Hlavní cíl výběru zaměstnanců může být také velmi jednoduše definován, jako snaha o výběr nejlepších nebo </a:t>
            </a:r>
            <a:r>
              <a:rPr lang="cs-CZ" sz="1800" dirty="0" smtClean="0"/>
              <a:t>také </a:t>
            </a:r>
            <a:r>
              <a:rPr lang="cs-CZ" sz="1800" dirty="0"/>
              <a:t>nejvhodnějších lidí pro danou práci. Ti, kteří zaměstnance dále vybírají, se tak pokouší předpovědět jejich výkon na konkrétní pracovní pozici. </a:t>
            </a:r>
          </a:p>
          <a:p>
            <a:pPr algn="just"/>
            <a:r>
              <a:rPr lang="cs-CZ" sz="1800" dirty="0"/>
              <a:t>V procesu výběru zaměstnance je také dílčím cílem zjišťování, zda existují nějaké mezery v přehledu například dosavadních zaměstnání uchazeče nebo zda existují skutečnosti, které si vyžadují další vysvětlení, o kterých může uchazeč dále podat informace. </a:t>
            </a:r>
          </a:p>
          <a:p>
            <a:pPr algn="just"/>
            <a:r>
              <a:rPr lang="cs-CZ" sz="1800" dirty="0" smtClean="0"/>
              <a:t>Kroky při výběru vhodných lidí: </a:t>
            </a:r>
            <a:r>
              <a:rPr lang="cs-CZ" sz="1800" dirty="0"/>
              <a:t>Shromažďování v ideálním případě maximálního množství relevantních informací. </a:t>
            </a:r>
            <a:r>
              <a:rPr lang="cs-CZ" sz="1800" dirty="0" smtClean="0"/>
              <a:t>Uspořádání, vyhodnocení a ohodnocení každého </a:t>
            </a:r>
            <a:r>
              <a:rPr lang="cs-CZ" sz="1800" dirty="0"/>
              <a:t>kandidáta </a:t>
            </a:r>
            <a:r>
              <a:rPr lang="cs-CZ" sz="1800" dirty="0" smtClean="0"/>
              <a:t>v</a:t>
            </a:r>
            <a:r>
              <a:rPr lang="cs-CZ" sz="1800" dirty="0"/>
              <a:t> závislosti na předpokládaném výkonu na daném pracovním </a:t>
            </a:r>
            <a:r>
              <a:rPr lang="cs-CZ" sz="1800" dirty="0" smtClean="0"/>
              <a:t>místě. Poskytnutí takové informace uchazečům tak, </a:t>
            </a:r>
            <a:r>
              <a:rPr lang="cs-CZ" sz="1800" dirty="0"/>
              <a:t>aby se na jejich základě mohli rozhodnout, zda přijmou dané pracovní místo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Výběr vhodných lidských sil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418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437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Aby bylo možné realizovat jednotlivé řídící </a:t>
            </a:r>
            <a:r>
              <a:rPr lang="cs-CZ" sz="1800" dirty="0"/>
              <a:t>i výkonné funkce, k </a:t>
            </a:r>
            <a:r>
              <a:rPr lang="cs-CZ" sz="1800" dirty="0" smtClean="0"/>
              <a:t>tomu nezbytně potřebujeme zabezpečení prostředky, a to materiálními </a:t>
            </a:r>
            <a:r>
              <a:rPr lang="cs-CZ" sz="1800" dirty="0"/>
              <a:t>a </a:t>
            </a:r>
            <a:r>
              <a:rPr lang="cs-CZ" sz="1800" dirty="0" smtClean="0"/>
              <a:t>finančními.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Plnění řídící </a:t>
            </a:r>
            <a:r>
              <a:rPr lang="cs-CZ" sz="1800" dirty="0"/>
              <a:t>funkce (souboru </a:t>
            </a:r>
            <a:r>
              <a:rPr lang="cs-CZ" sz="1800" dirty="0" smtClean="0"/>
              <a:t>činností</a:t>
            </a:r>
            <a:r>
              <a:rPr lang="cs-CZ" sz="1800" dirty="0"/>
              <a:t>) </a:t>
            </a:r>
            <a:r>
              <a:rPr lang="cs-CZ" sz="1800" dirty="0" smtClean="0"/>
              <a:t>zabezpečení prostředky spočívá </a:t>
            </a:r>
            <a:r>
              <a:rPr lang="cs-CZ" sz="1800" dirty="0"/>
              <a:t>v: </a:t>
            </a:r>
          </a:p>
          <a:p>
            <a:pPr algn="just"/>
            <a:r>
              <a:rPr lang="cs-CZ" sz="1800" dirty="0" smtClean="0"/>
              <a:t>zabezpečování </a:t>
            </a:r>
            <a:r>
              <a:rPr lang="cs-CZ" sz="1800" dirty="0"/>
              <a:t>materiálních a </a:t>
            </a:r>
            <a:r>
              <a:rPr lang="cs-CZ" sz="1800" dirty="0" smtClean="0"/>
              <a:t>finančních prostředků; </a:t>
            </a:r>
            <a:endParaRPr lang="cs-CZ" sz="1800" dirty="0"/>
          </a:p>
          <a:p>
            <a:pPr algn="just"/>
            <a:r>
              <a:rPr lang="cs-CZ" sz="1800" dirty="0" smtClean="0"/>
              <a:t>rozhodování </a:t>
            </a:r>
            <a:r>
              <a:rPr lang="cs-CZ" sz="1800" dirty="0"/>
              <a:t>o jejich použití a racionálním </a:t>
            </a:r>
            <a:r>
              <a:rPr lang="cs-CZ" sz="1800" dirty="0" smtClean="0"/>
              <a:t>využívání</a:t>
            </a:r>
            <a:r>
              <a:rPr lang="cs-CZ" sz="1800" dirty="0"/>
              <a:t>;</a:t>
            </a:r>
          </a:p>
          <a:p>
            <a:pPr algn="just"/>
            <a:r>
              <a:rPr lang="cs-CZ" sz="1800" dirty="0" smtClean="0"/>
              <a:t>jejich </a:t>
            </a:r>
            <a:r>
              <a:rPr lang="cs-CZ" sz="1800" dirty="0"/>
              <a:t>udržování a </a:t>
            </a:r>
            <a:r>
              <a:rPr lang="cs-CZ" sz="1800" dirty="0" smtClean="0"/>
              <a:t>ochraně. </a:t>
            </a:r>
            <a:endParaRPr lang="cs-CZ" sz="1800" dirty="0"/>
          </a:p>
          <a:p>
            <a:pPr marL="0" indent="0" algn="just">
              <a:buNone/>
            </a:pPr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Tato </a:t>
            </a:r>
            <a:r>
              <a:rPr lang="cs-CZ" sz="1800" dirty="0"/>
              <a:t>funkce není mnoha autory považována za funkcí </a:t>
            </a:r>
            <a:r>
              <a:rPr lang="cs-CZ" sz="1800" dirty="0" smtClean="0"/>
              <a:t>řídící</a:t>
            </a:r>
            <a:r>
              <a:rPr lang="cs-CZ" sz="1800" dirty="0"/>
              <a:t>. </a:t>
            </a:r>
            <a:r>
              <a:rPr lang="cs-CZ" sz="1800" dirty="0" smtClean="0"/>
              <a:t>Vycházející ze </a:t>
            </a:r>
            <a:r>
              <a:rPr lang="cs-CZ" sz="1800" dirty="0"/>
              <a:t>struktury </a:t>
            </a:r>
            <a:r>
              <a:rPr lang="cs-CZ" sz="1800" dirty="0" smtClean="0"/>
              <a:t>řídících </a:t>
            </a:r>
            <a:r>
              <a:rPr lang="cs-CZ" sz="1800" dirty="0"/>
              <a:t>funkcí a vzhledem na význam této funkce pro </a:t>
            </a:r>
            <a:r>
              <a:rPr lang="cs-CZ" sz="1800" dirty="0" smtClean="0"/>
              <a:t>činnost podniku </a:t>
            </a:r>
            <a:r>
              <a:rPr lang="cs-CZ" sz="1800" dirty="0"/>
              <a:t>a </a:t>
            </a:r>
            <a:r>
              <a:rPr lang="cs-CZ" sz="1800" dirty="0" smtClean="0"/>
              <a:t>náročnost </a:t>
            </a:r>
            <a:r>
              <a:rPr lang="cs-CZ" sz="1800" dirty="0"/>
              <a:t>její realizace je však </a:t>
            </a:r>
            <a:r>
              <a:rPr lang="cs-CZ" sz="1800" dirty="0" smtClean="0"/>
              <a:t>účelné </a:t>
            </a:r>
            <a:r>
              <a:rPr lang="cs-CZ" sz="1800" dirty="0"/>
              <a:t>zkoumat práci s </a:t>
            </a:r>
            <a:r>
              <a:rPr lang="cs-CZ" sz="1800" dirty="0" smtClean="0"/>
              <a:t>prostředky jako funkci řídící</a:t>
            </a:r>
            <a:r>
              <a:rPr lang="cs-CZ" sz="1800" dirty="0"/>
              <a:t>.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Materiální zabezpečení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371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437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Finanční hospodaření </a:t>
            </a:r>
            <a:r>
              <a:rPr lang="cs-CZ" sz="1800" dirty="0"/>
              <a:t>podniku se stará o pohyb </a:t>
            </a:r>
            <a:r>
              <a:rPr lang="cs-CZ" sz="1800" dirty="0" smtClean="0"/>
              <a:t>peněz</a:t>
            </a:r>
            <a:r>
              <a:rPr lang="cs-CZ" sz="1800" dirty="0"/>
              <a:t>, majetku a kapitálu. </a:t>
            </a:r>
          </a:p>
          <a:p>
            <a:pPr algn="just"/>
            <a:r>
              <a:rPr lang="cs-CZ" sz="1800" dirty="0"/>
              <a:t>Jedná se nejen o jejich získávání, ale i o jejich </a:t>
            </a:r>
            <a:r>
              <a:rPr lang="cs-CZ" sz="1800" dirty="0" smtClean="0"/>
              <a:t>rozdělování </a:t>
            </a:r>
            <a:r>
              <a:rPr lang="cs-CZ" sz="1800" dirty="0"/>
              <a:t>a </a:t>
            </a:r>
            <a:r>
              <a:rPr lang="cs-CZ" sz="1800" dirty="0" smtClean="0"/>
              <a:t>efektivní využívání </a:t>
            </a:r>
            <a:r>
              <a:rPr lang="cs-CZ" sz="1800" dirty="0"/>
              <a:t>v rámci </a:t>
            </a:r>
            <a:r>
              <a:rPr lang="cs-CZ" sz="1800" dirty="0" smtClean="0"/>
              <a:t>řídícího </a:t>
            </a:r>
            <a:r>
              <a:rPr lang="cs-CZ" sz="1800" dirty="0"/>
              <a:t>procesu podniku, ale i mimo </a:t>
            </a:r>
            <a:r>
              <a:rPr lang="cs-CZ" sz="1800" dirty="0" smtClean="0"/>
              <a:t>něj </a:t>
            </a:r>
            <a:r>
              <a:rPr lang="cs-CZ" sz="1800" dirty="0"/>
              <a:t>(</a:t>
            </a:r>
            <a:r>
              <a:rPr lang="cs-CZ" sz="1800" dirty="0" smtClean="0"/>
              <a:t>finanční investování</a:t>
            </a:r>
            <a:r>
              <a:rPr lang="cs-CZ" sz="1800" dirty="0"/>
              <a:t>). </a:t>
            </a:r>
          </a:p>
          <a:p>
            <a:pPr algn="just"/>
            <a:r>
              <a:rPr lang="cs-CZ" sz="1800" dirty="0"/>
              <a:t>Za </a:t>
            </a:r>
            <a:r>
              <a:rPr lang="cs-CZ" sz="1800" dirty="0" smtClean="0"/>
              <a:t>finanční prostředky </a:t>
            </a:r>
            <a:r>
              <a:rPr lang="cs-CZ" sz="1800" dirty="0"/>
              <a:t>jsou </a:t>
            </a:r>
            <a:r>
              <a:rPr lang="cs-CZ" sz="1800" dirty="0" smtClean="0"/>
              <a:t>pořízené potřebné </a:t>
            </a:r>
            <a:r>
              <a:rPr lang="cs-CZ" sz="1800" dirty="0"/>
              <a:t>hmotné </a:t>
            </a:r>
            <a:r>
              <a:rPr lang="cs-CZ" sz="1800" dirty="0" smtClean="0"/>
              <a:t>prostředky </a:t>
            </a:r>
            <a:r>
              <a:rPr lang="cs-CZ" sz="1800" dirty="0"/>
              <a:t>(pracovní </a:t>
            </a:r>
            <a:r>
              <a:rPr lang="cs-CZ" sz="1800" dirty="0" smtClean="0"/>
              <a:t>předměty</a:t>
            </a:r>
            <a:r>
              <a:rPr lang="cs-CZ" sz="1800" dirty="0"/>
              <a:t>, </a:t>
            </a:r>
            <a:r>
              <a:rPr lang="cs-CZ" sz="1800" dirty="0" smtClean="0"/>
              <a:t>např. </a:t>
            </a:r>
            <a:r>
              <a:rPr lang="cs-CZ" sz="1800" dirty="0"/>
              <a:t>materiál, suroviny a pracovní </a:t>
            </a:r>
            <a:r>
              <a:rPr lang="cs-CZ" sz="1800" dirty="0" smtClean="0"/>
              <a:t>prostředky např. </a:t>
            </a:r>
            <a:r>
              <a:rPr lang="cs-CZ" sz="1800" dirty="0"/>
              <a:t>stroje </a:t>
            </a:r>
            <a:r>
              <a:rPr lang="cs-CZ" sz="1800" dirty="0" smtClean="0"/>
              <a:t>a zařízení</a:t>
            </a:r>
            <a:r>
              <a:rPr lang="cs-CZ" sz="1800" dirty="0"/>
              <a:t>). </a:t>
            </a:r>
            <a:endParaRPr lang="cs-CZ" sz="1800" dirty="0" smtClean="0"/>
          </a:p>
          <a:p>
            <a:pPr algn="just"/>
            <a:r>
              <a:rPr lang="cs-CZ" sz="1800" dirty="0" smtClean="0"/>
              <a:t>O </a:t>
            </a:r>
            <a:r>
              <a:rPr lang="cs-CZ" sz="1800" dirty="0"/>
              <a:t>jejich racionální využívání, </a:t>
            </a:r>
            <a:r>
              <a:rPr lang="cs-CZ" sz="1800" dirty="0" smtClean="0"/>
              <a:t>stejně jako </a:t>
            </a:r>
            <a:r>
              <a:rPr lang="cs-CZ" sz="1800" dirty="0"/>
              <a:t>o údržbu a ochranu </a:t>
            </a:r>
            <a:r>
              <a:rPr lang="cs-CZ" sz="1800" dirty="0" smtClean="0"/>
              <a:t>strojů, zařízení</a:t>
            </a:r>
            <a:r>
              <a:rPr lang="cs-CZ" sz="1800" dirty="0"/>
              <a:t>, veškerého majetku </a:t>
            </a:r>
            <a:r>
              <a:rPr lang="cs-CZ" sz="1800" dirty="0" smtClean="0"/>
              <a:t>organizace </a:t>
            </a:r>
            <a:r>
              <a:rPr lang="cs-CZ" sz="1800" dirty="0"/>
              <a:t>je nezbytné se v procesu </a:t>
            </a:r>
            <a:r>
              <a:rPr lang="cs-CZ" sz="1800" dirty="0" smtClean="0"/>
              <a:t>řízení starat</a:t>
            </a:r>
            <a:r>
              <a:rPr lang="cs-CZ" sz="1800" dirty="0"/>
              <a:t>. </a:t>
            </a:r>
          </a:p>
          <a:p>
            <a:pPr algn="just"/>
            <a:r>
              <a:rPr lang="cs-CZ" sz="1800" dirty="0" smtClean="0"/>
              <a:t>Plnění </a:t>
            </a:r>
            <a:r>
              <a:rPr lang="cs-CZ" sz="1800" dirty="0"/>
              <a:t>funkce </a:t>
            </a:r>
            <a:r>
              <a:rPr lang="cs-CZ" sz="1800" dirty="0" smtClean="0"/>
              <a:t>zabezpečení prostředky </a:t>
            </a:r>
            <a:r>
              <a:rPr lang="cs-CZ" sz="1800" dirty="0"/>
              <a:t>se realizuje ve </a:t>
            </a:r>
            <a:r>
              <a:rPr lang="cs-CZ" sz="1800" dirty="0" smtClean="0"/>
              <a:t>všech </a:t>
            </a:r>
            <a:r>
              <a:rPr lang="cs-CZ" sz="1800" dirty="0"/>
              <a:t>útvarech podniku, </a:t>
            </a:r>
            <a:r>
              <a:rPr lang="cs-CZ" sz="1800" dirty="0" smtClean="0"/>
              <a:t>ve </a:t>
            </a:r>
            <a:r>
              <a:rPr lang="cs-CZ" sz="1800" dirty="0"/>
              <a:t>všech funkcích </a:t>
            </a:r>
            <a:r>
              <a:rPr lang="cs-CZ" sz="1800" dirty="0" smtClean="0"/>
              <a:t>řídících </a:t>
            </a:r>
            <a:r>
              <a:rPr lang="cs-CZ" sz="1800" dirty="0"/>
              <a:t>i </a:t>
            </a:r>
            <a:r>
              <a:rPr lang="cs-CZ" sz="1800" dirty="0" smtClean="0"/>
              <a:t>výkonných.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Materiální zabezpečení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955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Manažerské funkce </a:t>
            </a:r>
            <a:r>
              <a:rPr lang="cs-CZ" sz="1800" dirty="0" smtClean="0"/>
              <a:t>zabezpečovací představují </a:t>
            </a:r>
            <a:r>
              <a:rPr lang="cs-CZ" sz="1800" dirty="0"/>
              <a:t>manažerské funkce, jejichž cílem je zabezpečení adekvátními zdroji plánované aktivity.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Jedná </a:t>
            </a:r>
            <a:r>
              <a:rPr lang="cs-CZ" sz="1800" dirty="0"/>
              <a:t>se především </a:t>
            </a:r>
            <a:r>
              <a:rPr lang="cs-CZ" sz="1800" dirty="0" smtClean="0"/>
              <a:t>o:</a:t>
            </a:r>
          </a:p>
          <a:p>
            <a:pPr algn="just"/>
            <a:r>
              <a:rPr lang="cs-CZ" sz="1800" dirty="0" smtClean="0"/>
              <a:t>zabezpečení </a:t>
            </a:r>
            <a:r>
              <a:rPr lang="cs-CZ" sz="1800" dirty="0"/>
              <a:t>materiálními zdroji (suroviny, polotovary apod</a:t>
            </a:r>
            <a:r>
              <a:rPr lang="cs-CZ" sz="1800" dirty="0" smtClean="0"/>
              <a:t>.);</a:t>
            </a:r>
          </a:p>
          <a:p>
            <a:pPr algn="just"/>
            <a:r>
              <a:rPr lang="cs-CZ" sz="1800" dirty="0" smtClean="0"/>
              <a:t>zabezpečení </a:t>
            </a:r>
            <a:r>
              <a:rPr lang="cs-CZ" sz="1800" dirty="0"/>
              <a:t>lidskými zdroji (manažery a pracovníky</a:t>
            </a:r>
            <a:r>
              <a:rPr lang="cs-CZ" sz="1800" dirty="0" smtClean="0"/>
              <a:t>);</a:t>
            </a:r>
          </a:p>
          <a:p>
            <a:pPr algn="just"/>
            <a:r>
              <a:rPr lang="cs-CZ" sz="1800" dirty="0" smtClean="0"/>
              <a:t>zabezpečení </a:t>
            </a:r>
            <a:r>
              <a:rPr lang="cs-CZ" sz="1800" dirty="0"/>
              <a:t>informacemi.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Podstata manažerských </a:t>
            </a:r>
            <a:r>
              <a:rPr lang="cs-CZ" smtClean="0"/>
              <a:t>funkcí zabezpečovacích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5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Informace</a:t>
            </a:r>
            <a:r>
              <a:rPr lang="cs-CZ" sz="1800" dirty="0"/>
              <a:t> jsou strukturovaná, organizovaná, shrnutá a interpretovaná data, závislá na jejich uživateli. </a:t>
            </a:r>
            <a:endParaRPr lang="cs-CZ" sz="1800" dirty="0" smtClean="0"/>
          </a:p>
          <a:p>
            <a:pPr algn="just"/>
            <a:r>
              <a:rPr lang="cs-CZ" sz="1800" dirty="0" smtClean="0"/>
              <a:t>Informaci můžeme </a:t>
            </a:r>
            <a:r>
              <a:rPr lang="cs-CZ" sz="1800" dirty="0"/>
              <a:t>chápat jako </a:t>
            </a:r>
            <a:r>
              <a:rPr lang="cs-CZ" sz="1800" dirty="0" smtClean="0"/>
              <a:t>sdělení</a:t>
            </a:r>
            <a:r>
              <a:rPr lang="cs-CZ" sz="1800" dirty="0"/>
              <a:t>, komunikovatelný poznatek, </a:t>
            </a:r>
            <a:r>
              <a:rPr lang="cs-CZ" sz="1800" dirty="0" smtClean="0"/>
              <a:t>který </a:t>
            </a:r>
            <a:r>
              <a:rPr lang="cs-CZ" sz="1800" dirty="0"/>
              <a:t>má význam pro </a:t>
            </a:r>
            <a:r>
              <a:rPr lang="cs-CZ" sz="1800" dirty="0" smtClean="0"/>
              <a:t>příjemce </a:t>
            </a:r>
            <a:r>
              <a:rPr lang="cs-CZ" sz="1800" dirty="0"/>
              <a:t>nebo údaj </a:t>
            </a:r>
            <a:r>
              <a:rPr lang="cs-CZ" sz="1800" dirty="0" smtClean="0"/>
              <a:t>usnadňující </a:t>
            </a:r>
            <a:r>
              <a:rPr lang="cs-CZ" sz="1800" dirty="0"/>
              <a:t>volbu mezi </a:t>
            </a:r>
            <a:r>
              <a:rPr lang="cs-CZ" sz="1800" dirty="0" smtClean="0"/>
              <a:t>alternativními </a:t>
            </a:r>
            <a:r>
              <a:rPr lang="cs-CZ" sz="1800" dirty="0"/>
              <a:t>rozhodovacími možnostmi. </a:t>
            </a:r>
            <a:endParaRPr lang="cs-CZ" sz="1800" dirty="0" smtClean="0"/>
          </a:p>
          <a:p>
            <a:pPr algn="just"/>
            <a:r>
              <a:rPr lang="cs-CZ" sz="1800" dirty="0" smtClean="0"/>
              <a:t>Je </a:t>
            </a:r>
            <a:r>
              <a:rPr lang="cs-CZ" sz="1800" dirty="0"/>
              <a:t>to cokoliv nehmotného, </a:t>
            </a:r>
            <a:r>
              <a:rPr lang="cs-CZ" sz="1800" dirty="0" smtClean="0"/>
              <a:t>co </a:t>
            </a:r>
            <a:r>
              <a:rPr lang="cs-CZ" sz="1800" dirty="0"/>
              <a:t>je pro </a:t>
            </a:r>
            <a:r>
              <a:rPr lang="cs-CZ" sz="1800" dirty="0" smtClean="0"/>
              <a:t>člověka </a:t>
            </a:r>
            <a:r>
              <a:rPr lang="cs-CZ" sz="1800" dirty="0"/>
              <a:t>smysluplné a </a:t>
            </a:r>
            <a:r>
              <a:rPr lang="cs-CZ" sz="1800" dirty="0" smtClean="0"/>
              <a:t>užitečné</a:t>
            </a:r>
            <a:r>
              <a:rPr lang="cs-CZ" sz="1800" dirty="0"/>
              <a:t>. </a:t>
            </a:r>
            <a:r>
              <a:rPr lang="cs-CZ" sz="1800" dirty="0" smtClean="0"/>
              <a:t>Jedná </a:t>
            </a:r>
            <a:r>
              <a:rPr lang="cs-CZ" sz="1800" dirty="0"/>
              <a:t>se o znalost sdílenou </a:t>
            </a:r>
            <a:r>
              <a:rPr lang="cs-CZ" sz="1800" dirty="0" smtClean="0"/>
              <a:t>tím</a:t>
            </a:r>
            <a:r>
              <a:rPr lang="cs-CZ" sz="1800" dirty="0"/>
              <a:t>, že se komunikuje. </a:t>
            </a:r>
          </a:p>
          <a:p>
            <a:pPr algn="just"/>
            <a:r>
              <a:rPr lang="cs-CZ" sz="1800" dirty="0"/>
              <a:t>Informace snižuje nebo </a:t>
            </a:r>
            <a:r>
              <a:rPr lang="cs-CZ" sz="1800" dirty="0" smtClean="0"/>
              <a:t>odstraňuje neurčitost </a:t>
            </a:r>
            <a:r>
              <a:rPr lang="cs-CZ" sz="1800" dirty="0"/>
              <a:t>systému. </a:t>
            </a:r>
          </a:p>
          <a:p>
            <a:pPr algn="just"/>
            <a:r>
              <a:rPr lang="cs-CZ" sz="1800" dirty="0"/>
              <a:t>Výchozí bod v procesu získávání informací </a:t>
            </a:r>
            <a:r>
              <a:rPr lang="cs-CZ" sz="1800" dirty="0" smtClean="0"/>
              <a:t>představují </a:t>
            </a:r>
            <a:r>
              <a:rPr lang="cs-CZ" sz="1800" dirty="0"/>
              <a:t>data. Jsou – </a:t>
            </a:r>
            <a:r>
              <a:rPr lang="cs-CZ" sz="1800" dirty="0" err="1"/>
              <a:t>li</a:t>
            </a:r>
            <a:r>
              <a:rPr lang="cs-CZ" sz="1800" dirty="0"/>
              <a:t> </a:t>
            </a:r>
            <a:r>
              <a:rPr lang="cs-CZ" sz="1800" dirty="0" smtClean="0"/>
              <a:t>prvotní </a:t>
            </a:r>
            <a:r>
              <a:rPr lang="cs-CZ" sz="1800" dirty="0"/>
              <a:t>data zpracována </a:t>
            </a:r>
            <a:r>
              <a:rPr lang="cs-CZ" sz="1800" dirty="0" smtClean="0"/>
              <a:t>účelně, </a:t>
            </a:r>
            <a:r>
              <a:rPr lang="cs-CZ" sz="1800" dirty="0"/>
              <a:t>stanou se z nich informace</a:t>
            </a:r>
          </a:p>
          <a:p>
            <a:pPr algn="just"/>
            <a:r>
              <a:rPr lang="cs-CZ" sz="1800" b="1" dirty="0" smtClean="0"/>
              <a:t>Data</a:t>
            </a:r>
            <a:r>
              <a:rPr lang="cs-CZ" sz="1800" dirty="0"/>
              <a:t>, která jsou základem pro vytváření informací, představují prvotní údaje získané z různých zdrojů. </a:t>
            </a:r>
            <a:endParaRPr lang="cs-CZ" sz="1800" dirty="0" smtClean="0"/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Zabezpečení informační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826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Potřeba </a:t>
            </a:r>
            <a:r>
              <a:rPr lang="cs-CZ" sz="1800" dirty="0"/>
              <a:t>informací závisí na tom, jakou funkci v podniku pracovník zastává. </a:t>
            </a:r>
            <a:endParaRPr lang="cs-CZ" sz="1800" dirty="0" smtClean="0"/>
          </a:p>
          <a:p>
            <a:pPr algn="just"/>
            <a:r>
              <a:rPr lang="cs-CZ" sz="1800" dirty="0" smtClean="0"/>
              <a:t>Manažer potřebuje </a:t>
            </a:r>
            <a:r>
              <a:rPr lang="cs-CZ" sz="1800" dirty="0"/>
              <a:t>informace pro to, aby mohl plnit ostatní </a:t>
            </a:r>
            <a:r>
              <a:rPr lang="cs-CZ" sz="1800" dirty="0" smtClean="0"/>
              <a:t>manažerské funkce</a:t>
            </a:r>
            <a:r>
              <a:rPr lang="cs-CZ" sz="1800" dirty="0"/>
              <a:t>. </a:t>
            </a:r>
            <a:endParaRPr lang="cs-CZ" sz="1800" dirty="0" smtClean="0"/>
          </a:p>
          <a:p>
            <a:pPr algn="just"/>
            <a:r>
              <a:rPr lang="cs-CZ" sz="1800" dirty="0" smtClean="0"/>
              <a:t>Informace </a:t>
            </a:r>
            <a:r>
              <a:rPr lang="cs-CZ" sz="1800" dirty="0"/>
              <a:t>je </a:t>
            </a:r>
            <a:r>
              <a:rPr lang="cs-CZ" sz="1800" dirty="0" smtClean="0"/>
              <a:t>třeba řídit</a:t>
            </a:r>
            <a:r>
              <a:rPr lang="cs-CZ" sz="1800" dirty="0"/>
              <a:t>. Jejich získávání, </a:t>
            </a:r>
            <a:r>
              <a:rPr lang="cs-CZ" sz="1800" dirty="0" smtClean="0"/>
              <a:t>uchovávání </a:t>
            </a:r>
            <a:r>
              <a:rPr lang="cs-CZ" sz="1800" dirty="0"/>
              <a:t>a ochrana je drahá </a:t>
            </a:r>
            <a:r>
              <a:rPr lang="cs-CZ" sz="1800" dirty="0" smtClean="0"/>
              <a:t>a často </a:t>
            </a:r>
            <a:r>
              <a:rPr lang="cs-CZ" sz="1800" dirty="0"/>
              <a:t>i </a:t>
            </a:r>
            <a:r>
              <a:rPr lang="cs-CZ" sz="1800" dirty="0" smtClean="0"/>
              <a:t>časově náročná záležitost.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/>
              <a:t>Kdo používá informace </a:t>
            </a:r>
          </a:p>
          <a:p>
            <a:pPr algn="just"/>
            <a:r>
              <a:rPr lang="cs-CZ" sz="1800" b="1" dirty="0" smtClean="0"/>
              <a:t>interní uživatelé </a:t>
            </a:r>
            <a:r>
              <a:rPr lang="cs-CZ" sz="1800" dirty="0" smtClean="0"/>
              <a:t>– </a:t>
            </a:r>
            <a:r>
              <a:rPr lang="cs-CZ" sz="1800" dirty="0"/>
              <a:t>pracovníci podniku </a:t>
            </a:r>
            <a:r>
              <a:rPr lang="cs-CZ" sz="1800" dirty="0" smtClean="0"/>
              <a:t>na všech </a:t>
            </a:r>
            <a:r>
              <a:rPr lang="cs-CZ" sz="1800" dirty="0"/>
              <a:t>stupních podnikové </a:t>
            </a:r>
            <a:r>
              <a:rPr lang="cs-CZ" sz="1800" dirty="0" smtClean="0"/>
              <a:t>hierarchie;</a:t>
            </a:r>
            <a:endParaRPr lang="cs-CZ" sz="1800" dirty="0"/>
          </a:p>
          <a:p>
            <a:pPr algn="just"/>
            <a:r>
              <a:rPr lang="cs-CZ" sz="1800" b="1" dirty="0" smtClean="0"/>
              <a:t>externí uživatelé </a:t>
            </a:r>
            <a:r>
              <a:rPr lang="cs-CZ" sz="1800" dirty="0" smtClean="0"/>
              <a:t>– </a:t>
            </a:r>
            <a:r>
              <a:rPr lang="cs-CZ" sz="1800" dirty="0"/>
              <a:t>zákazníci, dodavatelé, </a:t>
            </a:r>
            <a:r>
              <a:rPr lang="cs-CZ" sz="1800" dirty="0" smtClean="0"/>
              <a:t>společnost</a:t>
            </a:r>
            <a:r>
              <a:rPr lang="cs-CZ" sz="1800" dirty="0"/>
              <a:t>, atd. 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Využití informací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970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smtClean="0"/>
              <a:t>Z hlediska rozhodovací úrovně</a:t>
            </a:r>
          </a:p>
          <a:p>
            <a:pPr lvl="0" algn="just"/>
            <a:r>
              <a:rPr lang="cs-CZ" sz="1800" dirty="0" smtClean="0"/>
              <a:t>Z hlediska potřeb pro realizaci řídících činností</a:t>
            </a:r>
          </a:p>
          <a:p>
            <a:pPr algn="just"/>
            <a:r>
              <a:rPr lang="cs-CZ" sz="1800" dirty="0" smtClean="0"/>
              <a:t>Z </a:t>
            </a:r>
            <a:r>
              <a:rPr lang="cs-CZ" sz="1800" dirty="0"/>
              <a:t>hlediska významnosti informací: </a:t>
            </a:r>
          </a:p>
          <a:p>
            <a:pPr algn="just"/>
            <a:r>
              <a:rPr lang="cs-CZ" sz="1800" dirty="0"/>
              <a:t>Z hlediska stálosti informací: </a:t>
            </a:r>
          </a:p>
          <a:p>
            <a:pPr algn="just"/>
            <a:r>
              <a:rPr lang="cs-CZ" sz="1800" dirty="0" smtClean="0"/>
              <a:t>Z </a:t>
            </a:r>
            <a:r>
              <a:rPr lang="cs-CZ" sz="1800" dirty="0"/>
              <a:t>hlediska rozsahu zabezpečení jednotlivých stupňů řízení:</a:t>
            </a:r>
          </a:p>
          <a:p>
            <a:pPr algn="just"/>
            <a:r>
              <a:rPr lang="cs-CZ" sz="1800" dirty="0"/>
              <a:t>Z hlediska zdrojů informací: </a:t>
            </a:r>
          </a:p>
          <a:p>
            <a:pPr algn="just"/>
            <a:r>
              <a:rPr lang="cs-CZ" sz="1800" dirty="0"/>
              <a:t>Z hlediska účelu použití</a:t>
            </a:r>
          </a:p>
          <a:p>
            <a:pPr algn="just"/>
            <a:r>
              <a:rPr lang="cs-CZ" sz="1800" dirty="0"/>
              <a:t>Z hlediska obsahu: </a:t>
            </a:r>
          </a:p>
          <a:p>
            <a:pPr algn="just"/>
            <a:r>
              <a:rPr lang="cs-CZ" sz="1800" dirty="0"/>
              <a:t>Z hlediska dokumentace: </a:t>
            </a:r>
          </a:p>
          <a:p>
            <a:pPr algn="just"/>
            <a:r>
              <a:rPr lang="cs-CZ" sz="1800" dirty="0"/>
              <a:t>Z hlediska odvození</a:t>
            </a:r>
            <a:endParaRPr lang="it-IT" sz="1800" dirty="0"/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Klasifikace informací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604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Informační systém podniku </a:t>
            </a:r>
            <a:r>
              <a:rPr lang="cs-CZ" sz="1800" dirty="0" smtClean="0"/>
              <a:t>zahrnuje </a:t>
            </a:r>
            <a:r>
              <a:rPr lang="cs-CZ" sz="1800" dirty="0"/>
              <a:t>pracovníky, zařízení a informační technologie pro sběr, třídění, analyzování a distribuování potřebných, včasných a přesných informací tvůrcům </a:t>
            </a:r>
            <a:r>
              <a:rPr lang="cs-CZ" sz="1800" dirty="0" smtClean="0"/>
              <a:t>manažerských </a:t>
            </a:r>
            <a:r>
              <a:rPr lang="cs-CZ" sz="1800" dirty="0"/>
              <a:t>rozhodnutí. </a:t>
            </a:r>
            <a:endParaRPr lang="cs-CZ" sz="1800" dirty="0" smtClean="0"/>
          </a:p>
          <a:p>
            <a:pPr algn="just"/>
            <a:r>
              <a:rPr lang="cs-CZ" sz="1800" dirty="0" smtClean="0"/>
              <a:t>Smyslem </a:t>
            </a:r>
            <a:r>
              <a:rPr lang="cs-CZ" sz="1800" dirty="0"/>
              <a:t>je posouzení informační potřeby manažerů a poskytnutí potřebných informací.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b="1" i="1" dirty="0"/>
              <a:t>Podmínky efektivního informačního systému:</a:t>
            </a:r>
            <a:endParaRPr lang="cs-CZ" sz="1800" dirty="0"/>
          </a:p>
          <a:p>
            <a:pPr lvl="1" algn="just"/>
            <a:r>
              <a:rPr lang="cs-CZ" sz="1800" dirty="0"/>
              <a:t>vybavenost firmy kvalitní informační </a:t>
            </a:r>
            <a:r>
              <a:rPr lang="cs-CZ" sz="1800" dirty="0" smtClean="0"/>
              <a:t>technologií;</a:t>
            </a:r>
            <a:endParaRPr lang="cs-CZ" sz="1800" dirty="0"/>
          </a:p>
          <a:p>
            <a:pPr lvl="1" algn="just"/>
            <a:r>
              <a:rPr lang="cs-CZ" sz="1800" dirty="0"/>
              <a:t>navržení a vytvoření systému uspokojujícího informační potřeby </a:t>
            </a:r>
            <a:r>
              <a:rPr lang="cs-CZ" sz="1800" dirty="0" smtClean="0"/>
              <a:t>manažerů.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Informační systém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395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 smtClean="0"/>
              <a:t>Interní </a:t>
            </a:r>
            <a:r>
              <a:rPr lang="cs-CZ" sz="1800" b="1" dirty="0"/>
              <a:t>informační systém </a:t>
            </a:r>
            <a:r>
              <a:rPr lang="cs-CZ" sz="1800" dirty="0"/>
              <a:t>– získává informace z podnikové evidence a </a:t>
            </a:r>
            <a:r>
              <a:rPr lang="cs-CZ" sz="1800" dirty="0" smtClean="0"/>
              <a:t>statistiky. </a:t>
            </a:r>
            <a:endParaRPr lang="cs-CZ" sz="1800" dirty="0"/>
          </a:p>
          <a:p>
            <a:pPr lvl="0" algn="just"/>
            <a:r>
              <a:rPr lang="cs-CZ" sz="1800" b="1" dirty="0" smtClean="0"/>
              <a:t>Zpravodajský </a:t>
            </a:r>
            <a:r>
              <a:rPr lang="cs-CZ" sz="1800" b="1" dirty="0"/>
              <a:t>systém </a:t>
            </a:r>
            <a:r>
              <a:rPr lang="cs-CZ" sz="1800" dirty="0"/>
              <a:t>– poskytuje informace o každodenním a očekávaném vývoji v okolí </a:t>
            </a:r>
            <a:r>
              <a:rPr lang="cs-CZ" sz="1800" dirty="0" smtClean="0"/>
              <a:t>podniku.</a:t>
            </a:r>
            <a:endParaRPr lang="cs-CZ" sz="1800" dirty="0"/>
          </a:p>
          <a:p>
            <a:pPr lvl="0" algn="just"/>
            <a:r>
              <a:rPr lang="cs-CZ" sz="1800" b="1" dirty="0" smtClean="0"/>
              <a:t>Výzkumný </a:t>
            </a:r>
            <a:r>
              <a:rPr lang="cs-CZ" sz="1800" b="1" dirty="0"/>
              <a:t>systém </a:t>
            </a:r>
            <a:r>
              <a:rPr lang="cs-CZ" sz="1800" dirty="0"/>
              <a:t>– představuje výzkumné studie zaměřené na specifické problémy a příležitosti firmy, realizuje se marketingovými </a:t>
            </a:r>
            <a:r>
              <a:rPr lang="cs-CZ" sz="1800" dirty="0" smtClean="0"/>
              <a:t>výzkumy a výzkumy trhu.</a:t>
            </a:r>
            <a:endParaRPr lang="cs-CZ" sz="1800" dirty="0"/>
          </a:p>
          <a:p>
            <a:pPr algn="just"/>
            <a:r>
              <a:rPr lang="cs-CZ" sz="1800" b="1" dirty="0" smtClean="0"/>
              <a:t>Systém </a:t>
            </a:r>
            <a:r>
              <a:rPr lang="cs-CZ" sz="1800" b="1" dirty="0"/>
              <a:t>na podporu rozhodování </a:t>
            </a:r>
            <a:r>
              <a:rPr lang="cs-CZ" sz="1800" dirty="0"/>
              <a:t>– zahrnuje systémy využívající počítačový hardware a software k poskytování informací v procesu </a:t>
            </a:r>
            <a:r>
              <a:rPr lang="cs-CZ" sz="1800" dirty="0" smtClean="0"/>
              <a:t>manažerského rozhodování.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Struktura informačního systému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169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Lidské zdroje </a:t>
            </a:r>
            <a:r>
              <a:rPr lang="cs-CZ" sz="1800" dirty="0" smtClean="0"/>
              <a:t>představují </a:t>
            </a:r>
            <a:r>
              <a:rPr lang="cs-CZ" sz="1800" dirty="0"/>
              <a:t>pro podnik často nejcennější a nejdražší zdroj a ten je mnohdy jazýčkem na vahách v rámci konkurenčního boje a rozhoduje tak o konkurenceschopnosti podniku. </a:t>
            </a:r>
            <a:endParaRPr lang="cs-CZ" sz="1800" dirty="0" smtClean="0"/>
          </a:p>
          <a:p>
            <a:pPr lvl="0" algn="just"/>
            <a:r>
              <a:rPr lang="cs-CZ" sz="1800" dirty="0"/>
              <a:t>Důležitost lidských zdrojů pro organizaci </a:t>
            </a:r>
            <a:r>
              <a:rPr lang="cs-CZ" sz="1800" dirty="0" smtClean="0"/>
              <a:t>můžeme vidět </a:t>
            </a:r>
            <a:r>
              <a:rPr lang="cs-CZ" sz="1800" dirty="0"/>
              <a:t>ve smyslu určité hnací síly, která uvádí v pohyb ostatní zdroje a je determinantem úrovně jejich využívání.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Řízení </a:t>
            </a:r>
            <a:r>
              <a:rPr lang="cs-CZ" sz="1800" dirty="0"/>
              <a:t>lidských zdrojů nebo také personální řízení může tak být považováno za jádro celého podnikového řízení</a:t>
            </a:r>
            <a:r>
              <a:rPr lang="cs-CZ" sz="1800" dirty="0" smtClean="0"/>
              <a:t>. Personální </a:t>
            </a:r>
            <a:r>
              <a:rPr lang="cs-CZ" sz="1800" dirty="0"/>
              <a:t>řízení </a:t>
            </a:r>
            <a:r>
              <a:rPr lang="cs-CZ" sz="1800" dirty="0" smtClean="0"/>
              <a:t>je součást </a:t>
            </a:r>
            <a:r>
              <a:rPr lang="cs-CZ" sz="1800" dirty="0"/>
              <a:t>té časti podnikového řízení, která se zaměřuje na řízení lidských zdrojů v rámci významu člověka jako pracovní síly pro podnik.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Zaměřuje </a:t>
            </a:r>
            <a:r>
              <a:rPr lang="cs-CZ" sz="1800" dirty="0"/>
              <a:t>se na jeho získávání, fungování, formování, organizování a propojování jeho činností, výsledky jeho práce, pracovní chování a schopnosti, sociální rozvoj a v neposlední řadě i na vztahy k organizaci, spolupracovníkům a vykonané </a:t>
            </a:r>
            <a:r>
              <a:rPr lang="cs-CZ" sz="1800" dirty="0" smtClean="0"/>
              <a:t>práci.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Zabezpečení personální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420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Personální plánování nebo také plánování lidských zdrojů slouží </a:t>
            </a:r>
            <a:r>
              <a:rPr lang="cs-CZ" sz="1800" dirty="0" smtClean="0"/>
              <a:t>k</a:t>
            </a:r>
            <a:r>
              <a:rPr lang="cs-CZ" sz="1800" dirty="0"/>
              <a:t> realizaci podnikových cílů prostřednictvím předvídání budoucího vývoje, stanovením cílů a pozdější realizaci opatření, která vedou k realizaci podnikových úkolů za pomoci adekvátní a vhodné pracovní síly. </a:t>
            </a:r>
          </a:p>
          <a:p>
            <a:pPr algn="just"/>
            <a:r>
              <a:rPr lang="cs-CZ" sz="1800" dirty="0"/>
              <a:t>Z jiného pohledu je plánování lidských zdrojů součástí aktivit organizací a podnikatelů, kde je potřeba odrážet nestabilní pracovní prostředí schopností organizace se přizpůsobit měnícím se podmínkám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Metody v oblasti plánování lidských zdrojů lze </a:t>
            </a:r>
            <a:r>
              <a:rPr lang="cs-CZ" sz="1800" dirty="0" smtClean="0"/>
              <a:t>rozlišit z</a:t>
            </a:r>
            <a:r>
              <a:rPr lang="cs-CZ" sz="1800" dirty="0"/>
              <a:t> obecného pohledu za metody intuitivní a nebo kvantitativní.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Intuitivní </a:t>
            </a:r>
            <a:r>
              <a:rPr lang="cs-CZ" sz="1800" b="1" dirty="0"/>
              <a:t>metody </a:t>
            </a:r>
            <a:r>
              <a:rPr lang="cs-CZ" sz="1800" dirty="0"/>
              <a:t>jsou předně operativnější a rychlejší. Nepracuje se při nich s tvrdými daty a jejich analýzou. </a:t>
            </a:r>
            <a:r>
              <a:rPr lang="cs-CZ" sz="1800" b="1" dirty="0"/>
              <a:t>Metody kvantitativní </a:t>
            </a:r>
            <a:r>
              <a:rPr lang="cs-CZ" sz="1800" dirty="0"/>
              <a:t>zase naopak vyžadují delší přípravu, spočívající ve shromažďování důležitých a potřebných dat.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Plánování lidských zdrojů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717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3992</TotalTime>
  <Words>1462</Words>
  <Application>Microsoft Office PowerPoint</Application>
  <PresentationFormat>Předvádění na obrazovce (16:9)</PresentationFormat>
  <Paragraphs>110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Enriqueta</vt:lpstr>
      <vt:lpstr>Times New Roman</vt:lpstr>
      <vt:lpstr>SLU</vt:lpstr>
      <vt:lpstr>Manažerské funkce zabezpečovací</vt:lpstr>
      <vt:lpstr>Podstata manažerských funkcí zabezpečovacích</vt:lpstr>
      <vt:lpstr>Zabezpečení informační</vt:lpstr>
      <vt:lpstr>Využití informací</vt:lpstr>
      <vt:lpstr>Klasifikace informací I</vt:lpstr>
      <vt:lpstr>Informační systém podniku</vt:lpstr>
      <vt:lpstr>Struktura informačního systému podniku</vt:lpstr>
      <vt:lpstr>Zabezpečení personální</vt:lpstr>
      <vt:lpstr>Plánování lidských zdrojů</vt:lpstr>
      <vt:lpstr>Proces získávání lidských zdrojů</vt:lpstr>
      <vt:lpstr>Zdroje lidských sil</vt:lpstr>
      <vt:lpstr>Zajišťování externích zdrojů lidských sil</vt:lpstr>
      <vt:lpstr>Přilákání vhodných lidských zdrojů</vt:lpstr>
      <vt:lpstr>Výběr vhodných lidských sil</vt:lpstr>
      <vt:lpstr>Materiální zabezpečení I</vt:lpstr>
      <vt:lpstr>Materiální zabezpečení 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366</cp:revision>
  <dcterms:created xsi:type="dcterms:W3CDTF">2016-07-06T15:42:34Z</dcterms:created>
  <dcterms:modified xsi:type="dcterms:W3CDTF">2020-04-03T07:41:36Z</dcterms:modified>
</cp:coreProperties>
</file>