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21" r:id="rId3"/>
    <p:sldId id="348" r:id="rId4"/>
    <p:sldId id="370" r:id="rId5"/>
    <p:sldId id="367" r:id="rId6"/>
    <p:sldId id="373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78" r:id="rId16"/>
    <p:sldId id="366" r:id="rId17"/>
    <p:sldId id="377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15.04.2020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a </a:t>
            </a:r>
            <a:r>
              <a:rPr lang="cs-CZ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leadership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téma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800" b="1" dirty="0"/>
              <a:t>Participativní</a:t>
            </a:r>
            <a:r>
              <a:rPr lang="cs-CZ" sz="1800" dirty="0"/>
              <a:t> (konsenzuální, týmový) styl vedení – lídr rozhodovací proces v týmu pouze moderuje, usměrňuje nebo usnadňuje jeho průběh. </a:t>
            </a:r>
            <a:endParaRPr lang="cs-CZ" sz="1800" dirty="0" smtClean="0"/>
          </a:p>
          <a:p>
            <a:pPr lvl="0"/>
            <a:r>
              <a:rPr lang="cs-CZ" sz="1800" dirty="0" smtClean="0"/>
              <a:t>Přijato </a:t>
            </a:r>
            <a:r>
              <a:rPr lang="cs-CZ" sz="1800" dirty="0"/>
              <a:t>je takové rozhodnutí, které je považované celým týmem za nejlepší. </a:t>
            </a:r>
            <a:endParaRPr lang="cs-CZ" sz="1800" dirty="0" smtClean="0"/>
          </a:p>
          <a:p>
            <a:pPr lvl="0"/>
            <a:r>
              <a:rPr lang="cs-CZ" sz="1800" dirty="0" smtClean="0"/>
              <a:t>Pro </a:t>
            </a:r>
            <a:r>
              <a:rPr lang="cs-CZ" sz="1800" dirty="0"/>
              <a:t>přijetí rozhodnutí je významný názor každého zúčastněného pracovníka, čímž dochází k podpoře rozvoje a pocitu sounáležitosti spolupracovníků s organizací. </a:t>
            </a:r>
            <a:endParaRPr lang="cs-CZ" sz="1800" dirty="0" smtClean="0"/>
          </a:p>
          <a:p>
            <a:pPr marL="0" lvl="0" indent="0">
              <a:buNone/>
            </a:pPr>
            <a:endParaRPr lang="cs-CZ" sz="1800" dirty="0"/>
          </a:p>
          <a:p>
            <a:pPr marL="0" lvl="0" indent="0">
              <a:buNone/>
            </a:pPr>
            <a:r>
              <a:rPr lang="cs-CZ" sz="1800" dirty="0" smtClean="0"/>
              <a:t>Existují </a:t>
            </a:r>
            <a:r>
              <a:rPr lang="cs-CZ" sz="1800" dirty="0"/>
              <a:t>zde dva </a:t>
            </a:r>
            <a:r>
              <a:rPr lang="cs-CZ" sz="1800" dirty="0" err="1"/>
              <a:t>substyly</a:t>
            </a:r>
            <a:r>
              <a:rPr lang="cs-CZ" sz="1800" dirty="0"/>
              <a:t>:</a:t>
            </a:r>
          </a:p>
          <a:p>
            <a:pPr marL="357188" lvl="1" indent="-357188">
              <a:buFont typeface="Arial" panose="020B0604020202020204" pitchFamily="34" charset="0"/>
              <a:buChar char="•"/>
            </a:pPr>
            <a:r>
              <a:rPr lang="cs-CZ" sz="1800" dirty="0"/>
              <a:t>předsednický participativní styl vedení – lídr jako předseda řídí dosažení shody;</a:t>
            </a:r>
          </a:p>
          <a:p>
            <a:pPr marL="357188" lvl="1" indent="-357188">
              <a:buFont typeface="Arial" panose="020B0604020202020204" pitchFamily="34" charset="0"/>
              <a:buChar char="•"/>
            </a:pPr>
            <a:r>
              <a:rPr lang="cs-CZ" sz="1800" dirty="0"/>
              <a:t>týmový participativní styl vedení – konečnou shodu vytváří celý tým.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Participativní styl vedení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65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 err="1"/>
              <a:t>Delegativní</a:t>
            </a:r>
            <a:r>
              <a:rPr lang="cs-CZ" sz="1800" dirty="0"/>
              <a:t> (</a:t>
            </a:r>
            <a:r>
              <a:rPr lang="cs-CZ" sz="1800" dirty="0" err="1"/>
              <a:t>laissez-faire</a:t>
            </a:r>
            <a:r>
              <a:rPr lang="cs-CZ" sz="1800" dirty="0"/>
              <a:t>, liberální) styl vedení – lídr na pracovníky přednáší část svých úkolů, jelikož mezi lídrem a spolupracovníky existuje vysoká míra důvěry. Tím dochází k dalšímu rozvoji schopností a motivace spolupracovníků.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Míra </a:t>
            </a:r>
            <a:r>
              <a:rPr lang="cs-CZ" sz="1800" dirty="0"/>
              <a:t>direktivního vlivu je téměř nulová, podpora pracovníků je stabilní a mezi lídrem a jeho spolupracovníky panují kolegiální vztahy. </a:t>
            </a:r>
            <a:endParaRPr lang="cs-CZ" sz="1800" dirty="0" smtClean="0"/>
          </a:p>
          <a:p>
            <a:pPr marL="0" lvl="0" indent="0" algn="just">
              <a:buNone/>
            </a:pPr>
            <a:r>
              <a:rPr lang="cs-CZ" sz="1800" dirty="0" smtClean="0"/>
              <a:t>Můžeme </a:t>
            </a:r>
            <a:r>
              <a:rPr lang="cs-CZ" sz="1800" dirty="0"/>
              <a:t>najít dva </a:t>
            </a:r>
            <a:r>
              <a:rPr lang="cs-CZ" sz="1800" dirty="0" err="1"/>
              <a:t>substyly</a:t>
            </a:r>
            <a:r>
              <a:rPr lang="cs-CZ" sz="1800" dirty="0"/>
              <a:t>: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informovaný </a:t>
            </a:r>
            <a:r>
              <a:rPr lang="cs-CZ" sz="1800" dirty="0" err="1"/>
              <a:t>delegativní</a:t>
            </a:r>
            <a:r>
              <a:rPr lang="cs-CZ" sz="1800" dirty="0"/>
              <a:t> styl vedení – lídr předá informace, pravomoc i odpovědnost a pouze očekává informování o průběhu řešení úkolu za účelem jeho sledování;</a:t>
            </a:r>
          </a:p>
          <a:p>
            <a:pPr algn="just"/>
            <a:r>
              <a:rPr lang="cs-CZ" sz="1800" dirty="0"/>
              <a:t>balistický </a:t>
            </a:r>
            <a:r>
              <a:rPr lang="cs-CZ" sz="1800" dirty="0" err="1"/>
              <a:t>delegativní</a:t>
            </a:r>
            <a:r>
              <a:rPr lang="cs-CZ" sz="1800" dirty="0"/>
              <a:t> styl vedení – lídr předá informace, pravomoc i odpovědnost a vše ponechává na týmu a čeká, až jeho pracovní tým vše sám vyřeší a dosáhne požadovaného cíle.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 smtClean="0"/>
              <a:t>Delegativní</a:t>
            </a:r>
            <a:r>
              <a:rPr lang="cs-CZ" dirty="0" smtClean="0"/>
              <a:t> styl vedení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338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Ve čtyřicátých letech dvacátého století provedli výzkumníci pracoviště University </a:t>
            </a:r>
            <a:r>
              <a:rPr lang="cs-CZ" sz="1800" dirty="0" err="1"/>
              <a:t>of</a:t>
            </a:r>
            <a:r>
              <a:rPr lang="cs-CZ" sz="1800" dirty="0"/>
              <a:t> Michigan výzkumnou studii: </a:t>
            </a:r>
            <a:r>
              <a:rPr lang="cs-CZ" sz="1800" b="1" dirty="0"/>
              <a:t>Studie University </a:t>
            </a:r>
            <a:r>
              <a:rPr lang="cs-CZ" sz="1800" b="1" dirty="0" err="1"/>
              <a:t>of</a:t>
            </a:r>
            <a:r>
              <a:rPr lang="cs-CZ" sz="1800" b="1" dirty="0"/>
              <a:t> Michigan,</a:t>
            </a:r>
            <a:r>
              <a:rPr lang="cs-CZ" sz="1800" dirty="0"/>
              <a:t> v rámci které identifikovali dvě dimenze chování lídrů, a to orientace na pracovníky a orientaci na práci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b="1" dirty="0" smtClean="0"/>
              <a:t>Přístup </a:t>
            </a:r>
            <a:r>
              <a:rPr lang="cs-CZ" sz="1800" b="1" dirty="0"/>
              <a:t>orientovaný na pracovníky </a:t>
            </a:r>
            <a:r>
              <a:rPr lang="cs-CZ" sz="1800" dirty="0"/>
              <a:t>zdůrazňuje budování vztahů na pracovišti a respektování potřeb pracovníků. </a:t>
            </a:r>
            <a:r>
              <a:rPr lang="cs-CZ" sz="1800" dirty="0" smtClean="0"/>
              <a:t>Tento </a:t>
            </a:r>
            <a:r>
              <a:rPr lang="cs-CZ" sz="1800" dirty="0"/>
              <a:t>přístup je volen tehdy, kdy je úkol nejasně stanoven a jeho vyřešení a výsledky závisí na schopnosti spolupráce jednotlivých členů týmů.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Přístup </a:t>
            </a:r>
            <a:r>
              <a:rPr lang="cs-CZ" sz="1800" b="1" dirty="0"/>
              <a:t>orientovaný na úkoly </a:t>
            </a:r>
            <a:r>
              <a:rPr lang="cs-CZ" sz="1800" dirty="0"/>
              <a:t>akcentuje především produkci a technické aspekty práce a pracovníci jsou vnímáni pouze jako nástroje k naplnění cílů organizace. Tento přístup je realizován většinou tehdy, kdy je úkol (a potažmo také cíl) jasně daný a dobře strukturovaný.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Studie University </a:t>
            </a:r>
            <a:r>
              <a:rPr lang="cs-CZ" dirty="0" err="1" smtClean="0"/>
              <a:t>of</a:t>
            </a:r>
            <a:r>
              <a:rPr lang="cs-CZ" dirty="0" smtClean="0"/>
              <a:t> Michigan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407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/>
              <a:t>Studie Ohio </a:t>
            </a:r>
            <a:r>
              <a:rPr lang="cs-CZ" sz="1800" b="1" dirty="0" err="1"/>
              <a:t>State</a:t>
            </a:r>
            <a:r>
              <a:rPr lang="cs-CZ" sz="1800" b="1" dirty="0"/>
              <a:t> University</a:t>
            </a:r>
            <a:r>
              <a:rPr lang="cs-CZ" sz="1800" dirty="0"/>
              <a:t> </a:t>
            </a:r>
            <a:r>
              <a:rPr lang="cs-CZ" sz="1800" dirty="0" smtClean="0"/>
              <a:t>identifikovala </a:t>
            </a:r>
            <a:r>
              <a:rPr lang="cs-CZ" sz="1800" dirty="0"/>
              <a:t>dvě významné dimenze chování </a:t>
            </a:r>
            <a:r>
              <a:rPr lang="cs-CZ" sz="1800" dirty="0" smtClean="0"/>
              <a:t>lídrů: </a:t>
            </a:r>
            <a:r>
              <a:rPr lang="cs-CZ" sz="1800" dirty="0"/>
              <a:t>„struktura“ (anglicky </a:t>
            </a:r>
            <a:r>
              <a:rPr lang="cs-CZ" sz="1800" dirty="0" err="1"/>
              <a:t>initiating</a:t>
            </a:r>
            <a:r>
              <a:rPr lang="cs-CZ" sz="1800" dirty="0"/>
              <a:t> </a:t>
            </a:r>
            <a:r>
              <a:rPr lang="cs-CZ" sz="1800" dirty="0" err="1"/>
              <a:t>structure</a:t>
            </a:r>
            <a:r>
              <a:rPr lang="cs-CZ" sz="1800" dirty="0"/>
              <a:t>) a „úcta“ (angl. </a:t>
            </a:r>
            <a:r>
              <a:rPr lang="cs-CZ" sz="1800" dirty="0" err="1"/>
              <a:t>consideration</a:t>
            </a:r>
            <a:r>
              <a:rPr lang="cs-CZ" sz="1800" dirty="0" smtClean="0"/>
              <a:t>).</a:t>
            </a:r>
          </a:p>
          <a:p>
            <a:pPr lvl="0" algn="just"/>
            <a:r>
              <a:rPr lang="cs-CZ" sz="1800" dirty="0" smtClean="0"/>
              <a:t> </a:t>
            </a:r>
            <a:r>
              <a:rPr lang="cs-CZ" sz="1800" b="1" dirty="0"/>
              <a:t>Dimenze struktura </a:t>
            </a:r>
            <a:r>
              <a:rPr lang="cs-CZ" sz="1800" dirty="0"/>
              <a:t>(zaměření na úkol) se vztahuje k roli lídra při dosahování stanovených výkonnostních cílů. Struktura zahrnuje plánování a organizování práce, iniciace a organizace aktivity takovým způsobem, aby byl stanovený cíl včas a správně dosažen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b="1" dirty="0" smtClean="0"/>
              <a:t>Dimenze </a:t>
            </a:r>
            <a:r>
              <a:rPr lang="cs-CZ" sz="1800" b="1" dirty="0"/>
              <a:t>úcta </a:t>
            </a:r>
            <a:r>
              <a:rPr lang="cs-CZ" sz="1800" dirty="0"/>
              <a:t>(zaměření na pracovníky) se vztahuje k míře, v jaké se lídr zaměřuje na budování a udržování vztahů na pracovišti.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Pokud </a:t>
            </a:r>
            <a:r>
              <a:rPr lang="cs-CZ" sz="1800" dirty="0"/>
              <a:t>dáme tyto dvě dimenze do vzájemné souvislosti, tak vznikne dvoudimenzionální model vedení, který nabízí čtyři typy vedení: vysoká míra úcty/nízká míra struktury; vysoká míra úcty/vysoká míra struktury; nízká míra úcty/nízká míra struktury; nízká míra úcty/vysoká míra struktury.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Studie Ohio </a:t>
            </a:r>
            <a:r>
              <a:rPr lang="cs-CZ" dirty="0" err="1" smtClean="0"/>
              <a:t>State</a:t>
            </a:r>
            <a:r>
              <a:rPr lang="cs-CZ" dirty="0" smtClean="0"/>
              <a:t> University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055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Významnou typologii manažerských stylů vedení lidí prezentuje tzv. </a:t>
            </a:r>
            <a:r>
              <a:rPr lang="cs-CZ" sz="1800" b="1" dirty="0"/>
              <a:t>manažerská mřížka GRID</a:t>
            </a:r>
            <a:r>
              <a:rPr lang="cs-CZ" sz="1800" dirty="0"/>
              <a:t> (v současnosti nazývána také jako vůdcovská mřížka) autorů Roberta J. </a:t>
            </a:r>
            <a:r>
              <a:rPr lang="cs-CZ" sz="1800" dirty="0" err="1"/>
              <a:t>Blakea</a:t>
            </a:r>
            <a:r>
              <a:rPr lang="cs-CZ" sz="1800" dirty="0"/>
              <a:t> a Jane S. </a:t>
            </a:r>
            <a:r>
              <a:rPr lang="cs-CZ" sz="1800" dirty="0" err="1"/>
              <a:t>Mouton</a:t>
            </a:r>
            <a:r>
              <a:rPr lang="cs-CZ" sz="1800" dirty="0"/>
              <a:t> z roku 1964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dirty="0"/>
              <a:t>Podstatou této typologie je členění manažerských stylů podle zaměření manažera na zaměstnance (snaha o uspokojení potřeb pracovníků) a podle zaměření manažera na výkon/produkci (snaha o splnění uložených úkolů a dosažení co nejvyššího pracovního výkonu)</a:t>
            </a:r>
            <a:r>
              <a:rPr lang="cs-CZ" sz="1800" dirty="0" smtClean="0"/>
              <a:t>. </a:t>
            </a:r>
          </a:p>
          <a:p>
            <a:pPr lvl="0" algn="just"/>
            <a:r>
              <a:rPr lang="cs-CZ" sz="1800" dirty="0"/>
              <a:t>Obě veličiny, zaměření na zaměstnance a zaměření na výkon, jsou hodnoceny na škále od 1 do </a:t>
            </a:r>
            <a:r>
              <a:rPr lang="cs-CZ" sz="1800" dirty="0" smtClean="0"/>
              <a:t>9.</a:t>
            </a:r>
          </a:p>
          <a:p>
            <a:pPr lvl="0" algn="just"/>
            <a:r>
              <a:rPr lang="cs-CZ" sz="1800" dirty="0"/>
              <a:t>Na základě tohoto hodnocení bylo vymezeno pět manažerských stylů vedení </a:t>
            </a:r>
            <a:r>
              <a:rPr lang="cs-CZ" sz="1800" dirty="0" smtClean="0"/>
              <a:t>lidí: manažer venkovského klubu, týmový manažer, autoritativní manažer, ochuzený management, střední cesta.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Manažerská mřížka GRID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2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Manažerská mřížka GRID </a:t>
            </a:r>
            <a:endParaRPr lang="cs-CZ" dirty="0"/>
          </a:p>
        </p:txBody>
      </p:sp>
      <p:pic>
        <p:nvPicPr>
          <p:cNvPr id="5" name="Obrázek 4" descr="https://publi.cz/books/114/images/pics/6-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76464"/>
            <a:ext cx="7056784" cy="3884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14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/>
              <a:t>Fiedlerův kontingenční model</a:t>
            </a:r>
            <a:r>
              <a:rPr lang="cs-CZ" sz="1800" dirty="0"/>
              <a:t> </a:t>
            </a:r>
            <a:r>
              <a:rPr lang="cs-CZ" sz="1800" dirty="0" smtClean="0"/>
              <a:t>předpokládal</a:t>
            </a:r>
            <a:r>
              <a:rPr lang="cs-CZ" sz="1800" dirty="0"/>
              <a:t>, že efektivní výkonnost skupiny závisí na adekvátním zvoleném stylu vedení, odpovídající míře kontroly a vlivu na danou situaci.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Tento </a:t>
            </a:r>
            <a:r>
              <a:rPr lang="cs-CZ" sz="1800" dirty="0"/>
              <a:t>model předpokládá, že určitý styl vedení se stává nejefektivnějším v různých typech situací.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V</a:t>
            </a:r>
            <a:r>
              <a:rPr lang="cs-CZ" sz="1800" dirty="0"/>
              <a:t> tomto </a:t>
            </a:r>
            <a:r>
              <a:rPr lang="cs-CZ" sz="1800" dirty="0" smtClean="0"/>
              <a:t>modelu byly určeny </a:t>
            </a:r>
            <a:r>
              <a:rPr lang="cs-CZ" sz="1800" dirty="0"/>
              <a:t>klíčové definovat styly vedení a různé typy situací.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Z</a:t>
            </a:r>
            <a:r>
              <a:rPr lang="cs-CZ" sz="1800" dirty="0"/>
              <a:t> pohledu stylu vedení byly určeny tyto styly vedení: orientace na úkol a orientace na budování vztahů.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Na </a:t>
            </a:r>
            <a:r>
              <a:rPr lang="cs-CZ" sz="1800" dirty="0"/>
              <a:t>základě rozsáhlých výzkumů byly určeny tyto </a:t>
            </a:r>
            <a:r>
              <a:rPr lang="cs-CZ" sz="1800" b="1" dirty="0"/>
              <a:t>klíčové situační faktory </a:t>
            </a:r>
            <a:r>
              <a:rPr lang="cs-CZ" sz="1800" dirty="0"/>
              <a:t>pro efektivní vedení: vztahy mezi vedoucím a podřízenými (míra důvěry, úcty a respektu); struktura úkolu (míra formalizace a strukturování úkolu); pozice síly (míra vlivu lídra na aktivity).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Fiedlerův kontingenční model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23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 err="1"/>
              <a:t>Hersey</a:t>
            </a:r>
            <a:r>
              <a:rPr lang="cs-CZ" sz="1800" b="1" dirty="0"/>
              <a:t> a </a:t>
            </a:r>
            <a:r>
              <a:rPr lang="cs-CZ" sz="1800" b="1" dirty="0" err="1"/>
              <a:t>Blanchardova</a:t>
            </a:r>
            <a:r>
              <a:rPr lang="cs-CZ" sz="1800" b="1" dirty="0"/>
              <a:t> teorie situačního vedení</a:t>
            </a:r>
            <a:r>
              <a:rPr lang="cs-CZ" sz="1800" dirty="0"/>
              <a:t>, která patří svým charakterem mezi kontingenční přístupy, se zaměřuje na připravenost, popř. zralost, následovníků.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Tato teorie klade </a:t>
            </a:r>
            <a:r>
              <a:rPr lang="cs-CZ" sz="1800" dirty="0"/>
              <a:t>důraz nejen na lídra, ale také na podřízené pracovníky, konkrétně pak následovníky. Následovníci jsou lidé, kteří akceptují lídra a jsou ochotni jej následovat.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Připravenost </a:t>
            </a:r>
            <a:r>
              <a:rPr lang="cs-CZ" sz="1800" dirty="0"/>
              <a:t>(zralost) vymezují </a:t>
            </a:r>
            <a:r>
              <a:rPr lang="cs-CZ" sz="1800" dirty="0" err="1"/>
              <a:t>Hersey</a:t>
            </a:r>
            <a:r>
              <a:rPr lang="cs-CZ" sz="1800" dirty="0"/>
              <a:t> a </a:t>
            </a:r>
            <a:r>
              <a:rPr lang="cs-CZ" sz="1800" dirty="0" err="1"/>
              <a:t>Blanchard</a:t>
            </a:r>
            <a:r>
              <a:rPr lang="cs-CZ" sz="1800" dirty="0"/>
              <a:t> </a:t>
            </a:r>
            <a:r>
              <a:rPr lang="cs-CZ" sz="1800" dirty="0" smtClean="0"/>
              <a:t>jako míru </a:t>
            </a:r>
            <a:r>
              <a:rPr lang="cs-CZ" sz="1800" dirty="0"/>
              <a:t>do jaké jsou lidé schopni a ochotni plnit konkrétní úkol.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Teorie </a:t>
            </a:r>
            <a:r>
              <a:rPr lang="cs-CZ" sz="1800" dirty="0"/>
              <a:t>situačního vedení je založena na předpokladu existence nelineárního vztahu mezi těmito faktory – připravenost následovníků, </a:t>
            </a:r>
            <a:r>
              <a:rPr lang="cs-CZ" sz="1800" b="1" dirty="0"/>
              <a:t>dimenze orientována na úkol</a:t>
            </a:r>
            <a:r>
              <a:rPr lang="cs-CZ" sz="1800" dirty="0"/>
              <a:t> (direktivní přístup, úkolové chování), </a:t>
            </a:r>
            <a:r>
              <a:rPr lang="cs-CZ" sz="1800" b="1" dirty="0"/>
              <a:t>dimenze orientována na budování vztahů</a:t>
            </a:r>
            <a:r>
              <a:rPr lang="cs-CZ" sz="1800" dirty="0"/>
              <a:t> (podpůrný přístup, vztahové chování</a:t>
            </a:r>
            <a:r>
              <a:rPr lang="cs-CZ" sz="1800" dirty="0" smtClean="0"/>
              <a:t>).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 err="1" smtClean="0"/>
              <a:t>Hersey</a:t>
            </a:r>
            <a:r>
              <a:rPr lang="cs-CZ" dirty="0" smtClean="0"/>
              <a:t> a </a:t>
            </a:r>
            <a:r>
              <a:rPr lang="cs-CZ" dirty="0" err="1" smtClean="0"/>
              <a:t>Blanchardova</a:t>
            </a:r>
            <a:r>
              <a:rPr lang="cs-CZ" dirty="0" smtClean="0"/>
              <a:t> teorie situačního vedení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097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 smtClean="0"/>
              <a:t>Management </a:t>
            </a:r>
            <a:r>
              <a:rPr lang="cs-CZ" sz="1800" dirty="0"/>
              <a:t>se zabývá dosahováním výsledků pomocí efektivního získávání, rozdělování, využívání a kontrolování potřebných zdrojů (tj. lidí, finančních prostředků, zařízení, budov a vybavení, informací a znalostí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Řízení je účelovou činností, která se zaměřuje na dosažení stanovených cílů pomocí lidí, kteří jsou nejdůležitějšími zdroji manažerů. Přičemž prostřednictvím lidských zdrojů jsou řízeny a využívány ostatní zdroje v podniku</a:t>
            </a:r>
          </a:p>
          <a:p>
            <a:pPr algn="just"/>
            <a:r>
              <a:rPr lang="cs-CZ" sz="1800" b="1" dirty="0" err="1"/>
              <a:t>L</a:t>
            </a:r>
            <a:r>
              <a:rPr lang="cs-CZ" sz="1800" b="1" dirty="0" err="1" smtClean="0"/>
              <a:t>eadership</a:t>
            </a:r>
            <a:r>
              <a:rPr lang="cs-CZ" sz="1800" dirty="0" smtClean="0"/>
              <a:t> </a:t>
            </a:r>
            <a:r>
              <a:rPr lang="cs-CZ" sz="1800" dirty="0"/>
              <a:t>se zaměřuje na lidi, jako na nejdůležitější zdroj organizace. Jedná se tedy o proces vytváření a sdělování vize budoucnosti, motivování lidí a získávání jejich oddanosti a angažovanosti. </a:t>
            </a:r>
            <a:endParaRPr lang="cs-CZ" sz="1800" dirty="0" smtClean="0"/>
          </a:p>
          <a:p>
            <a:pPr algn="just"/>
            <a:r>
              <a:rPr lang="cs-CZ" sz="1800" dirty="0" err="1" smtClean="0"/>
              <a:t>Leadership</a:t>
            </a:r>
            <a:r>
              <a:rPr lang="cs-CZ" sz="1800" dirty="0"/>
              <a:t>, vedení lidí, znamená poskytovat vedení lidem, získávat lidi pro to, aby následovali své lídry.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Rozdíl mezi managementem a </a:t>
            </a:r>
            <a:r>
              <a:rPr lang="cs-CZ" dirty="0" err="1" smtClean="0"/>
              <a:t>leadershipem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925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Manažer </a:t>
            </a:r>
            <a:r>
              <a:rPr lang="cs-CZ" sz="1800" dirty="0"/>
              <a:t>je především profese a její nositel, manažer je zodpovědný za dosahování stanovených cílů organizací s využitím disponibilních zdrojů. </a:t>
            </a:r>
            <a:endParaRPr lang="cs-CZ" sz="1800" dirty="0" smtClean="0"/>
          </a:p>
          <a:p>
            <a:pPr algn="just"/>
            <a:r>
              <a:rPr lang="cs-CZ" sz="1800" dirty="0" smtClean="0"/>
              <a:t>Manažeři </a:t>
            </a:r>
            <a:r>
              <a:rPr lang="cs-CZ" sz="1800" dirty="0"/>
              <a:t>se při realizaci řídících (manažerských) aktivit tak dostávají do určitých rolí, které představují určité chování spojené s konkrétní pozicí. </a:t>
            </a:r>
            <a:endParaRPr lang="cs-CZ" sz="1800" dirty="0" smtClean="0"/>
          </a:p>
          <a:p>
            <a:pPr lvl="0" algn="just"/>
            <a:r>
              <a:rPr lang="cs-CZ" sz="1800" b="1" dirty="0"/>
              <a:t>Interpersonální role</a:t>
            </a:r>
            <a:r>
              <a:rPr lang="cs-CZ" sz="1800" dirty="0"/>
              <a:t> – interpersonální role představují vztahy vzniklé z manažerova postavení a autority.</a:t>
            </a:r>
          </a:p>
          <a:p>
            <a:pPr lvl="0" algn="just"/>
            <a:r>
              <a:rPr lang="cs-CZ" sz="1800" b="1" dirty="0"/>
              <a:t>Informační role</a:t>
            </a:r>
            <a:r>
              <a:rPr lang="cs-CZ" sz="1800" dirty="0"/>
              <a:t> – informační role se vztahuje ke zdrojům a předávání informací získaných manažer při vykonávání interpersonálních rolí.</a:t>
            </a:r>
          </a:p>
          <a:p>
            <a:pPr lvl="0" algn="just"/>
            <a:r>
              <a:rPr lang="cs-CZ" sz="1800" b="1" dirty="0"/>
              <a:t>Rozhodovací role</a:t>
            </a:r>
            <a:r>
              <a:rPr lang="cs-CZ" sz="1800" dirty="0"/>
              <a:t> – rozhodovací role je spojena s rozhodováním manažera a řešením problémů v průběhu vykonávaní manažerské práce.</a:t>
            </a:r>
          </a:p>
          <a:p>
            <a:pPr lvl="0" algn="just"/>
            <a:r>
              <a:rPr lang="cs-CZ" sz="1800" dirty="0"/>
              <a:t>K těmto třem rolím se přiřazuje ještě role administrativní. V rámci a</a:t>
            </a:r>
            <a:r>
              <a:rPr lang="cs-CZ" sz="1800" b="1" dirty="0"/>
              <a:t>dministrativní role</a:t>
            </a:r>
            <a:r>
              <a:rPr lang="cs-CZ" sz="1800" dirty="0"/>
              <a:t> manažer vystupuje v roli.</a:t>
            </a:r>
          </a:p>
          <a:p>
            <a:pPr algn="just"/>
            <a:endParaRPr lang="cs-CZ" sz="18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Manažer a jeho role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64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Manažerská práce má cílevědomý charakter a vyznačuje se snahou dosáhnout stanovených cílů prostřednictvím co možná největšího synergického </a:t>
            </a:r>
            <a:r>
              <a:rPr lang="cs-CZ" sz="1800" dirty="0" smtClean="0"/>
              <a:t>efektu.</a:t>
            </a:r>
          </a:p>
          <a:p>
            <a:pPr algn="just"/>
            <a:r>
              <a:rPr lang="cs-CZ" sz="1800" dirty="0"/>
              <a:t>Manažerská </a:t>
            </a:r>
            <a:r>
              <a:rPr lang="cs-CZ" sz="1800" dirty="0" smtClean="0"/>
              <a:t>práce v</a:t>
            </a:r>
            <a:r>
              <a:rPr lang="cs-CZ" sz="1800" dirty="0"/>
              <a:t> sobě zahrnuje tak zvané tvrdé a měkké prvky.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Tvrdé </a:t>
            </a:r>
            <a:r>
              <a:rPr lang="cs-CZ" sz="1800" b="1" dirty="0"/>
              <a:t>prvky manažerské práce </a:t>
            </a:r>
            <a:r>
              <a:rPr lang="cs-CZ" sz="1800" dirty="0"/>
              <a:t>představují hmotné aspekty organizace, jako je správa financí, tvorba organizačních struktur, tvorba distribučních kanálů, datových skladů apod.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Měkké </a:t>
            </a:r>
            <a:r>
              <a:rPr lang="cs-CZ" sz="1800" b="1" dirty="0"/>
              <a:t>prvky manažerské práce </a:t>
            </a:r>
            <a:r>
              <a:rPr lang="cs-CZ" sz="1800" dirty="0"/>
              <a:t>reprezentují nehmotné prvky organizace, mezi které patří podniková kultura a </a:t>
            </a:r>
            <a:r>
              <a:rPr lang="cs-CZ" sz="1800" dirty="0" err="1"/>
              <a:t>corporate</a:t>
            </a:r>
            <a:r>
              <a:rPr lang="cs-CZ" sz="1800" dirty="0"/>
              <a:t> identity, firemní komunikace a další.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Charakter manažerské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23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err="1"/>
              <a:t>Leadership</a:t>
            </a:r>
            <a:r>
              <a:rPr lang="cs-CZ" sz="1800" dirty="0"/>
              <a:t>, schopnost </a:t>
            </a:r>
            <a:r>
              <a:rPr lang="cs-CZ" sz="1800" dirty="0" smtClean="0"/>
              <a:t>vést, </a:t>
            </a:r>
            <a:r>
              <a:rPr lang="cs-CZ" sz="1800" dirty="0"/>
              <a:t>představuje inspirování lidí k tomu, aby vynaložili své nejlepší síly a schopnosti k dosažení žádoucích výsledků, získávání jejich oddanosti dané věci a jejich motivování  dosažení stanovených cílů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err="1"/>
              <a:t>Leadership</a:t>
            </a:r>
            <a:r>
              <a:rPr lang="cs-CZ" sz="1800" dirty="0"/>
              <a:t> je především spojen s motivováním a inspirováním lidí k tomu, aby vynaložili své dovednosti a schopnosti k dosažení stanovených cílů. </a:t>
            </a:r>
            <a:endParaRPr lang="cs-CZ" sz="1800" dirty="0" smtClean="0"/>
          </a:p>
          <a:p>
            <a:pPr algn="just"/>
            <a:r>
              <a:rPr lang="cs-CZ" sz="1800" dirty="0" smtClean="0"/>
              <a:t>Na </a:t>
            </a:r>
            <a:r>
              <a:rPr lang="cs-CZ" sz="1800" dirty="0"/>
              <a:t>rozdíl od manažera se lídr snaží získat srdce lidí, aby se práce lidem stala srdeční záležitostí a nejen pracovní povinností. </a:t>
            </a:r>
            <a:endParaRPr lang="cs-CZ" sz="1800" dirty="0" smtClean="0"/>
          </a:p>
          <a:p>
            <a:pPr algn="just"/>
            <a:r>
              <a:rPr lang="cs-CZ" sz="1800" dirty="0" err="1" smtClean="0"/>
              <a:t>Hersey</a:t>
            </a:r>
            <a:r>
              <a:rPr lang="cs-CZ" sz="1800" dirty="0" smtClean="0"/>
              <a:t> </a:t>
            </a:r>
            <a:r>
              <a:rPr lang="cs-CZ" sz="1800" dirty="0"/>
              <a:t>a </a:t>
            </a:r>
            <a:r>
              <a:rPr lang="cs-CZ" sz="1800" dirty="0" err="1"/>
              <a:t>Blanchard</a:t>
            </a:r>
            <a:r>
              <a:rPr lang="cs-CZ" sz="1800" dirty="0"/>
              <a:t> (1993) se domnívají, že obecně nejužívanější definicí vůdcovství je ta, která charakterizuje </a:t>
            </a:r>
            <a:r>
              <a:rPr lang="cs-CZ" sz="1800" dirty="0" err="1"/>
              <a:t>leadership</a:t>
            </a:r>
            <a:r>
              <a:rPr lang="cs-CZ" sz="1800" dirty="0"/>
              <a:t> jako proces ovlivňování činnosti individua či skupiny ve snaze dosáhnout cílů v určitém situačním kontextu.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 smtClean="0"/>
              <a:t>Leadership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066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Všichni manažeři jsou skutečně lídři svých pracovních skupin, přičemž svoji práci vykonávají právě pomocí členů tohoto svého týmu. </a:t>
            </a:r>
            <a:r>
              <a:rPr lang="cs-CZ" sz="1800" dirty="0" smtClean="0"/>
              <a:t>Úkolem </a:t>
            </a:r>
            <a:r>
              <a:rPr lang="cs-CZ" sz="1800" dirty="0"/>
              <a:t>lídra je tedy podněcovat a inspirovat jednotlivce a týmy, aby dosáhli žádoucích výsledků a vykonávali i ty činnosti, které by dobrovolně nikdy nedělali. </a:t>
            </a:r>
          </a:p>
          <a:p>
            <a:pPr marL="0" indent="0" algn="just">
              <a:buNone/>
            </a:pPr>
            <a:r>
              <a:rPr lang="cs-CZ" sz="1800" dirty="0" smtClean="0"/>
              <a:t>Lídři </a:t>
            </a:r>
            <a:r>
              <a:rPr lang="cs-CZ" sz="1800" dirty="0"/>
              <a:t>se dostávají v organizaci do tří základních rolí, a to:</a:t>
            </a:r>
          </a:p>
          <a:p>
            <a:pPr lvl="0" algn="just"/>
            <a:r>
              <a:rPr lang="cs-CZ" sz="1800" b="1" dirty="0"/>
              <a:t>definují úkoly</a:t>
            </a:r>
            <a:r>
              <a:rPr lang="cs-CZ" sz="1800" dirty="0"/>
              <a:t> – stanovují lidem, co se od nich očekává – naplňují tak potřeby úkolu, tj. udělat práci;</a:t>
            </a:r>
          </a:p>
          <a:p>
            <a:pPr lvl="0" algn="just"/>
            <a:r>
              <a:rPr lang="cs-CZ" sz="1800" b="1" dirty="0"/>
              <a:t>zajišťují plnění úkolů</a:t>
            </a:r>
            <a:r>
              <a:rPr lang="cs-CZ" sz="1800" dirty="0"/>
              <a:t> – zajišťují tak naplnění účelu, existence skupiny – naplňují individuální potřeby, tj. dochází ke sladění potřeb jedince s potřebami skupiny;</a:t>
            </a:r>
          </a:p>
          <a:p>
            <a:pPr algn="just"/>
            <a:r>
              <a:rPr lang="cs-CZ" sz="1800" b="1" dirty="0"/>
              <a:t>udržují efektivní vztahy</a:t>
            </a:r>
            <a:r>
              <a:rPr lang="cs-CZ" sz="1800" dirty="0"/>
              <a:t> – udržují takové vztahy, které přispívají ke splnění úkolu – naplňují tak potřeby skupiny, tzn. vytvářet a udržovat týmového ducha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Role lídra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86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Jednou z prvních komplexnějších teorií </a:t>
            </a:r>
            <a:r>
              <a:rPr lang="cs-CZ" sz="1800" dirty="0" err="1"/>
              <a:t>leadershipu</a:t>
            </a:r>
            <a:r>
              <a:rPr lang="cs-CZ" sz="1800" dirty="0"/>
              <a:t>, která se dostala do popředí zájmu ve druhé polovině dvacátého století, je </a:t>
            </a:r>
            <a:r>
              <a:rPr lang="cs-CZ" sz="1800" b="1" dirty="0"/>
              <a:t>teorie stylů</a:t>
            </a:r>
            <a:r>
              <a:rPr lang="cs-CZ" sz="1800" dirty="0"/>
              <a:t>. </a:t>
            </a:r>
            <a:endParaRPr lang="cs-CZ" sz="1800" dirty="0" smtClean="0"/>
          </a:p>
          <a:p>
            <a:pPr algn="just"/>
            <a:r>
              <a:rPr lang="cs-CZ" sz="1800" dirty="0" smtClean="0"/>
              <a:t>Rozdílnost </a:t>
            </a:r>
            <a:r>
              <a:rPr lang="cs-CZ" sz="1800" dirty="0"/>
              <a:t>stylů vedení vychází ze dvou základních dimenzí, a to z míry direktivnosti a z míry participace. </a:t>
            </a:r>
            <a:endParaRPr lang="cs-CZ" sz="1800" dirty="0" smtClean="0"/>
          </a:p>
          <a:p>
            <a:pPr algn="just"/>
            <a:r>
              <a:rPr lang="cs-CZ" sz="1800" dirty="0" smtClean="0"/>
              <a:t>Míra </a:t>
            </a:r>
            <a:r>
              <a:rPr lang="cs-CZ" sz="1800" dirty="0"/>
              <a:t>direktivnosti zobrazuje míru podpory samostatného chování a jednání spolupracovníka manažera. Zjednodušeně řečeno, do jaké míry manažer umožňuje a podporuje samostatné aktivity spolupracovníků a do jaké míry striktně řídí veškeré aktivity svých spolupracovníků. </a:t>
            </a:r>
            <a:endParaRPr lang="cs-CZ" sz="1800" dirty="0" smtClean="0"/>
          </a:p>
          <a:p>
            <a:pPr algn="just"/>
            <a:r>
              <a:rPr lang="cs-CZ" sz="1800" dirty="0" smtClean="0"/>
              <a:t>Míra </a:t>
            </a:r>
            <a:r>
              <a:rPr lang="cs-CZ" sz="1800" dirty="0"/>
              <a:t>participace představuje míru možností členů skupiny participovat na rozhodování a zároveň připravenost spolupracovníků podílet se na odpovědnosti spjatou s rozhodovací pravomocí</a:t>
            </a:r>
            <a:r>
              <a:rPr lang="cs-CZ" sz="1800" dirty="0" smtClean="0"/>
              <a:t>. 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Teorie stylů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460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/>
              <a:t>Autoritativní</a:t>
            </a:r>
            <a:r>
              <a:rPr lang="cs-CZ" sz="1800" dirty="0"/>
              <a:t> (autokratický, direktivní) styl vedení – lídr přesně stanovuje způsob práce, sám se rozhoduje s velmi omezenou participací spolupracovníků, lídr přikazuje a kontroluje naplnění výsledků. </a:t>
            </a:r>
            <a:endParaRPr lang="cs-CZ" sz="1800" dirty="0" smtClean="0"/>
          </a:p>
          <a:p>
            <a:pPr marL="0" lvl="0" indent="0" algn="just">
              <a:buNone/>
            </a:pPr>
            <a:endParaRPr lang="cs-CZ" sz="1800" dirty="0"/>
          </a:p>
          <a:p>
            <a:pPr marL="0" lvl="0" indent="0" algn="just">
              <a:buNone/>
            </a:pPr>
            <a:r>
              <a:rPr lang="cs-CZ" sz="1800" dirty="0" smtClean="0"/>
              <a:t>U </a:t>
            </a:r>
            <a:r>
              <a:rPr lang="cs-CZ" sz="1800" dirty="0"/>
              <a:t>tohoto stylu vedení můžeme rozeznat následující </a:t>
            </a:r>
            <a:r>
              <a:rPr lang="cs-CZ" sz="1800" dirty="0" err="1"/>
              <a:t>substyly</a:t>
            </a:r>
            <a:r>
              <a:rPr lang="cs-CZ" sz="1800" dirty="0"/>
              <a:t>: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nezávislý autoritativní styl vedení – lídr pro své rozhodování nepotřebuje další informace, rozhoduje se na základě vlastního uvážení;</a:t>
            </a:r>
          </a:p>
          <a:p>
            <a:pPr algn="just"/>
            <a:r>
              <a:rPr lang="cs-CZ" sz="1800" dirty="0"/>
              <a:t>podporovaný autoritativní styl vedení – lídr pro své rozhodování získává informace od svého pracovního týmu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Autoritativní styl vedení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584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800" b="1" dirty="0"/>
              <a:t>Demokratický</a:t>
            </a:r>
            <a:r>
              <a:rPr lang="cs-CZ" sz="1800" dirty="0"/>
              <a:t> (konzultativní) styl vedení – lídr se rozhoduje na základě konzultací s vybranými členy svého pracovního týmu. </a:t>
            </a:r>
            <a:endParaRPr lang="cs-CZ" sz="1800" dirty="0" smtClean="0"/>
          </a:p>
          <a:p>
            <a:pPr marL="0" lvl="0" indent="0">
              <a:buNone/>
            </a:pPr>
            <a:endParaRPr lang="cs-CZ" sz="1800" dirty="0"/>
          </a:p>
          <a:p>
            <a:pPr marL="0" lvl="0" indent="0">
              <a:buNone/>
            </a:pPr>
            <a:r>
              <a:rPr lang="cs-CZ" sz="1800" dirty="0" smtClean="0"/>
              <a:t>Také </a:t>
            </a:r>
            <a:r>
              <a:rPr lang="cs-CZ" sz="1800" dirty="0"/>
              <a:t>u tohoto stylu vedení rozeznáváme dva </a:t>
            </a:r>
            <a:r>
              <a:rPr lang="cs-CZ" sz="1800" dirty="0" err="1"/>
              <a:t>substyly</a:t>
            </a:r>
            <a:r>
              <a:rPr lang="cs-CZ" sz="1800" dirty="0"/>
              <a:t>:</a:t>
            </a:r>
          </a:p>
          <a:p>
            <a:pPr marL="357188" lvl="1" indent="-357188">
              <a:buFont typeface="Arial" panose="020B0604020202020204" pitchFamily="34" charset="0"/>
              <a:buChar char="•"/>
            </a:pPr>
            <a:r>
              <a:rPr lang="cs-CZ" sz="1800" dirty="0"/>
              <a:t>individuálně demokratický styl vedení – konzultace a diskuse probíhá individuálně s jednotlivými členy týmu;</a:t>
            </a:r>
          </a:p>
          <a:p>
            <a:pPr marL="357188" lvl="1" indent="-357188">
              <a:buFont typeface="Arial" panose="020B0604020202020204" pitchFamily="34" charset="0"/>
              <a:buChar char="•"/>
            </a:pPr>
            <a:r>
              <a:rPr lang="cs-CZ" sz="1800" dirty="0"/>
              <a:t>skupinově demokratický styl vedení – lídr konzultuje s celým týmem najednou.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Demokratický styl vedení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73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3679</TotalTime>
  <Words>1832</Words>
  <Application>Microsoft Office PowerPoint</Application>
  <PresentationFormat>Předvádění na obrazovce (16:9)</PresentationFormat>
  <Paragraphs>106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Enriqueta</vt:lpstr>
      <vt:lpstr>Times New Roman</vt:lpstr>
      <vt:lpstr>SLU</vt:lpstr>
      <vt:lpstr>Management a leadership</vt:lpstr>
      <vt:lpstr>Rozdíl mezi managementem a leadershipem</vt:lpstr>
      <vt:lpstr>Manažer a jeho role </vt:lpstr>
      <vt:lpstr>Charakter manažerské práce</vt:lpstr>
      <vt:lpstr>Leadership </vt:lpstr>
      <vt:lpstr>Role lídra</vt:lpstr>
      <vt:lpstr>Teorie stylů</vt:lpstr>
      <vt:lpstr>Autoritativní styl vedení</vt:lpstr>
      <vt:lpstr>Demokratický styl vedení</vt:lpstr>
      <vt:lpstr>Participativní styl vedení</vt:lpstr>
      <vt:lpstr>Delegativní styl vedení</vt:lpstr>
      <vt:lpstr>Studie University of Michigan</vt:lpstr>
      <vt:lpstr>Studie Ohio State University</vt:lpstr>
      <vt:lpstr>Manažerská mřížka GRID </vt:lpstr>
      <vt:lpstr>Manažerská mřížka GRID </vt:lpstr>
      <vt:lpstr>Fiedlerův kontingenční model </vt:lpstr>
      <vt:lpstr>Hersey a Blanchardova teorie situačního vedení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356</cp:revision>
  <dcterms:created xsi:type="dcterms:W3CDTF">2016-07-06T15:42:34Z</dcterms:created>
  <dcterms:modified xsi:type="dcterms:W3CDTF">2020-04-15T06:42:12Z</dcterms:modified>
</cp:coreProperties>
</file>