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50" r:id="rId3"/>
    <p:sldId id="351" r:id="rId4"/>
    <p:sldId id="352" r:id="rId5"/>
    <p:sldId id="353" r:id="rId6"/>
    <p:sldId id="354" r:id="rId7"/>
    <p:sldId id="371" r:id="rId8"/>
    <p:sldId id="375" r:id="rId9"/>
    <p:sldId id="376" r:id="rId10"/>
    <p:sldId id="349" r:id="rId11"/>
    <p:sldId id="355" r:id="rId12"/>
    <p:sldId id="357" r:id="rId13"/>
    <p:sldId id="358" r:id="rId14"/>
    <p:sldId id="367" r:id="rId15"/>
    <p:sldId id="369" r:id="rId16"/>
    <p:sldId id="370" r:id="rId1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23.04.2020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styly vedení a motivace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9</a:t>
            </a:r>
            <a:r>
              <a:rPr lang="cs-CZ" sz="1400" dirty="0" smtClean="0">
                <a:solidFill>
                  <a:schemeClr val="bg1"/>
                </a:solidFill>
                <a:latin typeface="Times New Roman" panose="02020603050405020304" pitchFamily="18" charset="0"/>
                <a:cs typeface="Times New Roman" panose="02020603050405020304" pitchFamily="18" charset="0"/>
              </a:rPr>
              <a:t>.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Při výběru vhodného stylu vedení je potřeba si uvědomit několik základních zásad:</a:t>
            </a:r>
          </a:p>
          <a:p>
            <a:pPr lvl="0" algn="just"/>
            <a:r>
              <a:rPr lang="cs-CZ" sz="1800" dirty="0"/>
              <a:t>žádný styl vedení není univerzálně vhodný pro každou situaci;</a:t>
            </a:r>
          </a:p>
          <a:p>
            <a:pPr lvl="0" algn="just"/>
            <a:r>
              <a:rPr lang="cs-CZ" sz="1800" dirty="0"/>
              <a:t>žádný styl vedení není sám o sobě lepší než ostatní;</a:t>
            </a:r>
          </a:p>
          <a:p>
            <a:pPr lvl="0" algn="just"/>
            <a:r>
              <a:rPr lang="cs-CZ" sz="1800" dirty="0"/>
              <a:t>použití konkrétního stylu vedení závisí na povaze řešeného úkolu, složení pracovního týmu a oboru činnosti organizace;</a:t>
            </a:r>
          </a:p>
          <a:p>
            <a:pPr lvl="0" algn="just"/>
            <a:r>
              <a:rPr lang="cs-CZ" sz="1800" dirty="0"/>
              <a:t>každá situace může být analyzována tak důkladně, aby pro její řešení byl vybrán optimální styl;</a:t>
            </a:r>
          </a:p>
          <a:p>
            <a:pPr algn="just"/>
            <a:r>
              <a:rPr lang="cs-CZ" sz="1800" dirty="0"/>
              <a:t>efektivní </a:t>
            </a:r>
            <a:r>
              <a:rPr lang="cs-CZ" sz="1800" dirty="0" err="1"/>
              <a:t>leadership</a:t>
            </a:r>
            <a:r>
              <a:rPr lang="cs-CZ" sz="1800" dirty="0"/>
              <a:t> znamená být schopen posoudit, jaký styl vedení je pro danou situaci optimální a přijmout jej, i když osobně preferujeme jiný styl vedení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Zásady volby stylu vedení</a:t>
            </a:r>
            <a:endParaRPr lang="cs-CZ" dirty="0"/>
          </a:p>
        </p:txBody>
      </p:sp>
    </p:spTree>
    <p:extLst>
      <p:ext uri="{BB962C8B-B14F-4D97-AF65-F5344CB8AC3E}">
        <p14:creationId xmlns:p14="http://schemas.microsoft.com/office/powerpoint/2010/main" val="3363579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Motivace představuje určité povzbuzení člověka do aktivity, které dělat odmítá nebo se mu do nich nechce. </a:t>
            </a:r>
            <a:endParaRPr lang="cs-CZ" sz="1800" dirty="0" smtClean="0"/>
          </a:p>
          <a:p>
            <a:pPr lvl="0" algn="just"/>
            <a:r>
              <a:rPr lang="cs-CZ" sz="1800" dirty="0" smtClean="0"/>
              <a:t>Motivace </a:t>
            </a:r>
            <a:r>
              <a:rPr lang="cs-CZ" sz="1800" dirty="0"/>
              <a:t>je nezbytným nástrojem každého vedoucího pracovníka v každé organizaci</a:t>
            </a:r>
            <a:r>
              <a:rPr lang="cs-CZ" sz="1800" dirty="0" smtClean="0"/>
              <a:t>.</a:t>
            </a:r>
          </a:p>
          <a:p>
            <a:pPr lvl="0" algn="just"/>
            <a:r>
              <a:rPr lang="cs-CZ" sz="1800" dirty="0"/>
              <a:t>Motivace se týká faktorů, které ovlivňují lidi, aby se chovali určitým způsobem. </a:t>
            </a:r>
            <a:endParaRPr lang="cs-CZ" sz="1800" dirty="0" smtClean="0"/>
          </a:p>
          <a:p>
            <a:pPr lvl="0" algn="just"/>
            <a:r>
              <a:rPr lang="cs-CZ" sz="1800" dirty="0" smtClean="0"/>
              <a:t>Motivaci </a:t>
            </a:r>
            <a:r>
              <a:rPr lang="cs-CZ" sz="1800" dirty="0"/>
              <a:t>lze charakterizovat jako cílově orientované </a:t>
            </a:r>
            <a:r>
              <a:rPr lang="cs-CZ" sz="1800" dirty="0" smtClean="0"/>
              <a:t>chování.</a:t>
            </a:r>
          </a:p>
          <a:p>
            <a:pPr lvl="0" algn="just"/>
            <a:r>
              <a:rPr lang="cs-CZ" sz="1800" dirty="0"/>
              <a:t>M</a:t>
            </a:r>
            <a:r>
              <a:rPr lang="cs-CZ" sz="1800" dirty="0" smtClean="0"/>
              <a:t>otivování </a:t>
            </a:r>
            <a:r>
              <a:rPr lang="cs-CZ" sz="1800" dirty="0"/>
              <a:t>není inspirování, ale spíše budování trvalého vztahu. </a:t>
            </a:r>
            <a:endParaRPr lang="cs-CZ" sz="1800" dirty="0" smtClean="0"/>
          </a:p>
          <a:p>
            <a:pPr lvl="0" algn="just"/>
            <a:r>
              <a:rPr lang="cs-CZ" sz="1800" dirty="0" smtClean="0"/>
              <a:t>Z tohoto důvodu motivování </a:t>
            </a:r>
            <a:r>
              <a:rPr lang="cs-CZ" sz="1800" dirty="0"/>
              <a:t>vyžaduje více času a investic a dlouhodobě přináší vyšší dividendy.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Motivace </a:t>
            </a:r>
            <a:endParaRPr lang="cs-CZ" dirty="0"/>
          </a:p>
        </p:txBody>
      </p:sp>
    </p:spTree>
    <p:extLst>
      <p:ext uri="{BB962C8B-B14F-4D97-AF65-F5344CB8AC3E}">
        <p14:creationId xmlns:p14="http://schemas.microsoft.com/office/powerpoint/2010/main" val="2040081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Teorie motivace zkoumá proces motivování, proces utváření motivací. </a:t>
            </a:r>
            <a:endParaRPr lang="cs-CZ" sz="1800" dirty="0" smtClean="0"/>
          </a:p>
          <a:p>
            <a:pPr algn="just"/>
            <a:r>
              <a:rPr lang="cs-CZ" sz="1800" dirty="0" smtClean="0"/>
              <a:t>Vysvětluje</a:t>
            </a:r>
            <a:r>
              <a:rPr lang="cs-CZ" sz="1800" dirty="0"/>
              <a:t>, proč se lidé při práci určitým způsobem chovají  a proč vyvíjejí určité úsilí v konkrétním směru</a:t>
            </a:r>
            <a:r>
              <a:rPr lang="cs-CZ" sz="1800" dirty="0" smtClean="0"/>
              <a:t>.</a:t>
            </a:r>
          </a:p>
          <a:p>
            <a:pPr algn="just"/>
            <a:r>
              <a:rPr lang="cs-CZ" sz="1800" dirty="0"/>
              <a:t>Motivační teorie se, mimo jiné zabývají tím, co mohou organizace udělat pro povzbuzování lidí, aby uplatnili své schopnosti a vyvinuli úsilí způsobem, který podpoří naplnění cílů organizace a uspokojí vlastní potřeby </a:t>
            </a:r>
            <a:r>
              <a:rPr lang="cs-CZ" sz="1800" dirty="0" smtClean="0"/>
              <a:t>zaměstnanců. </a:t>
            </a:r>
          </a:p>
          <a:p>
            <a:pPr algn="just"/>
            <a:r>
              <a:rPr lang="cs-CZ" sz="1800" dirty="0"/>
              <a:t>Motivační teorie rozděluje Armstrong </a:t>
            </a:r>
            <a:r>
              <a:rPr lang="cs-CZ" sz="1800" dirty="0" smtClean="0"/>
              <a:t>do </a:t>
            </a:r>
            <a:r>
              <a:rPr lang="cs-CZ" sz="1800" dirty="0"/>
              <a:t>tří základních skupin, a to podle jejich </a:t>
            </a:r>
            <a:r>
              <a:rPr lang="cs-CZ" sz="1800" dirty="0" smtClean="0"/>
              <a:t>zaměření na: teorie </a:t>
            </a:r>
            <a:r>
              <a:rPr lang="cs-CZ" sz="1800" dirty="0" err="1" smtClean="0"/>
              <a:t>instrumentality</a:t>
            </a:r>
            <a:r>
              <a:rPr lang="cs-CZ" sz="1800" dirty="0" smtClean="0"/>
              <a:t>, teorie zaměřené na obsah, teorie zaměřené na proces.</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teorie</a:t>
            </a:r>
            <a:endParaRPr lang="cs-CZ" dirty="0"/>
          </a:p>
        </p:txBody>
      </p:sp>
    </p:spTree>
    <p:extLst>
      <p:ext uri="{BB962C8B-B14F-4D97-AF65-F5344CB8AC3E}">
        <p14:creationId xmlns:p14="http://schemas.microsoft.com/office/powerpoint/2010/main" val="251512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Teorie </a:t>
            </a:r>
            <a:r>
              <a:rPr lang="cs-CZ" sz="1800" b="1" dirty="0" err="1"/>
              <a:t>instrumentality</a:t>
            </a:r>
            <a:r>
              <a:rPr lang="cs-CZ" sz="1800" dirty="0"/>
              <a:t> – tvrdí, že odměny nebo tresty slouží jako prostředek (nástroj) k zabezpečení žádoucího chování a jednání lidí. Do této kategorie patří třeba teorie Taylorismu</a:t>
            </a:r>
            <a:r>
              <a:rPr lang="cs-CZ" sz="1800" dirty="0" smtClean="0"/>
              <a:t>.</a:t>
            </a:r>
          </a:p>
          <a:p>
            <a:pPr lvl="0" algn="just"/>
            <a:endParaRPr lang="cs-CZ" sz="1800" dirty="0"/>
          </a:p>
          <a:p>
            <a:pPr lvl="0" algn="just"/>
            <a:r>
              <a:rPr lang="cs-CZ" sz="1800" b="1" dirty="0"/>
              <a:t>Teorie zaměřené na obsah</a:t>
            </a:r>
            <a:r>
              <a:rPr lang="cs-CZ" sz="1800" dirty="0"/>
              <a:t> – tvrdí, že motivace se týká aktivit za účelem uspokojení potřeb a identifikace hlavních potřeb ovlivňujících chování. Do této oblasti patří </a:t>
            </a:r>
            <a:r>
              <a:rPr lang="cs-CZ" sz="1800" dirty="0" err="1"/>
              <a:t>Maslowova</a:t>
            </a:r>
            <a:r>
              <a:rPr lang="cs-CZ" sz="1800" dirty="0"/>
              <a:t> pyramida potřeb, </a:t>
            </a:r>
            <a:r>
              <a:rPr lang="cs-CZ" sz="1800" dirty="0" err="1"/>
              <a:t>Herzbergova</a:t>
            </a:r>
            <a:r>
              <a:rPr lang="cs-CZ" sz="1800" dirty="0"/>
              <a:t> </a:t>
            </a:r>
            <a:r>
              <a:rPr lang="cs-CZ" sz="1800" dirty="0" err="1"/>
              <a:t>dvoufaktorová</a:t>
            </a:r>
            <a:r>
              <a:rPr lang="cs-CZ" sz="1800" dirty="0"/>
              <a:t> teorie motivace, Teorie ERG C. </a:t>
            </a:r>
            <a:r>
              <a:rPr lang="cs-CZ" sz="1800" dirty="0" err="1"/>
              <a:t>Alderfera</a:t>
            </a:r>
            <a:r>
              <a:rPr lang="cs-CZ" sz="1800" dirty="0"/>
              <a:t>, Teorie potřeb </a:t>
            </a:r>
            <a:r>
              <a:rPr lang="cs-CZ" sz="1800" dirty="0" err="1"/>
              <a:t>McClellanda</a:t>
            </a:r>
            <a:r>
              <a:rPr lang="cs-CZ" sz="1800" dirty="0" smtClean="0"/>
              <a:t>.</a:t>
            </a:r>
          </a:p>
          <a:p>
            <a:pPr lvl="0" algn="just"/>
            <a:endParaRPr lang="cs-CZ" sz="1800" dirty="0"/>
          </a:p>
          <a:p>
            <a:pPr algn="just"/>
            <a:r>
              <a:rPr lang="cs-CZ" sz="1800" b="1" dirty="0"/>
              <a:t>Teorie zaměřené na proces</a:t>
            </a:r>
            <a:r>
              <a:rPr lang="cs-CZ" sz="1800" dirty="0"/>
              <a:t> – zaměřují se na psychologického procesy ovlivňující motivaci a související s očekáváními, cíli a vnímáním spravedlnosti. Do této kategorie patří Expektační teorie, Teorie cíle, Teorie spravedlnosti J. S. Adamse</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Rozdělení motivačních teorií</a:t>
            </a:r>
            <a:endParaRPr lang="cs-CZ" dirty="0"/>
          </a:p>
        </p:txBody>
      </p:sp>
    </p:spTree>
    <p:extLst>
      <p:ext uri="{BB962C8B-B14F-4D97-AF65-F5344CB8AC3E}">
        <p14:creationId xmlns:p14="http://schemas.microsoft.com/office/powerpoint/2010/main" val="4239366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Motivační systém organizace je chápán jako soubor opatření, pravidel a postupů, které mají za cíl podpořit pozitivní pracovní motivaci </a:t>
            </a:r>
            <a:r>
              <a:rPr lang="cs-CZ" sz="1800" dirty="0" smtClean="0"/>
              <a:t>zaměstnanců.</a:t>
            </a:r>
          </a:p>
          <a:p>
            <a:pPr algn="just"/>
            <a:r>
              <a:rPr lang="cs-CZ" sz="1800" dirty="0" smtClean="0"/>
              <a:t>Motivační </a:t>
            </a:r>
            <a:r>
              <a:rPr lang="cs-CZ" sz="1800" dirty="0"/>
              <a:t>systém organizace </a:t>
            </a:r>
            <a:r>
              <a:rPr lang="cs-CZ" sz="1800" dirty="0" smtClean="0"/>
              <a:t>je chápán jako </a:t>
            </a:r>
            <a:r>
              <a:rPr lang="cs-CZ" sz="1800" dirty="0"/>
              <a:t>dynamický systém motivačních nástrojů, které odpovídají nejrůznějším potřebám zaměstnanců a jehož hlavním úkolem je měnit zavedené vztahy, zvyky a postoje k pracovní aktivitě. </a:t>
            </a:r>
            <a:endParaRPr lang="cs-CZ" sz="1800" dirty="0" smtClean="0"/>
          </a:p>
          <a:p>
            <a:pPr algn="just"/>
            <a:r>
              <a:rPr lang="cs-CZ" sz="1800" dirty="0"/>
              <a:t>Motivování a stimulování zaměstnanců je podstatou každého motivačního systému organizací</a:t>
            </a:r>
            <a:r>
              <a:rPr lang="cs-CZ" sz="1800" dirty="0" smtClean="0"/>
              <a:t>. Motivace </a:t>
            </a:r>
            <a:r>
              <a:rPr lang="cs-CZ" sz="1800" dirty="0"/>
              <a:t>zaměstnanců v organizacích může mít pozitivní formu i negativní formu. V souvislosti s motivačními systémy v převážné míře hovoříme o pozitivních formách </a:t>
            </a:r>
            <a:r>
              <a:rPr lang="cs-CZ" sz="1800" dirty="0" smtClean="0"/>
              <a:t>stimulace.</a:t>
            </a:r>
          </a:p>
          <a:p>
            <a:pPr algn="just"/>
            <a:r>
              <a:rPr lang="cs-CZ" sz="1800" dirty="0" smtClean="0"/>
              <a:t>Motivační </a:t>
            </a:r>
            <a:r>
              <a:rPr lang="cs-CZ" sz="1800" dirty="0"/>
              <a:t>systém </a:t>
            </a:r>
            <a:r>
              <a:rPr lang="cs-CZ" sz="1800" dirty="0" smtClean="0"/>
              <a:t>můžeme specifikovat jako </a:t>
            </a:r>
            <a:r>
              <a:rPr lang="cs-CZ" sz="1800" dirty="0"/>
              <a:t>souhrn tří základních oblastí personálních činností: hodnocení zaměstnanců; odměňování zaměstnanců; vzdělávání a rozvoj </a:t>
            </a:r>
            <a:r>
              <a:rPr lang="cs-CZ" sz="1800" dirty="0" smtClean="0"/>
              <a:t>zaměstnanců.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systémy</a:t>
            </a:r>
            <a:endParaRPr lang="cs-CZ" dirty="0"/>
          </a:p>
        </p:txBody>
      </p:sp>
    </p:spTree>
    <p:extLst>
      <p:ext uri="{BB962C8B-B14F-4D97-AF65-F5344CB8AC3E}">
        <p14:creationId xmlns:p14="http://schemas.microsoft.com/office/powerpoint/2010/main" val="480703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Motivaci </a:t>
            </a:r>
            <a:r>
              <a:rPr lang="cs-CZ" sz="1800" dirty="0"/>
              <a:t>k pracovnímu jednání chápat jako vyjádření jednotlivce k přístupu k práci a jeho ochotu pracovat vycházející z jeho vnitřních pohnutek, motivů. </a:t>
            </a:r>
            <a:endParaRPr lang="cs-CZ" sz="1800" dirty="0" smtClean="0"/>
          </a:p>
          <a:p>
            <a:pPr algn="just"/>
            <a:r>
              <a:rPr lang="cs-CZ" sz="1800" dirty="0" smtClean="0"/>
              <a:t>Motivace </a:t>
            </a:r>
            <a:r>
              <a:rPr lang="cs-CZ" sz="1800" dirty="0"/>
              <a:t>je založena na aktivizačních faktorech, které mohou být vnitřní nebo vnější povahy, a podle charakteru aktivizačního faktoru </a:t>
            </a:r>
            <a:r>
              <a:rPr lang="cs-CZ" sz="1800" dirty="0" smtClean="0"/>
              <a:t>rozlišujeme </a:t>
            </a:r>
            <a:r>
              <a:rPr lang="cs-CZ" sz="1800" dirty="0"/>
              <a:t>dva typy motivací, a to vnitřní motivace a vnější motivace. </a:t>
            </a:r>
            <a:endParaRPr lang="cs-CZ" sz="1800" dirty="0" smtClean="0"/>
          </a:p>
          <a:p>
            <a:pPr algn="just"/>
            <a:r>
              <a:rPr lang="cs-CZ" sz="1800" b="1" dirty="0" smtClean="0"/>
              <a:t>Vnitřní </a:t>
            </a:r>
            <a:r>
              <a:rPr lang="cs-CZ" sz="1800" b="1" dirty="0"/>
              <a:t>motivace</a:t>
            </a:r>
            <a:r>
              <a:rPr lang="cs-CZ" sz="1800" dirty="0"/>
              <a:t> je založena na vnitřních aktivizačních faktorech – motivech (vnitřní motivátory), což jsou vnitřní (intrapsychické) pohnutky podněcující jednání člověka k něčemu. </a:t>
            </a:r>
            <a:endParaRPr lang="cs-CZ" sz="1800" dirty="0" smtClean="0"/>
          </a:p>
          <a:p>
            <a:pPr algn="just"/>
            <a:r>
              <a:rPr lang="cs-CZ" sz="1800" dirty="0" smtClean="0"/>
              <a:t>Vnitřní </a:t>
            </a:r>
            <a:r>
              <a:rPr lang="cs-CZ" sz="1800" dirty="0"/>
              <a:t>motivy zahrnují potřebu činnosti, potřebu sociálních vztahů, touhu po moci, touhu po výkonu, potřebu seberealizace. </a:t>
            </a:r>
            <a:endParaRPr lang="cs-CZ" sz="1800" dirty="0" smtClean="0"/>
          </a:p>
          <a:p>
            <a:pPr algn="just"/>
            <a:r>
              <a:rPr lang="cs-CZ" sz="1800" dirty="0" smtClean="0"/>
              <a:t>V</a:t>
            </a:r>
            <a:r>
              <a:rPr lang="cs-CZ" sz="1800" dirty="0"/>
              <a:t> případě pracovní motivace založené převážně na vnitřních motivech, je pracovní výkon sám o sobě zdrojem uspokojení</a:t>
            </a:r>
            <a:r>
              <a:rPr lang="cs-CZ" sz="1800" dirty="0" smtClean="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Vnitřní motivace</a:t>
            </a:r>
            <a:endParaRPr lang="cs-CZ" dirty="0"/>
          </a:p>
        </p:txBody>
      </p:sp>
    </p:spTree>
    <p:extLst>
      <p:ext uri="{BB962C8B-B14F-4D97-AF65-F5344CB8AC3E}">
        <p14:creationId xmlns:p14="http://schemas.microsoft.com/office/powerpoint/2010/main" val="561250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Vnější motivace</a:t>
            </a:r>
            <a:r>
              <a:rPr lang="cs-CZ" sz="1800" dirty="0"/>
              <a:t> je založena na vnějších aktivizačních faktorech – stimulech (vnější motivátory), které představují pobídky nebo popudy z vnějšku. </a:t>
            </a:r>
            <a:endParaRPr lang="cs-CZ" sz="1800" dirty="0" smtClean="0"/>
          </a:p>
          <a:p>
            <a:pPr algn="just"/>
            <a:r>
              <a:rPr lang="cs-CZ" sz="1800" dirty="0" smtClean="0"/>
              <a:t>Tvoří </a:t>
            </a:r>
            <a:r>
              <a:rPr lang="cs-CZ" sz="1800" dirty="0"/>
              <a:t>ji odměny, jako třeba zvýšení platu, pochvala, povýšení, ale také tresty, jako například disciplinární řízení, odepření platu nebo kritika. </a:t>
            </a:r>
            <a:endParaRPr lang="cs-CZ" sz="1800" dirty="0" smtClean="0"/>
          </a:p>
          <a:p>
            <a:pPr algn="just"/>
            <a:r>
              <a:rPr lang="cs-CZ" sz="1800" dirty="0" smtClean="0"/>
              <a:t>Podle </a:t>
            </a:r>
            <a:r>
              <a:rPr lang="cs-CZ" sz="1800" dirty="0"/>
              <a:t>Armstronga (2007) mohou mít vnější motivátory bezprostřední účinek působící spíše krátkodobě. </a:t>
            </a:r>
            <a:endParaRPr lang="cs-CZ" sz="1800" dirty="0" smtClean="0"/>
          </a:p>
          <a:p>
            <a:pPr algn="just"/>
            <a:r>
              <a:rPr lang="cs-CZ" sz="1800" dirty="0" smtClean="0"/>
              <a:t>Zatímco </a:t>
            </a:r>
            <a:r>
              <a:rPr lang="cs-CZ" sz="1800" dirty="0"/>
              <a:t>vnitřní motivátory, které se týkají kvality pracovního života, mají hlubší a dlouhodobější účinek. </a:t>
            </a:r>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Vnější motivace</a:t>
            </a:r>
            <a:endParaRPr lang="cs-CZ" dirty="0"/>
          </a:p>
        </p:txBody>
      </p:sp>
    </p:spTree>
    <p:extLst>
      <p:ext uri="{BB962C8B-B14F-4D97-AF65-F5344CB8AC3E}">
        <p14:creationId xmlns:p14="http://schemas.microsoft.com/office/powerpoint/2010/main" val="82144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Transakční vedení</a:t>
            </a:r>
            <a:r>
              <a:rPr lang="cs-CZ" sz="1800" dirty="0"/>
              <a:t> je založeno na poskytování určitých odměn (peníze, práce, jistota) za ochotu vyhovět a práci vykonat. </a:t>
            </a:r>
            <a:endParaRPr lang="cs-CZ" sz="1800" dirty="0" smtClean="0"/>
          </a:p>
          <a:p>
            <a:pPr algn="just"/>
            <a:r>
              <a:rPr lang="cs-CZ" sz="1800" dirty="0" smtClean="0"/>
              <a:t>Z</a:t>
            </a:r>
            <a:r>
              <a:rPr lang="cs-CZ" sz="1800" dirty="0"/>
              <a:t> tohoto pohledu se transakční </a:t>
            </a:r>
            <a:r>
              <a:rPr lang="cs-CZ" sz="1800" dirty="0" smtClean="0"/>
              <a:t>lídři </a:t>
            </a:r>
            <a:r>
              <a:rPr lang="cs-CZ" sz="1800" dirty="0"/>
              <a:t>podobají spíše manažerům než lídrům. </a:t>
            </a:r>
            <a:endParaRPr lang="cs-CZ" sz="1800" dirty="0" smtClean="0"/>
          </a:p>
          <a:p>
            <a:pPr algn="just"/>
            <a:r>
              <a:rPr lang="cs-CZ" sz="1800" dirty="0" smtClean="0"/>
              <a:t>Projevy transakčního </a:t>
            </a:r>
            <a:r>
              <a:rPr lang="cs-CZ" sz="1800" dirty="0"/>
              <a:t>vedení lidí jsou podněcovány pouze potřebami a preferencemi lidí, čímž tato podoba vedení lidí nekriticky reaguje na naše potřeby a preference a vychází z nerozvinutého mravního cítění.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Transakční vedení</a:t>
            </a:r>
            <a:endParaRPr lang="cs-CZ" dirty="0"/>
          </a:p>
        </p:txBody>
      </p:sp>
    </p:spTree>
    <p:extLst>
      <p:ext uri="{BB962C8B-B14F-4D97-AF65-F5344CB8AC3E}">
        <p14:creationId xmlns:p14="http://schemas.microsoft.com/office/powerpoint/2010/main" val="524249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Transformační vedení</a:t>
            </a:r>
            <a:r>
              <a:rPr lang="cs-CZ" sz="1800" dirty="0"/>
              <a:t> je </a:t>
            </a:r>
            <a:r>
              <a:rPr lang="cs-CZ" sz="1800" dirty="0" smtClean="0"/>
              <a:t>založeno </a:t>
            </a:r>
            <a:r>
              <a:rPr lang="cs-CZ" sz="1800" dirty="0"/>
              <a:t>na schopnosti využít sílu osobnosti vedoucího pracovníka a tím dosáhnout významných změn v chování spolupracovníků tak, aby bylo dosaženo uskutečnění vizí a naplnění cílů lídra. </a:t>
            </a:r>
            <a:endParaRPr lang="cs-CZ" sz="1800" dirty="0" smtClean="0"/>
          </a:p>
          <a:p>
            <a:pPr algn="just"/>
            <a:r>
              <a:rPr lang="cs-CZ" sz="1800" dirty="0"/>
              <a:t>M</a:t>
            </a:r>
            <a:r>
              <a:rPr lang="cs-CZ" sz="1800" dirty="0" smtClean="0"/>
              <a:t>íra </a:t>
            </a:r>
            <a:r>
              <a:rPr lang="cs-CZ" sz="1800" dirty="0"/>
              <a:t>v jaké jsou lídři transformační, se měří jejich vlivem na jejich stoupence, ve smyslu míry důvěry, obdivu, věrnosti a úcty stoupenců k lídrovi, stejně jako míry, v jaké jsou stoupenci ochotni pracovat usilovněji, než se původně očekávalo. </a:t>
            </a:r>
            <a:endParaRPr lang="cs-CZ" sz="1800" dirty="0" smtClean="0"/>
          </a:p>
          <a:p>
            <a:pPr algn="just"/>
            <a:r>
              <a:rPr lang="cs-CZ" sz="1800" dirty="0" smtClean="0"/>
              <a:t>K</a:t>
            </a:r>
            <a:r>
              <a:rPr lang="cs-CZ" sz="1800" dirty="0"/>
              <a:t> tomu </a:t>
            </a:r>
            <a:r>
              <a:rPr lang="cs-CZ" sz="1800" dirty="0" smtClean="0"/>
              <a:t>dochází, </a:t>
            </a:r>
            <a:r>
              <a:rPr lang="cs-CZ" sz="1800" dirty="0"/>
              <a:t>protože lídr transformuje a stimuluje prostřednictvím inspirující mise a vize, kterým poskytuje identitu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Transformační vedení</a:t>
            </a:r>
            <a:endParaRPr lang="cs-CZ" dirty="0"/>
          </a:p>
        </p:txBody>
      </p:sp>
    </p:spTree>
    <p:extLst>
      <p:ext uri="{BB962C8B-B14F-4D97-AF65-F5344CB8AC3E}">
        <p14:creationId xmlns:p14="http://schemas.microsoft.com/office/powerpoint/2010/main" val="604983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Charismatické vedení lidí</a:t>
            </a:r>
            <a:r>
              <a:rPr lang="cs-CZ" sz="1800" dirty="0"/>
              <a:t> je založeno na osobnosti, na vlastnostech a charismatu, lídra umožňující ostatní přesvědčit k následování. </a:t>
            </a:r>
            <a:endParaRPr lang="cs-CZ" sz="1800" dirty="0" smtClean="0"/>
          </a:p>
          <a:p>
            <a:pPr algn="just"/>
            <a:r>
              <a:rPr lang="cs-CZ" sz="1800" dirty="0" smtClean="0"/>
              <a:t>Charismatičtí </a:t>
            </a:r>
            <a:r>
              <a:rPr lang="cs-CZ" sz="1800" dirty="0"/>
              <a:t>lídři se odlišují od běžných lidí tím, že jsou obdařeni výjimečnými vlastnostmi, které jejich stoupence inspirují. Charismatičtí lídři pracují se zaměstnanci tak, že vytvářejí inspirující představu budoucnosti. Tímto jsou podobni transformačním lídrům. </a:t>
            </a:r>
            <a:endParaRPr lang="cs-CZ" sz="1800" dirty="0" smtClean="0"/>
          </a:p>
          <a:p>
            <a:pPr marL="0" indent="0" algn="just">
              <a:buNone/>
            </a:pPr>
            <a:r>
              <a:rPr lang="cs-CZ" sz="1800" dirty="0" smtClean="0"/>
              <a:t>Základní </a:t>
            </a:r>
            <a:r>
              <a:rPr lang="cs-CZ" sz="1800" dirty="0"/>
              <a:t>osobnostní charakteristiky charismatického </a:t>
            </a:r>
            <a:r>
              <a:rPr lang="cs-CZ" sz="1800" dirty="0" smtClean="0"/>
              <a:t>lídra jsou:</a:t>
            </a:r>
            <a:endParaRPr lang="cs-CZ" sz="1800" dirty="0"/>
          </a:p>
          <a:p>
            <a:pPr lvl="0" algn="just"/>
            <a:r>
              <a:rPr lang="cs-CZ" sz="1800" dirty="0"/>
              <a:t>má vizi;</a:t>
            </a:r>
          </a:p>
          <a:p>
            <a:pPr lvl="0" algn="just"/>
            <a:r>
              <a:rPr lang="cs-CZ" sz="1800" dirty="0"/>
              <a:t>je schopen svoji vizi vysvětlit;</a:t>
            </a:r>
          </a:p>
          <a:p>
            <a:pPr lvl="0" algn="just"/>
            <a:r>
              <a:rPr lang="cs-CZ" sz="1800" dirty="0"/>
              <a:t>je ochoten riskovat pro naplnění své vize;</a:t>
            </a:r>
          </a:p>
          <a:p>
            <a:pPr lvl="0" algn="just"/>
            <a:r>
              <a:rPr lang="cs-CZ" sz="1800" dirty="0"/>
              <a:t>je citlivý jak k životnímu prostředí a potřebám svých spolupracovníků;</a:t>
            </a:r>
          </a:p>
          <a:p>
            <a:pPr lvl="0" algn="just"/>
            <a:r>
              <a:rPr lang="cs-CZ" sz="1800" dirty="0"/>
              <a:t>jeho chování není zcela běžné.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Charismatické vedení</a:t>
            </a:r>
            <a:endParaRPr lang="cs-CZ" dirty="0"/>
          </a:p>
        </p:txBody>
      </p:sp>
    </p:spTree>
    <p:extLst>
      <p:ext uri="{BB962C8B-B14F-4D97-AF65-F5344CB8AC3E}">
        <p14:creationId xmlns:p14="http://schemas.microsoft.com/office/powerpoint/2010/main" val="2366538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Vizionářské vedení lidí</a:t>
            </a:r>
            <a:r>
              <a:rPr lang="cs-CZ" sz="1800" dirty="0"/>
              <a:t> je inspirováno jasnou vizí, jasným cílem, vzrušující budoucnosti, která je pro spolupracovníky lákavá. </a:t>
            </a:r>
            <a:endParaRPr lang="cs-CZ" sz="1800" dirty="0" smtClean="0"/>
          </a:p>
          <a:p>
            <a:pPr algn="just"/>
            <a:r>
              <a:rPr lang="cs-CZ" sz="1800" dirty="0" smtClean="0"/>
              <a:t>Vizionářské </a:t>
            </a:r>
            <a:r>
              <a:rPr lang="cs-CZ" sz="1800" dirty="0"/>
              <a:t>vedení je založeno na poskytnutí pocitu účelnosti a smysluplnosti práce a života nabídkou vzrušující vize. Přičemž vizi můžeme chápat jako cíl, který je lákavý. </a:t>
            </a:r>
            <a:endParaRPr lang="cs-CZ" sz="1800" dirty="0" smtClean="0"/>
          </a:p>
          <a:p>
            <a:pPr algn="just"/>
            <a:r>
              <a:rPr lang="cs-CZ" sz="1800" dirty="0" smtClean="0"/>
              <a:t>Vizionářští </a:t>
            </a:r>
            <a:r>
              <a:rPr lang="cs-CZ" sz="1800" dirty="0"/>
              <a:t>lídři jsou schopni vytvořit a vysvětlit realistickou, důvěryhodnou a atraktivní vizi budoucnosti, která zlepší současnou situaci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Vizionářské vedení</a:t>
            </a:r>
            <a:endParaRPr lang="cs-CZ" dirty="0"/>
          </a:p>
        </p:txBody>
      </p:sp>
    </p:spTree>
    <p:extLst>
      <p:ext uri="{BB962C8B-B14F-4D97-AF65-F5344CB8AC3E}">
        <p14:creationId xmlns:p14="http://schemas.microsoft.com/office/powerpoint/2010/main" val="732863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Autentické vedení lidí</a:t>
            </a:r>
            <a:r>
              <a:rPr lang="cs-CZ" sz="1800" dirty="0"/>
              <a:t> je založeno na pozitivní morální perspektivě, která se vyznačuje vysokými etickými standardy usměrňující rozhodování a chování </a:t>
            </a:r>
            <a:r>
              <a:rPr lang="cs-CZ" sz="1800" dirty="0" smtClean="0"/>
              <a:t>lidí.</a:t>
            </a:r>
          </a:p>
          <a:p>
            <a:pPr algn="just"/>
            <a:r>
              <a:rPr lang="cs-CZ" sz="1800" dirty="0" err="1" smtClean="0"/>
              <a:t>Autentiční</a:t>
            </a:r>
            <a:r>
              <a:rPr lang="cs-CZ" sz="1800" dirty="0" smtClean="0"/>
              <a:t> </a:t>
            </a:r>
            <a:r>
              <a:rPr lang="cs-CZ" sz="1800" dirty="0"/>
              <a:t>lídři se snaží jednat v souladu s osobními hodnotami a přesvědčením takovým způsobem, aby získali respekt a důvěru spolupracovníků. </a:t>
            </a:r>
            <a:endParaRPr lang="cs-CZ" sz="1800" dirty="0" smtClean="0"/>
          </a:p>
          <a:p>
            <a:pPr algn="just"/>
            <a:r>
              <a:rPr lang="cs-CZ" sz="1800" dirty="0" smtClean="0"/>
              <a:t>Tento </a:t>
            </a:r>
            <a:r>
              <a:rPr lang="cs-CZ" sz="1800" dirty="0"/>
              <a:t>respekt se vytváří také podporováním rozmanitých názorů a vytvářením sítí vztahů založených na spolupráci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Autentické vedení</a:t>
            </a:r>
            <a:endParaRPr lang="cs-CZ" dirty="0"/>
          </a:p>
        </p:txBody>
      </p:sp>
    </p:spTree>
    <p:extLst>
      <p:ext uri="{BB962C8B-B14F-4D97-AF65-F5344CB8AC3E}">
        <p14:creationId xmlns:p14="http://schemas.microsoft.com/office/powerpoint/2010/main" val="464516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 pohledu stylu řízení je koučování osobní přístup realizovaný při výkonu práce a používaný manažery k rozvoji dovedností a schopností pracovníků.  </a:t>
            </a:r>
            <a:endParaRPr lang="cs-CZ" sz="1800" dirty="0" smtClean="0"/>
          </a:p>
          <a:p>
            <a:pPr algn="just"/>
            <a:r>
              <a:rPr lang="cs-CZ" sz="1800" dirty="0" smtClean="0"/>
              <a:t>Řízení </a:t>
            </a:r>
            <a:r>
              <a:rPr lang="cs-CZ" sz="1800" dirty="0"/>
              <a:t>lidí formou koučování není založeno na přímých příkazech a rozkazech, ale spíše na přístupech podporujících důvěru, posilující spolupráci při řešení problému</a:t>
            </a:r>
            <a:r>
              <a:rPr lang="cs-CZ" sz="1800" dirty="0" smtClean="0"/>
              <a:t>.</a:t>
            </a:r>
          </a:p>
          <a:p>
            <a:pPr algn="just"/>
            <a:r>
              <a:rPr lang="cs-CZ" sz="1800" dirty="0"/>
              <a:t>Koučování, jak už napovídá samotný pojem, je manažerský přístup převzatý z oblasti sportu. </a:t>
            </a:r>
            <a:endParaRPr lang="cs-CZ" sz="1800" dirty="0" smtClean="0"/>
          </a:p>
          <a:p>
            <a:pPr algn="just"/>
            <a:r>
              <a:rPr lang="cs-CZ" sz="1800" dirty="0" smtClean="0"/>
              <a:t>Koučování </a:t>
            </a:r>
            <a:r>
              <a:rPr lang="cs-CZ" sz="1800" dirty="0"/>
              <a:t>může být chápáno buď jako forma poradenství nebo určitý styl </a:t>
            </a:r>
            <a:r>
              <a:rPr lang="cs-CZ" sz="1800" dirty="0" smtClean="0"/>
              <a:t>řízení.</a:t>
            </a:r>
          </a:p>
          <a:p>
            <a:pPr algn="just"/>
            <a:r>
              <a:rPr lang="cs-CZ" sz="1800" dirty="0"/>
              <a:t>Potřeba koučování </a:t>
            </a:r>
            <a:r>
              <a:rPr lang="cs-CZ" sz="1800" dirty="0" smtClean="0"/>
              <a:t>vyplývá </a:t>
            </a:r>
            <a:r>
              <a:rPr lang="cs-CZ" sz="1800" dirty="0"/>
              <a:t>z formálního nebo neformálního zkoumání pracovního výkonu, ale i běžných každodenních </a:t>
            </a:r>
            <a:r>
              <a:rPr lang="cs-CZ" sz="1800" dirty="0" smtClean="0"/>
              <a:t>aktivit.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Koučování</a:t>
            </a:r>
            <a:endParaRPr lang="cs-CZ" dirty="0"/>
          </a:p>
        </p:txBody>
      </p:sp>
    </p:spTree>
    <p:extLst>
      <p:ext uri="{BB962C8B-B14F-4D97-AF65-F5344CB8AC3E}">
        <p14:creationId xmlns:p14="http://schemas.microsoft.com/office/powerpoint/2010/main" val="117289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oblasti znalostí, dovedností a schopností, které je potřeba posílit ke splnění konkrétního úkolu;</a:t>
            </a:r>
          </a:p>
          <a:p>
            <a:pPr lvl="0" algn="just"/>
            <a:r>
              <a:rPr lang="cs-CZ" sz="1800" dirty="0"/>
              <a:t>zabezpečit, aby daná osoba chápala a akceptovala potřebu se učit;</a:t>
            </a:r>
          </a:p>
          <a:p>
            <a:pPr lvl="0" algn="just"/>
            <a:r>
              <a:rPr lang="cs-CZ" sz="1800" dirty="0"/>
              <a:t>diskuse s danou osobou o nejlepším způsobu učení se a spolupráci;</a:t>
            </a:r>
          </a:p>
          <a:p>
            <a:pPr lvl="0" algn="just"/>
            <a:r>
              <a:rPr lang="cs-CZ" sz="1800" dirty="0"/>
              <a:t>požádat danou osobu, aby vypracovala to, jak chce řídit své vzdělávání a zjistila, v čem bude potřebovat pomoc od kouče;</a:t>
            </a:r>
          </a:p>
          <a:p>
            <a:pPr lvl="0" algn="just"/>
            <a:r>
              <a:rPr lang="cs-CZ" sz="1800" dirty="0"/>
              <a:t>zabezpečovat podle potřeby konkrétní vedení;</a:t>
            </a:r>
          </a:p>
          <a:p>
            <a:pPr algn="just"/>
            <a:r>
              <a:rPr lang="cs-CZ" sz="1800" dirty="0"/>
              <a:t>dohoda o sledování a posuzování pokroku v učení dané osoby</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Etapy koučování </a:t>
            </a:r>
            <a:endParaRPr lang="cs-CZ" dirty="0"/>
          </a:p>
        </p:txBody>
      </p:sp>
    </p:spTree>
    <p:extLst>
      <p:ext uri="{BB962C8B-B14F-4D97-AF65-F5344CB8AC3E}">
        <p14:creationId xmlns:p14="http://schemas.microsoft.com/office/powerpoint/2010/main" val="1556040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Mentorování je proces založený na využívání speciálně vybraných a vyškolených jedinců-mentorů, kteří pomáhají přiděleným osobám při jejich vzdělávání a rozvoji tím, že poskytují odborné vedení, praktické rady a trvalou podporu</a:t>
            </a:r>
            <a:r>
              <a:rPr lang="cs-CZ" sz="1800" dirty="0" smtClean="0"/>
              <a:t>.</a:t>
            </a:r>
          </a:p>
          <a:p>
            <a:pPr algn="just"/>
            <a:r>
              <a:rPr lang="cs-CZ" sz="1800" dirty="0" smtClean="0"/>
              <a:t>Mentorování </a:t>
            </a:r>
            <a:r>
              <a:rPr lang="cs-CZ" sz="1800" dirty="0"/>
              <a:t>může hrát důležitou roli v rozvoji lídrů a manažerů. </a:t>
            </a:r>
          </a:p>
          <a:p>
            <a:pPr algn="just"/>
            <a:r>
              <a:rPr lang="cs-CZ" sz="1800" dirty="0" err="1"/>
              <a:t>Mentoring</a:t>
            </a:r>
            <a:r>
              <a:rPr lang="cs-CZ" sz="1800" dirty="0"/>
              <a:t> je vztah mentora (zkušenější a starší), který pomáhá svému svěřenci rozvíjet jeho osobnost, dovednosti, orientovat se v dané </a:t>
            </a:r>
            <a:r>
              <a:rPr lang="cs-CZ" sz="1800" dirty="0" smtClean="0"/>
              <a:t>problematice. </a:t>
            </a:r>
          </a:p>
          <a:p>
            <a:pPr algn="just"/>
            <a:r>
              <a:rPr lang="cs-CZ" sz="1800" dirty="0" smtClean="0"/>
              <a:t>Mentor </a:t>
            </a:r>
            <a:r>
              <a:rPr lang="cs-CZ" sz="1800" dirty="0"/>
              <a:t>předává své poznatky, zkušenosti formou rad, diskuse a poskytování zpětné vazby. </a:t>
            </a:r>
            <a:endParaRPr lang="cs-CZ" sz="1800" dirty="0" smtClean="0"/>
          </a:p>
          <a:p>
            <a:pPr algn="just"/>
            <a:r>
              <a:rPr lang="cs-CZ" sz="1800" dirty="0" smtClean="0"/>
              <a:t>Mentor navozuje </a:t>
            </a:r>
            <a:r>
              <a:rPr lang="cs-CZ" sz="1800" dirty="0"/>
              <a:t>dilemata a příklady řešení. Svěřenec může pozorovat mentora při činnosti a vyvolávat </a:t>
            </a:r>
            <a:r>
              <a:rPr lang="cs-CZ" sz="1800"/>
              <a:t>diskusi</a:t>
            </a:r>
            <a:r>
              <a:rPr lang="cs-CZ" sz="180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Mentorování</a:t>
            </a:r>
            <a:endParaRPr lang="cs-CZ" dirty="0"/>
          </a:p>
        </p:txBody>
      </p:sp>
    </p:spTree>
    <p:extLst>
      <p:ext uri="{BB962C8B-B14F-4D97-AF65-F5344CB8AC3E}">
        <p14:creationId xmlns:p14="http://schemas.microsoft.com/office/powerpoint/2010/main" val="3548308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3883</TotalTime>
  <Words>1548</Words>
  <Application>Microsoft Office PowerPoint</Application>
  <PresentationFormat>Předvádění na obrazovce (16:9)</PresentationFormat>
  <Paragraphs>105</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Enriqueta</vt:lpstr>
      <vt:lpstr>Times New Roman</vt:lpstr>
      <vt:lpstr>SLU</vt:lpstr>
      <vt:lpstr>Moderní styly vedení a motivace</vt:lpstr>
      <vt:lpstr>Transakční vedení</vt:lpstr>
      <vt:lpstr>Transformační vedení</vt:lpstr>
      <vt:lpstr>Charismatické vedení</vt:lpstr>
      <vt:lpstr>Vizionářské vedení</vt:lpstr>
      <vt:lpstr>Autentické vedení</vt:lpstr>
      <vt:lpstr>Koučování</vt:lpstr>
      <vt:lpstr>Etapy koučování </vt:lpstr>
      <vt:lpstr>Mentorování</vt:lpstr>
      <vt:lpstr>Zásady volby stylu vedení</vt:lpstr>
      <vt:lpstr>Motivace </vt:lpstr>
      <vt:lpstr>Motivační teorie</vt:lpstr>
      <vt:lpstr>Rozdělení motivačních teorií</vt:lpstr>
      <vt:lpstr>Motivační systémy</vt:lpstr>
      <vt:lpstr>Vnitřní motivace</vt:lpstr>
      <vt:lpstr>Vnější motivace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387</cp:revision>
  <dcterms:created xsi:type="dcterms:W3CDTF">2016-07-06T15:42:34Z</dcterms:created>
  <dcterms:modified xsi:type="dcterms:W3CDTF">2020-04-23T06:45:01Z</dcterms:modified>
</cp:coreProperties>
</file>