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318" r:id="rId3"/>
    <p:sldId id="305" r:id="rId4"/>
    <p:sldId id="386" r:id="rId5"/>
    <p:sldId id="437" r:id="rId6"/>
    <p:sldId id="426" r:id="rId7"/>
    <p:sldId id="300" r:id="rId8"/>
    <p:sldId id="304" r:id="rId9"/>
    <p:sldId id="325" r:id="rId10"/>
    <p:sldId id="359" r:id="rId11"/>
    <p:sldId id="358" r:id="rId12"/>
    <p:sldId id="372" r:id="rId13"/>
    <p:sldId id="423" r:id="rId14"/>
    <p:sldId id="425" r:id="rId15"/>
    <p:sldId id="357" r:id="rId16"/>
    <p:sldId id="428" r:id="rId17"/>
    <p:sldId id="429" r:id="rId18"/>
    <p:sldId id="435" r:id="rId19"/>
    <p:sldId id="436" r:id="rId20"/>
    <p:sldId id="430" r:id="rId21"/>
    <p:sldId id="431" r:id="rId22"/>
    <p:sldId id="432" r:id="rId23"/>
    <p:sldId id="434" r:id="rId24"/>
    <p:sldId id="433" r:id="rId25"/>
    <p:sldId id="336" r:id="rId26"/>
    <p:sldId id="341" r:id="rId27"/>
    <p:sldId id="321" r:id="rId28"/>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341" autoAdjust="0"/>
  </p:normalViewPr>
  <p:slideViewPr>
    <p:cSldViewPr>
      <p:cViewPr varScale="1">
        <p:scale>
          <a:sx n="136" d="100"/>
          <a:sy n="136" d="100"/>
        </p:scale>
        <p:origin x="894"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449A00A8-F9E0-42EE-9959-29DFA42486E3}" type="datetimeFigureOut">
              <a:rPr lang="cs-CZ" smtClean="0"/>
              <a:t>11.05.2020</a:t>
            </a:fld>
            <a:endParaRPr lang="cs-CZ" dirty="0"/>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E993278-612A-44E2-BB17-B54E47721F62}" type="slidenum">
              <a:rPr lang="cs-CZ" smtClean="0"/>
              <a:t>‹#›</a:t>
            </a:fld>
            <a:endParaRPr lang="cs-CZ" dirty="0"/>
          </a:p>
        </p:txBody>
      </p:sp>
    </p:spTree>
    <p:extLst>
      <p:ext uri="{BB962C8B-B14F-4D97-AF65-F5344CB8AC3E}">
        <p14:creationId xmlns:p14="http://schemas.microsoft.com/office/powerpoint/2010/main" val="6848542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pPr/>
              <a:t>11.05.2020</a:t>
            </a:fld>
            <a:endParaRPr lang="cs-CZ" dirty="0"/>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dirty="0"/>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sz="1200" b="0" i="0" u="none" strike="noStrike"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5"/>
          </p:nvPr>
        </p:nvSpPr>
        <p:spPr/>
        <p:txBody>
          <a:bodyPr/>
          <a:lstStyle/>
          <a:p>
            <a:fld id="{B86D08B8-2E62-4207-8F2C-0CD2854F0D84}" type="slidenum">
              <a:rPr lang="en-US" smtClean="0"/>
              <a:t>2</a:t>
            </a:fld>
            <a:endParaRPr lang="en-US" dirty="0"/>
          </a:p>
        </p:txBody>
      </p:sp>
    </p:spTree>
    <p:extLst>
      <p:ext uri="{BB962C8B-B14F-4D97-AF65-F5344CB8AC3E}">
        <p14:creationId xmlns:p14="http://schemas.microsoft.com/office/powerpoint/2010/main" val="29243074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11</a:t>
            </a:fld>
            <a:endParaRPr lang="cs-CZ" dirty="0"/>
          </a:p>
        </p:txBody>
      </p:sp>
    </p:spTree>
    <p:extLst>
      <p:ext uri="{BB962C8B-B14F-4D97-AF65-F5344CB8AC3E}">
        <p14:creationId xmlns:p14="http://schemas.microsoft.com/office/powerpoint/2010/main" val="17383116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12</a:t>
            </a:fld>
            <a:endParaRPr lang="cs-CZ" dirty="0"/>
          </a:p>
        </p:txBody>
      </p:sp>
    </p:spTree>
    <p:extLst>
      <p:ext uri="{BB962C8B-B14F-4D97-AF65-F5344CB8AC3E}">
        <p14:creationId xmlns:p14="http://schemas.microsoft.com/office/powerpoint/2010/main" val="3040000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13</a:t>
            </a:fld>
            <a:endParaRPr lang="cs-CZ" dirty="0"/>
          </a:p>
        </p:txBody>
      </p:sp>
    </p:spTree>
    <p:extLst>
      <p:ext uri="{BB962C8B-B14F-4D97-AF65-F5344CB8AC3E}">
        <p14:creationId xmlns:p14="http://schemas.microsoft.com/office/powerpoint/2010/main" val="9375567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14</a:t>
            </a:fld>
            <a:endParaRPr lang="cs-CZ" dirty="0"/>
          </a:p>
        </p:txBody>
      </p:sp>
    </p:spTree>
    <p:extLst>
      <p:ext uri="{BB962C8B-B14F-4D97-AF65-F5344CB8AC3E}">
        <p14:creationId xmlns:p14="http://schemas.microsoft.com/office/powerpoint/2010/main" val="22884661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sz="1200" b="0" i="0" u="none" strike="noStrike"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5"/>
          </p:nvPr>
        </p:nvSpPr>
        <p:spPr/>
        <p:txBody>
          <a:bodyPr/>
          <a:lstStyle/>
          <a:p>
            <a:fld id="{B86D08B8-2E62-4207-8F2C-0CD2854F0D84}" type="slidenum">
              <a:rPr lang="en-US" smtClean="0"/>
              <a:t>15</a:t>
            </a:fld>
            <a:endParaRPr lang="en-US" dirty="0"/>
          </a:p>
        </p:txBody>
      </p:sp>
    </p:spTree>
    <p:extLst>
      <p:ext uri="{BB962C8B-B14F-4D97-AF65-F5344CB8AC3E}">
        <p14:creationId xmlns:p14="http://schemas.microsoft.com/office/powerpoint/2010/main" val="28769948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16</a:t>
            </a:fld>
            <a:endParaRPr lang="cs-CZ" dirty="0"/>
          </a:p>
        </p:txBody>
      </p:sp>
    </p:spTree>
    <p:extLst>
      <p:ext uri="{BB962C8B-B14F-4D97-AF65-F5344CB8AC3E}">
        <p14:creationId xmlns:p14="http://schemas.microsoft.com/office/powerpoint/2010/main" val="30900971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17</a:t>
            </a:fld>
            <a:endParaRPr lang="cs-CZ" dirty="0"/>
          </a:p>
        </p:txBody>
      </p:sp>
    </p:spTree>
    <p:extLst>
      <p:ext uri="{BB962C8B-B14F-4D97-AF65-F5344CB8AC3E}">
        <p14:creationId xmlns:p14="http://schemas.microsoft.com/office/powerpoint/2010/main" val="9234492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18</a:t>
            </a:fld>
            <a:endParaRPr lang="cs-CZ" dirty="0"/>
          </a:p>
        </p:txBody>
      </p:sp>
    </p:spTree>
    <p:extLst>
      <p:ext uri="{BB962C8B-B14F-4D97-AF65-F5344CB8AC3E}">
        <p14:creationId xmlns:p14="http://schemas.microsoft.com/office/powerpoint/2010/main" val="2123008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19</a:t>
            </a:fld>
            <a:endParaRPr lang="cs-CZ" dirty="0"/>
          </a:p>
        </p:txBody>
      </p:sp>
    </p:spTree>
    <p:extLst>
      <p:ext uri="{BB962C8B-B14F-4D97-AF65-F5344CB8AC3E}">
        <p14:creationId xmlns:p14="http://schemas.microsoft.com/office/powerpoint/2010/main" val="38796006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20</a:t>
            </a:fld>
            <a:endParaRPr lang="cs-CZ" dirty="0"/>
          </a:p>
        </p:txBody>
      </p:sp>
    </p:spTree>
    <p:extLst>
      <p:ext uri="{BB962C8B-B14F-4D97-AF65-F5344CB8AC3E}">
        <p14:creationId xmlns:p14="http://schemas.microsoft.com/office/powerpoint/2010/main" val="1148366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3</a:t>
            </a:fld>
            <a:endParaRPr lang="cs-CZ"/>
          </a:p>
        </p:txBody>
      </p:sp>
    </p:spTree>
    <p:extLst>
      <p:ext uri="{BB962C8B-B14F-4D97-AF65-F5344CB8AC3E}">
        <p14:creationId xmlns:p14="http://schemas.microsoft.com/office/powerpoint/2010/main" val="22911353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21</a:t>
            </a:fld>
            <a:endParaRPr lang="cs-CZ" dirty="0"/>
          </a:p>
        </p:txBody>
      </p:sp>
    </p:spTree>
    <p:extLst>
      <p:ext uri="{BB962C8B-B14F-4D97-AF65-F5344CB8AC3E}">
        <p14:creationId xmlns:p14="http://schemas.microsoft.com/office/powerpoint/2010/main" val="94393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22</a:t>
            </a:fld>
            <a:endParaRPr lang="cs-CZ" dirty="0"/>
          </a:p>
        </p:txBody>
      </p:sp>
    </p:spTree>
    <p:extLst>
      <p:ext uri="{BB962C8B-B14F-4D97-AF65-F5344CB8AC3E}">
        <p14:creationId xmlns:p14="http://schemas.microsoft.com/office/powerpoint/2010/main" val="35528946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23</a:t>
            </a:fld>
            <a:endParaRPr lang="cs-CZ" dirty="0"/>
          </a:p>
        </p:txBody>
      </p:sp>
    </p:spTree>
    <p:extLst>
      <p:ext uri="{BB962C8B-B14F-4D97-AF65-F5344CB8AC3E}">
        <p14:creationId xmlns:p14="http://schemas.microsoft.com/office/powerpoint/2010/main" val="18497067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24</a:t>
            </a:fld>
            <a:endParaRPr lang="cs-CZ" dirty="0"/>
          </a:p>
        </p:txBody>
      </p:sp>
    </p:spTree>
    <p:extLst>
      <p:ext uri="{BB962C8B-B14F-4D97-AF65-F5344CB8AC3E}">
        <p14:creationId xmlns:p14="http://schemas.microsoft.com/office/powerpoint/2010/main" val="22390184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25</a:t>
            </a:fld>
            <a:endParaRPr lang="cs-CZ" dirty="0"/>
          </a:p>
        </p:txBody>
      </p:sp>
    </p:spTree>
    <p:extLst>
      <p:ext uri="{BB962C8B-B14F-4D97-AF65-F5344CB8AC3E}">
        <p14:creationId xmlns:p14="http://schemas.microsoft.com/office/powerpoint/2010/main" val="32185960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26</a:t>
            </a:fld>
            <a:endParaRPr lang="cs-CZ" dirty="0"/>
          </a:p>
        </p:txBody>
      </p:sp>
    </p:spTree>
    <p:extLst>
      <p:ext uri="{BB962C8B-B14F-4D97-AF65-F5344CB8AC3E}">
        <p14:creationId xmlns:p14="http://schemas.microsoft.com/office/powerpoint/2010/main" val="9710469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27</a:t>
            </a:fld>
            <a:endParaRPr lang="cs-CZ" dirty="0"/>
          </a:p>
        </p:txBody>
      </p:sp>
    </p:spTree>
    <p:extLst>
      <p:ext uri="{BB962C8B-B14F-4D97-AF65-F5344CB8AC3E}">
        <p14:creationId xmlns:p14="http://schemas.microsoft.com/office/powerpoint/2010/main" val="1226062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4</a:t>
            </a:fld>
            <a:endParaRPr lang="cs-CZ" dirty="0"/>
          </a:p>
        </p:txBody>
      </p:sp>
    </p:spTree>
    <p:extLst>
      <p:ext uri="{BB962C8B-B14F-4D97-AF65-F5344CB8AC3E}">
        <p14:creationId xmlns:p14="http://schemas.microsoft.com/office/powerpoint/2010/main" val="2430288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5</a:t>
            </a:fld>
            <a:endParaRPr lang="cs-CZ" dirty="0"/>
          </a:p>
        </p:txBody>
      </p:sp>
    </p:spTree>
    <p:extLst>
      <p:ext uri="{BB962C8B-B14F-4D97-AF65-F5344CB8AC3E}">
        <p14:creationId xmlns:p14="http://schemas.microsoft.com/office/powerpoint/2010/main" val="1033704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6</a:t>
            </a:fld>
            <a:endParaRPr lang="cs-CZ" dirty="0"/>
          </a:p>
        </p:txBody>
      </p:sp>
    </p:spTree>
    <p:extLst>
      <p:ext uri="{BB962C8B-B14F-4D97-AF65-F5344CB8AC3E}">
        <p14:creationId xmlns:p14="http://schemas.microsoft.com/office/powerpoint/2010/main" val="1728362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7</a:t>
            </a:fld>
            <a:endParaRPr lang="cs-CZ"/>
          </a:p>
        </p:txBody>
      </p:sp>
    </p:spTree>
    <p:extLst>
      <p:ext uri="{BB962C8B-B14F-4D97-AF65-F5344CB8AC3E}">
        <p14:creationId xmlns:p14="http://schemas.microsoft.com/office/powerpoint/2010/main" val="2563201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8</a:t>
            </a:fld>
            <a:endParaRPr lang="cs-CZ"/>
          </a:p>
        </p:txBody>
      </p:sp>
    </p:spTree>
    <p:extLst>
      <p:ext uri="{BB962C8B-B14F-4D97-AF65-F5344CB8AC3E}">
        <p14:creationId xmlns:p14="http://schemas.microsoft.com/office/powerpoint/2010/main" val="40868460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9</a:t>
            </a:fld>
            <a:endParaRPr lang="cs-CZ"/>
          </a:p>
        </p:txBody>
      </p:sp>
    </p:spTree>
    <p:extLst>
      <p:ext uri="{BB962C8B-B14F-4D97-AF65-F5344CB8AC3E}">
        <p14:creationId xmlns:p14="http://schemas.microsoft.com/office/powerpoint/2010/main" val="12271834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10</a:t>
            </a:fld>
            <a:endParaRPr lang="cs-CZ" dirty="0"/>
          </a:p>
        </p:txBody>
      </p:sp>
    </p:spTree>
    <p:extLst>
      <p:ext uri="{BB962C8B-B14F-4D97-AF65-F5344CB8AC3E}">
        <p14:creationId xmlns:p14="http://schemas.microsoft.com/office/powerpoint/2010/main" val="2316322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dirty="0">
                <a:cs typeface="Times New Roman" panose="02020603050405020304" pitchFamily="18" charset="0"/>
              </a:rPr>
              <a:t>Prostor pro doplňující informace, poznámky</a:t>
            </a: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p:spPr>
        <p:txBody>
          <a:bodyPr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11.05.2020</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34871795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a:solidFill>
                  <a:schemeClr val="bg1"/>
                </a:solidFill>
                <a:latin typeface="Times New Roman" panose="02020603050405020304" pitchFamily="18" charset="0"/>
                <a:cs typeface="Times New Roman" panose="02020603050405020304" pitchFamily="18" charset="0"/>
              </a:rPr>
              <a:t>Výběr pracovníků</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Vedení lidí a motivace</a:t>
            </a: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Lucie Meixnerová,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
        <p:nvSpPr>
          <p:cNvPr id="6" name="Podnadpis 2">
            <a:extLst>
              <a:ext uri="{FF2B5EF4-FFF2-40B4-BE49-F238E27FC236}">
                <a16:creationId xmlns:a16="http://schemas.microsoft.com/office/drawing/2014/main" id="{12FCFBC6-41BE-442B-8A50-18A91B7F8DC1}"/>
              </a:ext>
            </a:extLst>
          </p:cNvPr>
          <p:cNvSpPr txBox="1">
            <a:spLocks/>
          </p:cNvSpPr>
          <p:nvPr/>
        </p:nvSpPr>
        <p:spPr>
          <a:xfrm>
            <a:off x="1763688" y="3219822"/>
            <a:ext cx="3888432" cy="1368152"/>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Font typeface="Arial" panose="020B0604020202020204" pitchFamily="34" charset="0"/>
              <a:buNone/>
            </a:pPr>
            <a:r>
              <a:rPr lang="cs-CZ" sz="1400" dirty="0">
                <a:solidFill>
                  <a:schemeClr val="bg1"/>
                </a:solidFill>
                <a:latin typeface="Times New Roman" panose="02020603050405020304" pitchFamily="18" charset="0"/>
                <a:cs typeface="Times New Roman" panose="02020603050405020304" pitchFamily="18" charset="0"/>
              </a:rPr>
              <a:t>BPMNG/BPMNM</a:t>
            </a:r>
          </a:p>
          <a:p>
            <a:pPr marL="0" indent="0" algn="r">
              <a:buFont typeface="Arial" panose="020B0604020202020204" pitchFamily="34" charset="0"/>
              <a:buNone/>
            </a:pPr>
            <a:r>
              <a:rPr lang="cs-CZ" sz="1400" dirty="0">
                <a:solidFill>
                  <a:schemeClr val="bg1"/>
                </a:solidFill>
                <a:latin typeface="Times New Roman" panose="02020603050405020304" pitchFamily="18" charset="0"/>
                <a:cs typeface="Times New Roman" panose="02020603050405020304" pitchFamily="18" charset="0"/>
              </a:rPr>
              <a:t>12.-13. seminář</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560840" cy="507703"/>
          </a:xfrm>
        </p:spPr>
        <p:txBody>
          <a:bodyPr/>
          <a:lstStyle/>
          <a:p>
            <a:r>
              <a:rPr lang="cs-CZ" sz="2200" dirty="0"/>
              <a:t>Vzor 1: Zaměstnanec - myšlenková mapa</a:t>
            </a:r>
          </a:p>
        </p:txBody>
      </p:sp>
      <p:pic>
        <p:nvPicPr>
          <p:cNvPr id="6" name="Obrázek 5">
            <a:extLst>
              <a:ext uri="{FF2B5EF4-FFF2-40B4-BE49-F238E27FC236}">
                <a16:creationId xmlns:a16="http://schemas.microsoft.com/office/drawing/2014/main" id="{CF6C9084-FA60-4F33-AF03-E67A7EDDAE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7664" y="843558"/>
            <a:ext cx="5122540" cy="3841905"/>
          </a:xfrm>
          <a:prstGeom prst="rect">
            <a:avLst/>
          </a:prstGeom>
        </p:spPr>
      </p:pic>
    </p:spTree>
    <p:extLst>
      <p:ext uri="{BB962C8B-B14F-4D97-AF65-F5344CB8AC3E}">
        <p14:creationId xmlns:p14="http://schemas.microsoft.com/office/powerpoint/2010/main" val="3059382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704856" cy="360040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buFont typeface="+mj-lt"/>
              <a:buAutoNum type="alphaLcParenR"/>
            </a:pPr>
            <a:r>
              <a:rPr lang="cs-CZ" altLang="en-US" sz="1300" dirty="0"/>
              <a:t>Zpracování úkolu: individuální</a:t>
            </a:r>
          </a:p>
          <a:p>
            <a:pPr algn="just">
              <a:buFont typeface="+mj-lt"/>
              <a:buAutoNum type="alphaLcParenR"/>
            </a:pPr>
            <a:endParaRPr lang="cs-CZ" sz="1300" dirty="0"/>
          </a:p>
          <a:p>
            <a:pPr algn="just">
              <a:buFont typeface="+mj-lt"/>
              <a:buAutoNum type="alphaLcParenR"/>
            </a:pPr>
            <a:r>
              <a:rPr lang="cs-CZ" sz="1300" dirty="0"/>
              <a:t>Případová studie, zpracování dle zadání.</a:t>
            </a:r>
          </a:p>
          <a:p>
            <a:pPr algn="just">
              <a:buFont typeface="+mj-lt"/>
              <a:buAutoNum type="alphaLcParenR"/>
            </a:pPr>
            <a:r>
              <a:rPr lang="cs-CZ" sz="1300" dirty="0"/>
              <a:t>Úkoly:</a:t>
            </a:r>
          </a:p>
          <a:p>
            <a:r>
              <a:rPr lang="cs-CZ" sz="1300" dirty="0"/>
              <a:t>Jak by měla podle vašeho názoru firma při realizaci náboru nových zaměstnanců postupovat?</a:t>
            </a:r>
          </a:p>
          <a:p>
            <a:r>
              <a:rPr lang="cs-CZ" sz="1300" dirty="0"/>
              <a:t>Popište, jak byste se měli jako zástupci firmy chovat a jaké zásady komunikace byste měli dodržet při přijímacím pohovoru „nových“ zaměstnanců na pozici vedoucího pracovníka?</a:t>
            </a:r>
          </a:p>
          <a:p>
            <a:pPr lvl="0"/>
            <a:r>
              <a:rPr lang="cs-CZ" sz="1300" dirty="0"/>
              <a:t>Rozpracujte postup, který byste zvolili k vyřešení situace nedostatků vedoucích pracovníků (uveďte jiné varianty než uvedené ve studii).</a:t>
            </a:r>
          </a:p>
          <a:p>
            <a:pPr lvl="0"/>
            <a:endParaRPr lang="cs-CZ" sz="1400" dirty="0"/>
          </a:p>
        </p:txBody>
      </p:sp>
      <p:sp>
        <p:nvSpPr>
          <p:cNvPr id="3" name="Nadpis 2"/>
          <p:cNvSpPr>
            <a:spLocks noGrp="1"/>
          </p:cNvSpPr>
          <p:nvPr>
            <p:ph type="title"/>
          </p:nvPr>
        </p:nvSpPr>
        <p:spPr>
          <a:xfrm>
            <a:off x="251520" y="195486"/>
            <a:ext cx="7560840" cy="507703"/>
          </a:xfrm>
        </p:spPr>
        <p:txBody>
          <a:bodyPr/>
          <a:lstStyle/>
          <a:p>
            <a:r>
              <a:rPr lang="cs-CZ" sz="2200" dirty="0"/>
              <a:t>Úkol 1: </a:t>
            </a:r>
            <a:r>
              <a:rPr lang="cs-CZ" sz="2200" dirty="0">
                <a:solidFill>
                  <a:srgbClr val="7030A0"/>
                </a:solidFill>
              </a:rPr>
              <a:t>Výběr pracovníků, </a:t>
            </a:r>
            <a:r>
              <a:rPr lang="cs-CZ" sz="2200" i="1" dirty="0">
                <a:solidFill>
                  <a:srgbClr val="7030A0"/>
                </a:solidFill>
              </a:rPr>
              <a:t>vedení lidí a motivace </a:t>
            </a:r>
            <a:r>
              <a:rPr lang="cs-CZ" sz="2200" dirty="0">
                <a:solidFill>
                  <a:srgbClr val="7030A0"/>
                </a:solidFill>
              </a:rPr>
              <a:t>– I. část</a:t>
            </a:r>
            <a:endParaRPr lang="cs-CZ" sz="2200" dirty="0"/>
          </a:p>
        </p:txBody>
      </p:sp>
      <p:sp>
        <p:nvSpPr>
          <p:cNvPr id="2" name="Obdélník 1">
            <a:extLst>
              <a:ext uri="{FF2B5EF4-FFF2-40B4-BE49-F238E27FC236}">
                <a16:creationId xmlns:a16="http://schemas.microsoft.com/office/drawing/2014/main" id="{057E9970-4591-4217-AC74-E5F4C22D4984}"/>
              </a:ext>
            </a:extLst>
          </p:cNvPr>
          <p:cNvSpPr/>
          <p:nvPr/>
        </p:nvSpPr>
        <p:spPr>
          <a:xfrm>
            <a:off x="251520" y="3951515"/>
            <a:ext cx="7632848" cy="492443"/>
          </a:xfrm>
          <a:prstGeom prst="rect">
            <a:avLst/>
          </a:prstGeom>
        </p:spPr>
        <p:txBody>
          <a:bodyPr wrap="square">
            <a:spAutoFit/>
          </a:bodyPr>
          <a:lstStyle/>
          <a:p>
            <a:pPr algn="just"/>
            <a:r>
              <a:rPr lang="cs-CZ" sz="1300" i="1" dirty="0">
                <a:solidFill>
                  <a:srgbClr val="7030A0"/>
                </a:solidFill>
              </a:rPr>
              <a:t>Termín odevzdání úkolu: </a:t>
            </a:r>
            <a:r>
              <a:rPr lang="cs-CZ" sz="1300" b="1" i="1" dirty="0">
                <a:solidFill>
                  <a:srgbClr val="7030A0"/>
                </a:solidFill>
              </a:rPr>
              <a:t>IS SU Odevzdávárna nejpozději do pondělí 25. 5. 2020 do 23:59 hod</a:t>
            </a:r>
            <a:r>
              <a:rPr lang="cs-CZ" sz="1300" i="1" dirty="0">
                <a:solidFill>
                  <a:srgbClr val="7030A0"/>
                </a:solidFill>
              </a:rPr>
              <a:t>, po termínu nebude úkol hodnocen a bude nahrazeno vypracováním dalšího náhradního úkolu bez hodnocení.</a:t>
            </a:r>
            <a:endParaRPr lang="cs-CZ" sz="1300" dirty="0">
              <a:solidFill>
                <a:srgbClr val="7030A0"/>
              </a:solidFill>
            </a:endParaRPr>
          </a:p>
        </p:txBody>
      </p:sp>
    </p:spTree>
    <p:extLst>
      <p:ext uri="{BB962C8B-B14F-4D97-AF65-F5344CB8AC3E}">
        <p14:creationId xmlns:p14="http://schemas.microsoft.com/office/powerpoint/2010/main" val="237835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60040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300" b="1" dirty="0"/>
              <a:t>Firma z oblasti lehkého strojírenství existuje již deset let. Většinu času ve stabilním, klidném, stavu. Poslední dobou ale prudce roste, nabírá nové zaměstnance, a zjišťuje, že je nemá kdo řídit.</a:t>
            </a:r>
          </a:p>
          <a:p>
            <a:pPr marL="0" indent="0" algn="just">
              <a:buNone/>
            </a:pPr>
            <a:r>
              <a:rPr lang="cs-CZ" sz="1300" dirty="0"/>
              <a:t>Když firma  získala další velkou zakázku, a v reakci na to začala posilovat kapacity, bylo jasné, že mezi největší výzvy bude patřit nábor nových zaměstnanců. Firma se nachází mimo centra, v nejbližším okolí jsou dva mnohem starší podniky, které mají tradici velkých zaměstnavatelů a celý region se bohužel pozvolna vylidňuje a demograficky stárne. Jestliže v poslední době platí, že nejsou zaměstnanci nikde, pak zde je to ještě horší.</a:t>
            </a:r>
          </a:p>
          <a:p>
            <a:pPr marL="0" indent="0" algn="just">
              <a:buNone/>
            </a:pPr>
            <a:r>
              <a:rPr lang="cs-CZ" sz="1300" dirty="0"/>
              <a:t>Přes tyto výzvy se dílem vlastních sil a za pomocí personálních agentur daří pracovníky shánět a pracovní pozice v nově otevřeném provozu a dalších dvou, které byly rekonstruovány a zvětšeny, naplňovat. Firma však nyní čelí problému, který nečekala. Chybí jí totiž vedoucí pracovníci.</a:t>
            </a:r>
            <a:endParaRPr lang="en-US" sz="1300" dirty="0"/>
          </a:p>
          <a:p>
            <a:pPr marL="0" indent="0" algn="just">
              <a:buNone/>
            </a:pPr>
            <a:r>
              <a:rPr lang="cs-CZ" sz="1300" dirty="0"/>
              <a:t>Původní plán počítal s tím, že liniový management pro rozšířené a nově budované provozy vznikne především tak, že firma povýší či přesněji řečeno nechá kariérně vyrůst vybrané zaměstnance stávajících. Už od počátku se ale ukázalo, že plán byl přehnaně optimistický v tom, kolik zaměstnanců bude mít ochotu přijmout zodpovědnost. V prvé řadě jich bylo podstatně méně, než management ve svých plánech předpokládal. V řadě druhé se brzy začaly ozývat hlasy, že lidé, kteří se na pozice dobrovolně hlásí nemají vždy ty kvality, které zaměstnanci od svých šéfů očekávají. </a:t>
            </a:r>
            <a:endParaRPr lang="cs-CZ" sz="1400" i="1" dirty="0">
              <a:solidFill>
                <a:schemeClr val="accent6">
                  <a:lumMod val="75000"/>
                </a:schemeClr>
              </a:solidFill>
            </a:endParaRPr>
          </a:p>
          <a:p>
            <a:pPr marL="0" indent="0" algn="just">
              <a:buNone/>
            </a:pPr>
            <a:endParaRPr lang="cs-CZ" sz="1400" i="1" dirty="0">
              <a:solidFill>
                <a:schemeClr val="accent6">
                  <a:lumMod val="75000"/>
                </a:schemeClr>
              </a:solidFill>
            </a:endParaRPr>
          </a:p>
        </p:txBody>
      </p:sp>
      <p:sp>
        <p:nvSpPr>
          <p:cNvPr id="3" name="Nadpis 2"/>
          <p:cNvSpPr>
            <a:spLocks noGrp="1"/>
          </p:cNvSpPr>
          <p:nvPr>
            <p:ph type="title"/>
          </p:nvPr>
        </p:nvSpPr>
        <p:spPr>
          <a:xfrm>
            <a:off x="251520" y="195486"/>
            <a:ext cx="7560840" cy="507703"/>
          </a:xfrm>
        </p:spPr>
        <p:txBody>
          <a:bodyPr/>
          <a:lstStyle/>
          <a:p>
            <a:r>
              <a:rPr lang="cs-CZ" sz="2200" dirty="0"/>
              <a:t>Úkol 1: </a:t>
            </a:r>
            <a:r>
              <a:rPr lang="cs-CZ" sz="2200" dirty="0">
                <a:solidFill>
                  <a:srgbClr val="7030A0"/>
                </a:solidFill>
              </a:rPr>
              <a:t>Vedení lidí a motivace – I. část</a:t>
            </a:r>
            <a:endParaRPr lang="cs-CZ" sz="2200" dirty="0"/>
          </a:p>
        </p:txBody>
      </p:sp>
    </p:spTree>
    <p:extLst>
      <p:ext uri="{BB962C8B-B14F-4D97-AF65-F5344CB8AC3E}">
        <p14:creationId xmlns:p14="http://schemas.microsoft.com/office/powerpoint/2010/main" val="559201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704856" cy="360040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300" dirty="0"/>
              <a:t>Když výběr založený na dobrovolnosti skončil neúspěšně (reálně se podařilo obsadit asi 30% pozic), přistoupilo vedení ke druhému kroku. Jeho podstata spočívala v tom, že stávající vedoucí měli vytipovat vhodné osoby pro povýšení a pokud možno je i přesvědčit. Současně byl připraven „motivační program“ sestávající se z jednorázového bonusu a několika menších nefinančních benefitů navíc k platu vedoucího pracovníka.</a:t>
            </a:r>
          </a:p>
          <a:p>
            <a:pPr marL="0" indent="0" algn="just">
              <a:buNone/>
            </a:pPr>
            <a:r>
              <a:rPr lang="cs-CZ" sz="1300" dirty="0"/>
              <a:t>Ani teď se ale kandidáti nehrnuli. Několik jich přišlo, a zdálo se, že kvalita těchto lidí je oproti první dobrovolné vlně vyšší, na druhou stranu se jednalo jen o jednotlivce, a byl zde ještě jeden, alarmující fakt. Několikrát se zopakovala situace, kdy se člověk sice hlásil, a nadřízený jej doporučoval jako schopného organizátora, avšak i když se dotyčnému líbily slibované bonusy a se zodpovědnější prací neměl problém, současně neměl žádnou konkrétní představu, jak práce vedoucího pracovníka vypadá.</a:t>
            </a:r>
          </a:p>
          <a:p>
            <a:pPr marL="0" indent="0" algn="just">
              <a:buNone/>
            </a:pPr>
            <a:r>
              <a:rPr lang="cs-CZ" sz="1300" dirty="0"/>
              <a:t>Firma tedy připravila „akademii“, ve spolupráci s lokální vzdělávací agenturou. Kandidáti, někteří již na pozicích vedoucích, dostali dvě série školení pro vedoucí pracovníky na různá témata; vůdcovství, asertivita, delegování. Akademii absolvovala většina vedoucích pracovníků za podpory managementu, s účastí na ní byly spojeny další drobné výhody. Samotná existence akademie však byla oproti očekávání jen velmi malým motivátorem pro další, aby šli pracovat na zodpovědnější místo.</a:t>
            </a:r>
          </a:p>
          <a:p>
            <a:pPr marL="0" indent="0" algn="just">
              <a:buNone/>
            </a:pPr>
            <a:r>
              <a:rPr lang="cs-CZ" sz="1300" dirty="0"/>
              <a:t>Bylo tedy rozhodnuto oproti původnímu plánu začít hledat zaměstnance na pozice vedoucích týmů na trhu. Kromě toho, že jejich hledání je velice obtížné, ukázalo se také, že ne vždy přicházejí lidé potřebných kvalit, a že zkušenosti z obdobné práce z jiných firem není možné vždy zúročit v této. Příchozí absolvovali a absolvují akademii a pracují pod dohledem interních mentorů. Současně je všem nabízen vnitřní poradenský program pro podporu v komplikovaných situacích. Poté, co začali být nabíráni vedoucí pracovníci zvnějšku se také objevili další uchazeči z vlastních zdrojů firmy. </a:t>
            </a:r>
            <a:endParaRPr lang="cs-CZ" dirty="0"/>
          </a:p>
          <a:p>
            <a:pPr marL="0" indent="0" algn="just">
              <a:buNone/>
            </a:pPr>
            <a:endParaRPr lang="cs-CZ" sz="1400" i="1" dirty="0">
              <a:solidFill>
                <a:schemeClr val="accent6">
                  <a:lumMod val="75000"/>
                </a:schemeClr>
              </a:solidFill>
            </a:endParaRPr>
          </a:p>
          <a:p>
            <a:pPr marL="0" indent="0" algn="just">
              <a:buNone/>
            </a:pPr>
            <a:endParaRPr lang="cs-CZ" sz="1400" i="1" dirty="0">
              <a:solidFill>
                <a:schemeClr val="accent6">
                  <a:lumMod val="75000"/>
                </a:schemeClr>
              </a:solidFill>
            </a:endParaRPr>
          </a:p>
        </p:txBody>
      </p:sp>
      <p:sp>
        <p:nvSpPr>
          <p:cNvPr id="3" name="Nadpis 2"/>
          <p:cNvSpPr>
            <a:spLocks noGrp="1"/>
          </p:cNvSpPr>
          <p:nvPr>
            <p:ph type="title"/>
          </p:nvPr>
        </p:nvSpPr>
        <p:spPr>
          <a:xfrm>
            <a:off x="251520" y="195486"/>
            <a:ext cx="7560840" cy="507703"/>
          </a:xfrm>
        </p:spPr>
        <p:txBody>
          <a:bodyPr/>
          <a:lstStyle/>
          <a:p>
            <a:r>
              <a:rPr lang="cs-CZ" sz="2200" dirty="0"/>
              <a:t>Úkol 1: </a:t>
            </a:r>
            <a:r>
              <a:rPr lang="cs-CZ" sz="2200" dirty="0">
                <a:solidFill>
                  <a:srgbClr val="7030A0"/>
                </a:solidFill>
              </a:rPr>
              <a:t>Vedení lidí a motivace – I. část</a:t>
            </a:r>
            <a:endParaRPr lang="cs-CZ" sz="2200" dirty="0"/>
          </a:p>
        </p:txBody>
      </p:sp>
    </p:spTree>
    <p:extLst>
      <p:ext uri="{BB962C8B-B14F-4D97-AF65-F5344CB8AC3E}">
        <p14:creationId xmlns:p14="http://schemas.microsoft.com/office/powerpoint/2010/main" val="239929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704856" cy="360040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300" dirty="0"/>
              <a:t>d)	Úkoly:</a:t>
            </a:r>
          </a:p>
          <a:p>
            <a:r>
              <a:rPr lang="cs-CZ" sz="1300" dirty="0"/>
              <a:t>Popište rozdíl mezi vnímáním </a:t>
            </a:r>
            <a:r>
              <a:rPr lang="cs-CZ" sz="1300" b="1" dirty="0"/>
              <a:t>pracovních souvislosti na pozici vedoucího pracovníka</a:t>
            </a:r>
            <a:r>
              <a:rPr lang="cs-CZ" sz="1300" dirty="0"/>
              <a:t>, který byl povýšený z řad podřízených pracovníků, a </a:t>
            </a:r>
            <a:r>
              <a:rPr lang="cs-CZ" sz="1300" b="1" dirty="0"/>
              <a:t>podřízeného pracovníka</a:t>
            </a:r>
            <a:r>
              <a:rPr lang="cs-CZ" sz="1300" dirty="0"/>
              <a:t>. </a:t>
            </a:r>
          </a:p>
          <a:p>
            <a:r>
              <a:rPr lang="cs-CZ" sz="1300" dirty="0"/>
              <a:t>Uveďte, jak efektivně budete stimulovat vedoucí pracovníky, nebo ostatní zaměstnance, k vykonávání sjednané práce, dosahování požadovaného výkonu a realizace strategických cílů firmy?</a:t>
            </a:r>
            <a:endParaRPr lang="en-US" sz="1300" dirty="0"/>
          </a:p>
          <a:p>
            <a:pPr lvl="0"/>
            <a:r>
              <a:rPr lang="cs-CZ" sz="1300" dirty="0"/>
              <a:t>Uveďte varianty, které byste použili pro motivaci vedoucích pracovníků.</a:t>
            </a:r>
          </a:p>
        </p:txBody>
      </p:sp>
      <p:sp>
        <p:nvSpPr>
          <p:cNvPr id="3" name="Nadpis 2"/>
          <p:cNvSpPr>
            <a:spLocks noGrp="1"/>
          </p:cNvSpPr>
          <p:nvPr>
            <p:ph type="title"/>
          </p:nvPr>
        </p:nvSpPr>
        <p:spPr>
          <a:xfrm>
            <a:off x="251520" y="195486"/>
            <a:ext cx="7560840" cy="507703"/>
          </a:xfrm>
        </p:spPr>
        <p:txBody>
          <a:bodyPr/>
          <a:lstStyle/>
          <a:p>
            <a:r>
              <a:rPr lang="cs-CZ" sz="2200" dirty="0"/>
              <a:t>Úkol 1: </a:t>
            </a:r>
            <a:r>
              <a:rPr lang="cs-CZ" sz="2200" dirty="0">
                <a:solidFill>
                  <a:srgbClr val="7030A0"/>
                </a:solidFill>
              </a:rPr>
              <a:t>Vedení lidí a motivace</a:t>
            </a:r>
            <a:r>
              <a:rPr lang="cs-CZ" sz="2200" i="1" dirty="0">
                <a:solidFill>
                  <a:srgbClr val="7030A0"/>
                </a:solidFill>
              </a:rPr>
              <a:t> </a:t>
            </a:r>
            <a:r>
              <a:rPr lang="cs-CZ" sz="2200" dirty="0">
                <a:solidFill>
                  <a:srgbClr val="7030A0"/>
                </a:solidFill>
              </a:rPr>
              <a:t>– II. část</a:t>
            </a:r>
            <a:endParaRPr lang="cs-CZ" sz="2200" dirty="0"/>
          </a:p>
        </p:txBody>
      </p:sp>
      <p:sp>
        <p:nvSpPr>
          <p:cNvPr id="2" name="Obdélník 1">
            <a:extLst>
              <a:ext uri="{FF2B5EF4-FFF2-40B4-BE49-F238E27FC236}">
                <a16:creationId xmlns:a16="http://schemas.microsoft.com/office/drawing/2014/main" id="{057E9970-4591-4217-AC74-E5F4C22D4984}"/>
              </a:ext>
            </a:extLst>
          </p:cNvPr>
          <p:cNvSpPr/>
          <p:nvPr/>
        </p:nvSpPr>
        <p:spPr>
          <a:xfrm>
            <a:off x="251520" y="4120637"/>
            <a:ext cx="7632848" cy="492443"/>
          </a:xfrm>
          <a:prstGeom prst="rect">
            <a:avLst/>
          </a:prstGeom>
        </p:spPr>
        <p:txBody>
          <a:bodyPr wrap="square">
            <a:spAutoFit/>
          </a:bodyPr>
          <a:lstStyle/>
          <a:p>
            <a:pPr algn="just"/>
            <a:r>
              <a:rPr lang="cs-CZ" sz="1300" i="1" dirty="0">
                <a:solidFill>
                  <a:srgbClr val="7030A0"/>
                </a:solidFill>
              </a:rPr>
              <a:t>Termín odevzdání úkolu: </a:t>
            </a:r>
            <a:r>
              <a:rPr lang="cs-CZ" sz="1300" b="1" i="1" dirty="0">
                <a:solidFill>
                  <a:srgbClr val="7030A0"/>
                </a:solidFill>
              </a:rPr>
              <a:t>IS SU Odevzdávárna nejpozději do pondělí 25. 5. 2020 do 23:59 hod</a:t>
            </a:r>
            <a:r>
              <a:rPr lang="cs-CZ" sz="1300" i="1" dirty="0">
                <a:solidFill>
                  <a:srgbClr val="7030A0"/>
                </a:solidFill>
              </a:rPr>
              <a:t>, po termínu nebude úkol hodnocen a bude nahrazeno vypracováním dalšího náhradního úkolu bez hodnocení.</a:t>
            </a:r>
            <a:endParaRPr lang="cs-CZ" sz="1300" dirty="0">
              <a:solidFill>
                <a:srgbClr val="7030A0"/>
              </a:solidFill>
            </a:endParaRPr>
          </a:p>
        </p:txBody>
      </p:sp>
    </p:spTree>
    <p:extLst>
      <p:ext uri="{BB962C8B-B14F-4D97-AF65-F5344CB8AC3E}">
        <p14:creationId xmlns:p14="http://schemas.microsoft.com/office/powerpoint/2010/main" val="2323018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9" name="Nadpis 1"/>
          <p:cNvSpPr txBox="1">
            <a:spLocks/>
          </p:cNvSpPr>
          <p:nvPr/>
        </p:nvSpPr>
        <p:spPr>
          <a:xfrm>
            <a:off x="500105" y="540454"/>
            <a:ext cx="3222810" cy="1712888"/>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600" b="1" dirty="0">
                <a:solidFill>
                  <a:schemeClr val="bg1"/>
                </a:solidFill>
                <a:latin typeface="Times New Roman" panose="02020603050405020304" pitchFamily="18" charset="0"/>
                <a:cs typeface="Times New Roman" panose="02020603050405020304" pitchFamily="18" charset="0"/>
              </a:rPr>
              <a:t>Vedení lidí a motivace</a:t>
            </a:r>
            <a:endParaRPr lang="en-GB" sz="3600" b="1" dirty="0">
              <a:solidFill>
                <a:schemeClr val="bg1"/>
              </a:solidFill>
              <a:latin typeface="Times New Roman" panose="02020603050405020304" pitchFamily="18" charset="0"/>
              <a:cs typeface="Times New Roman" panose="02020603050405020304" pitchFamily="18" charset="0"/>
            </a:endParaRPr>
          </a:p>
        </p:txBody>
      </p:sp>
      <p:sp>
        <p:nvSpPr>
          <p:cNvPr id="8" name="Zástupný symbol pro obsah 2">
            <a:extLst>
              <a:ext uri="{FF2B5EF4-FFF2-40B4-BE49-F238E27FC236}">
                <a16:creationId xmlns:a16="http://schemas.microsoft.com/office/drawing/2014/main" id="{F588DBB2-CF09-4139-BB75-F2B80BC1FA99}"/>
              </a:ext>
            </a:extLst>
          </p:cNvPr>
          <p:cNvSpPr txBox="1">
            <a:spLocks/>
          </p:cNvSpPr>
          <p:nvPr/>
        </p:nvSpPr>
        <p:spPr>
          <a:xfrm>
            <a:off x="4610374" y="771550"/>
            <a:ext cx="2560757" cy="33760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dirty="0">
                <a:solidFill>
                  <a:srgbClr val="002060"/>
                </a:solidFill>
                <a:latin typeface="Times New Roman" panose="02020603050405020304" pitchFamily="18" charset="0"/>
                <a:cs typeface="Times New Roman" panose="02020603050405020304" pitchFamily="18" charset="0"/>
              </a:rPr>
              <a:t>Online výuka: 13. seminář</a:t>
            </a:r>
            <a:endParaRPr lang="en-GB" altLang="cs-CZ" sz="15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0610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60040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50000"/>
              </a:lnSpc>
              <a:buNone/>
            </a:pPr>
            <a:r>
              <a:rPr lang="cs-CZ" sz="1400" dirty="0"/>
              <a:t>Práce v organizaci probíhá ve skupinách nebo v týmech.</a:t>
            </a:r>
          </a:p>
          <a:p>
            <a:pPr marL="0" indent="0" algn="just">
              <a:lnSpc>
                <a:spcPct val="150000"/>
              </a:lnSpc>
              <a:buNone/>
            </a:pPr>
            <a:r>
              <a:rPr lang="cs-CZ" sz="1400" dirty="0"/>
              <a:t>Vedení týmu:</a:t>
            </a:r>
          </a:p>
          <a:p>
            <a:pPr algn="just">
              <a:lnSpc>
                <a:spcPct val="150000"/>
              </a:lnSpc>
              <a:buFont typeface="+mj-lt"/>
              <a:buAutoNum type="arabicPeriod"/>
            </a:pPr>
            <a:r>
              <a:rPr lang="cs-CZ" sz="1400" dirty="0"/>
              <a:t>Manažer, kterému je tým podřízen, se práce týmu účastní, funguje jako jeden z jeho rovnoprávných členů vedoucí nebo mluvčí.</a:t>
            </a:r>
          </a:p>
          <a:p>
            <a:pPr algn="just">
              <a:lnSpc>
                <a:spcPct val="150000"/>
              </a:lnSpc>
              <a:buFont typeface="+mj-lt"/>
              <a:buAutoNum type="arabicPeriod"/>
            </a:pPr>
            <a:r>
              <a:rPr lang="cs-CZ" sz="1400" dirty="0"/>
              <a:t>Vedoucí týmu se stává jeden z jeho členů. Manažer do řízení týmu nezasahuje a působí spíše jako kouč.</a:t>
            </a:r>
          </a:p>
          <a:p>
            <a:pPr marL="0" indent="0" algn="just">
              <a:lnSpc>
                <a:spcPct val="150000"/>
              </a:lnSpc>
              <a:buNone/>
            </a:pPr>
            <a:endParaRPr lang="cs-CZ" sz="1400" dirty="0"/>
          </a:p>
          <a:p>
            <a:pPr marL="0" indent="0" algn="just">
              <a:lnSpc>
                <a:spcPct val="150000"/>
              </a:lnSpc>
              <a:buNone/>
            </a:pPr>
            <a:endParaRPr lang="cs-CZ" sz="1400" dirty="0"/>
          </a:p>
        </p:txBody>
      </p:sp>
      <p:sp>
        <p:nvSpPr>
          <p:cNvPr id="3" name="Nadpis 2"/>
          <p:cNvSpPr>
            <a:spLocks noGrp="1"/>
          </p:cNvSpPr>
          <p:nvPr>
            <p:ph type="title"/>
          </p:nvPr>
        </p:nvSpPr>
        <p:spPr>
          <a:xfrm>
            <a:off x="251520" y="195486"/>
            <a:ext cx="7560840" cy="507703"/>
          </a:xfrm>
        </p:spPr>
        <p:txBody>
          <a:bodyPr/>
          <a:lstStyle/>
          <a:p>
            <a:r>
              <a:rPr lang="cs-CZ" sz="2200" dirty="0"/>
              <a:t>Vedení lidí</a:t>
            </a:r>
            <a:br>
              <a:rPr lang="cs-CZ" dirty="0"/>
            </a:br>
            <a:endParaRPr lang="cs-CZ" sz="2200" dirty="0"/>
          </a:p>
        </p:txBody>
      </p:sp>
    </p:spTree>
    <p:extLst>
      <p:ext uri="{BB962C8B-B14F-4D97-AF65-F5344CB8AC3E}">
        <p14:creationId xmlns:p14="http://schemas.microsoft.com/office/powerpoint/2010/main" val="4237429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60040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50000"/>
              </a:lnSpc>
              <a:buNone/>
            </a:pPr>
            <a:r>
              <a:rPr lang="cs-CZ" sz="1400" dirty="0"/>
              <a:t>Role manažera při vedení týmu, hlavní úkoly:</a:t>
            </a:r>
          </a:p>
          <a:p>
            <a:pPr algn="just">
              <a:lnSpc>
                <a:spcPct val="150000"/>
              </a:lnSpc>
              <a:buFont typeface="+mj-lt"/>
              <a:buAutoNum type="arabicPeriod"/>
            </a:pPr>
            <a:r>
              <a:rPr lang="cs-CZ" sz="1400" dirty="0"/>
              <a:t>Stanovovat cíle týmu.</a:t>
            </a:r>
          </a:p>
          <a:p>
            <a:pPr algn="just">
              <a:lnSpc>
                <a:spcPct val="150000"/>
              </a:lnSpc>
              <a:buFont typeface="+mj-lt"/>
              <a:buAutoNum type="arabicPeriod"/>
            </a:pPr>
            <a:r>
              <a:rPr lang="cs-CZ" sz="1400" dirty="0"/>
              <a:t>Poskytovat týmu informace, zajišťovat mu zdroje a další podmínky pro činnost.</a:t>
            </a:r>
          </a:p>
          <a:p>
            <a:pPr algn="just">
              <a:lnSpc>
                <a:spcPct val="150000"/>
              </a:lnSpc>
              <a:buFont typeface="+mj-lt"/>
              <a:buAutoNum type="arabicPeriod"/>
            </a:pPr>
            <a:r>
              <a:rPr lang="cs-CZ" sz="1400" dirty="0"/>
              <a:t>Působit jako koordinátor mezi týmy, pokud mu jsou podřízeny.</a:t>
            </a:r>
          </a:p>
          <a:p>
            <a:pPr algn="just">
              <a:lnSpc>
                <a:spcPct val="150000"/>
              </a:lnSpc>
              <a:buFont typeface="+mj-lt"/>
              <a:buAutoNum type="arabicPeriod"/>
            </a:pPr>
            <a:r>
              <a:rPr lang="cs-CZ" sz="1400" dirty="0"/>
              <a:t>Navrhovat nebo doporučovat týmu určitá pravidla.</a:t>
            </a:r>
          </a:p>
          <a:p>
            <a:pPr algn="just">
              <a:lnSpc>
                <a:spcPct val="150000"/>
              </a:lnSpc>
              <a:buFont typeface="+mj-lt"/>
              <a:buAutoNum type="arabicPeriod"/>
            </a:pPr>
            <a:r>
              <a:rPr lang="cs-CZ" sz="1400" dirty="0"/>
              <a:t>Podporovat samostatnost týmů, rozvíjet  schopnosti členů týmů.</a:t>
            </a:r>
          </a:p>
          <a:p>
            <a:pPr algn="just">
              <a:lnSpc>
                <a:spcPct val="150000"/>
              </a:lnSpc>
              <a:buFont typeface="+mj-lt"/>
              <a:buAutoNum type="arabicPeriod"/>
            </a:pPr>
            <a:r>
              <a:rPr lang="cs-CZ" sz="1400" dirty="0"/>
              <a:t>Oceňovat úspěšné týmy.</a:t>
            </a:r>
          </a:p>
          <a:p>
            <a:pPr algn="just">
              <a:lnSpc>
                <a:spcPct val="150000"/>
              </a:lnSpc>
              <a:buFont typeface="+mj-lt"/>
              <a:buAutoNum type="arabicPeriod"/>
            </a:pPr>
            <a:r>
              <a:rPr lang="cs-CZ" sz="1400" dirty="0"/>
              <a:t>Zajišťovat pro členy týmů tréninky týmových schopností.</a:t>
            </a:r>
          </a:p>
          <a:p>
            <a:pPr marL="0" indent="0" algn="just">
              <a:lnSpc>
                <a:spcPct val="150000"/>
              </a:lnSpc>
              <a:buNone/>
            </a:pPr>
            <a:endParaRPr lang="cs-CZ" sz="1400" dirty="0"/>
          </a:p>
          <a:p>
            <a:pPr marL="0" indent="0" algn="just">
              <a:lnSpc>
                <a:spcPct val="150000"/>
              </a:lnSpc>
              <a:buNone/>
            </a:pPr>
            <a:endParaRPr lang="cs-CZ" sz="1400" dirty="0"/>
          </a:p>
        </p:txBody>
      </p:sp>
      <p:sp>
        <p:nvSpPr>
          <p:cNvPr id="3" name="Nadpis 2"/>
          <p:cNvSpPr>
            <a:spLocks noGrp="1"/>
          </p:cNvSpPr>
          <p:nvPr>
            <p:ph type="title"/>
          </p:nvPr>
        </p:nvSpPr>
        <p:spPr>
          <a:xfrm>
            <a:off x="251520" y="195486"/>
            <a:ext cx="7560840" cy="507703"/>
          </a:xfrm>
        </p:spPr>
        <p:txBody>
          <a:bodyPr/>
          <a:lstStyle/>
          <a:p>
            <a:r>
              <a:rPr lang="cs-CZ" sz="2200" dirty="0"/>
              <a:t>Vedení lidí</a:t>
            </a:r>
            <a:br>
              <a:rPr lang="cs-CZ" dirty="0"/>
            </a:br>
            <a:endParaRPr lang="cs-CZ" sz="2200" dirty="0"/>
          </a:p>
        </p:txBody>
      </p:sp>
    </p:spTree>
    <p:extLst>
      <p:ext uri="{BB962C8B-B14F-4D97-AF65-F5344CB8AC3E}">
        <p14:creationId xmlns:p14="http://schemas.microsoft.com/office/powerpoint/2010/main" val="2021525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60040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50000"/>
              </a:lnSpc>
              <a:buNone/>
            </a:pPr>
            <a:r>
              <a:rPr lang="cs-CZ" sz="1400" b="1" dirty="0"/>
              <a:t>Týmová práce</a:t>
            </a:r>
            <a:r>
              <a:rPr lang="cs-CZ" sz="1400" dirty="0"/>
              <a:t>: skupina vzájemně spolupracujících osob spojená společným cílem, zainteresovaností a odpovědností i vzájemnou důvěrou a společně přijatými pravidly spolupráce.</a:t>
            </a:r>
          </a:p>
          <a:p>
            <a:pPr marL="0" indent="0" algn="just">
              <a:lnSpc>
                <a:spcPct val="150000"/>
              </a:lnSpc>
              <a:buNone/>
            </a:pPr>
            <a:endParaRPr lang="cs-CZ" sz="1400" dirty="0"/>
          </a:p>
          <a:p>
            <a:pPr marL="0" indent="0" algn="just">
              <a:lnSpc>
                <a:spcPct val="150000"/>
              </a:lnSpc>
              <a:buNone/>
            </a:pPr>
            <a:r>
              <a:rPr lang="cs-CZ" sz="1400" b="1" dirty="0"/>
              <a:t>Pracovní skupina</a:t>
            </a:r>
            <a:r>
              <a:rPr lang="cs-CZ" sz="1400" dirty="0"/>
              <a:t>: se týmem nestává automaticky a tvorba a řízení týmů nejsou vždy jednoduché. V důsledku nevhodného složení nebo špatného řízení se tak některým skupinám nemusí podařit dosáhnout atmosféry ani produktivity týmu nikdy.</a:t>
            </a:r>
          </a:p>
          <a:p>
            <a:pPr marL="0" indent="0" algn="just">
              <a:lnSpc>
                <a:spcPct val="150000"/>
              </a:lnSpc>
              <a:buNone/>
            </a:pPr>
            <a:endParaRPr lang="cs-CZ" sz="1400" dirty="0"/>
          </a:p>
          <a:p>
            <a:pPr marL="0" indent="0" algn="just">
              <a:lnSpc>
                <a:spcPct val="150000"/>
              </a:lnSpc>
              <a:buNone/>
            </a:pPr>
            <a:endParaRPr lang="cs-CZ" sz="1400" dirty="0"/>
          </a:p>
          <a:p>
            <a:pPr marL="0" indent="0" algn="just">
              <a:lnSpc>
                <a:spcPct val="150000"/>
              </a:lnSpc>
              <a:buNone/>
            </a:pPr>
            <a:endParaRPr lang="cs-CZ" sz="1400" dirty="0"/>
          </a:p>
        </p:txBody>
      </p:sp>
      <p:sp>
        <p:nvSpPr>
          <p:cNvPr id="3" name="Nadpis 2"/>
          <p:cNvSpPr>
            <a:spLocks noGrp="1"/>
          </p:cNvSpPr>
          <p:nvPr>
            <p:ph type="title"/>
          </p:nvPr>
        </p:nvSpPr>
        <p:spPr>
          <a:xfrm>
            <a:off x="251520" y="195486"/>
            <a:ext cx="7560840" cy="507703"/>
          </a:xfrm>
        </p:spPr>
        <p:txBody>
          <a:bodyPr/>
          <a:lstStyle/>
          <a:p>
            <a:r>
              <a:rPr lang="cs-CZ" sz="2200" dirty="0"/>
              <a:t>Vedení týmu</a:t>
            </a:r>
          </a:p>
        </p:txBody>
      </p:sp>
    </p:spTree>
    <p:extLst>
      <p:ext uri="{BB962C8B-B14F-4D97-AF65-F5344CB8AC3E}">
        <p14:creationId xmlns:p14="http://schemas.microsoft.com/office/powerpoint/2010/main" val="1441700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60040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150000"/>
              </a:lnSpc>
              <a:buFont typeface="+mj-lt"/>
              <a:buAutoNum type="arabicPeriod"/>
            </a:pPr>
            <a:r>
              <a:rPr lang="cs-CZ" sz="1400" dirty="0"/>
              <a:t>Nejasné cíle. </a:t>
            </a:r>
            <a:r>
              <a:rPr lang="cs-CZ" sz="1400" i="1" dirty="0"/>
              <a:t>Úspěšné týmy vyžadují výzvy, jinak ztrácejí svou soudržnost.</a:t>
            </a:r>
          </a:p>
          <a:p>
            <a:pPr algn="just">
              <a:lnSpc>
                <a:spcPct val="150000"/>
              </a:lnSpc>
              <a:buFont typeface="+mj-lt"/>
              <a:buAutoNum type="arabicPeriod"/>
            </a:pPr>
            <a:r>
              <a:rPr lang="cs-CZ" sz="1400" dirty="0"/>
              <a:t>Chybějící vedení. </a:t>
            </a:r>
            <a:r>
              <a:rPr lang="cs-CZ" sz="1400" i="1" dirty="0"/>
              <a:t>Efektivní tým musí mít vůdce.</a:t>
            </a:r>
          </a:p>
          <a:p>
            <a:pPr algn="just">
              <a:lnSpc>
                <a:spcPct val="150000"/>
              </a:lnSpc>
              <a:buFont typeface="+mj-lt"/>
              <a:buAutoNum type="arabicPeriod"/>
            </a:pPr>
            <a:r>
              <a:rPr lang="cs-CZ" sz="1400" dirty="0"/>
              <a:t>Osobní zájmy. </a:t>
            </a:r>
            <a:r>
              <a:rPr lang="cs-CZ" sz="1400" i="1" dirty="0"/>
              <a:t>Členové týmu sledují společné cíle.</a:t>
            </a:r>
          </a:p>
          <a:p>
            <a:pPr algn="just">
              <a:lnSpc>
                <a:spcPct val="150000"/>
              </a:lnSpc>
              <a:buFont typeface="+mj-lt"/>
              <a:buAutoNum type="arabicPeriod"/>
            </a:pPr>
            <a:r>
              <a:rPr lang="cs-CZ" sz="1400" dirty="0"/>
              <a:t>Neproduktivní konflikty. </a:t>
            </a:r>
            <a:r>
              <a:rPr lang="cs-CZ" sz="1400" i="1" dirty="0"/>
              <a:t>Konflikty by měly být produktivní a vést k výsledků nebo novému řešení.</a:t>
            </a:r>
          </a:p>
          <a:p>
            <a:pPr algn="just">
              <a:lnSpc>
                <a:spcPct val="150000"/>
              </a:lnSpc>
              <a:buFont typeface="+mj-lt"/>
              <a:buAutoNum type="arabicPeriod"/>
            </a:pPr>
            <a:r>
              <a:rPr lang="cs-CZ" sz="1400" dirty="0"/>
              <a:t>Přílišná velikost týmu. </a:t>
            </a:r>
            <a:r>
              <a:rPr lang="cs-CZ" sz="1400" i="1" dirty="0"/>
              <a:t>Omezená velikost a osobní spolupráce podporuje vzájemnou kontrolu práce jednotlivých členů.</a:t>
            </a:r>
          </a:p>
          <a:p>
            <a:pPr algn="just">
              <a:lnSpc>
                <a:spcPct val="150000"/>
              </a:lnSpc>
              <a:buFont typeface="+mj-lt"/>
              <a:buAutoNum type="arabicPeriod"/>
            </a:pPr>
            <a:r>
              <a:rPr lang="cs-CZ" sz="1400" dirty="0"/>
              <a:t>Nevhodný výběr členů. </a:t>
            </a:r>
            <a:r>
              <a:rPr lang="cs-CZ" sz="1400" i="1" dirty="0"/>
              <a:t>Nevhodné jsou osoby preferující samostatnou práci.</a:t>
            </a:r>
          </a:p>
          <a:p>
            <a:pPr algn="just">
              <a:lnSpc>
                <a:spcPct val="150000"/>
              </a:lnSpc>
              <a:buFont typeface="+mj-lt"/>
              <a:buAutoNum type="arabicPeriod"/>
            </a:pPr>
            <a:r>
              <a:rPr lang="cs-CZ" sz="1400" dirty="0"/>
              <a:t>Neschopnost manažera nebo vedoucího týmu zvládnout problémové chování jeho členů. </a:t>
            </a:r>
            <a:r>
              <a:rPr lang="cs-CZ" sz="1400" i="1" dirty="0"/>
              <a:t>Individualistické chování na úkor týmu, snaha dominovat a vyhledávat osobní ocenění, nezapojovat se do společné práce.</a:t>
            </a:r>
          </a:p>
          <a:p>
            <a:pPr algn="just">
              <a:lnSpc>
                <a:spcPct val="150000"/>
              </a:lnSpc>
              <a:buFont typeface="+mj-lt"/>
              <a:buAutoNum type="arabicPeriod"/>
            </a:pPr>
            <a:endParaRPr lang="cs-CZ" sz="1400" dirty="0"/>
          </a:p>
          <a:p>
            <a:pPr marL="0" indent="0" algn="just">
              <a:lnSpc>
                <a:spcPct val="150000"/>
              </a:lnSpc>
              <a:buNone/>
            </a:pPr>
            <a:endParaRPr lang="cs-CZ" sz="1400" dirty="0"/>
          </a:p>
          <a:p>
            <a:pPr marL="0" indent="0" algn="just">
              <a:lnSpc>
                <a:spcPct val="150000"/>
              </a:lnSpc>
              <a:buNone/>
            </a:pPr>
            <a:endParaRPr lang="cs-CZ" sz="1400" dirty="0"/>
          </a:p>
          <a:p>
            <a:pPr marL="0" indent="0" algn="just">
              <a:lnSpc>
                <a:spcPct val="150000"/>
              </a:lnSpc>
              <a:buNone/>
            </a:pPr>
            <a:endParaRPr lang="cs-CZ" sz="1400" dirty="0"/>
          </a:p>
        </p:txBody>
      </p:sp>
      <p:sp>
        <p:nvSpPr>
          <p:cNvPr id="3" name="Nadpis 2"/>
          <p:cNvSpPr>
            <a:spLocks noGrp="1"/>
          </p:cNvSpPr>
          <p:nvPr>
            <p:ph type="title"/>
          </p:nvPr>
        </p:nvSpPr>
        <p:spPr>
          <a:xfrm>
            <a:off x="251520" y="195486"/>
            <a:ext cx="7560840" cy="507703"/>
          </a:xfrm>
        </p:spPr>
        <p:txBody>
          <a:bodyPr/>
          <a:lstStyle/>
          <a:p>
            <a:r>
              <a:rPr lang="cs-CZ" sz="2200" dirty="0"/>
              <a:t>Překážky týmové práce</a:t>
            </a:r>
          </a:p>
        </p:txBody>
      </p:sp>
    </p:spTree>
    <p:extLst>
      <p:ext uri="{BB962C8B-B14F-4D97-AF65-F5344CB8AC3E}">
        <p14:creationId xmlns:p14="http://schemas.microsoft.com/office/powerpoint/2010/main" val="1206102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9" name="Nadpis 1"/>
          <p:cNvSpPr txBox="1">
            <a:spLocks/>
          </p:cNvSpPr>
          <p:nvPr/>
        </p:nvSpPr>
        <p:spPr>
          <a:xfrm>
            <a:off x="500105" y="540454"/>
            <a:ext cx="3222810" cy="1712888"/>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600" b="1" dirty="0">
                <a:solidFill>
                  <a:schemeClr val="bg1"/>
                </a:solidFill>
                <a:latin typeface="Times New Roman" panose="02020603050405020304" pitchFamily="18" charset="0"/>
                <a:cs typeface="Times New Roman" panose="02020603050405020304" pitchFamily="18" charset="0"/>
              </a:rPr>
              <a:t>Výběr pracovníků</a:t>
            </a:r>
            <a:endParaRPr lang="en-GB" sz="3600" b="1" dirty="0">
              <a:solidFill>
                <a:schemeClr val="bg1"/>
              </a:solidFill>
              <a:latin typeface="Times New Roman" panose="02020603050405020304" pitchFamily="18" charset="0"/>
              <a:cs typeface="Times New Roman" panose="02020603050405020304" pitchFamily="18" charset="0"/>
            </a:endParaRPr>
          </a:p>
        </p:txBody>
      </p:sp>
      <p:sp>
        <p:nvSpPr>
          <p:cNvPr id="8" name="Zástupný symbol pro obsah 2">
            <a:extLst>
              <a:ext uri="{FF2B5EF4-FFF2-40B4-BE49-F238E27FC236}">
                <a16:creationId xmlns:a16="http://schemas.microsoft.com/office/drawing/2014/main" id="{F588DBB2-CF09-4139-BB75-F2B80BC1FA99}"/>
              </a:ext>
            </a:extLst>
          </p:cNvPr>
          <p:cNvSpPr txBox="1">
            <a:spLocks/>
          </p:cNvSpPr>
          <p:nvPr/>
        </p:nvSpPr>
        <p:spPr>
          <a:xfrm>
            <a:off x="4610374" y="771550"/>
            <a:ext cx="2560757" cy="33760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dirty="0">
                <a:solidFill>
                  <a:srgbClr val="002060"/>
                </a:solidFill>
                <a:latin typeface="Times New Roman" panose="02020603050405020304" pitchFamily="18" charset="0"/>
                <a:cs typeface="Times New Roman" panose="02020603050405020304" pitchFamily="18" charset="0"/>
              </a:rPr>
              <a:t>Online výuka</a:t>
            </a:r>
            <a:r>
              <a:rPr lang="cs-CZ" sz="1500">
                <a:solidFill>
                  <a:srgbClr val="002060"/>
                </a:solidFill>
                <a:latin typeface="Times New Roman" panose="02020603050405020304" pitchFamily="18" charset="0"/>
                <a:cs typeface="Times New Roman" panose="02020603050405020304" pitchFamily="18" charset="0"/>
              </a:rPr>
              <a:t>: 12. </a:t>
            </a:r>
            <a:r>
              <a:rPr lang="cs-CZ" sz="1500" dirty="0">
                <a:solidFill>
                  <a:srgbClr val="002060"/>
                </a:solidFill>
                <a:latin typeface="Times New Roman" panose="02020603050405020304" pitchFamily="18" charset="0"/>
                <a:cs typeface="Times New Roman" panose="02020603050405020304" pitchFamily="18" charset="0"/>
              </a:rPr>
              <a:t>seminář</a:t>
            </a:r>
            <a:endParaRPr lang="en-GB" altLang="cs-CZ" sz="15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10805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60040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50000"/>
              </a:lnSpc>
              <a:buNone/>
            </a:pPr>
            <a:r>
              <a:rPr lang="cs-CZ" sz="1400" b="1" dirty="0"/>
              <a:t>Motivace</a:t>
            </a:r>
            <a:r>
              <a:rPr lang="cs-CZ" sz="1400" dirty="0"/>
              <a:t>: úkolem vedoucích pracovníků je povzbuzovat spolupracovníky k plnění jejich úkolů, výkonových cílů či dalších požadavků organizace.</a:t>
            </a:r>
          </a:p>
          <a:p>
            <a:pPr marL="0" indent="0" algn="just">
              <a:lnSpc>
                <a:spcPct val="150000"/>
              </a:lnSpc>
              <a:buNone/>
            </a:pPr>
            <a:endParaRPr lang="cs-CZ" sz="1400" dirty="0"/>
          </a:p>
          <a:p>
            <a:pPr marL="0" indent="0" algn="just">
              <a:lnSpc>
                <a:spcPct val="150000"/>
              </a:lnSpc>
              <a:buNone/>
            </a:pPr>
            <a:r>
              <a:rPr lang="cs-CZ" sz="1400" b="1" dirty="0"/>
              <a:t>Odměňování</a:t>
            </a:r>
            <a:r>
              <a:rPr lang="cs-CZ" sz="1400" dirty="0"/>
              <a:t>: finanční, slouží k výkonové motivaci osob, je však důležité i pro jejich získání a udržení. Neslouží jen k podpoře výkonu, ale i spokojenosti a stabilitě zaměstnanců.</a:t>
            </a:r>
          </a:p>
          <a:p>
            <a:pPr marL="0" indent="0" algn="just">
              <a:lnSpc>
                <a:spcPct val="150000"/>
              </a:lnSpc>
              <a:buNone/>
            </a:pPr>
            <a:endParaRPr lang="cs-CZ" sz="1400" dirty="0"/>
          </a:p>
          <a:p>
            <a:pPr marL="0" indent="0" algn="just">
              <a:lnSpc>
                <a:spcPct val="150000"/>
              </a:lnSpc>
              <a:buNone/>
            </a:pPr>
            <a:r>
              <a:rPr lang="cs-CZ" sz="1400" dirty="0"/>
              <a:t>Motivace a odměňování se částečně překrývají.</a:t>
            </a:r>
          </a:p>
        </p:txBody>
      </p:sp>
      <p:sp>
        <p:nvSpPr>
          <p:cNvPr id="3" name="Nadpis 2"/>
          <p:cNvSpPr>
            <a:spLocks noGrp="1"/>
          </p:cNvSpPr>
          <p:nvPr>
            <p:ph type="title"/>
          </p:nvPr>
        </p:nvSpPr>
        <p:spPr>
          <a:xfrm>
            <a:off x="251520" y="195486"/>
            <a:ext cx="7560840" cy="507703"/>
          </a:xfrm>
        </p:spPr>
        <p:txBody>
          <a:bodyPr/>
          <a:lstStyle/>
          <a:p>
            <a:r>
              <a:rPr lang="cs-CZ" sz="2200" dirty="0"/>
              <a:t>Motivace, odměňování</a:t>
            </a:r>
          </a:p>
        </p:txBody>
      </p:sp>
    </p:spTree>
    <p:extLst>
      <p:ext uri="{BB962C8B-B14F-4D97-AF65-F5344CB8AC3E}">
        <p14:creationId xmlns:p14="http://schemas.microsoft.com/office/powerpoint/2010/main" val="1932625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0840" cy="360040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50000"/>
              </a:lnSpc>
              <a:buNone/>
            </a:pPr>
            <a:r>
              <a:rPr lang="cs-CZ" sz="1400" dirty="0"/>
              <a:t>Motivace je vždy individuální: co motivuje jednoho zaměstnance, nemusí motivovat ostatní.</a:t>
            </a:r>
          </a:p>
          <a:p>
            <a:pPr marL="0" indent="0" algn="just">
              <a:lnSpc>
                <a:spcPct val="150000"/>
              </a:lnSpc>
              <a:buNone/>
            </a:pPr>
            <a:endParaRPr lang="cs-CZ" sz="1400" dirty="0"/>
          </a:p>
          <a:p>
            <a:pPr marL="0" indent="0" algn="just">
              <a:lnSpc>
                <a:spcPct val="150000"/>
              </a:lnSpc>
              <a:buNone/>
            </a:pPr>
            <a:r>
              <a:rPr lang="cs-CZ" sz="1400" dirty="0"/>
              <a:t>Vnější motivace: spočívá v zájmu finanční a dalších materiálních statků (plat/mzda, odměna, zaměstnanecké výhody apod.)</a:t>
            </a:r>
          </a:p>
          <a:p>
            <a:pPr marL="0" indent="0" algn="just">
              <a:lnSpc>
                <a:spcPct val="150000"/>
              </a:lnSpc>
              <a:buNone/>
            </a:pPr>
            <a:endParaRPr lang="cs-CZ" sz="1400" dirty="0"/>
          </a:p>
          <a:p>
            <a:pPr marL="0" indent="0" algn="just">
              <a:lnSpc>
                <a:spcPct val="150000"/>
              </a:lnSpc>
              <a:buNone/>
            </a:pPr>
            <a:r>
              <a:rPr lang="cs-CZ" sz="1400" dirty="0"/>
              <a:t>Vnitřní motivace:</a:t>
            </a:r>
          </a:p>
          <a:p>
            <a:pPr algn="just">
              <a:lnSpc>
                <a:spcPct val="150000"/>
              </a:lnSpc>
              <a:buFont typeface="Wingdings" panose="05000000000000000000" pitchFamily="2" charset="2"/>
              <a:buChar char="Ø"/>
            </a:pPr>
            <a:r>
              <a:rPr lang="cs-CZ" sz="1400" dirty="0"/>
              <a:t>získat uznání a být respektován,</a:t>
            </a:r>
          </a:p>
          <a:p>
            <a:pPr algn="just">
              <a:lnSpc>
                <a:spcPct val="150000"/>
              </a:lnSpc>
              <a:buFont typeface="Wingdings" panose="05000000000000000000" pitchFamily="2" charset="2"/>
              <a:buChar char="Ø"/>
            </a:pPr>
            <a:r>
              <a:rPr lang="cs-CZ" sz="1400" dirty="0"/>
              <a:t>uplatnit své vlastní schopnosti a překonávat překážky,</a:t>
            </a:r>
          </a:p>
          <a:p>
            <a:pPr algn="just">
              <a:lnSpc>
                <a:spcPct val="150000"/>
              </a:lnSpc>
              <a:buFont typeface="Wingdings" panose="05000000000000000000" pitchFamily="2" charset="2"/>
              <a:buChar char="Ø"/>
            </a:pPr>
            <a:r>
              <a:rPr lang="cs-CZ" sz="1400" dirty="0"/>
              <a:t>být na své pracovní výsledky i svého zaměstnavatele hrdý,</a:t>
            </a:r>
          </a:p>
          <a:p>
            <a:pPr algn="just">
              <a:lnSpc>
                <a:spcPct val="150000"/>
              </a:lnSpc>
              <a:buFont typeface="Wingdings" panose="05000000000000000000" pitchFamily="2" charset="2"/>
              <a:buChar char="Ø"/>
            </a:pPr>
            <a:r>
              <a:rPr lang="cs-CZ" sz="1400" dirty="0"/>
              <a:t>získávat nové zkušenosti, pracovat v inspirujícím prostředí a osobně se rozvíjet apod.</a:t>
            </a:r>
          </a:p>
        </p:txBody>
      </p:sp>
      <p:sp>
        <p:nvSpPr>
          <p:cNvPr id="3" name="Nadpis 2"/>
          <p:cNvSpPr>
            <a:spLocks noGrp="1"/>
          </p:cNvSpPr>
          <p:nvPr>
            <p:ph type="title"/>
          </p:nvPr>
        </p:nvSpPr>
        <p:spPr>
          <a:xfrm>
            <a:off x="251520" y="195486"/>
            <a:ext cx="7560840" cy="507703"/>
          </a:xfrm>
        </p:spPr>
        <p:txBody>
          <a:bodyPr/>
          <a:lstStyle/>
          <a:p>
            <a:r>
              <a:rPr lang="cs-CZ" sz="2200" dirty="0"/>
              <a:t>Motivace</a:t>
            </a:r>
          </a:p>
        </p:txBody>
      </p:sp>
    </p:spTree>
    <p:extLst>
      <p:ext uri="{BB962C8B-B14F-4D97-AF65-F5344CB8AC3E}">
        <p14:creationId xmlns:p14="http://schemas.microsoft.com/office/powerpoint/2010/main" val="2545323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0840" cy="360040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150000"/>
              </a:lnSpc>
            </a:pPr>
            <a:r>
              <a:rPr lang="cs-CZ" sz="1400" dirty="0"/>
              <a:t>Lidé v organizaci jednají na základě toho, jak jsou motivováni, tj. odměňováni či sankcionováni.</a:t>
            </a:r>
          </a:p>
          <a:p>
            <a:pPr algn="just">
              <a:lnSpc>
                <a:spcPct val="150000"/>
              </a:lnSpc>
            </a:pPr>
            <a:endParaRPr lang="cs-CZ" sz="1400" dirty="0"/>
          </a:p>
          <a:p>
            <a:pPr algn="just">
              <a:lnSpc>
                <a:spcPct val="150000"/>
              </a:lnSpc>
            </a:pPr>
            <a:r>
              <a:rPr lang="cs-CZ" sz="1400" dirty="0"/>
              <a:t>Odměna je účinná především tehdy, přichází-li co nejdříve.</a:t>
            </a:r>
          </a:p>
          <a:p>
            <a:pPr algn="just">
              <a:lnSpc>
                <a:spcPct val="150000"/>
              </a:lnSpc>
            </a:pPr>
            <a:endParaRPr lang="cs-CZ" sz="1400" dirty="0"/>
          </a:p>
          <a:p>
            <a:pPr algn="just">
              <a:lnSpc>
                <a:spcPct val="150000"/>
              </a:lnSpc>
            </a:pPr>
            <a:r>
              <a:rPr lang="cs-CZ" sz="1400" dirty="0"/>
              <a:t>Sankce, které zaměstnanci v případě neplnění úkolů hrozí, by měly být reálné.</a:t>
            </a:r>
          </a:p>
          <a:p>
            <a:pPr algn="just">
              <a:lnSpc>
                <a:spcPct val="150000"/>
              </a:lnSpc>
            </a:pPr>
            <a:endParaRPr lang="cs-CZ" sz="1400" dirty="0"/>
          </a:p>
        </p:txBody>
      </p:sp>
      <p:sp>
        <p:nvSpPr>
          <p:cNvPr id="3" name="Nadpis 2"/>
          <p:cNvSpPr>
            <a:spLocks noGrp="1"/>
          </p:cNvSpPr>
          <p:nvPr>
            <p:ph type="title"/>
          </p:nvPr>
        </p:nvSpPr>
        <p:spPr>
          <a:xfrm>
            <a:off x="251520" y="195486"/>
            <a:ext cx="7560840" cy="507703"/>
          </a:xfrm>
        </p:spPr>
        <p:txBody>
          <a:bodyPr/>
          <a:lstStyle/>
          <a:p>
            <a:r>
              <a:rPr lang="cs-CZ" sz="2200" dirty="0"/>
              <a:t>Hlavní pravidla jak motivovat, </a:t>
            </a:r>
            <a:r>
              <a:rPr lang="cs-CZ" sz="2200" b="1" dirty="0"/>
              <a:t>zásady</a:t>
            </a:r>
          </a:p>
        </p:txBody>
      </p:sp>
    </p:spTree>
    <p:extLst>
      <p:ext uri="{BB962C8B-B14F-4D97-AF65-F5344CB8AC3E}">
        <p14:creationId xmlns:p14="http://schemas.microsoft.com/office/powerpoint/2010/main" val="151869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0840" cy="360040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150000"/>
              </a:lnSpc>
              <a:buFont typeface="+mj-lt"/>
              <a:buAutoNum type="arabicPeriod"/>
            </a:pPr>
            <a:r>
              <a:rPr lang="cs-CZ" sz="1400" dirty="0"/>
              <a:t>Sdělit zaměstnancům proč jsou jejich úkoly pro organizaci i pro ně osobně důležité.</a:t>
            </a:r>
          </a:p>
          <a:p>
            <a:pPr algn="just">
              <a:lnSpc>
                <a:spcPct val="150000"/>
              </a:lnSpc>
              <a:buFont typeface="+mj-lt"/>
              <a:buAutoNum type="arabicPeriod"/>
            </a:pPr>
            <a:r>
              <a:rPr lang="cs-CZ" sz="1400" dirty="0"/>
              <a:t>Za dobře vykonanou práci zaměstnance pochválit.</a:t>
            </a:r>
          </a:p>
          <a:p>
            <a:pPr algn="just">
              <a:lnSpc>
                <a:spcPct val="150000"/>
              </a:lnSpc>
              <a:buFont typeface="+mj-lt"/>
              <a:buAutoNum type="arabicPeriod"/>
            </a:pPr>
            <a:r>
              <a:rPr lang="cs-CZ" sz="1400" dirty="0"/>
              <a:t>Vést zaměstnance k tomu, aby se účastnil rozhodování.</a:t>
            </a:r>
          </a:p>
          <a:p>
            <a:pPr algn="just">
              <a:lnSpc>
                <a:spcPct val="150000"/>
              </a:lnSpc>
              <a:buFont typeface="+mj-lt"/>
              <a:buAutoNum type="arabicPeriod"/>
            </a:pPr>
            <a:r>
              <a:rPr lang="cs-CZ" sz="1400" dirty="0"/>
              <a:t>Předávat spolupracovníkům informace o tom, jak se organizace vyvíjí, jaké chystá nové produkty, jakou má strategii vůči konkurenci apod.</a:t>
            </a:r>
          </a:p>
          <a:p>
            <a:pPr algn="just">
              <a:lnSpc>
                <a:spcPct val="150000"/>
              </a:lnSpc>
              <a:buFont typeface="+mj-lt"/>
              <a:buAutoNum type="arabicPeriod"/>
            </a:pPr>
            <a:r>
              <a:rPr lang="cs-CZ" sz="1400" dirty="0"/>
              <a:t>Povzbudit zaměstnance k odbornému růstu.</a:t>
            </a:r>
          </a:p>
          <a:p>
            <a:pPr algn="just">
              <a:lnSpc>
                <a:spcPct val="150000"/>
              </a:lnSpc>
              <a:buFont typeface="+mj-lt"/>
              <a:buAutoNum type="arabicPeriod"/>
            </a:pPr>
            <a:r>
              <a:rPr lang="cs-CZ" sz="1400" dirty="0"/>
              <a:t>O výkonnosti zaměstnanců informovat včas, nenechávat je na pochybách, zda postupují dobře nebo ne.</a:t>
            </a:r>
          </a:p>
          <a:p>
            <a:pPr algn="just">
              <a:lnSpc>
                <a:spcPct val="150000"/>
              </a:lnSpc>
              <a:buFont typeface="+mj-lt"/>
              <a:buAutoNum type="arabicPeriod"/>
            </a:pPr>
            <a:r>
              <a:rPr lang="cs-CZ" sz="1400" dirty="0"/>
              <a:t>Oslavovat úspěchy podniku, oddělení i jednotlivců společně se zaměstnanci apod.</a:t>
            </a:r>
          </a:p>
          <a:p>
            <a:pPr algn="just">
              <a:lnSpc>
                <a:spcPct val="150000"/>
              </a:lnSpc>
            </a:pPr>
            <a:endParaRPr lang="cs-CZ" sz="1400" dirty="0"/>
          </a:p>
        </p:txBody>
      </p:sp>
      <p:sp>
        <p:nvSpPr>
          <p:cNvPr id="3" name="Nadpis 2"/>
          <p:cNvSpPr>
            <a:spLocks noGrp="1"/>
          </p:cNvSpPr>
          <p:nvPr>
            <p:ph type="title"/>
          </p:nvPr>
        </p:nvSpPr>
        <p:spPr>
          <a:xfrm>
            <a:off x="251520" y="195486"/>
            <a:ext cx="7560840" cy="507703"/>
          </a:xfrm>
        </p:spPr>
        <p:txBody>
          <a:bodyPr/>
          <a:lstStyle/>
          <a:p>
            <a:r>
              <a:rPr lang="cs-CZ" sz="2200" dirty="0"/>
              <a:t>Motivační nástroje</a:t>
            </a:r>
            <a:endParaRPr lang="cs-CZ" sz="2200" b="1" dirty="0"/>
          </a:p>
        </p:txBody>
      </p:sp>
    </p:spTree>
    <p:extLst>
      <p:ext uri="{BB962C8B-B14F-4D97-AF65-F5344CB8AC3E}">
        <p14:creationId xmlns:p14="http://schemas.microsoft.com/office/powerpoint/2010/main" val="627572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0840" cy="360040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50000"/>
              </a:lnSpc>
              <a:buNone/>
            </a:pPr>
            <a:r>
              <a:rPr lang="cs-CZ" sz="1400" dirty="0"/>
              <a:t>Cílem je vytvořit schopnosti i další předpoklady potřebné ke správnému či dokonalejšímu zvládání pracovních úkolů.</a:t>
            </a:r>
          </a:p>
          <a:p>
            <a:pPr marL="0" indent="0" algn="just">
              <a:lnSpc>
                <a:spcPct val="150000"/>
              </a:lnSpc>
              <a:buNone/>
            </a:pPr>
            <a:endParaRPr lang="cs-CZ" sz="1400" dirty="0"/>
          </a:p>
          <a:p>
            <a:pPr algn="just">
              <a:lnSpc>
                <a:spcPct val="150000"/>
              </a:lnSpc>
            </a:pPr>
            <a:r>
              <a:rPr lang="cs-CZ" sz="1400" b="1" dirty="0"/>
              <a:t>Zaškolení</a:t>
            </a:r>
            <a:r>
              <a:rPr lang="cs-CZ" sz="1400" dirty="0"/>
              <a:t>: jsou to většinou schopnosti řešit úkoly pro pracovníka nové.</a:t>
            </a:r>
          </a:p>
          <a:p>
            <a:pPr algn="just">
              <a:lnSpc>
                <a:spcPct val="150000"/>
              </a:lnSpc>
            </a:pPr>
            <a:r>
              <a:rPr lang="cs-CZ" sz="1400" b="1" dirty="0"/>
              <a:t>Trénink</a:t>
            </a:r>
            <a:r>
              <a:rPr lang="cs-CZ" sz="1400" dirty="0"/>
              <a:t>: lépe zvládat stávající pracovní úkoly či nedopouštět se u nich chyb.</a:t>
            </a:r>
          </a:p>
          <a:p>
            <a:pPr algn="just">
              <a:lnSpc>
                <a:spcPct val="150000"/>
              </a:lnSpc>
            </a:pPr>
            <a:r>
              <a:rPr lang="cs-CZ" sz="1400" b="1" dirty="0"/>
              <a:t>Rozvoj schopností</a:t>
            </a:r>
            <a:r>
              <a:rPr lang="cs-CZ" sz="1400" dirty="0"/>
              <a:t>: nezbytné pro zvládnutí náročnějších úkolů nebo práci ve změněných podmínkách.</a:t>
            </a:r>
          </a:p>
          <a:p>
            <a:pPr algn="just">
              <a:lnSpc>
                <a:spcPct val="150000"/>
              </a:lnSpc>
            </a:pPr>
            <a:r>
              <a:rPr lang="cs-CZ" sz="1400" b="1" dirty="0"/>
              <a:t>Vzdělávání</a:t>
            </a:r>
            <a:r>
              <a:rPr lang="cs-CZ" sz="1400" dirty="0"/>
              <a:t>: systematicky utvářet, prohlubovat a rozšiřovat schopnosti (znalosti, dovednosti a chování) zaměstnanců k vykonávání sjednané práce a dosahování požadovaného výkonu.</a:t>
            </a:r>
            <a:endParaRPr lang="cs-CZ" sz="1400" b="1" dirty="0"/>
          </a:p>
          <a:p>
            <a:pPr algn="just">
              <a:lnSpc>
                <a:spcPct val="150000"/>
              </a:lnSpc>
            </a:pPr>
            <a:endParaRPr lang="cs-CZ" sz="1400" dirty="0"/>
          </a:p>
        </p:txBody>
      </p:sp>
      <p:sp>
        <p:nvSpPr>
          <p:cNvPr id="3" name="Nadpis 2"/>
          <p:cNvSpPr>
            <a:spLocks noGrp="1"/>
          </p:cNvSpPr>
          <p:nvPr>
            <p:ph type="title"/>
          </p:nvPr>
        </p:nvSpPr>
        <p:spPr>
          <a:xfrm>
            <a:off x="251520" y="195486"/>
            <a:ext cx="7560840" cy="507703"/>
          </a:xfrm>
        </p:spPr>
        <p:txBody>
          <a:bodyPr/>
          <a:lstStyle/>
          <a:p>
            <a:r>
              <a:rPr lang="cs-CZ" sz="2200" dirty="0"/>
              <a:t>Zaškolení, trénink, rozvoj pracovníků a vzdělávání</a:t>
            </a:r>
            <a:endParaRPr lang="cs-CZ" sz="2200" b="1" dirty="0"/>
          </a:p>
        </p:txBody>
      </p:sp>
    </p:spTree>
    <p:extLst>
      <p:ext uri="{BB962C8B-B14F-4D97-AF65-F5344CB8AC3E}">
        <p14:creationId xmlns:p14="http://schemas.microsoft.com/office/powerpoint/2010/main" val="2271120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107504" y="1131590"/>
            <a:ext cx="7560840" cy="507703"/>
          </a:xfrm>
        </p:spPr>
        <p:txBody>
          <a:bodyPr/>
          <a:lstStyle/>
          <a:p>
            <a:r>
              <a:rPr lang="cs-CZ" sz="2200" dirty="0"/>
              <a:t>Fáze firemního </a:t>
            </a:r>
            <a:br>
              <a:rPr lang="cs-CZ" sz="2200" dirty="0"/>
            </a:br>
            <a:r>
              <a:rPr lang="cs-CZ" sz="2200" dirty="0"/>
              <a:t>vzdělávání</a:t>
            </a:r>
          </a:p>
        </p:txBody>
      </p:sp>
      <p:pic>
        <p:nvPicPr>
          <p:cNvPr id="4" name="Obrázek 3">
            <a:extLst>
              <a:ext uri="{FF2B5EF4-FFF2-40B4-BE49-F238E27FC236}">
                <a16:creationId xmlns:a16="http://schemas.microsoft.com/office/drawing/2014/main" id="{DB66E312-4970-4006-8F61-C29C55655E26}"/>
              </a:ext>
            </a:extLst>
          </p:cNvPr>
          <p:cNvPicPr>
            <a:picLocks noChangeAspect="1"/>
          </p:cNvPicPr>
          <p:nvPr/>
        </p:nvPicPr>
        <p:blipFill rotWithShape="1">
          <a:blip r:embed="rId3">
            <a:extLst>
              <a:ext uri="{28A0092B-C50C-407E-A947-70E740481C1C}">
                <a14:useLocalDpi xmlns:a14="http://schemas.microsoft.com/office/drawing/2010/main" val="0"/>
              </a:ext>
            </a:extLst>
          </a:blip>
          <a:srcRect t="3800"/>
          <a:stretch/>
        </p:blipFill>
        <p:spPr>
          <a:xfrm>
            <a:off x="2421551" y="411510"/>
            <a:ext cx="5222975" cy="4491399"/>
          </a:xfrm>
          <a:prstGeom prst="rect">
            <a:avLst/>
          </a:prstGeom>
        </p:spPr>
      </p:pic>
    </p:spTree>
    <p:extLst>
      <p:ext uri="{BB962C8B-B14F-4D97-AF65-F5344CB8AC3E}">
        <p14:creationId xmlns:p14="http://schemas.microsoft.com/office/powerpoint/2010/main" val="1498656399"/>
      </p:ext>
    </p:extLst>
  </p:cSld>
  <p:clrMapOvr>
    <a:masterClrMapping/>
  </p:clrMapOvr>
  <mc:AlternateContent xmlns:mc="http://schemas.openxmlformats.org/markup-compatibility/2006" xmlns:p14="http://schemas.microsoft.com/office/powerpoint/2010/main">
    <mc:Choice Requires="p14">
      <p:transition spd="med" p14:dur="700" advTm="154">
        <p:fade/>
      </p:transition>
    </mc:Choice>
    <mc:Fallback xmlns="">
      <p:transition spd="med" advTm="154">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560840" cy="507703"/>
          </a:xfrm>
        </p:spPr>
        <p:txBody>
          <a:bodyPr/>
          <a:lstStyle/>
          <a:p>
            <a:r>
              <a:rPr lang="cs-CZ" sz="2200" dirty="0"/>
              <a:t>Vzdělávání a rozvoj zaměstnanců</a:t>
            </a:r>
          </a:p>
        </p:txBody>
      </p:sp>
      <p:pic>
        <p:nvPicPr>
          <p:cNvPr id="2" name="Obrázek 1">
            <a:extLst>
              <a:ext uri="{FF2B5EF4-FFF2-40B4-BE49-F238E27FC236}">
                <a16:creationId xmlns:a16="http://schemas.microsoft.com/office/drawing/2014/main" id="{61F26754-7123-40B7-B1C5-697391A0E784}"/>
              </a:ext>
            </a:extLst>
          </p:cNvPr>
          <p:cNvPicPr>
            <a:picLocks noChangeAspect="1"/>
          </p:cNvPicPr>
          <p:nvPr/>
        </p:nvPicPr>
        <p:blipFill rotWithShape="1">
          <a:blip r:embed="rId3"/>
          <a:srcRect l="31100" t="27392" r="29525" b="14782"/>
          <a:stretch/>
        </p:blipFill>
        <p:spPr>
          <a:xfrm>
            <a:off x="2627785" y="915565"/>
            <a:ext cx="4858644" cy="3692569"/>
          </a:xfrm>
          <a:prstGeom prst="rect">
            <a:avLst/>
          </a:prstGeom>
        </p:spPr>
      </p:pic>
    </p:spTree>
    <p:extLst>
      <p:ext uri="{BB962C8B-B14F-4D97-AF65-F5344CB8AC3E}">
        <p14:creationId xmlns:p14="http://schemas.microsoft.com/office/powerpoint/2010/main" val="3661832599"/>
      </p:ext>
    </p:extLst>
  </p:cSld>
  <p:clrMapOvr>
    <a:masterClrMapping/>
  </p:clrMapOvr>
  <mc:AlternateContent xmlns:mc="http://schemas.openxmlformats.org/markup-compatibility/2006" xmlns:p14="http://schemas.microsoft.com/office/powerpoint/2010/main">
    <mc:Choice Requires="p14">
      <p:transition spd="med" p14:dur="700" advTm="154">
        <p:fade/>
      </p:transition>
    </mc:Choice>
    <mc:Fallback xmlns="">
      <p:transition spd="med" advTm="154">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2649" y="987574"/>
            <a:ext cx="7416824" cy="360040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3800" dirty="0"/>
              <a:t>Dotazy pište na email:</a:t>
            </a:r>
          </a:p>
          <a:p>
            <a:pPr marL="0" indent="0" algn="ctr">
              <a:buNone/>
            </a:pPr>
            <a:endParaRPr lang="cs-CZ" sz="3800" dirty="0"/>
          </a:p>
          <a:p>
            <a:pPr marL="0" indent="0" algn="ctr">
              <a:buNone/>
            </a:pPr>
            <a:r>
              <a:rPr lang="cs-CZ" sz="3800" dirty="0">
                <a:solidFill>
                  <a:srgbClr val="7030A0"/>
                </a:solidFill>
              </a:rPr>
              <a:t>meixnerova@opf.slu.cz</a:t>
            </a:r>
            <a:br>
              <a:rPr lang="cs-CZ" sz="3800" dirty="0">
                <a:solidFill>
                  <a:srgbClr val="7030A0"/>
                </a:solidFill>
              </a:rPr>
            </a:br>
            <a:br>
              <a:rPr lang="cs-CZ" sz="3800" dirty="0"/>
            </a:br>
            <a:r>
              <a:rPr lang="cs-CZ" sz="3800" dirty="0"/>
              <a:t>Děkuji za pozornost</a:t>
            </a:r>
            <a:br>
              <a:rPr lang="cs-CZ" sz="1400" b="1" dirty="0"/>
            </a:br>
            <a:br>
              <a:rPr lang="cs-CZ" sz="1800" dirty="0"/>
            </a:br>
            <a:br>
              <a:rPr lang="en-US" sz="1600" dirty="0"/>
            </a:br>
            <a:br>
              <a:rPr lang="en-US" sz="1600" dirty="0"/>
            </a:br>
            <a:br>
              <a:rPr lang="en-US" sz="1600" dirty="0"/>
            </a:br>
            <a:br>
              <a:rPr lang="cs-CZ" sz="2000" dirty="0"/>
            </a:br>
            <a:endParaRPr lang="cs-CZ" sz="1800" dirty="0"/>
          </a:p>
        </p:txBody>
      </p:sp>
    </p:spTree>
    <p:extLst>
      <p:ext uri="{BB962C8B-B14F-4D97-AF65-F5344CB8AC3E}">
        <p14:creationId xmlns:p14="http://schemas.microsoft.com/office/powerpoint/2010/main" val="1964367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560840" cy="507703"/>
          </a:xfrm>
        </p:spPr>
        <p:txBody>
          <a:bodyPr/>
          <a:lstStyle/>
          <a:p>
            <a:r>
              <a:rPr lang="cs-CZ" sz="2200" dirty="0"/>
              <a:t>Lidské zdroje</a:t>
            </a:r>
          </a:p>
        </p:txBody>
      </p:sp>
      <p:pic>
        <p:nvPicPr>
          <p:cNvPr id="4" name="Obrázek 3">
            <a:extLst>
              <a:ext uri="{FF2B5EF4-FFF2-40B4-BE49-F238E27FC236}">
                <a16:creationId xmlns:a16="http://schemas.microsoft.com/office/drawing/2014/main" id="{FB922BD9-9A92-4134-8F9A-49A2E8BB473A}"/>
              </a:ext>
            </a:extLst>
          </p:cNvPr>
          <p:cNvPicPr>
            <a:picLocks noChangeAspect="1"/>
          </p:cNvPicPr>
          <p:nvPr/>
        </p:nvPicPr>
        <p:blipFill rotWithShape="1">
          <a:blip r:embed="rId3">
            <a:extLst>
              <a:ext uri="{28A0092B-C50C-407E-A947-70E740481C1C}">
                <a14:useLocalDpi xmlns:a14="http://schemas.microsoft.com/office/drawing/2010/main" val="0"/>
              </a:ext>
            </a:extLst>
          </a:blip>
          <a:srcRect l="2182" t="3393" r="2929" b="2954"/>
          <a:stretch/>
        </p:blipFill>
        <p:spPr>
          <a:xfrm>
            <a:off x="1619672" y="771550"/>
            <a:ext cx="5400600" cy="3910778"/>
          </a:xfrm>
          <a:prstGeom prst="rect">
            <a:avLst/>
          </a:prstGeom>
        </p:spPr>
      </p:pic>
    </p:spTree>
    <p:extLst>
      <p:ext uri="{BB962C8B-B14F-4D97-AF65-F5344CB8AC3E}">
        <p14:creationId xmlns:p14="http://schemas.microsoft.com/office/powerpoint/2010/main" val="3240515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60040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600"/>
              </a:spcBef>
              <a:buClr>
                <a:schemeClr val="bg2"/>
              </a:buClr>
              <a:buNone/>
            </a:pPr>
            <a:r>
              <a:rPr lang="cs-CZ" sz="1400" dirty="0"/>
              <a:t>●	Slouží k dosahování strategických cílů organizace → umožňuje stanovovat současnou a 	perspektivní potřebu zaměstnanců.</a:t>
            </a:r>
          </a:p>
          <a:p>
            <a:pPr algn="just">
              <a:spcBef>
                <a:spcPts val="600"/>
              </a:spcBef>
              <a:buClr>
                <a:schemeClr val="bg2"/>
              </a:buClr>
            </a:pPr>
            <a:endParaRPr lang="cs-CZ" sz="1400" dirty="0"/>
          </a:p>
          <a:p>
            <a:pPr marL="0" indent="0" algn="just">
              <a:spcBef>
                <a:spcPts val="600"/>
              </a:spcBef>
              <a:buClr>
                <a:schemeClr val="bg2"/>
              </a:buClr>
              <a:buNone/>
            </a:pPr>
            <a:r>
              <a:rPr lang="cs-CZ" sz="1400" dirty="0"/>
              <a:t>●	Slouží k uspokojování specifických potřeb zaměstnanců → umožňuje plánovat rozvoj 	zaměstnanců, kariéru zaměstnanců a následnictví v manažerských funkcí.</a:t>
            </a:r>
          </a:p>
          <a:p>
            <a:pPr algn="just">
              <a:spcBef>
                <a:spcPts val="600"/>
              </a:spcBef>
              <a:buClr>
                <a:schemeClr val="bg2"/>
              </a:buClr>
            </a:pPr>
            <a:endParaRPr lang="cs-CZ" sz="1400" dirty="0"/>
          </a:p>
          <a:p>
            <a:pPr marL="0" indent="0" algn="just">
              <a:spcBef>
                <a:spcPts val="600"/>
              </a:spcBef>
              <a:buClr>
                <a:schemeClr val="bg2"/>
              </a:buClr>
              <a:buNone/>
            </a:pPr>
            <a:r>
              <a:rPr lang="cs-CZ" sz="1400" dirty="0"/>
              <a:t>Oblasti plánování lidských zdrojů:</a:t>
            </a:r>
          </a:p>
          <a:p>
            <a:pPr marL="0" indent="0" algn="just">
              <a:spcBef>
                <a:spcPts val="600"/>
              </a:spcBef>
              <a:buClr>
                <a:schemeClr val="bg2"/>
              </a:buClr>
              <a:buNone/>
            </a:pPr>
            <a:r>
              <a:rPr lang="cs-CZ" sz="1400" dirty="0"/>
              <a:t>- plánování potřeby zaměstnanců,</a:t>
            </a:r>
          </a:p>
          <a:p>
            <a:pPr marL="0" indent="0" algn="just">
              <a:spcBef>
                <a:spcPts val="600"/>
              </a:spcBef>
              <a:buClr>
                <a:schemeClr val="bg2"/>
              </a:buClr>
              <a:buNone/>
            </a:pPr>
            <a:r>
              <a:rPr lang="cs-CZ" sz="1400" dirty="0"/>
              <a:t>- plánování pokrytí potřeby zaměstnanců,</a:t>
            </a:r>
          </a:p>
          <a:p>
            <a:pPr marL="0" indent="0" algn="just">
              <a:spcBef>
                <a:spcPts val="600"/>
              </a:spcBef>
              <a:buClr>
                <a:schemeClr val="bg2"/>
              </a:buClr>
              <a:buNone/>
            </a:pPr>
            <a:r>
              <a:rPr lang="cs-CZ" sz="1400" dirty="0"/>
              <a:t>- plánování personálního rozvoje zaměstnanců.</a:t>
            </a:r>
          </a:p>
          <a:p>
            <a:endParaRPr lang="cs-CZ" sz="1400" dirty="0"/>
          </a:p>
          <a:p>
            <a:endParaRPr lang="en-US" sz="1400" dirty="0"/>
          </a:p>
          <a:p>
            <a:pPr algn="just"/>
            <a:endParaRPr lang="cs-CZ" sz="1400" dirty="0"/>
          </a:p>
        </p:txBody>
      </p:sp>
      <p:sp>
        <p:nvSpPr>
          <p:cNvPr id="3" name="Nadpis 2"/>
          <p:cNvSpPr>
            <a:spLocks noGrp="1"/>
          </p:cNvSpPr>
          <p:nvPr>
            <p:ph type="title"/>
          </p:nvPr>
        </p:nvSpPr>
        <p:spPr>
          <a:xfrm>
            <a:off x="251520" y="195486"/>
            <a:ext cx="7560840" cy="507703"/>
          </a:xfrm>
        </p:spPr>
        <p:txBody>
          <a:bodyPr/>
          <a:lstStyle/>
          <a:p>
            <a:r>
              <a:rPr lang="cs-CZ" sz="2200" dirty="0"/>
              <a:t>Strategické plánování lidských zdrojů</a:t>
            </a:r>
            <a:endParaRPr lang="cs-CZ" sz="2200" b="1" dirty="0"/>
          </a:p>
        </p:txBody>
      </p:sp>
    </p:spTree>
    <p:extLst>
      <p:ext uri="{BB962C8B-B14F-4D97-AF65-F5344CB8AC3E}">
        <p14:creationId xmlns:p14="http://schemas.microsoft.com/office/powerpoint/2010/main" val="2615511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60040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spcBef>
                <a:spcPts val="600"/>
              </a:spcBef>
              <a:buClr>
                <a:schemeClr val="bg2"/>
              </a:buClr>
              <a:buNone/>
            </a:pPr>
            <a:r>
              <a:rPr lang="cs-CZ" sz="1400" dirty="0"/>
              <a:t>Obsazování volných pracovní místa:</a:t>
            </a:r>
          </a:p>
          <a:p>
            <a:pPr marL="0" indent="0" algn="just">
              <a:spcBef>
                <a:spcPts val="600"/>
              </a:spcBef>
              <a:buClr>
                <a:schemeClr val="bg2"/>
              </a:buClr>
              <a:buNone/>
            </a:pPr>
            <a:r>
              <a:rPr lang="cs-CZ" sz="1400" dirty="0"/>
              <a:t>	- z vnitřních zdrojů,</a:t>
            </a:r>
          </a:p>
          <a:p>
            <a:pPr marL="0" indent="0" algn="just">
              <a:spcBef>
                <a:spcPts val="600"/>
              </a:spcBef>
              <a:buClr>
                <a:schemeClr val="bg2"/>
              </a:buClr>
              <a:buNone/>
            </a:pPr>
            <a:r>
              <a:rPr lang="cs-CZ" sz="1400" dirty="0"/>
              <a:t>	- z vnějších zdrojů.</a:t>
            </a:r>
          </a:p>
          <a:p>
            <a:pPr algn="just">
              <a:lnSpc>
                <a:spcPct val="90000"/>
              </a:lnSpc>
              <a:spcBef>
                <a:spcPts val="1800"/>
              </a:spcBef>
              <a:buClr>
                <a:schemeClr val="bg2"/>
              </a:buClr>
              <a:buNone/>
            </a:pPr>
            <a:r>
              <a:rPr lang="cs-CZ" sz="1400" u="sng" dirty="0"/>
              <a:t>VNITŘNÍ zdroje pracovních sil:</a:t>
            </a:r>
          </a:p>
          <a:p>
            <a:pPr algn="just">
              <a:spcBef>
                <a:spcPts val="600"/>
              </a:spcBef>
              <a:buClr>
                <a:schemeClr val="bg2"/>
              </a:buClr>
              <a:buNone/>
            </a:pPr>
            <a:r>
              <a:rPr lang="cs-CZ" sz="1400" dirty="0"/>
              <a:t>	- pracovníci, kteří dozráli k tomu, aby mohli vykonávat náročnější práci, než jakou zastávají na současném pracovišti,</a:t>
            </a:r>
          </a:p>
          <a:p>
            <a:pPr algn="just">
              <a:spcBef>
                <a:spcPts val="600"/>
              </a:spcBef>
              <a:buClr>
                <a:schemeClr val="bg2"/>
              </a:buClr>
              <a:buNone/>
            </a:pPr>
            <a:r>
              <a:rPr lang="cs-CZ" sz="1400" dirty="0"/>
              <a:t>	- pracovní síly uvolňované v souvislosti s ukončením určité činnosti či s jinými organizačními změnami,</a:t>
            </a:r>
          </a:p>
          <a:p>
            <a:pPr algn="just">
              <a:spcBef>
                <a:spcPts val="600"/>
              </a:spcBef>
              <a:buClr>
                <a:schemeClr val="bg2"/>
              </a:buClr>
              <a:buNone/>
            </a:pPr>
            <a:r>
              <a:rPr lang="cs-CZ" sz="1400" dirty="0"/>
              <a:t>	- pracovní síly uspořené v důsledku technického rozvoje, tj. nahrazování lidské práce stroji</a:t>
            </a:r>
          </a:p>
          <a:p>
            <a:endParaRPr lang="cs-CZ" sz="1400" dirty="0"/>
          </a:p>
          <a:p>
            <a:endParaRPr lang="en-US" sz="1400" dirty="0"/>
          </a:p>
          <a:p>
            <a:pPr algn="just"/>
            <a:endParaRPr lang="cs-CZ" sz="1400" dirty="0"/>
          </a:p>
        </p:txBody>
      </p:sp>
      <p:sp>
        <p:nvSpPr>
          <p:cNvPr id="3" name="Nadpis 2"/>
          <p:cNvSpPr>
            <a:spLocks noGrp="1"/>
          </p:cNvSpPr>
          <p:nvPr>
            <p:ph type="title"/>
          </p:nvPr>
        </p:nvSpPr>
        <p:spPr>
          <a:xfrm>
            <a:off x="251520" y="195486"/>
            <a:ext cx="7560840" cy="507703"/>
          </a:xfrm>
        </p:spPr>
        <p:txBody>
          <a:bodyPr/>
          <a:lstStyle/>
          <a:p>
            <a:r>
              <a:rPr lang="cs-CZ" sz="2200" dirty="0"/>
              <a:t>Vnitřní a vnější zdroje pracovníků</a:t>
            </a:r>
            <a:endParaRPr lang="cs-CZ" sz="2200" b="1" dirty="0"/>
          </a:p>
        </p:txBody>
      </p:sp>
    </p:spTree>
    <p:extLst>
      <p:ext uri="{BB962C8B-B14F-4D97-AF65-F5344CB8AC3E}">
        <p14:creationId xmlns:p14="http://schemas.microsoft.com/office/powerpoint/2010/main" val="1717015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60040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buClr>
                <a:schemeClr val="bg2"/>
              </a:buClr>
              <a:buNone/>
            </a:pPr>
            <a:r>
              <a:rPr lang="cs-CZ" sz="1400" dirty="0"/>
              <a:t>	– volné pracovní síly na trhu práce,</a:t>
            </a:r>
          </a:p>
          <a:p>
            <a:pPr algn="just">
              <a:buClr>
                <a:schemeClr val="bg2"/>
              </a:buClr>
              <a:buNone/>
            </a:pPr>
            <a:r>
              <a:rPr lang="cs-CZ" sz="1400" dirty="0"/>
              <a:t>	– čerství absolventi škol či jiných institucí připravujících mládež na povolání,</a:t>
            </a:r>
          </a:p>
          <a:p>
            <a:pPr algn="just">
              <a:buClr>
                <a:schemeClr val="bg2"/>
              </a:buClr>
              <a:buNone/>
            </a:pPr>
            <a:r>
              <a:rPr lang="cs-CZ" sz="1400" dirty="0"/>
              <a:t>	– zaměstnanci jiných organizací, kteří jsou rozhodnuti změnit zaměstnavatele.</a:t>
            </a:r>
          </a:p>
          <a:p>
            <a:pPr algn="just">
              <a:spcBef>
                <a:spcPts val="1800"/>
              </a:spcBef>
              <a:buClr>
                <a:schemeClr val="bg2"/>
              </a:buClr>
              <a:buNone/>
            </a:pPr>
            <a:r>
              <a:rPr lang="cs-CZ" sz="1400" u="sng" dirty="0"/>
              <a:t>Mezi doplňkové vnější zdroje řadíme:</a:t>
            </a:r>
          </a:p>
          <a:p>
            <a:pPr algn="just">
              <a:buClr>
                <a:schemeClr val="bg2"/>
              </a:buClr>
              <a:buNone/>
            </a:pPr>
            <a:r>
              <a:rPr lang="cs-CZ" sz="1400" dirty="0"/>
              <a:t>	– studenty, důchodce, ženy v domácnosti, pracovní sílu ze zahraničí.</a:t>
            </a:r>
          </a:p>
          <a:p>
            <a:endParaRPr lang="cs-CZ" sz="1400" dirty="0"/>
          </a:p>
          <a:p>
            <a:endParaRPr lang="en-US" sz="1400" dirty="0"/>
          </a:p>
          <a:p>
            <a:pPr algn="just"/>
            <a:endParaRPr lang="cs-CZ" sz="1400" dirty="0"/>
          </a:p>
        </p:txBody>
      </p:sp>
      <p:sp>
        <p:nvSpPr>
          <p:cNvPr id="3" name="Nadpis 2"/>
          <p:cNvSpPr>
            <a:spLocks noGrp="1"/>
          </p:cNvSpPr>
          <p:nvPr>
            <p:ph type="title"/>
          </p:nvPr>
        </p:nvSpPr>
        <p:spPr>
          <a:xfrm>
            <a:off x="251520" y="195486"/>
            <a:ext cx="7560840" cy="507703"/>
          </a:xfrm>
        </p:spPr>
        <p:txBody>
          <a:bodyPr/>
          <a:lstStyle/>
          <a:p>
            <a:r>
              <a:rPr lang="cs-CZ" sz="2200" dirty="0"/>
              <a:t>Vnější zdroje pracovníků</a:t>
            </a:r>
            <a:endParaRPr lang="cs-CZ" sz="2200" b="1" dirty="0"/>
          </a:p>
        </p:txBody>
      </p:sp>
    </p:spTree>
    <p:extLst>
      <p:ext uri="{BB962C8B-B14F-4D97-AF65-F5344CB8AC3E}">
        <p14:creationId xmlns:p14="http://schemas.microsoft.com/office/powerpoint/2010/main" val="1007654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560840" cy="507703"/>
          </a:xfrm>
        </p:spPr>
        <p:txBody>
          <a:bodyPr/>
          <a:lstStyle/>
          <a:p>
            <a:r>
              <a:rPr lang="cs-CZ" sz="2200" dirty="0"/>
              <a:t>Schéma získávání pracovníků</a:t>
            </a:r>
          </a:p>
        </p:txBody>
      </p:sp>
      <p:pic>
        <p:nvPicPr>
          <p:cNvPr id="12" name="Obrázek 11">
            <a:extLst>
              <a:ext uri="{FF2B5EF4-FFF2-40B4-BE49-F238E27FC236}">
                <a16:creationId xmlns:a16="http://schemas.microsoft.com/office/drawing/2014/main" id="{B10A071F-BDB2-433B-B63A-AFD52334D0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7584" y="663766"/>
            <a:ext cx="6860610" cy="4259484"/>
          </a:xfrm>
          <a:prstGeom prst="rect">
            <a:avLst/>
          </a:prstGeom>
        </p:spPr>
      </p:pic>
    </p:spTree>
    <p:extLst>
      <p:ext uri="{BB962C8B-B14F-4D97-AF65-F5344CB8AC3E}">
        <p14:creationId xmlns:p14="http://schemas.microsoft.com/office/powerpoint/2010/main" val="3726949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560840" cy="507703"/>
          </a:xfrm>
        </p:spPr>
        <p:txBody>
          <a:bodyPr/>
          <a:lstStyle/>
          <a:p>
            <a:r>
              <a:rPr lang="cs-CZ" sz="2200" dirty="0"/>
              <a:t>Metody získávání zaměstnanců</a:t>
            </a:r>
          </a:p>
        </p:txBody>
      </p:sp>
      <p:sp>
        <p:nvSpPr>
          <p:cNvPr id="8" name="Obdélník 7">
            <a:extLst>
              <a:ext uri="{FF2B5EF4-FFF2-40B4-BE49-F238E27FC236}">
                <a16:creationId xmlns:a16="http://schemas.microsoft.com/office/drawing/2014/main" id="{23A1DBD7-7ADA-4DE1-BB4E-20E915BD4FED}"/>
              </a:ext>
            </a:extLst>
          </p:cNvPr>
          <p:cNvSpPr/>
          <p:nvPr/>
        </p:nvSpPr>
        <p:spPr>
          <a:xfrm>
            <a:off x="395536" y="915566"/>
            <a:ext cx="576064"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bdélník 8">
            <a:extLst>
              <a:ext uri="{FF2B5EF4-FFF2-40B4-BE49-F238E27FC236}">
                <a16:creationId xmlns:a16="http://schemas.microsoft.com/office/drawing/2014/main" id="{2F48544A-65FE-4B55-B0C6-2C6139FB949E}"/>
              </a:ext>
            </a:extLst>
          </p:cNvPr>
          <p:cNvSpPr/>
          <p:nvPr/>
        </p:nvSpPr>
        <p:spPr>
          <a:xfrm>
            <a:off x="975792" y="1059582"/>
            <a:ext cx="355848" cy="1897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Obrázek 14">
            <a:extLst>
              <a:ext uri="{FF2B5EF4-FFF2-40B4-BE49-F238E27FC236}">
                <a16:creationId xmlns:a16="http://schemas.microsoft.com/office/drawing/2014/main" id="{9DC12514-450D-405F-8B3B-639FBC721C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3968" y="114804"/>
            <a:ext cx="3433287" cy="4913892"/>
          </a:xfrm>
          <a:prstGeom prst="rect">
            <a:avLst/>
          </a:prstGeom>
        </p:spPr>
      </p:pic>
    </p:spTree>
    <p:extLst>
      <p:ext uri="{BB962C8B-B14F-4D97-AF65-F5344CB8AC3E}">
        <p14:creationId xmlns:p14="http://schemas.microsoft.com/office/powerpoint/2010/main" val="2347279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altLang="en-US" sz="1600" dirty="0"/>
              <a:t>Název práce (pracovního místa)</a:t>
            </a:r>
          </a:p>
          <a:p>
            <a:pPr algn="just"/>
            <a:r>
              <a:rPr lang="cs-CZ" altLang="en-US" sz="1600" dirty="0"/>
              <a:t>Charakteristika práce a organizace</a:t>
            </a:r>
          </a:p>
          <a:p>
            <a:pPr algn="just"/>
            <a:r>
              <a:rPr lang="cs-CZ" altLang="en-US" sz="1600" dirty="0"/>
              <a:t>Místo výkonu práce</a:t>
            </a:r>
          </a:p>
          <a:p>
            <a:pPr algn="just"/>
            <a:r>
              <a:rPr lang="cs-CZ" altLang="en-US" sz="1600" dirty="0"/>
              <a:t>Požadavky na uchazeče</a:t>
            </a:r>
          </a:p>
          <a:p>
            <a:pPr algn="just"/>
            <a:r>
              <a:rPr lang="cs-CZ" altLang="en-US" sz="1600" dirty="0"/>
              <a:t>Podmínky výkonu práce</a:t>
            </a:r>
          </a:p>
          <a:p>
            <a:pPr algn="just"/>
            <a:r>
              <a:rPr lang="cs-CZ" altLang="en-US" sz="1600" dirty="0"/>
              <a:t>Dokumenty požadované od uchazeče</a:t>
            </a:r>
          </a:p>
          <a:p>
            <a:pPr algn="just"/>
            <a:r>
              <a:rPr lang="cs-CZ" altLang="en-US" sz="1600" dirty="0"/>
              <a:t>Pokyny uchazeče o zaměstnání</a:t>
            </a:r>
          </a:p>
          <a:p>
            <a:pPr algn="just"/>
            <a:endParaRPr lang="cs-CZ" altLang="en-US" sz="1600" dirty="0"/>
          </a:p>
          <a:p>
            <a:pPr algn="just"/>
            <a:endParaRPr lang="cs-CZ" altLang="en-US" sz="1600" dirty="0"/>
          </a:p>
          <a:p>
            <a:pPr marL="0" indent="0" algn="just">
              <a:buNone/>
            </a:pPr>
            <a:br>
              <a:rPr lang="cs-CZ" sz="1600" dirty="0"/>
            </a:br>
            <a:br>
              <a:rPr lang="cs-CZ" sz="1600" dirty="0"/>
            </a:br>
            <a:endParaRPr lang="cs-CZ" sz="1800" dirty="0"/>
          </a:p>
          <a:p>
            <a:pPr marL="0" indent="0" algn="just">
              <a:buNone/>
            </a:pPr>
            <a:endParaRPr lang="cs-CZ" sz="1800" dirty="0"/>
          </a:p>
          <a:p>
            <a:pPr algn="just"/>
            <a:endParaRPr lang="cs-CZ" sz="1800" dirty="0"/>
          </a:p>
        </p:txBody>
      </p:sp>
      <p:sp>
        <p:nvSpPr>
          <p:cNvPr id="3" name="Nadpis 2"/>
          <p:cNvSpPr>
            <a:spLocks noGrp="1"/>
          </p:cNvSpPr>
          <p:nvPr>
            <p:ph type="title"/>
          </p:nvPr>
        </p:nvSpPr>
        <p:spPr>
          <a:xfrm>
            <a:off x="251520" y="195486"/>
            <a:ext cx="7560840" cy="507703"/>
          </a:xfrm>
        </p:spPr>
        <p:txBody>
          <a:bodyPr/>
          <a:lstStyle/>
          <a:p>
            <a:r>
              <a:rPr lang="cs-CZ" sz="2200" dirty="0"/>
              <a:t>Nabídka zaměstnání by měla obsahovat</a:t>
            </a:r>
          </a:p>
        </p:txBody>
      </p:sp>
    </p:spTree>
    <p:extLst>
      <p:ext uri="{BB962C8B-B14F-4D97-AF65-F5344CB8AC3E}">
        <p14:creationId xmlns:p14="http://schemas.microsoft.com/office/powerpoint/2010/main" val="1980959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11228</TotalTime>
  <Words>1886</Words>
  <Application>Microsoft Office PowerPoint</Application>
  <PresentationFormat>Předvádění na obrazovce (16:9)</PresentationFormat>
  <Paragraphs>172</Paragraphs>
  <Slides>27</Slides>
  <Notes>26</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27</vt:i4>
      </vt:variant>
    </vt:vector>
  </HeadingPairs>
  <TitlesOfParts>
    <vt:vector size="32" baseType="lpstr">
      <vt:lpstr>Arial</vt:lpstr>
      <vt:lpstr>Calibri</vt:lpstr>
      <vt:lpstr>Times New Roman</vt:lpstr>
      <vt:lpstr>Wingdings</vt:lpstr>
      <vt:lpstr>SLU</vt:lpstr>
      <vt:lpstr>Výběr pracovníků Vedení lidí a motivace   </vt:lpstr>
      <vt:lpstr>Prezentace aplikace PowerPoint</vt:lpstr>
      <vt:lpstr>Lidské zdroje</vt:lpstr>
      <vt:lpstr>Strategické plánování lidských zdrojů</vt:lpstr>
      <vt:lpstr>Vnitřní a vnější zdroje pracovníků</vt:lpstr>
      <vt:lpstr>Vnější zdroje pracovníků</vt:lpstr>
      <vt:lpstr>Schéma získávání pracovníků</vt:lpstr>
      <vt:lpstr>Metody získávání zaměstnanců</vt:lpstr>
      <vt:lpstr>Nabídka zaměstnání by měla obsahovat</vt:lpstr>
      <vt:lpstr>Vzor 1: Zaměstnanec - myšlenková mapa</vt:lpstr>
      <vt:lpstr>Úkol 1: Výběr pracovníků, vedení lidí a motivace – I. část</vt:lpstr>
      <vt:lpstr>Úkol 1: Vedení lidí a motivace – I. část</vt:lpstr>
      <vt:lpstr>Úkol 1: Vedení lidí a motivace – I. část</vt:lpstr>
      <vt:lpstr>Úkol 1: Vedení lidí a motivace – II. část</vt:lpstr>
      <vt:lpstr>Prezentace aplikace PowerPoint</vt:lpstr>
      <vt:lpstr>Vedení lidí </vt:lpstr>
      <vt:lpstr>Vedení lidí </vt:lpstr>
      <vt:lpstr>Vedení týmu</vt:lpstr>
      <vt:lpstr>Překážky týmové práce</vt:lpstr>
      <vt:lpstr>Motivace, odměňování</vt:lpstr>
      <vt:lpstr>Motivace</vt:lpstr>
      <vt:lpstr>Hlavní pravidla jak motivovat, zásady</vt:lpstr>
      <vt:lpstr>Motivační nástroje</vt:lpstr>
      <vt:lpstr>Zaškolení, trénink, rozvoj pracovníků a vzdělávání</vt:lpstr>
      <vt:lpstr>Fáze firemního  vzdělávání</vt:lpstr>
      <vt:lpstr>Vzdělávání a rozvoj zaměstnanců</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Lucie Meixnerová</cp:lastModifiedBy>
  <cp:revision>339</cp:revision>
  <cp:lastPrinted>2019-02-28T08:11:22Z</cp:lastPrinted>
  <dcterms:created xsi:type="dcterms:W3CDTF">2016-07-06T15:42:34Z</dcterms:created>
  <dcterms:modified xsi:type="dcterms:W3CDTF">2020-05-11T18:53:34Z</dcterms:modified>
</cp:coreProperties>
</file>