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7" r:id="rId32"/>
    <p:sldId id="352" r:id="rId33"/>
    <p:sldId id="338" r:id="rId34"/>
    <p:sldId id="339" r:id="rId35"/>
    <p:sldId id="340" r:id="rId36"/>
    <p:sldId id="342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652"/>
  </p:normalViewPr>
  <p:slideViewPr>
    <p:cSldViewPr>
      <p:cViewPr>
        <p:scale>
          <a:sx n="130" d="100"/>
          <a:sy n="130" d="100"/>
        </p:scale>
        <p:origin x="384" y="23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839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2D439FF-764A-410F-9076-AE5B41D5134E}" type="slidenum">
              <a:rPr lang="cs-CZ" altLang="cs-CZ" smtClean="0">
                <a:ea typeface="ＭＳ Ｐゴシック" panose="020B0600070205080204" pitchFamily="34" charset="-128"/>
              </a:rPr>
              <a:pPr/>
              <a:t>2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0738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075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8C898AF-E663-4F7F-8AF0-8770280491DE}" type="slidenum">
              <a:rPr lang="cs-CZ" altLang="cs-CZ" smtClean="0">
                <a:ea typeface="ＭＳ Ｐゴシック" panose="020B0600070205080204" pitchFamily="34" charset="-128"/>
              </a:rPr>
              <a:pPr/>
              <a:t>16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889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095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B16DF5-5F2F-4A8B-94E4-F9A2FD4F5728}" type="slidenum">
              <a:rPr lang="cs-CZ" altLang="cs-CZ" smtClean="0">
                <a:ea typeface="ＭＳ Ｐゴシック" panose="020B0600070205080204" pitchFamily="34" charset="-128"/>
              </a:rPr>
              <a:pPr/>
              <a:t>17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8462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116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B30868-8575-4C6F-8BDA-94F5C07D89C2}" type="slidenum">
              <a:rPr lang="cs-CZ" altLang="cs-CZ" smtClean="0">
                <a:ea typeface="ＭＳ Ｐゴシック" panose="020B0600070205080204" pitchFamily="34" charset="-128"/>
              </a:rPr>
              <a:pPr/>
              <a:t>18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241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136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E939689-3062-49D3-893D-BC742B08330B}" type="slidenum">
              <a:rPr lang="cs-CZ" altLang="cs-CZ" smtClean="0">
                <a:ea typeface="ＭＳ Ｐゴシック" panose="020B0600070205080204" pitchFamily="34" charset="-128"/>
              </a:rPr>
              <a:pPr/>
              <a:t>19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106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526D086-27FF-46C1-A229-D4A1ADA754E0}" type="slidenum">
              <a:rPr lang="cs-CZ" altLang="cs-CZ" smtClean="0">
                <a:ea typeface="ＭＳ Ｐゴシック" panose="020B0600070205080204" pitchFamily="34" charset="-128"/>
              </a:rPr>
              <a:pPr/>
              <a:t>20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287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BE9C01C-1AEE-45D0-9A7E-0C0EDC2CB170}" type="slidenum">
              <a:rPr lang="cs-CZ" altLang="cs-CZ" smtClean="0">
                <a:ea typeface="ＭＳ Ｐゴシック" panose="020B0600070205080204" pitchFamily="34" charset="-128"/>
              </a:rPr>
              <a:pPr/>
              <a:t>21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042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198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112AC67-0EE8-44E0-BF9E-0273BC35D3A0}" type="slidenum">
              <a:rPr lang="cs-CZ" altLang="cs-CZ" smtClean="0">
                <a:ea typeface="ＭＳ Ｐゴシック" panose="020B0600070205080204" pitchFamily="34" charset="-128"/>
              </a:rPr>
              <a:pPr/>
              <a:t>22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338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218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9A0E766-C1B6-43D8-80D5-373AE54029AD}" type="slidenum">
              <a:rPr lang="cs-CZ" altLang="cs-CZ" smtClean="0">
                <a:ea typeface="ＭＳ Ｐゴシック" panose="020B0600070205080204" pitchFamily="34" charset="-128"/>
              </a:rPr>
              <a:pPr/>
              <a:t>23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3836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239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654D6C7-2389-44C9-8947-47A356858380}" type="slidenum">
              <a:rPr lang="cs-CZ" altLang="cs-CZ" smtClean="0">
                <a:ea typeface="ＭＳ Ｐゴシック" panose="020B0600070205080204" pitchFamily="34" charset="-128"/>
              </a:rPr>
              <a:pPr/>
              <a:t>24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2550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259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F4DA62-BDBA-48D6-B422-ED9F3D2725D9}" type="slidenum">
              <a:rPr lang="cs-CZ" altLang="cs-CZ" smtClean="0">
                <a:ea typeface="ＭＳ Ｐゴシック" panose="020B0600070205080204" pitchFamily="34" charset="-128"/>
              </a:rPr>
              <a:pPr/>
              <a:t>25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01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860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87F3C6A-830D-4E40-A083-E773BEE053A4}" type="slidenum">
              <a:rPr lang="cs-CZ" altLang="cs-CZ" smtClean="0">
                <a:ea typeface="ＭＳ Ｐゴシック" panose="020B0600070205080204" pitchFamily="34" charset="-128"/>
              </a:rPr>
              <a:pPr/>
              <a:t>3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7392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280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F3A72F-3E26-449F-B889-3A237BA9581D}" type="slidenum">
              <a:rPr lang="cs-CZ" altLang="cs-CZ" smtClean="0">
                <a:ea typeface="ＭＳ Ｐゴシック" panose="020B0600070205080204" pitchFamily="34" charset="-128"/>
              </a:rPr>
              <a:pPr/>
              <a:t>26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745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300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D7B402C-DB11-47B4-8FD7-BDA778A98DD9}" type="slidenum">
              <a:rPr lang="cs-CZ" altLang="cs-CZ" smtClean="0">
                <a:ea typeface="ＭＳ Ｐゴシック" panose="020B0600070205080204" pitchFamily="34" charset="-128"/>
              </a:rPr>
              <a:pPr/>
              <a:t>27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2855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32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ACD000-1026-4852-A4AD-B53465858E6F}" type="slidenum">
              <a:rPr lang="cs-CZ" altLang="cs-CZ" smtClean="0">
                <a:ea typeface="ＭＳ Ｐゴシック" panose="020B0600070205080204" pitchFamily="34" charset="-128"/>
              </a:rPr>
              <a:pPr/>
              <a:t>28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26665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35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6283BEF-8621-4F97-A7F2-A0B58E1BBDE1}" type="slidenum">
              <a:rPr lang="cs-CZ" altLang="cs-CZ" smtClean="0">
                <a:ea typeface="ＭＳ Ｐゴシック" panose="020B0600070205080204" pitchFamily="34" charset="-128"/>
              </a:rPr>
              <a:pPr/>
              <a:t>30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12126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41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78A092-4008-4D99-B7C8-E8522F39E1B4}" type="slidenum">
              <a:rPr lang="cs-CZ" altLang="cs-CZ" smtClean="0">
                <a:ea typeface="ＭＳ Ｐゴシック" panose="020B0600070205080204" pitchFamily="34" charset="-128"/>
              </a:rPr>
              <a:pPr/>
              <a:t>34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2858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43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07F766-C420-42B3-B2E7-C6F6DD82E6BF}" type="slidenum">
              <a:rPr lang="cs-CZ" altLang="cs-CZ" smtClean="0">
                <a:ea typeface="ＭＳ Ｐゴシック" panose="020B0600070205080204" pitchFamily="34" charset="-128"/>
              </a:rPr>
              <a:pPr/>
              <a:t>35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0519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50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4DDB9F-2ECB-4F93-9B60-A0733426AA1F}" type="slidenum">
              <a:rPr lang="cs-CZ" altLang="cs-CZ" smtClean="0">
                <a:ea typeface="ＭＳ Ｐゴシック" panose="020B0600070205080204" pitchFamily="34" charset="-128"/>
              </a:rPr>
              <a:pPr/>
              <a:t>39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4191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52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0E9080A-05F6-46D4-ABC8-E51E63D36231}" type="slidenum">
              <a:rPr lang="cs-CZ" altLang="cs-CZ" smtClean="0">
                <a:ea typeface="ＭＳ Ｐゴシック" panose="020B0600070205080204" pitchFamily="34" charset="-128"/>
              </a:rPr>
              <a:pPr/>
              <a:t>40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6467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54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883F1AF-6CE2-4CFF-AE6F-53D7DB4DBF3B}" type="slidenum">
              <a:rPr lang="cs-CZ" altLang="cs-CZ" smtClean="0">
                <a:ea typeface="ＭＳ Ｐゴシック" panose="020B0600070205080204" pitchFamily="34" charset="-128"/>
              </a:rPr>
              <a:pPr/>
              <a:t>41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7902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56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90E245E-2FBA-4E1E-8878-2A761D241ABF}" type="slidenum">
              <a:rPr lang="cs-CZ" altLang="cs-CZ" smtClean="0">
                <a:ea typeface="ＭＳ Ｐゴシック" panose="020B0600070205080204" pitchFamily="34" charset="-128"/>
              </a:rPr>
              <a:pPr/>
              <a:t>42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42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921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A47D91-80FB-407D-A402-C0C14145594B}" type="slidenum">
              <a:rPr lang="cs-CZ" altLang="cs-CZ" smtClean="0">
                <a:ea typeface="ＭＳ Ｐゴシック" panose="020B0600070205080204" pitchFamily="34" charset="-128"/>
              </a:rPr>
              <a:pPr/>
              <a:t>8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3562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58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AC1BDC-A755-45C6-BE9B-23AB1831C545}" type="slidenum">
              <a:rPr lang="cs-CZ" altLang="cs-CZ" smtClean="0">
                <a:ea typeface="ＭＳ Ｐゴシック" panose="020B0600070205080204" pitchFamily="34" charset="-128"/>
              </a:rPr>
              <a:pPr/>
              <a:t>43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44395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60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9880C41-F202-4051-8D24-8B03CB87F10A}" type="slidenum">
              <a:rPr lang="cs-CZ" altLang="cs-CZ" smtClean="0">
                <a:ea typeface="ＭＳ Ｐゴシック" panose="020B0600070205080204" pitchFamily="34" charset="-128"/>
              </a:rPr>
              <a:pPr/>
              <a:t>44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04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952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107C81-33B1-44D8-B160-82D8124EEA1D}" type="slidenum">
              <a:rPr lang="cs-CZ" altLang="cs-CZ" smtClean="0">
                <a:ea typeface="ＭＳ Ｐゴシック" panose="020B0600070205080204" pitchFamily="34" charset="-128"/>
              </a:rPr>
              <a:pPr/>
              <a:t>10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067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ED6F1C8-A22F-4802-B34A-4CBF76CAC901}" type="slidenum">
              <a:rPr lang="cs-CZ" altLang="cs-CZ" smtClean="0">
                <a:ea typeface="ＭＳ Ｐゴシック" panose="020B0600070205080204" pitchFamily="34" charset="-128"/>
              </a:rPr>
              <a:pPr/>
              <a:t>11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5736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993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F4B0E33-9901-488F-9259-B0C5BEEADCE5}" type="slidenum">
              <a:rPr lang="cs-CZ" altLang="cs-CZ" smtClean="0">
                <a:ea typeface="ＭＳ Ｐゴシック" panose="020B0600070205080204" pitchFamily="34" charset="-128"/>
              </a:rPr>
              <a:pPr/>
              <a:t>12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814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013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2037A2D-C370-4763-BB8C-9B985FF08ECE}" type="slidenum">
              <a:rPr lang="cs-CZ" altLang="cs-CZ" smtClean="0">
                <a:ea typeface="ＭＳ Ｐゴシック" panose="020B0600070205080204" pitchFamily="34" charset="-128"/>
              </a:rPr>
              <a:pPr/>
              <a:t>13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0087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034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7D94036-AEBD-4E1A-B28A-F3B10C68DD29}" type="slidenum">
              <a:rPr lang="cs-CZ" altLang="cs-CZ" smtClean="0">
                <a:ea typeface="ＭＳ Ｐゴシック" panose="020B0600070205080204" pitchFamily="34" charset="-128"/>
              </a:rPr>
              <a:pPr/>
              <a:t>14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017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ea typeface="ＭＳ Ｐゴシック" panose="020B0600070205080204" pitchFamily="34" charset="-128"/>
            </a:endParaRPr>
          </a:p>
        </p:txBody>
      </p:sp>
      <p:sp>
        <p:nvSpPr>
          <p:cNvPr id="1054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3B0F156-5E96-4F13-9616-40F0FD4696BE}" type="slidenum">
              <a:rPr lang="cs-CZ" altLang="cs-CZ" smtClean="0">
                <a:ea typeface="ＭＳ Ｐゴシック" panose="020B0600070205080204" pitchFamily="34" charset="-128"/>
              </a:rPr>
              <a:pPr/>
              <a:t>15</a:t>
            </a:fld>
            <a:endParaRPr lang="cs-CZ" altLang="cs-CZ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983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81E45-10B7-42D9-A019-E7ECF65FE69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0076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70CB9-4B60-45EB-8338-06405EEED7B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6182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Závazkové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smlouvy používané v podnikání</a:t>
            </a: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Tomáš Gongol,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Michael Münster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Zápůjčka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68030" y="828828"/>
            <a:ext cx="7472321" cy="4321175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Smlouva o zápůjčce vznikne, přenechá-li zapůjčitel </a:t>
            </a:r>
            <a:r>
              <a:rPr lang="cs-CZ" altLang="cs-CZ" sz="1800" i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vydlužiteli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zastupitelnou věc</a:t>
            </a:r>
            <a:r>
              <a:rPr lang="cs-CZ" altLang="cs-CZ" sz="18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tak, aby ji užil podle libosti a po čase vrátil věc stejného druhu.</a:t>
            </a:r>
          </a:p>
          <a:p>
            <a:pPr marL="0" indent="0" algn="just">
              <a:lnSpc>
                <a:spcPct val="80000"/>
              </a:lnSpc>
            </a:pPr>
            <a:endParaRPr lang="cs-CZ" altLang="cs-CZ" sz="180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0" indent="-457200" algn="just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zapůjčitel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 přenechávající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vydlužiteli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zastupitelnou věc tak, aby ji užil podle libosti, a na straně druhé vypůjčitel, jakožto osoba, která se zavazuje po čase vrátit věc stejného druhu.</a:t>
            </a:r>
          </a:p>
          <a:p>
            <a:pPr marL="468000" indent="-457200" algn="just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jedním z pojmových znaků zápůjčky je, že jejím předmětem je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zastupitelná věc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což zápůjčku odlišuje od výpůjčky a nájmu.</a:t>
            </a:r>
          </a:p>
          <a:p>
            <a:pPr marL="468000" indent="-457200" algn="just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smlouva o zápůjčce má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reálnou povahu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tudíž k samotnému vzniku smlouvy je třeba faktické přenechání věci (nestačí pouhé uzavření smlouvy). </a:t>
            </a:r>
          </a:p>
          <a:p>
            <a:pPr marL="468000" indent="-457200" algn="just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písemná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není předepsána, smlouva může být proto uzavřena i ústně či konkludentně.</a:t>
            </a:r>
          </a:p>
          <a:p>
            <a:pPr marL="0" indent="0" algn="just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Závazky ze smluv příkazního typu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22325"/>
            <a:ext cx="7416824" cy="43211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smlouvy příkazního typu obecně patří do rámce těch smluv, jejichž podstatou je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jednání za jiného na základě zmocnění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NOZ v rámci závazků ze smluv příkazního typu upravuje: 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příkazní smlouvu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2430 až § 2444 NOZ),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smlouvu o zprostředkování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(ust. § 2445 až § 2454 NOZ),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smlouvu komisionářskou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(ust. § 2455 až § 2470 NOZ),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smlouvu zasílatelskou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(ust. § 2471 až § 2482 NOZ),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smlouvu o obchodním zastoupení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(ust. § 2483 až § 2520 NOZ).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dále by bylo možno zahrnout i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správu cizího majetku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(§ 1400 až § 1474 NOZ), která je však v NOZ upravena v rámci věcných práv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75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9735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Příkazní smlouva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16824" cy="399732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</a:t>
            </a:r>
            <a:r>
              <a:rPr lang="cs-CZ" altLang="cs-CZ" sz="18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příkazník se zavazuje obstarat záležitost příkazce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zpravidla příkazník jedná jménem a na účet příkazce, tj. je tedy jeho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přímým zástupcem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;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 právního jednání učiněného příkazníkem vůči třetí osobě tak vznikají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práva a povinnosti přímo příkazci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pokud by osoba jednala svým jménem, ale na účet jiné osoby, tj. byla by jeho nepřímým zástupcem, jednalo by se o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komisionářskou smlouvou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(viz dále)</a:t>
            </a:r>
          </a:p>
        </p:txBody>
      </p:sp>
    </p:spTree>
    <p:extLst>
      <p:ext uri="{BB962C8B-B14F-4D97-AF65-F5344CB8AC3E}">
        <p14:creationId xmlns:p14="http://schemas.microsoft.com/office/powerpoint/2010/main" val="3526211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Příkazní smlouva</a:t>
            </a:r>
            <a:endParaRPr lang="cs-CZ" altLang="cs-CZ" b="1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16824" cy="415925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 stanovena obligatorní písemná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 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nicméně vyžaduje-li obstarání záležitosti, aby příkazník za příkazce právně jednal, musí příkazce příkazníkovi vystavit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písemnou plnou moc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(tj. příkazní smlouva může být uzavřena ústně a vystaví se pouze písemná plná moc);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plná moc však pouze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prokazuje existenci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zastoupení vůči třetím osobám, s nimiž má být v rámci zmocnění jednáno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příkazce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jejíž záležitost je příkazníkem obstarávána, a která se za to zavazuje příkazníkovi zaplatit úplatu, byla-li sjednána, 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příkazník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zavazuje (úplatně či bezplatně) obstarat záležitost příkazce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vymezení záležitosti příkazce, k jejímuž obstarání se příkazník zavazuje</a:t>
            </a:r>
          </a:p>
        </p:txBody>
      </p:sp>
    </p:spTree>
    <p:extLst>
      <p:ext uri="{BB962C8B-B14F-4D97-AF65-F5344CB8AC3E}">
        <p14:creationId xmlns:p14="http://schemas.microsoft.com/office/powerpoint/2010/main" val="3126872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zprostředkování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16824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75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zprostředkovatel se zavazuje, že zájemci zprostředkuje uzavření určité smlouvy s třetí osobou, a zájemce se zavazuje zaplatit zprostředkovateli provizi (k otázce sjednání provize viz dále)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5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základním účelem</a:t>
            </a: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zprostředkovatelské smlouvy je usnadnění „setkání</a:t>
            </a:r>
            <a:r>
              <a:rPr lang="cs-CZ" altLang="en-US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“</a:t>
            </a: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nabídky a poptávky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nestanoví požadavek obligatorní písemné </a:t>
            </a:r>
            <a:r>
              <a:rPr lang="cs-CZ" altLang="cs-CZ" sz="17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formy </a:t>
            </a:r>
          </a:p>
          <a:p>
            <a:pPr algn="just">
              <a:spcBef>
                <a:spcPts val="0"/>
              </a:spcBef>
            </a:pPr>
            <a:r>
              <a:rPr lang="cs-CZ" altLang="cs-CZ" sz="17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</a:t>
            </a: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7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zájemce</a:t>
            </a: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osoba, která vymezuje obsah smlouvy, jejíž uzavření má být zprostředkováno, a která se zavazuje zaplatit zprostředkovateli za zprostředkování uzavření určité smlouvy s třetí osobou provizi</a:t>
            </a:r>
            <a:endParaRPr lang="cs-CZ" altLang="cs-CZ" sz="175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17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zprostředkovatel</a:t>
            </a: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osoba, která se zavazuje, že zájemci zprostředkuje uzavření určité smlouvy se třetí osobou, a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5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obsahu smlouvy, jejíž uzavření má být zprostředkováno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výše provize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5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544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zprostředkování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2438" y="843558"/>
            <a:ext cx="7487913" cy="4537075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pokud již při uzavření smlouvy, kterou se jedna strana zaváže obstarat druhé straně příležitost k uzavření smlouvy s třetí osobou, z okolností zřejmé, že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 obstarání bude požadována odměna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má se za to, že byla uzavřena smlouva o zprostředkování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X  příkazní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  <a:buNone/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předmětem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určitá smlouva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(např. smlouva kupní, smlouva o pachtu, apod.), jejíž obsah je vymezen zájemcem ve smlouvě o zprostředkování, a jejíž uzavření má být zprostředkováno se třetí osobou (tzv. zprostředkovávaná smlouva)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8301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komisionářská 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16824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komisionář se zavazuje obstarat pro komitenta na jeho účet vlastním jménem určitou záležitost (např. prodej či koupi věci, apod.), a komitent se zavazuje zaplatit mu odměnu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mezi komisionářem a komitentem se jedná o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právní vztah tzv. nepřímého zastoupení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tj. komisionář jedná svým jménem, ale na účet komitenta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 právního jednání učiněného komisionářem vůči třetí osobě nevznikají práva ani povinnosti komitentovi, nýbrž komisionáři samotnému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teprve po obstarání záležitosti je komisionář povinen postoupit komitentovi veškerá práva nabytá v souvislosti s obstaráním záležitosti (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např. koupí-li komisionář věc pro komitenta, stává se tato vlastnictvím komisionáře; ten pak musí převést vlastnické právo na komitenta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9171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komisionářská 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771550"/>
            <a:ext cx="7416824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 stanovena obligatorní písemná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komitent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osoba, jejíž záležitost je komisionářem obstarávána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komisionář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osoba, která se zavazuje obstarat vlastním jménem pro komitenta na jeho účet určitou záležitost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vymezení záležitosti, k jejímuž obstarání se komisionář zavazuje</a:t>
            </a: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přestože je komisionářská smlouva pojmově smlouvou úplatnou,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dohoda o výši odměny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 obstarání určité sjednané záležitosti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 podstatnou náležitostí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komisionářské smlouvy; pokud si totiž smluvní strany nedohodly konkrétní výši odměny, dojde k aplikaci ust. § 2468 OZ, dle kterého platí, že nebyla-li výše odměny ujednána, náleží komisionáři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odměna přiměřená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vykonané činnosti a dosaženému výsledku</a:t>
            </a:r>
          </a:p>
        </p:txBody>
      </p:sp>
    </p:spTree>
    <p:extLst>
      <p:ext uri="{BB962C8B-B14F-4D97-AF65-F5344CB8AC3E}">
        <p14:creationId xmlns:p14="http://schemas.microsoft.com/office/powerpoint/2010/main" val="3475647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zasílatelská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88832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8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zasílatel se zavazuje příkazci obstarat mu vlastním jménem a na jeho účet přepravu zásilky z určitého místa do jiného určitého místa, případně i obstarat nebo provést úkony s přepravou související (např. zabalení, naložení, pojištění, proclení, apod.), a příkazce se zavazuje zaplatit zasílateli odměnu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smlouva zasílatelská (spediční)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je zvláštním druhem smlouvy komisionářské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způsoby provedení přepravy zásilky: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zasílatel tedy v rámci obstarání přepravy především uzavře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smlouvu o přepravě věci s dopravcem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který přepravu, kterou má zasílatel obstarat, provede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dále zasílatel může užít k obstarání přepravy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dalšího zasílatele (tzv. mezizasílatele)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neodporuje-li to smlouvě nebo nezakáže-li to příkazce nejpozději do začátku uskutečňování přepravy, může zasílatel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sám provést přepravu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kterou má obstarat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5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endParaRPr lang="cs-CZ" altLang="cs-CZ" sz="15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6890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zasílatelská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6726" y="771550"/>
            <a:ext cx="7411618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nevyžaduje obligatorní písemnou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není-li smlouva uzavřena v písemné formě, má zasílatel právo žádat, aby mu příkazce doručil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 k obstarání přepravy (zasílatelský příkaz)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zasílatel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(v postavení obdobném komisionáři) - osoba, která se zavazuje, že obstará svým jménem na účet příkazce přepravu zásilky z určitého místa do jiného určitého místa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příkazce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(v postavení obdobném komitentovi) - osoba, která vymezuje zásilku, včetně podmínek přepravy, a která se zavazuje zasílateli zaplatit odměnu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příp.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tzv. mezizasílatel</a:t>
            </a: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02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Přenechání věci k užití jinému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0377" y="771550"/>
            <a:ext cx="7812360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2201 až § 2331 NOZ)</a:t>
            </a: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obecná ustanovení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(§ 2201 až § 2234 NOZ)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 bytu, resp. domu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(§ 2235 až § 2301 NOZ)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 prostoru sloužícího podnikání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(§ 2302 až § 2315 NOZ)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podnikatelský pronájem věcí movitých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(§ 2316 až § 2320 NOZ)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 dopravního prostředku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(§ 2321 až § 2325 NOZ)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ubytování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(§ 2326 až § 2331 NOZ)</a:t>
            </a: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Pacht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2332 až § 2357 NOZ)</a:t>
            </a: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obecná ustanovení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2332 až § 2344 NOZ)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zemědělský pacht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2345 až § 2348 NOZ)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pacht závodu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2349 až § 2357 NOZ)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Zápůjčka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(ust. § 2390 až § 2394 NOZ)</a:t>
            </a:r>
            <a:endParaRPr lang="cs-CZ" altLang="cs-CZ" sz="180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5724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zasílatelská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16824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zásilky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 - tj. věci, která má být přepravena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tento smluvní typ tedy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nelze použít pro obstarání přepravy osob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místa odeslání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a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místa doručení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zásilky,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přestože je zasílatelská smlouva pojmově smlouvou úplatnou,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dohoda o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výši odměny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 obstarání přepravy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podstatnou náležitostí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zasílatelské smlouvy; pokud si totiž smluvní strany nedohodly konkrétní výši odměny, dojde k aplikaci ust. § 2480 OZ, dle kterého platí, že nebyla-li výše odměny ujednána, náleží zasílateli přiměřená odměna, jaká se v době uzavření smlouvy a za obdobných smluvních podmínek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obvykle poskytuje</a:t>
            </a:r>
          </a:p>
        </p:txBody>
      </p:sp>
    </p:spTree>
    <p:extLst>
      <p:ext uri="{BB962C8B-B14F-4D97-AF65-F5344CB8AC3E}">
        <p14:creationId xmlns:p14="http://schemas.microsoft.com/office/powerpoint/2010/main" val="1007635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obchodním zastoupení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88832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25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725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závazek obchodního zástupce jako nezávislého podnikatele dlouhodobě vyvíjet pro zastoupenou osobu činnost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25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i) směřující k uzavírání určitého druhu obchodů zastoupeným (tj. činnost spočívající ve </a:t>
            </a:r>
            <a:r>
              <a:rPr lang="cs-CZ" altLang="cs-CZ" sz="1725" i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sjednávání příležitosti </a:t>
            </a:r>
            <a:r>
              <a:rPr lang="cs-CZ" altLang="cs-CZ" sz="1725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 zastoupeného uzavřít určené obchody), nebo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25" i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</a:t>
            </a:r>
            <a:r>
              <a:rPr lang="cs-CZ" altLang="cs-CZ" sz="1725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k ujednání obchodů jménem zastoupeného a na jeho účet (tj. činnost spočívající v uzavření určených obchodů v </a:t>
            </a:r>
            <a:r>
              <a:rPr lang="cs-CZ" altLang="cs-CZ" sz="1725" i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přímém zastoupení </a:t>
            </a:r>
            <a:r>
              <a:rPr lang="cs-CZ" altLang="cs-CZ" sz="1725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zastoupeného),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altLang="cs-CZ" sz="1725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 závazek zastoupeného platit obchodnímu zástupci provizi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25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vymezení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činnosti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obch. zástupce - určení druhu obchodů (smluv), které budou obch. zástupcem sjednávány, příp. úkony směřující k vytvoření příležitosti je sjednat,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údaj o tom, zda obch. zástupce bude obchody (smlouvy) v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přímém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zastoupení uzavírat, nebo bude pouze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zprostředkovávat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příležitost uzavření těchto obchodů</a:t>
            </a:r>
            <a:endParaRPr lang="cs-CZ" altLang="cs-CZ" sz="1725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8091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112568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obchodním zastoupení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344816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přestože je pojmově smlouvou úplatnou, </a:t>
            </a:r>
            <a:r>
              <a:rPr lang="cs-CZ" altLang="cs-CZ" sz="1725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dohoda o výši provize není podstatnou náležitostí</a:t>
            </a: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smlouvy; pokud si totiž smluvní strany nedohodly konkrétní výši provize, platí, že: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nebyla-li výše provize ujednána, má obchodní zástupce právo na provizi ve výši </a:t>
            </a:r>
            <a:r>
              <a:rPr lang="cs-CZ" altLang="cs-CZ" sz="1725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odpovídající zvyklostem </a:t>
            </a: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 místě jeho činnosti vzhledem k druhu zboží nebo služeb, které jsou předmětem obchodů;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nejsou-li takové zvyklosti, má obchodní zástupce právo na provizi v </a:t>
            </a:r>
            <a:r>
              <a:rPr lang="cs-CZ" altLang="cs-CZ" sz="1725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rozumné výši </a:t>
            </a: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zohledňující podstatné okolnosti uskutečněného jednání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725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72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právní úprava obchodního zastoupení se nepoužije, je-li ujednáno, že zástupce není za svou činnost odměňován</a:t>
            </a:r>
          </a:p>
        </p:txBody>
      </p:sp>
    </p:spTree>
    <p:extLst>
      <p:ext uri="{BB962C8B-B14F-4D97-AF65-F5344CB8AC3E}">
        <p14:creationId xmlns:p14="http://schemas.microsoft.com/office/powerpoint/2010/main" val="3379878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112568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obchodním zastoupení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88832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obligatorně vyžaduje písemnou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obchodní zástupce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nezávislý podnikatel, který se zavazuje dlouhodobě vyvíjet pro zastoupeného činnost směřující k uzavírání určitého druhu obchodů zastoupeným nebo k ujednání obchodů jménem zastoupeného a na jeho účet, a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zastoupený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 uvedené činnosti zavazuje zaplatit obchodnímu zástupci provizi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předpokládá, že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obchodní zástupce je podnikatelem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teritoriální vymezení (tzv. rozhodné území)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není-li ujednáno, kde má obchodní zástupce vyvíjet činnost, platí za ujednané území Česká republika;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je-li obchodním zástupcem zahraniční osoba, platí za ujednané území stát, kde má obchodní zástupce sídlo v době uzavření smlouvy</a:t>
            </a:r>
          </a:p>
        </p:txBody>
      </p:sp>
    </p:spTree>
    <p:extLst>
      <p:ext uri="{BB962C8B-B14F-4D97-AF65-F5344CB8AC3E}">
        <p14:creationId xmlns:p14="http://schemas.microsoft.com/office/powerpoint/2010/main" val="118504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obchodním zastoupení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61012" y="771550"/>
            <a:ext cx="7407331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obchodní zastoupení lze sjednat jako: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výhradní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nevýhradní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NOZ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předpokládá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obchodní zastoupení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nevýhradní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tj. v případě, kdy smlouva neobsahuje ustanovení o výhradním zastoupení, platí, že jde o zastoupení nevýhradní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výhradní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obchodní zastoupení musí být ve smlouvě výslovně sjednáno</a:t>
            </a:r>
          </a:p>
        </p:txBody>
      </p:sp>
    </p:spTree>
    <p:extLst>
      <p:ext uri="{BB962C8B-B14F-4D97-AF65-F5344CB8AC3E}">
        <p14:creationId xmlns:p14="http://schemas.microsoft.com/office/powerpoint/2010/main" val="3391038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obchodním zastoupení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68814" y="771550"/>
            <a:ext cx="7615554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nevýhradní obchodní zastoupení:</a:t>
            </a:r>
          </a:p>
          <a:p>
            <a:pPr lvl="1"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zastoupený může v rámci rozhodného území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pověřit i jinou osobu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stejným obchodním zastoupením, jaké ujednal s obchodním zástupcem, a </a:t>
            </a:r>
          </a:p>
          <a:p>
            <a:pPr lvl="1"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obchodní zástupce může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vykonávat činnost, ke které se zavázal vůči zastoupenému, i pro jiné osoby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popřípadě uzavírat obchody, jež jsou předmětem obchodního zastoupení, i na vlastní účet nebo účet jiné osoby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výhradní obchodní zastoupení:</a:t>
            </a:r>
          </a:p>
          <a:p>
            <a:pPr lvl="1"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zastoupený nemá právo na rozhodném území nebo pro určený okruh osob využívat jiného obchodního zástupce; </a:t>
            </a:r>
          </a:p>
          <a:p>
            <a:pPr lvl="1"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obchodní zástupce nemá ve stejném rozsahu právo vykonávat obchodní zastoupení pro jiné osoby, ani uzavírat obchody na vlastní účet nebo na účet jiné osoby</a:t>
            </a:r>
          </a:p>
          <a:p>
            <a:pPr lvl="1" algn="just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zastoupený sice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může sám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ve vymezeném území pro sebe uzavírat obchody bez součinnosti obchodního zástupce, avšak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právo na provizi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takových obchodů vzniká obchodnímu zástupci, jako by je sjednal on</a:t>
            </a:r>
          </a:p>
        </p:txBody>
      </p:sp>
    </p:spTree>
    <p:extLst>
      <p:ext uri="{BB962C8B-B14F-4D97-AF65-F5344CB8AC3E}">
        <p14:creationId xmlns:p14="http://schemas.microsoft.com/office/powerpoint/2010/main" val="3931147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účtu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88832" cy="459105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obecný smluvní typ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který je po příslušných smluvních modifikacích využitelný jak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 běžné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tak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 vkladové účty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(či jejich kombinace)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jak běžné, tak vkladové účty mohou být za určitých okolností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tzv. platebními účty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podle zákona č. 284/2009 Sb., o platebním styku, pro které se přednostně použijí ustanovení tohoto zákona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NOZ proto rozlišuje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nejobecnější ustanovení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která se použijí pro všechny účty (ust. § 2662 až § 2668 NOZ),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ustanovení pro platební účty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jež pouze odkazuje na právní úpravu v zákoně o platebním styku (ust. § 2669 NOZ),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zvláštní ustanovení pro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jiné než platební účty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2670 až § 2675 NOZ)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jako speciální případ účtu se upravuje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vkladní knížka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(ust. § 2676 až ust. 2679 NOZ)</a:t>
            </a:r>
          </a:p>
        </p:txBody>
      </p:sp>
    </p:spTree>
    <p:extLst>
      <p:ext uri="{BB962C8B-B14F-4D97-AF65-F5344CB8AC3E}">
        <p14:creationId xmlns:p14="http://schemas.microsoft.com/office/powerpoint/2010/main" val="2022715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účtu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632848" cy="459105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65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5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ten, kdo vede účet, se zavazuje zřídit od určité doby v určité měně účet pro jeho majitele, umožnit vložení hotovosti na účet nebo výběr hotovosti z účtu nebo provádět převody peněžních prostředků z účtu či na účet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nevyžaduje obligatorní písemnou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účastníky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ten, kdo vede účet (většinou banka) -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osoba, která se zavazuje zřídit od určité doby v určité měně účet pro jeho majitele, umožnit </a:t>
            </a:r>
            <a:r>
              <a:rPr lang="cs-CZ" altLang="cs-CZ" sz="165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vložení hotovosti na účet nebo výběr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hotovosti z účtu nebo </a:t>
            </a:r>
            <a:r>
              <a:rPr lang="cs-CZ" altLang="cs-CZ" sz="165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provádět převody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peněžních prostředků z účtu či na účet, 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majitel účtu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je-li účet zřízen pro více osob, má každá z nich postavení majitele účtu. Tyto osoby nakládají s účtem společně. Má se za to, že jejich podíly na peněžních prostředcích na účtu jsou stejné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vymezení 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doby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od níž je účet veden,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vymezení 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měny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v níž je účet veden, 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závazek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toho, kdo vede účet, umožnit vložení hotovosti na účet nebo výběr hotovosti z účtu nebo provádět převody peněžních prostředků z účtu či na účet</a:t>
            </a:r>
          </a:p>
        </p:txBody>
      </p:sp>
    </p:spTree>
    <p:extLst>
      <p:ext uri="{BB962C8B-B14F-4D97-AF65-F5344CB8AC3E}">
        <p14:creationId xmlns:p14="http://schemas.microsoft.com/office/powerpoint/2010/main" val="3006730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jednorázovém vkladu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88832" cy="4537075"/>
          </a:xfrm>
          <a:prstGeom prst="rect">
            <a:avLst/>
          </a:prstGeom>
        </p:spPr>
        <p:txBody>
          <a:bodyPr/>
          <a:lstStyle/>
          <a:p>
            <a:pPr marL="257175" lvl="1" indent="-257175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</a:t>
            </a:r>
            <a:r>
              <a:rPr lang="cs-CZ" altLang="cs-CZ" sz="18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vkladatel se zavazuje poskytnout příjemci vkladu pevný jednorázový vklad v určité výši a příjemce vkladu se zavazuje tento vklad přijmout, po zániku závazku jej vrátit a zaplatit vkladateli úrok</a:t>
            </a:r>
          </a:p>
          <a:p>
            <a:pPr marL="257175" lvl="1" indent="-257175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 jednorázový vklad (tzv. termínovaný vklad) je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charakteristické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že na rozdíl od účtu nedochází ke změnám výše vložených peněžních prostředků</a:t>
            </a:r>
          </a:p>
          <a:p>
            <a:pPr marL="257175" lvl="1" indent="-257175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vkladní list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pak představuje speciální případ jednorázového vklad</a:t>
            </a:r>
          </a:p>
          <a:p>
            <a:pPr marL="257175" lvl="1" indent="-257175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vkladním listem (podobně jako tzv. vkladní knížka) příjemce vkladu potvrzuje pevný jednorázový vklad na dobu určitou ve výši vkladním listem uvedené</a:t>
            </a:r>
          </a:p>
          <a:p>
            <a:pPr marL="257175" lvl="1" indent="-257175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nepožaduje pro smlouvu o jednorázovém vkladu písemnou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; ve vztahu ke vkladnímu listu však z povahy věci (jedná se o „potvrzení</a:t>
            </a:r>
            <a:r>
              <a:rPr lang="cs-CZ" altLang="en-US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“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jednorázového vkladu) platí, že musí mít písemnou formu</a:t>
            </a:r>
          </a:p>
          <a:p>
            <a:pPr marL="257175" lvl="1" indent="-257175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bylo-li nakládání s vkladem podmíněno sdělením hesla a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vkladatel heslo nezná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může vkladatel nakládat s vkladem, pokud prokáže, že mu vklad náleží</a:t>
            </a:r>
          </a:p>
          <a:p>
            <a:pPr marL="257175" lvl="1" indent="-257175" algn="just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80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Smlouva o otevření akreditivu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6334" y="843558"/>
            <a:ext cx="7484018" cy="4084638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výstavce akreditivu se zavazuje vůči příkazci vystavit na jeho žádost a účet ve prospěch třetí osoby (oprávněného) akreditiv a příkazce se zavazuje zaplatit výstavci akreditivu odměnu</a:t>
            </a:r>
            <a:endParaRPr lang="cs-CZ" altLang="cs-CZ" sz="1800" i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akreditivních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podmínek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(obsahu akreditivu) (určení plnění, které má banka poskytnout)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oprávněného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(určení osoby, které má být plnění poskytnuto)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závazek příkazce zaplatit odměnu / úplatu (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výše odměny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účastníci: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7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výstavce akreditivu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zavazuje vůči příkazci vystavit na jeho žádost a účet ve prospěch třetí osoby (oprávněného) akreditiv, a </a:t>
            </a:r>
          </a:p>
          <a:p>
            <a:pPr lvl="1" algn="just" eaLnBrk="1" hangingPunct="1">
              <a:lnSpc>
                <a:spcPct val="7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příkazce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zavazuje zaplatit výstavci akreditivu odměnu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</a:pPr>
            <a:endParaRPr lang="cs-CZ" altLang="cs-CZ" sz="1800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50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Nájemní smlouva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560840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Nájemní smlouvou se </a:t>
            </a:r>
            <a:r>
              <a:rPr lang="cs-CZ" altLang="cs-CZ" sz="17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pronajímatel zavazuje </a:t>
            </a:r>
            <a:r>
              <a:rPr lang="cs-CZ" altLang="cs-CZ" sz="17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přenechat nájemci věc k dočasnému užívání a </a:t>
            </a:r>
            <a:r>
              <a:rPr lang="cs-CZ" altLang="cs-CZ" sz="17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nájemce se zavazuje </a:t>
            </a:r>
            <a:r>
              <a:rPr lang="cs-CZ" altLang="cs-CZ" sz="17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platit za to pronajímateli nájemné.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00" i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 nájemní smlouvu </a:t>
            </a: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 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zákonem požadována písemná </a:t>
            </a: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.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 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nájemní smlouvy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pronajímatel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přenechává pronajatou věc nájemci za úplatu do dočasného užívání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nájemce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je oprávněna užívat pronajatou věc způsobem ujednaným nebo obvyklým, má povinnost platit nájemné a po skončení nájemního vztahu pronajatou věc odevzdat zpět pronajímateli.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 </a:t>
            </a: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podstatným náležitostem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nájemní smlouvy patří především ujednání o </a:t>
            </a: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předmětu nájmu 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 </a:t>
            </a: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úplatě</a:t>
            </a: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.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NOZ připouští fakultativní </a:t>
            </a:r>
            <a:r>
              <a:rPr lang="cs-CZ" altLang="cs-CZ" sz="17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zápis nájemního práva do veřejného seznamu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významná zejména pro přechod nájmu na nového vlastníka - zvyšuje ochranu nájemce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0305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otevření akreditivu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63744" y="771550"/>
            <a:ext cx="7404600" cy="4049713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nevyžaduje obligatorní písemnou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nicméně po uzavření smlouvy výstavce akreditivu bez zbytečného odkladu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oznámí oprávněnému v písemné formě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že v jeho prospěch otvírá akreditiv, a sdělí mu jeho obsah </a:t>
            </a: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akreditivní listina</a:t>
            </a:r>
          </a:p>
          <a:p>
            <a:pPr lvl="1" algn="just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povinnost banky zaplatit, doba platnosti akreditivu, akreditivní podmínky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7190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Smlouva o otevření akreditivu</a:t>
            </a:r>
            <a:endParaRPr lang="cs-CZ" altLang="cs-CZ" dirty="0">
              <a:ea typeface="ＭＳ Ｐゴシック" panose="020B0600070205080204" pitchFamily="34" charset="-128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9464" y="725153"/>
            <a:ext cx="7470888" cy="4660900"/>
          </a:xfrm>
          <a:prstGeom prst="rect">
            <a:avLst/>
          </a:prstGeo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Druhy akreditivů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 odvolatelný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 neodvolatelný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Pokud není stanoveno jinak, je neodvolatelný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banka může změnit nebo zrušit pouze se souhlasem oprávněného a příkazce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 avizovaný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 oznamován oprávněnému prostřednictvím jiné (</a:t>
            </a: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avizující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banky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avizující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banka však není z akreditivu zavázána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 potvrzený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potvrzen další bankou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vzniká oprávněnému nárok na plnění vůči této bance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917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Smlouva o otevření akreditivu</a:t>
            </a:r>
            <a:endParaRPr lang="cs-CZ" altLang="cs-CZ" dirty="0">
              <a:ea typeface="ＭＳ Ｐゴシック" panose="020B0600070205080204" pitchFamily="34" charset="-128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9464" y="725153"/>
            <a:ext cx="7470888" cy="4660900"/>
          </a:xfrm>
          <a:prstGeom prst="rect">
            <a:avLst/>
          </a:prstGeo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Druhy akreditivů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 dokumentární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 praxi nejčastější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banka je povinna přezkoumat s odbornou péčí vzájemnou souvislost předložených dokumentů, zda odpovídají podmínkám akreditivní listiny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většinou doklady o odeslání zboží a jeho převzetí k přepravě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 revolvingový (obnovující se)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spočívá v závazku banky po každém čerpání akreditované částky obnovit platební závazek do výše vyčerpané částky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 to dlouhodobá záruka banky za platby příkazce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9943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Smlouva o otevření akreditivu</a:t>
            </a:r>
            <a:endParaRPr lang="cs-CZ" dirty="0"/>
          </a:p>
        </p:txBody>
      </p:sp>
      <p:sp>
        <p:nvSpPr>
          <p:cNvPr id="13926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1520" y="771550"/>
            <a:ext cx="7488832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Výhody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 prodávajícího nehrozí situace, že by kupující zdržoval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či jiným způsobem ovlivňoval placení (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placení má slíbeno od banky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kupující má zajištěno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že platba bude provedena pouze pokud budou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splněny dohodnuté akreditivní podmínky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1800" b="1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Nevýhody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zpracování akreditivu bývá často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složité a zdlouhavé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změnu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akreditivu lze provádět pouze se souhlasem všech zúčastněných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vysoké náklady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na jeho zřízení a realizaci </a:t>
            </a:r>
          </a:p>
        </p:txBody>
      </p:sp>
    </p:spTree>
    <p:extLst>
      <p:ext uri="{BB962C8B-B14F-4D97-AF65-F5344CB8AC3E}">
        <p14:creationId xmlns:p14="http://schemas.microsoft.com/office/powerpoint/2010/main" val="41404856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inkasu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66340" y="771550"/>
            <a:ext cx="7618028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pojem:</a:t>
            </a:r>
            <a:r>
              <a:rPr lang="cs-CZ" altLang="cs-CZ" sz="165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5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inkaso představuje bankovní obchod, při kterém se obstaravatel inkasa zavazuje obstarat pro příkazce přijetí peněžitého plnění, popřípadě jiného inkasního úkonu, jakým může být např. přijetí cenných papírů nebo předložení směnky k akceptaci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nepožaduje pro smlouvu o inkasu písemnou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účastníky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obstaravatel inkasa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(většinou banka), jakožto osoba, která zavazuje obstarat pro příkazce přijetí peněžní částky nebo jiný inkasní úkon od třetí osoby, 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příkazce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zavazuje zaplatit obstaravateli inkasa odměnu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výše 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peněžní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částky, jejíž inkaso má obstaravatel inkasa obstarat, či jiného inkasního úkonu, 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třetí osoby povinné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 inkasa</a:t>
            </a: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X sjednání výše odměny není podstatnou náležitostí smlouvy o inkasu, jelikož dle ust. § 2694 odst. 2 NOZ platí, že není-li výše odměny ujednána, zaplatí příkazce obstaravateli inkasa odměnu obvyklou v době uzavření smlouvy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165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3967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inkasu</a:t>
            </a:r>
            <a:endParaRPr lang="cs-CZ" altLang="cs-CZ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528" y="846661"/>
            <a:ext cx="7344816" cy="426720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75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tzv. dokumentární inkaso:</a:t>
            </a:r>
            <a:r>
              <a:rPr lang="cs-CZ" altLang="cs-CZ" sz="187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7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podstata spočívá v tom, že inkasní úkon je vázán na vydání dokumentů (např. dokumenty k převzetí zboží, daňový doklad, pojistky, apod.) té osobě, která má inkasní úkon - zpravidla tedy platbu - provést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75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obstaravatel inkasa se vůči příkazci zavazuje vydat třetí osobě dokumenty, zaplatí-li tato osoba proti vydání dokumentů určitou peněžní částku, nebo provést před vydáním dokumentů jiný inkasní úkon, a příkazce se zavazuje zaplatit obstaravateli inkasa odměnu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988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Př. smlouva o inkasu zajišťující plnění z kupní smlouvy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029" y="771550"/>
            <a:ext cx="7423315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 inkasu uzavírá s bankou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prodávající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Prodávající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při ní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předkládá bance dokumenty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 pověřením jejich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předání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kupujícímu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proti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zaplacení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kupní ceny nebo akceptaci směnky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Banka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obstarává plnění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od kupujícího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proti předání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dokumentů, které umožňují nakládání se zbožím ze strany kupujícího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nezkoumá formální správnost listin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zhodnocení právní kvality listin tak nese kupující – může odmítnout poskytnutí plnění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Prodávající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má jistotu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že odběratel se nedostane k dokumentům dříve než zaplatí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Prodávající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nese riziko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že kupující neodebere příslušné dokumenty a nezaplatí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Lze snížit některou z forem zajištění (bankovní záruka nebo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pojištění rizika nepřevzetí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9335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Smlouva o inkasu</a:t>
            </a:r>
            <a:endParaRPr lang="cs-CZ" dirty="0"/>
          </a:p>
        </p:txBody>
      </p:sp>
      <p:sp>
        <p:nvSpPr>
          <p:cNvPr id="147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744527"/>
            <a:ext cx="7416824" cy="3913187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dokumentární inkaso má zpravidla dvě formy, které rozlišujeme dle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inkasního úkonu:</a:t>
            </a: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D/P (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Documents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against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payment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– dokumenty proti placení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banka vydá příslušné dokumenty oproti okamžitému zaplacení příslušné částky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D/A (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Documents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against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acceptance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– dokumenty proti akceptaci směnky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banka vydá kupujícímu příslušné dokumenty proti akceptaci směnky, která je obvykle 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splatná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30-180 dnů po viděné nebo má fixní splatnost 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kupující (plátce) se stává vlastníkem zboží před lhůtou splatnosti, může s ním nakládat –např. prodat a tím získat prostředky na zaplacení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prodávající nese do data splatnosti platební riziko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309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Smlouva o inkasu</a:t>
            </a:r>
            <a:endParaRPr lang="cs-CZ" dirty="0"/>
          </a:p>
        </p:txBody>
      </p:sp>
      <p:sp>
        <p:nvSpPr>
          <p:cNvPr id="14848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88" y="843558"/>
            <a:ext cx="7239148" cy="3046412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Výhody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nízká finanční náročnost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(levnější než dokumentární akreditiv - banka (dovozce) není povinná zkoumat správnost listin )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menší administrativní náročnost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dovozce nemusí vázat své finanční prostředky před obdržením zboží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Nevýhody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riziko prodávajícího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spojené s projevem vůle kupujícího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zda-</a:t>
            </a:r>
            <a:r>
              <a:rPr lang="cs-CZ" altLang="cs-CZ" sz="1800" u="sng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li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převezme </a:t>
            </a:r>
          </a:p>
          <a:p>
            <a:pPr lvl="2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proti případnému neodebrání zboží ze strany kupujícího se lze pojistit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87203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Smlouva o úvěru</a:t>
            </a:r>
            <a:endParaRPr lang="cs-CZ" altLang="cs-CZ" b="1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88832" cy="464502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upravena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v rámci závazkových vztahů z titulu „přenechání věci k užití jinému</a:t>
            </a:r>
            <a:r>
              <a:rPr lang="cs-CZ" altLang="en-US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“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(§ 2189 až § 2400 NOZ)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podstata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– úvěrující se zavazuje, že úvěrovanému poskytne na jeho požádání a v jeho prospěch peněžní prostředky do určité částky, a úvěrovaný se zavazuje poskytnuté peněžní prostředky vrátit a zaplatit úroky.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 uzavřena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dohodou o poskytnutí peněžních prostředků, nikoli jejich faktickým poskytnutím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nepožaduje pro smlouvu o úvěru písemnou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účastníky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úvěrující (věřitel)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zavazuje, že úvěrovanému poskytne na jeho požádání a v jeho prospěch peněžní prostředky do určité částky, 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úvěrovaný (dlužník)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zavazuje poskytnuté peněžní prostředky vrátit a zaplatit úroky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náležitosti:</a:t>
            </a:r>
            <a:endParaRPr lang="cs-CZ" altLang="cs-CZ" sz="165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výše peněžních prostředků, které mají být poskytnuty, včetně určení měny úvěru, a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výše úroku (jakožto úplaty za dočasné poskytnutí peněžních prostředků)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15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40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Předmět nájmu</a:t>
            </a:r>
          </a:p>
        </p:txBody>
      </p:sp>
      <p:sp>
        <p:nvSpPr>
          <p:cNvPr id="8704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272808" cy="3394075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věc nemovitá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 část nemovité věci</a:t>
            </a:r>
          </a:p>
          <a:p>
            <a:pPr lvl="1" algn="just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věc movitá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musí být nezuživatelná - taková, která se užíváním neztrácí, nespotřebovává, nýbrž opotřebovává, svou užitnou hodnotu tedy ztrácí postupně</a:t>
            </a:r>
          </a:p>
          <a:p>
            <a:pPr algn="just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45847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Smlouva o společnosti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88832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nahradila smlouvu o sdružení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podstata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je ve smluvním závazku alespoň dvou osob sdružit za společným účelem i) činnosti (práce), nebo </a:t>
            </a:r>
            <a:r>
              <a:rPr lang="cs-CZ" altLang="cs-CZ" sz="165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věci, anebo </a:t>
            </a:r>
            <a:r>
              <a:rPr lang="cs-CZ" altLang="cs-CZ" sz="165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iii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obojí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rozlišují se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společnosti i) pracovní, </a:t>
            </a:r>
            <a:r>
              <a:rPr lang="cs-CZ" altLang="cs-CZ" sz="165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kapitálové a </a:t>
            </a:r>
            <a:r>
              <a:rPr lang="cs-CZ" altLang="cs-CZ" sz="165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iii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smíšené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společný účel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není předepsán, může být tedy v mezích právního řádu jakýkoli, hospodářský (výdělečný) i nevýdělečný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společnost (dle ust. § 2716 a násl. NOZ)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nemá vlastní právní osobnost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;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nejedná se o právnickou osobu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 zákonem vyžadována obligatorní písemná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ALE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pokud se však společníci zavazují k vkladům (přínosům), vyžaduje se písemné (a společníky podepsané) provedení soupisu hodnot, které se jednotliví společníci zavázali do společnosti vložit)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účastníky</a:t>
            </a:r>
            <a:r>
              <a:rPr lang="cs-CZ" altLang="cs-CZ" sz="165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jsou osoby, které se zavázaly sdružit jako společníci za společným účelem činnosti nebo věci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sjednání společného účelu, a soupis vkladů společníků jimi podepsaný (bylo-li společníky ujednáno sdružení majetku)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 dluhů vzešlých ze společné činnosti jsou tak společníci </a:t>
            </a:r>
            <a:r>
              <a:rPr lang="cs-CZ" altLang="cs-CZ" sz="165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zavázáni vůči třetím</a:t>
            </a:r>
            <a:r>
              <a:rPr lang="cs-CZ" altLang="cs-CZ" sz="165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osobám solidárně, tj. společně a nerozdílně</a:t>
            </a:r>
          </a:p>
        </p:txBody>
      </p:sp>
    </p:spTree>
    <p:extLst>
      <p:ext uri="{BB962C8B-B14F-4D97-AF65-F5344CB8AC3E}">
        <p14:creationId xmlns:p14="http://schemas.microsoft.com/office/powerpoint/2010/main" val="22125604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Smlouva o tiché společnosti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88832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podstata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tichý společník zavazuje k vkladu, kterým se bude podílet po celou dobu trvání tiché společnosti na výsledcích podnikání podnikatele, a podnikatel se zavazuje platit tichému společníkovi podíl na zisku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oboustranný závazkový vztah mezi účastníky smlouvy, tj. tichým společníkem a podnikatelem, přičemž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právní poměr tichého společníka je v podstatě poměrem věřitelským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kvalifikovaným účastí na zisku a ztrátě; tichý společník je věřitelem hlavního společníka jako jediného vlastníka a provozovatele závodu, stejně jako ten, kdo dal zápůjčku majiteli závodu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může být ujednána i k účasti tichého společníka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jen na provozu některého ze závodů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podnikatele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tichá společnost (dle ust. § 2747 a násl. NOZ)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nemá vlastní právní osobnost;  nejedná se o právnickou osobu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 zákonem vyžadována obligatorní písemná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</a:t>
            </a:r>
          </a:p>
        </p:txBody>
      </p:sp>
    </p:spTree>
    <p:extLst>
      <p:ext uri="{BB962C8B-B14F-4D97-AF65-F5344CB8AC3E}">
        <p14:creationId xmlns:p14="http://schemas.microsoft.com/office/powerpoint/2010/main" val="4386228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tiché společnosti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16824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účastníky</a:t>
            </a:r>
            <a:endParaRPr lang="cs-CZ" altLang="cs-CZ" sz="18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lphaLcParenR"/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tichý společník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jakožto poskytovatel vkladu na straně jedné 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AutoNum type="alphaLcParenR"/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podnikatel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jakožto příjemce vkladu a osoba povinná platit tichému společníkovi podíl na zisku na straně druhé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tichý společník se nestává spolupodnikatelem;  nicméně není vyloučeno, aby byl také podnikatel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 určitých případech zákon zakládá ručitelský závazek tichého společníka za podnikatele 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- závazek tichého společníka k poskytnutí vkladu podnikateli, určení předmětu a hodnoty vkladu (tj. přesné vymezení předmětu vkladu s jeho ohodnocením), a závazek podnikatele platit tichému společníkovi podíl na zisku</a:t>
            </a:r>
          </a:p>
        </p:txBody>
      </p:sp>
    </p:spTree>
    <p:extLst>
      <p:ext uri="{BB962C8B-B14F-4D97-AF65-F5344CB8AC3E}">
        <p14:creationId xmlns:p14="http://schemas.microsoft.com/office/powerpoint/2010/main" val="3986400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Smlouva o výkonu funkce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16824" cy="459105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práva a povinnosti mezi obchodní korporací a členem jejího orgánu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se řídí přiměřeně: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i) ustanoveními občanského zákoníku o příkazu, ledaže 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ze smlouvy o výkonu funkce, byla-li uzavřena, 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iii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 nebo ze ZOK plyne něco jiného.  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 tedy neukládá obchodním korporacím ani členům jejich orgánů povinnost uzavřít smlouvu o výkonu funkce dle ZOK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smlouva o výkonu funkce se v kapitálové společnosti sjednává písemně a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schvaluje ji, včetně jejích změn, nejvyšší orgán společnosti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tj. VH  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obligatorní písemná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forma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 vyžadována pouze v případech smluv uzavíraných se členy orgánů kapitálových obchodních společností (společnosti s ručením omezeným, akciové společnosti)</a:t>
            </a:r>
          </a:p>
          <a:p>
            <a:pPr marL="342900" lvl="1" indent="0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nevyžaduje se tedy v případech osobních společností (veřejné obchodní společnosti, komanditní společnosti) a družstva </a:t>
            </a:r>
          </a:p>
        </p:txBody>
      </p:sp>
    </p:spTree>
    <p:extLst>
      <p:ext uri="{BB962C8B-B14F-4D97-AF65-F5344CB8AC3E}">
        <p14:creationId xmlns:p14="http://schemas.microsoft.com/office/powerpoint/2010/main" val="20041803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ea typeface="ＭＳ Ｐゴシック" panose="020B0600070205080204" pitchFamily="34" charset="-128"/>
              </a:rPr>
              <a:t>Smlouva o výkonu funkce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1552" y="843558"/>
            <a:ext cx="7674823" cy="459105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5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povinný obsah z hlediska odměny </a:t>
            </a: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 výkon funkce: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vymezení všech složek odměn, které náleží nebo mohou náležet členovi orgánu, včetně případného věcného plnění, úhrad do systému penzijního připojištění nebo dalšího plnění; 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výše odměny nebo způsobu jejího výpočtu a její podoby; 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určení pravidel pro výplatu zvláštních odměn a podílu na zisku pro člena orgánu, pokud mohou být přiznány; </a:t>
            </a:r>
          </a:p>
          <a:p>
            <a:pPr marL="642938" lvl="1" indent="-342900" algn="just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údaje o výhodách nebo odměnách člena orgánu spočívajících v převodu účastnických cenných papírů (má-li být odměna poskytnuta v této podobě).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není-li odměňování ve smlouvě o výkonu funkce sjednáno v souladu se ZOK, </a:t>
            </a:r>
            <a:r>
              <a:rPr lang="cs-CZ" altLang="cs-CZ" sz="15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platí, že výkon funkce je bezplatný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 přiměřeného použití </a:t>
            </a:r>
            <a:r>
              <a:rPr lang="cs-CZ" altLang="cs-CZ" sz="15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smlouvy o příkazu </a:t>
            </a: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pak vyplývá:</a:t>
            </a:r>
          </a:p>
          <a:p>
            <a:pPr marL="642938" lvl="1" indent="-342900" algn="just">
              <a:lnSpc>
                <a:spcPct val="80000"/>
              </a:lnSpc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i nárok na úhradu nákladů účelně vynaložených při výkonu funkce (např. jízdné, cestovní výdaje, náklady na ubytování, telekomunikační poplatky, apod.)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smlouva o výkonu funkce a </a:t>
            </a:r>
            <a:r>
              <a:rPr lang="cs-CZ" altLang="cs-CZ" sz="15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souběžný pracovní poměr člena orgánu společnosti</a:t>
            </a: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</a:t>
            </a:r>
          </a:p>
          <a:p>
            <a:pPr marL="642938" lvl="1" indent="-342900" algn="just">
              <a:lnSpc>
                <a:spcPct val="80000"/>
              </a:lnSpc>
            </a:pP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ze ZOK vyplývá, že člen statutárního orgánu společnosti může být současně i jejím zaměstnancem</a:t>
            </a:r>
          </a:p>
          <a:p>
            <a:pPr marL="642938" lvl="1" indent="-342900" algn="just">
              <a:lnSpc>
                <a:spcPct val="80000"/>
              </a:lnSpc>
            </a:pPr>
            <a:r>
              <a:rPr lang="cs-CZ" altLang="cs-CZ" sz="15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ALE</a:t>
            </a:r>
            <a:r>
              <a:rPr lang="cs-CZ" altLang="cs-CZ" sz="15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pracovní náplň se nesmí jakkoli překrývat s činnostmi, které zákon svěřuje do kompetence statutárního orgánu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sz="1725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642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Povinnosti pronajímatele</a:t>
            </a:r>
          </a:p>
        </p:txBody>
      </p:sp>
      <p:sp>
        <p:nvSpPr>
          <p:cNvPr id="88067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394075"/>
          </a:xfrm>
          <a:prstGeom prst="rect">
            <a:avLst/>
          </a:prstGeo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Pronajímatel je povinen:</a:t>
            </a:r>
          </a:p>
          <a:p>
            <a:pPr algn="just"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přenechat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věc nájemci - aby ji mohl užívat k ujednanému nebo obvyklému účelu </a:t>
            </a:r>
          </a:p>
          <a:p>
            <a:pPr algn="just"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udržovat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věc v takovém stavu, aby mohla sloužit užívání</a:t>
            </a:r>
          </a:p>
          <a:p>
            <a:pPr algn="just"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zajistit nájemci nerušené užívání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věci po dobu nájmu, a to jednak nerušené opravami a pak nerušené třetími osobami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někdy potřeba provést nezbytnou opravu věci</a:t>
            </a:r>
          </a:p>
        </p:txBody>
      </p:sp>
    </p:spTree>
    <p:extLst>
      <p:ext uri="{BB962C8B-B14F-4D97-AF65-F5344CB8AC3E}">
        <p14:creationId xmlns:p14="http://schemas.microsoft.com/office/powerpoint/2010/main" val="269516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Povinnosti nájemce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394075"/>
          </a:xfrm>
          <a:prstGeom prst="rect">
            <a:avLst/>
          </a:prstGeo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Nájemce je povinen:</a:t>
            </a:r>
          </a:p>
          <a:p>
            <a:pPr algn="just"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užívat věc jako řádný hospodář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 ujednanému účelu</a:t>
            </a:r>
          </a:p>
          <a:p>
            <a:pPr algn="just"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platit nájemné</a:t>
            </a:r>
          </a:p>
          <a:p>
            <a:pPr algn="just"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povinnost oznamovací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- nájemce je povinen oznámit pronajímateli, že věc má vadu</a:t>
            </a:r>
          </a:p>
          <a:p>
            <a:pPr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 skončení nájmu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odevzdat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pronajímateli věc v místě, kde ji převzal</a:t>
            </a:r>
          </a:p>
        </p:txBody>
      </p:sp>
    </p:spTree>
    <p:extLst>
      <p:ext uri="{BB962C8B-B14F-4D97-AF65-F5344CB8AC3E}">
        <p14:creationId xmlns:p14="http://schemas.microsoft.com/office/powerpoint/2010/main" val="3362393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Skončení nájmu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272808" cy="3394075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Uplynutím doby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obnovení mlčky - užívá-li nájemce věc i po uplynutí sjednané doby a pronajímatel ho do jednoho měsíce nevyzve, aby mu věc odevzdal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Zánikem věci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Výpovědí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- 2 případy: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 na dobu určitou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- jen tehdy, byly-li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ve smlouvě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zároveň ujednány důvody výpovědi a výpovědní doba, případně z důvodů stanovených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zákonem</a:t>
            </a:r>
          </a:p>
          <a:p>
            <a:pPr lvl="1" algn="just">
              <a:lnSpc>
                <a:spcPct val="80000"/>
              </a:lnSpc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 na dobu neurčitou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- i bez uvedení důvodu, přičemž výpovědní doba činí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jeden měsíc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byla-li předmětem nájmu věc movitá, resp.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tři měsíce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jedná-li se o věc nemovitou</a:t>
            </a:r>
          </a:p>
        </p:txBody>
      </p:sp>
    </p:spTree>
    <p:extLst>
      <p:ext uri="{BB962C8B-B14F-4D97-AF65-F5344CB8AC3E}">
        <p14:creationId xmlns:p14="http://schemas.microsoft.com/office/powerpoint/2010/main" val="2021812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ea typeface="ＭＳ Ｐゴシック" panose="020B0600070205080204" pitchFamily="34" charset="-128"/>
              </a:rPr>
              <a:t>Smlouva o pachtu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488832" cy="4537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i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Pachtovní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smlouvou se </a:t>
            </a:r>
            <a:r>
              <a:rPr lang="cs-CZ" altLang="cs-CZ" sz="18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propachtovatel zavazuje 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přenechat pachtýři věc k dočasnému užívání a požívání a </a:t>
            </a:r>
            <a:r>
              <a:rPr lang="cs-CZ" altLang="cs-CZ" sz="1800" b="1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pachtýř se 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zavazuje platit za to propachtovateli </a:t>
            </a:r>
            <a:r>
              <a:rPr lang="cs-CZ" altLang="cs-CZ" sz="1800" i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pachtovné</a:t>
            </a:r>
            <a:r>
              <a:rPr lang="cs-CZ" altLang="cs-CZ" sz="1800" i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800" i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rozdíl oproti nájmu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- rozdílná hospodářská funkce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nájem = pouze k užívání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pacht = k požívání -  předpokládá činnost pachtýře, aby dosáhl určitého výnosu, který mu celý připadá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z hlediska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formy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OZ u </a:t>
            </a: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smlouvy nevyžaduje obligatorní písemnou formu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účastníci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smlouvy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propachtovatel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zavazuje přenechat pachtýři věc k dočasnému užívání a požívání </a:t>
            </a:r>
          </a:p>
          <a:p>
            <a:pPr lvl="1" algn="just" eaLnBrk="1" hangingPunct="1">
              <a:lnSpc>
                <a:spcPct val="80000"/>
              </a:lnSpc>
              <a:spcBef>
                <a:spcPts val="0"/>
              </a:spcBef>
            </a:pP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pachtýř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jakožto osoba, která se za užívání a požívání propachtované věci zavazuje platit propachtovateli </a:t>
            </a: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pachtovné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nebo poskytnout poměrnou část výnosu z věci. 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647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panose="020B0600070205080204" pitchFamily="34" charset="-128"/>
              </a:rPr>
              <a:t>Smlouva o pachtu</a:t>
            </a:r>
            <a:endParaRPr lang="cs-CZ" dirty="0"/>
          </a:p>
        </p:txBody>
      </p:sp>
      <p:sp>
        <p:nvSpPr>
          <p:cNvPr id="93186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390627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mezi </a:t>
            </a: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podstatné náležitosti</a:t>
            </a:r>
            <a:r>
              <a:rPr lang="cs-CZ" altLang="cs-CZ" sz="1800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smlouvy patří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specifikace věcí, které jsou předmětem pachtu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ujednání výše úplaty (nájemného)</a:t>
            </a:r>
          </a:p>
          <a:p>
            <a:pPr lvl="2" algn="just">
              <a:lnSpc>
                <a:spcPct val="9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buď ve formě </a:t>
            </a:r>
            <a:r>
              <a:rPr lang="cs-CZ" altLang="cs-CZ" sz="18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pachtovného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nebo ve formě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naturálií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(poměrné části výnosu z věci), nebo jejich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kombinací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(dále také jen </a:t>
            </a: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pachtovné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). </a:t>
            </a:r>
          </a:p>
          <a:p>
            <a:pPr lvl="2" algn="just">
              <a:lnSpc>
                <a:spcPct val="90000"/>
              </a:lnSpc>
            </a:pPr>
            <a:r>
              <a:rPr lang="cs-CZ" altLang="cs-CZ" sz="1800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pachtovné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může být stanovenou pevnou částkou nebo proměnlivou částkou, v závislosti na výnosu z pachtu. </a:t>
            </a:r>
          </a:p>
          <a:p>
            <a:pPr algn="just">
              <a:lnSpc>
                <a:spcPct val="90000"/>
              </a:lnSpc>
            </a:pPr>
            <a:r>
              <a:rPr lang="cs-CZ" altLang="cs-CZ" sz="1800" b="1" u="sng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předmět pachtu</a:t>
            </a:r>
            <a:endParaRPr lang="cs-CZ" altLang="cs-CZ" sz="1800" u="sng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pouze </a:t>
            </a:r>
            <a:r>
              <a:rPr lang="cs-CZ" altLang="cs-CZ" sz="18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věc, která je schopná užitek přinášet </a:t>
            </a:r>
            <a:r>
              <a:rPr lang="cs-CZ" altLang="cs-CZ" sz="18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(tj. věc plodivá, plodonosná, přinášející výnos, ať již jsou výnosem plody naturální nebo civilní);</a:t>
            </a:r>
          </a:p>
        </p:txBody>
      </p:sp>
    </p:spTree>
    <p:extLst>
      <p:ext uri="{BB962C8B-B14F-4D97-AF65-F5344CB8AC3E}">
        <p14:creationId xmlns:p14="http://schemas.microsoft.com/office/powerpoint/2010/main" val="408430409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2692</TotalTime>
  <Words>4690</Words>
  <Application>Microsoft Macintosh PowerPoint</Application>
  <PresentationFormat>Předvádění na obrazovce (16:9)</PresentationFormat>
  <Paragraphs>415</Paragraphs>
  <Slides>44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Tahoma</vt:lpstr>
      <vt:lpstr>Times New Roman</vt:lpstr>
      <vt:lpstr>SLU</vt:lpstr>
      <vt:lpstr>Závazkové právo</vt:lpstr>
      <vt:lpstr>Přenechání věci k užití jinému </vt:lpstr>
      <vt:lpstr>Nájemní smlouva</vt:lpstr>
      <vt:lpstr>Předmět nájmu</vt:lpstr>
      <vt:lpstr>Povinnosti pronajímatele</vt:lpstr>
      <vt:lpstr>Povinnosti nájemce</vt:lpstr>
      <vt:lpstr>Skončení nájmu</vt:lpstr>
      <vt:lpstr>Smlouva o pachtu</vt:lpstr>
      <vt:lpstr>Smlouva o pachtu</vt:lpstr>
      <vt:lpstr>Zápůjčka</vt:lpstr>
      <vt:lpstr>Závazky ze smluv příkazního typu</vt:lpstr>
      <vt:lpstr>Příkazní smlouva</vt:lpstr>
      <vt:lpstr>Příkazní smlouva</vt:lpstr>
      <vt:lpstr>Smlouva o zprostředkování</vt:lpstr>
      <vt:lpstr>Smlouva o zprostředkování</vt:lpstr>
      <vt:lpstr>Smlouva komisionářská </vt:lpstr>
      <vt:lpstr>Smlouva komisionářská </vt:lpstr>
      <vt:lpstr>Smlouva zasílatelská</vt:lpstr>
      <vt:lpstr>Smlouva zasílatelská</vt:lpstr>
      <vt:lpstr>Smlouva zasílatelská</vt:lpstr>
      <vt:lpstr>Smlouva o obchodním zastoupení</vt:lpstr>
      <vt:lpstr>Smlouva o obchodním zastoupení</vt:lpstr>
      <vt:lpstr>Smlouva o obchodním zastoupení</vt:lpstr>
      <vt:lpstr>Smlouva o obchodním zastoupení</vt:lpstr>
      <vt:lpstr>Smlouva o obchodním zastoupení</vt:lpstr>
      <vt:lpstr>Smlouva o účtu</vt:lpstr>
      <vt:lpstr>Smlouva o účtu</vt:lpstr>
      <vt:lpstr>Smlouva o jednorázovém vkladu</vt:lpstr>
      <vt:lpstr>Smlouva o otevření akreditivu</vt:lpstr>
      <vt:lpstr>Smlouva o otevření akreditivu</vt:lpstr>
      <vt:lpstr>Smlouva o otevření akreditivu</vt:lpstr>
      <vt:lpstr>Smlouva o otevření akreditivu</vt:lpstr>
      <vt:lpstr>Smlouva o otevření akreditivu</vt:lpstr>
      <vt:lpstr>Smlouva o inkasu</vt:lpstr>
      <vt:lpstr>Smlouva o inkasu</vt:lpstr>
      <vt:lpstr>Př. smlouva o inkasu zajišťující plnění z kupní smlouvy</vt:lpstr>
      <vt:lpstr>Smlouva o inkasu</vt:lpstr>
      <vt:lpstr>Smlouva o inkasu</vt:lpstr>
      <vt:lpstr>Smlouva o úvěru</vt:lpstr>
      <vt:lpstr>Smlouva o společnosti</vt:lpstr>
      <vt:lpstr>Smlouva o tiché společnosti</vt:lpstr>
      <vt:lpstr>Smlouva o tiché společnosti</vt:lpstr>
      <vt:lpstr>Smlouva o výkonu funkce</vt:lpstr>
      <vt:lpstr>Smlouva o výkonu funkce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Gongol</cp:lastModifiedBy>
  <cp:revision>71</cp:revision>
  <dcterms:created xsi:type="dcterms:W3CDTF">2016-07-06T15:42:34Z</dcterms:created>
  <dcterms:modified xsi:type="dcterms:W3CDTF">2020-05-25T20:15:10Z</dcterms:modified>
</cp:coreProperties>
</file>