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</p:sldMasterIdLst>
  <p:notesMasterIdLst>
    <p:notesMasterId r:id="rId42"/>
  </p:notesMasterIdLst>
  <p:sldIdLst>
    <p:sldId id="292" r:id="rId4"/>
    <p:sldId id="293" r:id="rId5"/>
    <p:sldId id="294" r:id="rId6"/>
    <p:sldId id="338" r:id="rId7"/>
    <p:sldId id="375" r:id="rId8"/>
    <p:sldId id="367" r:id="rId9"/>
    <p:sldId id="340" r:id="rId10"/>
    <p:sldId id="359" r:id="rId11"/>
    <p:sldId id="342" r:id="rId12"/>
    <p:sldId id="344" r:id="rId13"/>
    <p:sldId id="368" r:id="rId14"/>
    <p:sldId id="339" r:id="rId15"/>
    <p:sldId id="341" r:id="rId16"/>
    <p:sldId id="343" r:id="rId17"/>
    <p:sldId id="370" r:id="rId18"/>
    <p:sldId id="346" r:id="rId19"/>
    <p:sldId id="347" r:id="rId20"/>
    <p:sldId id="371" r:id="rId21"/>
    <p:sldId id="366" r:id="rId22"/>
    <p:sldId id="360" r:id="rId23"/>
    <p:sldId id="361" r:id="rId24"/>
    <p:sldId id="362" r:id="rId25"/>
    <p:sldId id="363" r:id="rId26"/>
    <p:sldId id="381" r:id="rId27"/>
    <p:sldId id="348" r:id="rId28"/>
    <p:sldId id="349" r:id="rId29"/>
    <p:sldId id="372" r:id="rId30"/>
    <p:sldId id="377" r:id="rId31"/>
    <p:sldId id="380" r:id="rId32"/>
    <p:sldId id="379" r:id="rId33"/>
    <p:sldId id="373" r:id="rId34"/>
    <p:sldId id="374" r:id="rId35"/>
    <p:sldId id="350" r:id="rId36"/>
    <p:sldId id="351" r:id="rId37"/>
    <p:sldId id="352" r:id="rId38"/>
    <p:sldId id="353" r:id="rId39"/>
    <p:sldId id="364" r:id="rId40"/>
    <p:sldId id="365" r:id="rId41"/>
  </p:sldIdLst>
  <p:sldSz cx="9144000" cy="6858000" type="screen4x3"/>
  <p:notesSz cx="6858000" cy="9144000"/>
  <p:custShowLst>
    <p:custShow name="Vlastní prezentace 1" id="0">
      <p:sldLst/>
    </p:custShow>
  </p:custShowLst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63" autoAdjust="0"/>
    <p:restoredTop sz="94708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3BF05A-4123-44A6-BB40-7CDDE234FD1B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93C129-2FB5-4090-B988-A0EBD56A0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106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0B889-A3FB-49D0-A95D-825FC1F9397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3C129-2FB5-4090-B988-A0EBD56A061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454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931D-1F93-426A-9DA2-BA9132D47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C018A-7B50-402A-A98E-3CB8565F23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7C35-1385-4DF7-A709-321C144A39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452C-8D74-44FB-A54A-1801BFF046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3F88-710E-402C-9AAB-159A1B86C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A5FCC-4222-4346-B876-57AF40B4C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3C8F6-72B6-490E-9286-08814A064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B8DD5-C2C1-4783-9420-DD711A7A4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743D-4323-44DC-A214-6422580DF7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EFE1-1332-42F3-BD6D-E619F9948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F99A-C7AA-4050-82C4-8ED381FAC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CA31-082B-40D8-ACED-F4D32EAFA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3E41-A160-4C87-9849-43F92432D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A0EE5-A320-46FE-9D72-3BBD5A1F83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C1A1-0737-4628-8EB5-9E4572034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9AF3-349D-406C-8400-6861CB650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050BA-991B-443C-8706-A9099B4123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2B921-232F-424D-832C-366490908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9E61B-17F9-4917-BC47-EC4EAABAD3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4FC0-1341-4CB8-AF7C-CD7D66011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F001A-57FF-4D65-A51C-B975B554F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0D1D7-B8EA-4231-A6DB-E61DA981A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584B-90BE-4505-BF27-6E3C4D742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7CFD-C615-43B7-9962-B0E93E48DF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4391F-990B-4CF4-9CFF-40FF37195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120E-E649-4672-AAF8-48A53846C9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286000" cy="59769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705600" cy="59769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6334C-DB7B-4E74-8870-54EB6D558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4B01-CB41-4C67-A70A-373E67DD3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E736-CD57-48D1-8B2F-38828EACA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A4CD-52BE-4584-941B-43CBC387C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70F6-30E5-40AB-8B6A-0306CA34B1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35606-E65D-4D22-B683-90FC2330F5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5108D-2727-4A11-ADB3-718AE871A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C9CA15C5-B806-4D3D-9838-84FDE5C82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06BC2630-AAD8-4B64-8B02-FEEE58490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96975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D249A3A-161D-4296-BDBB-9CA7AB683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5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6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7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8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9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0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1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Word_2007_Document5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2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7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3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8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4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2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3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4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Podniková ekonomika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>
            <a:normAutofit/>
          </a:bodyPr>
          <a:lstStyle/>
          <a:p>
            <a:pPr marL="457200" indent="-457200">
              <a:spcAft>
                <a:spcPct val="60000"/>
              </a:spcAft>
              <a:buSzTx/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sz="2600" b="1" dirty="0" smtClean="0">
                <a:latin typeface="Times New Roman" pitchFamily="18" charset="0"/>
              </a:rPr>
              <a:t>Zásobovací a skladovací činnosti. Věcné řízení oběžného majetku. Optimalizační modely řízení zásob. Nedokončená výroba.</a:t>
            </a:r>
          </a:p>
          <a:p>
            <a:pPr marL="457200" indent="-457200" eaLnBrk="1" hangingPunct="1">
              <a:lnSpc>
                <a:spcPct val="60000"/>
              </a:lnSpc>
              <a:buFont typeface="Wingdings" pitchFamily="2" charset="2"/>
              <a:buNone/>
            </a:pPr>
            <a:endParaRPr lang="cs-CZ" sz="2600" b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Přednáška dne 01. 04. </a:t>
            </a:r>
            <a:r>
              <a:rPr lang="cs-CZ" i="1" smtClean="0">
                <a:latin typeface="Times New Roman" pitchFamily="18" charset="0"/>
              </a:rPr>
              <a:t>2020</a:t>
            </a:r>
            <a:endParaRPr lang="cs-CZ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Ing. Karel </a:t>
            </a:r>
            <a:r>
              <a:rPr lang="cs-CZ" i="1" dirty="0" err="1" smtClean="0">
                <a:latin typeface="Times New Roman" pitchFamily="18" charset="0"/>
              </a:rPr>
              <a:t>Stelmach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Ph.D</a:t>
            </a:r>
            <a:r>
              <a:rPr lang="cs-CZ" i="1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857250"/>
            <a:ext cx="8001000" cy="6000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Pojistná zásoba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kryje výkyvy v dodávkách a odběru běžné zásoby</a:t>
            </a:r>
            <a:endParaRPr lang="cs-CZ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Technická zásoba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kryje potřebu materiálu před použitím ve výrobním procesu, který vyžaduje „přípravu“ před použitím (sušení dřeva, homogenizace rud, zrání odlitků)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Sezónní zásoba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kryje spotřebu, která: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probíhá rovnoměrně během celého roku, ale zásobu je možné doplňovat jen po určité období,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má sezonní charakter, ale zásoba se tvoří trvale v průběhu celého roku, 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má sezonní charakter, možnost tvorby zásoby rovněž vykazuje tyto znaky.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25" indent="-4476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Havarijní zásoba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má svoje uplatnění zejména u náhradních dílů,</a:t>
            </a:r>
          </a:p>
          <a:p>
            <a:pPr marL="809625" indent="-4476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 pořizuje za předpokladu, že očekávaný nárůst ceny předmětného materiálu bude mít natolik negativní dopad na „budoucí náklady“, že se vyplatí nákup materiálu za nižší cenu + náklady na skladování.</a:t>
            </a:r>
          </a:p>
          <a:p>
            <a:pPr marL="809625" indent="-447675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81075"/>
            <a:ext cx="8786812" cy="58769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Posláním 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zásob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je zajistit bezporuchový a plynulý výdej skladovaných položek  do 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spotřeby.  </a:t>
            </a:r>
            <a:r>
              <a:rPr lang="cs-CZ" b="1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Výše zásob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je dána  </a:t>
            </a:r>
            <a:r>
              <a:rPr lang="cs-CZ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výkonem výrobního zařízení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dodavatelskými podmínkami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(u výrobních zásob), </a:t>
            </a:r>
            <a:r>
              <a:rPr lang="cs-CZ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 faktorem jištění před poruchami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ve skladovací činnosti.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Poruchami  ve skladovací činnosti mohou být:</a:t>
            </a:r>
          </a:p>
          <a:p>
            <a:pPr marL="844550" lvl="1" indent="-44450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výkyvy či neplnění dodávek</a:t>
            </a:r>
            <a:r>
              <a:rPr lang="cs-CZ" sz="24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(od dodavatelů, z výrobního zařízení jedné fáze výroby pro následující fázi výroby, při odvádění výrobků z  výrobního procesu na sklad hotových výrobků),  </a:t>
            </a:r>
            <a:r>
              <a:rPr lang="cs-CZ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objemový nebo časový faktor</a:t>
            </a:r>
            <a:r>
              <a:rPr lang="cs-CZ" sz="24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vytváření zásob.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Pojistná zásoba, kryje odchylky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 plánované (předpokládané) průměrné spotřeby (s),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 plánovaného (předpokládaného) dodacího cyklu (c),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 plánované (předpokládané) výše dodávky (D).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Výše pojistné zásoby je předmětem normování.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0" y="836613"/>
          <a:ext cx="9091613" cy="5424487"/>
        </p:xfrm>
        <a:graphic>
          <a:graphicData uri="http://schemas.openxmlformats.org/presentationml/2006/ole">
            <p:oleObj spid="_x0000_s5124" name="Document" r:id="rId3" imgW="6074887" imgH="36475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57188" y="1554163"/>
          <a:ext cx="8702675" cy="5303837"/>
        </p:xfrm>
        <a:graphic>
          <a:graphicData uri="http://schemas.openxmlformats.org/presentationml/2006/ole">
            <p:oleObj spid="_x0000_s6148" name="Document" r:id="rId3" imgW="5965355" imgH="36349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3343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výše pojistné zásoby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je výrazem míry jištění plynulé spotřeby příslušné položky zásob. Existuje řada metod výpočtu pojistné zásoby:</a:t>
            </a:r>
          </a:p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metoda statistická, (Synek, </a:t>
            </a:r>
            <a:r>
              <a:rPr lang="cs-CZ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Manažerská 	ekonomika,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str. 217</a:t>
            </a:r>
            <a:r>
              <a:rPr lang="cs-CZ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metoda rozdílová,</a:t>
            </a:r>
          </a:p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metoda s využitím koeficientu jištění,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 - </a:t>
            </a: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</a:rPr>
              <a:t>rozdílová metoda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0" y="1616075"/>
          <a:ext cx="9144000" cy="5241925"/>
        </p:xfrm>
        <a:graphic>
          <a:graphicData uri="http://schemas.openxmlformats.org/presentationml/2006/ole">
            <p:oleObj spid="_x0000_s7172" name="Document" r:id="rId3" imgW="5958173" imgH="36244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Modelový příklad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5875"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základě údajů v níže uvedené tabulce stanovte hodnotu pojistné zásoby </a:t>
            </a:r>
            <a:r>
              <a:rPr lang="cs-CZ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rozdílovou metodou</a:t>
            </a:r>
            <a:endParaRPr lang="en-US" b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 </a:t>
            </a:r>
            <a:r>
              <a:rPr lang="cs-CZ" sz="2400" b="1" i="1" smtClean="0">
                <a:latin typeface="Times New Roman" pitchFamily="18" charset="0"/>
              </a:rPr>
              <a:t>modelový</a:t>
            </a:r>
            <a:r>
              <a:rPr lang="cs-CZ" b="1" i="1" smtClean="0">
                <a:latin typeface="Times New Roman" pitchFamily="18" charset="0"/>
              </a:rPr>
              <a:t> </a:t>
            </a:r>
            <a:r>
              <a:rPr lang="cs-CZ" sz="2400" b="1" i="1" smtClean="0">
                <a:latin typeface="Times New Roman" pitchFamily="18" charset="0"/>
              </a:rPr>
              <a:t>příklad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714500"/>
          <a:ext cx="9144000" cy="5143500"/>
        </p:xfrm>
        <a:graphic>
          <a:graphicData uri="http://schemas.openxmlformats.org/presentationml/2006/ole">
            <p:oleObj spid="_x0000_s8196" name="Dokument" r:id="rId3" imgW="6342073" imgH="31809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Základní pojmy v oblasti řízení zásob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Běžná zásoba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Pojistná zásoba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Řízení a optimalizace zásob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Věcné řízení oběžného majetku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Řízení a optimalizace zásob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Výši zásob lze vyjádřit prostřednictvím:</a:t>
            </a:r>
          </a:p>
          <a:p>
            <a:pPr marL="960438" lvl="1" indent="-503238">
              <a:spcBef>
                <a:spcPct val="50000"/>
              </a:spcBef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Časového vyjádření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např.časová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norma zásob CN), </a:t>
            </a:r>
          </a:p>
          <a:p>
            <a:pPr marL="960438" lvl="1" indent="-503238">
              <a:spcBef>
                <a:spcPct val="50000"/>
              </a:spcBef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Naturálních jednotek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(kg, m3, ks, l, m2, atd.),</a:t>
            </a:r>
          </a:p>
          <a:p>
            <a:pPr marL="960438" lvl="1" indent="-503238">
              <a:spcBef>
                <a:spcPct val="50000"/>
              </a:spcBef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Hodnotového ocenění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(Kč),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125538"/>
          <a:ext cx="9144000" cy="5732462"/>
        </p:xfrm>
        <a:graphic>
          <a:graphicData uri="http://schemas.openxmlformats.org/presentationml/2006/ole">
            <p:oleObj spid="_x0000_s9220" name="Dokument" r:id="rId3" imgW="5759188" imgH="34253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052513"/>
          <a:ext cx="9144000" cy="5805487"/>
        </p:xfrm>
        <a:graphic>
          <a:graphicData uri="http://schemas.openxmlformats.org/presentationml/2006/ole">
            <p:oleObj spid="_x0000_s10244" name="Dokument" r:id="rId3" imgW="6655391" imgH="40807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11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196752"/>
          <a:ext cx="9113838" cy="4333875"/>
        </p:xfrm>
        <a:graphic>
          <a:graphicData uri="http://schemas.openxmlformats.org/presentationml/2006/ole">
            <p:oleObj spid="_x0000_s11268" name="Document" r:id="rId3" imgW="5771400" imgH="2745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Řízení a optimalizace zásob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Řízení zásob: </a:t>
            </a:r>
            <a:r>
              <a:rPr lang="cs-CZ" sz="2400" i="1" dirty="0" smtClean="0"/>
              <a:t>Optimalizace dodávky</a:t>
            </a:r>
            <a:endParaRPr lang="cs-CZ" sz="2400" i="1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0" y="1285875"/>
          <a:ext cx="9144000" cy="5572125"/>
        </p:xfrm>
        <a:graphic>
          <a:graphicData uri="http://schemas.openxmlformats.org/presentationml/2006/ole">
            <p:oleObj spid="_x0000_s12292" name="Dokument" r:id="rId3" imgW="5958173" imgH="435032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Řízení zásob: </a:t>
            </a:r>
            <a:r>
              <a:rPr lang="cs-CZ" i="1" dirty="0" smtClean="0"/>
              <a:t>Optimalizace dodávky</a:t>
            </a:r>
            <a:endParaRPr lang="cs-CZ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0" y="1571625"/>
          <a:ext cx="9144000" cy="3786188"/>
        </p:xfrm>
        <a:graphic>
          <a:graphicData uri="http://schemas.openxmlformats.org/presentationml/2006/ole">
            <p:oleObj spid="_x0000_s13316" name="Document" r:id="rId3" imgW="5958173" imgH="22817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Modelový příklad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0" y="1412875"/>
          <a:ext cx="8947150" cy="4464050"/>
        </p:xfrm>
        <a:graphic>
          <a:graphicData uri="http://schemas.openxmlformats.org/presentationml/2006/ole">
            <p:oleObj spid="_x0000_s14340" name="Dokument" r:id="rId3" imgW="5958173" imgH="263796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Modelový příklad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1329841"/>
              </p:ext>
            </p:extLst>
          </p:nvPr>
        </p:nvGraphicFramePr>
        <p:xfrm>
          <a:off x="-25400" y="1196752"/>
          <a:ext cx="9169400" cy="5200650"/>
        </p:xfrm>
        <a:graphic>
          <a:graphicData uri="http://schemas.openxmlformats.org/presentationml/2006/ole">
            <p:oleObj spid="_x0000_s75778" name="Dokument" r:id="rId3" imgW="8259943" imgH="4692953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472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460"/>
          </a:xfrm>
        </p:spPr>
        <p:txBody>
          <a:bodyPr/>
          <a:lstStyle/>
          <a:p>
            <a:pPr algn="l">
              <a:defRPr/>
            </a:pPr>
            <a:r>
              <a:rPr lang="cs-CZ" sz="1500" b="1" i="1" dirty="0">
                <a:latin typeface="Times New Roman" pitchFamily="18" charset="0"/>
              </a:rPr>
              <a:t>Potřeba kartonů: 36 000 ks, nákupní cena :120 Kč/ks, náklady na dodávku: 12 000 Kč, Pořizovací lhůta ½ měsíce, Skladovací náklady 1 kartonu: 20 % z nákupní ceny, </a:t>
            </a:r>
            <a:endParaRPr lang="en-US" sz="1500" b="1" i="1" dirty="0">
              <a:latin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265112" y="968375"/>
          <a:ext cx="8878888" cy="5889625"/>
        </p:xfrm>
        <a:graphic>
          <a:graphicData uri="http://schemas.openxmlformats.org/presentationml/2006/ole">
            <p:oleObj spid="_x0000_s76802" name="Dokument" r:id="rId4" imgW="5918314" imgH="392600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31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Materiálový tok ve výrobním procesu lze charakterizovat jako pohyb materiálu :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jeho příjmu na sklad (sklad výrobního materiálu) , 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přes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průchod jednotlivými fázemi výrobního cyklu,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až po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vstup hotových výrobků do skladu hotové výroby.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hlediska řízení výrobního procesu a zásobovací činnosti (nákupu), lze specifikovat následující třídění zásob:</a:t>
            </a:r>
          </a:p>
          <a:p>
            <a:pPr marL="9017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arenR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Klasifikace podle účetního pohledu – druhové třídění zásob</a:t>
            </a:r>
          </a:p>
          <a:p>
            <a:pPr marL="9017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arenR"/>
              <a:tabLst>
                <a:tab pos="982663" algn="l"/>
                <a:tab pos="8610600" algn="r"/>
              </a:tabLst>
              <a:defRPr/>
            </a:pPr>
            <a:r>
              <a:rPr lang="cs-CZ" sz="20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Funkční (funkcionální) klasifikace zásob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Modelový příklad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46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Nedokončená výroba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Výklad pojmu </a:t>
            </a:r>
            <a:r>
              <a:rPr lang="cs-CZ" b="1" u="sng" smtClean="0">
                <a:latin typeface="Times New Roman" pitchFamily="18" charset="0"/>
              </a:rPr>
              <a:t>nedokončená výroba </a:t>
            </a:r>
            <a:r>
              <a:rPr lang="cs-CZ" smtClean="0">
                <a:latin typeface="Times New Roman" pitchFamily="18" charset="0"/>
              </a:rPr>
              <a:t>dle účetnictví :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/>
            </a:r>
            <a:br>
              <a:rPr lang="cs-CZ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Je přechodný stav zásob mezi materiálem a hotovými výrobky, zpravidla má podle povahy výrobního procesu několik stupňů, ale není ještě možné produkty evidovat odděleně. </a:t>
            </a:r>
          </a:p>
          <a:p>
            <a:pPr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b="1" smtClean="0">
                <a:latin typeface="Times New Roman" pitchFamily="18" charset="0"/>
              </a:rPr>
              <a:t>	nedokončená výroba </a:t>
            </a:r>
            <a:r>
              <a:rPr lang="cs-CZ" smtClean="0">
                <a:latin typeface="Times New Roman" pitchFamily="18" charset="0"/>
              </a:rPr>
              <a:t>- materiál je vydaný do výroby, kde začne být zpracovávaný. Postupně se nachází v různých stupních rozpracovanosti, ovšem ještě ho nemůžeme nazvat polotovarem ani hotovým výrobkem (nastříhané a rozešité šaty, nakynuté těsto, ...),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Nedokončená výroba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1536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441325" y="1236663"/>
          <a:ext cx="8362950" cy="5559425"/>
        </p:xfrm>
        <a:graphic>
          <a:graphicData uri="http://schemas.openxmlformats.org/presentationml/2006/ole">
            <p:oleObj spid="_x0000_s15364" name="Document" r:id="rId3" imgW="5958173" imgH="396090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Věcné řízení oběžného majetku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Věcné řízení oběžného majetku zahrnuje: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Řízení zásob,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Řízení pohledávek,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Krátkodobých cenných papírů,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Peněžních prostředků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Věcné řízení oběžného majetku:</a:t>
            </a:r>
            <a:r>
              <a:rPr lang="cs-CZ" smtClean="0"/>
              <a:t> </a:t>
            </a:r>
            <a:r>
              <a:rPr lang="cs-CZ" sz="2400" i="1" smtClean="0">
                <a:solidFill>
                  <a:schemeClr val="folHlink"/>
                </a:solidFill>
                <a:latin typeface="Times New Roman" pitchFamily="18" charset="0"/>
              </a:rPr>
              <a:t>pohledávky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179388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Jde o peněžní částky, které nebyly zaplaceny při odběru výrobků (služby). </a:t>
            </a:r>
          </a:p>
          <a:p>
            <a:pPr marL="179388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účetního hlediska došlo ke snížení stavu hotových výrobků (zásob), zvýši se hodnota položky krátkodobých aktiv: 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pohledávka</a:t>
            </a:r>
          </a:p>
          <a:p>
            <a:pPr marL="179388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Pohledávka zanikne vyrovnáním dluhu odběratelem výrobků (služby).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smtClean="0"/>
              <a:t>Věcné řízení oběžného majetku: </a:t>
            </a:r>
            <a:r>
              <a:rPr lang="cs-CZ" sz="2400" i="1" smtClean="0"/>
              <a:t>pohledávky</a:t>
            </a:r>
            <a:endParaRPr lang="cs-CZ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i="1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Řízením pohledávek se rozumí jejich usměrňování z hlediska: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Objemu pohledávek,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Struktury pohledávek,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Faktoru času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i="1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Časové plány pohledávek poskytují přehled:</a:t>
            </a:r>
          </a:p>
          <a:p>
            <a:pPr marL="1162050" lvl="1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 pohledávkách ve lhůtě splatnosti, </a:t>
            </a:r>
          </a:p>
          <a:p>
            <a:pPr marL="1162050" lvl="1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 lhůtě splatnosti v členění: po 5 dnech, 10dnech, 20 dnech 30 dnech </a:t>
            </a:r>
          </a:p>
          <a:p>
            <a:pPr marL="1162050" lvl="1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nedobytné pohledávky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sz="2400" b="1" i="1" smtClean="0">
                <a:latin typeface="Times New Roman" pitchFamily="18" charset="0"/>
              </a:rPr>
              <a:t>Věcné řízení oběžného majetku: </a:t>
            </a:r>
            <a:r>
              <a:rPr lang="cs-CZ" sz="2400" b="1" i="1" smtClean="0">
                <a:solidFill>
                  <a:schemeClr val="folHlink"/>
                </a:solidFill>
                <a:latin typeface="Times New Roman" pitchFamily="18" charset="0"/>
              </a:rPr>
              <a:t>pohledávky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Úvěrová politika v oblasti pohledávek: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Doba splatnosti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Slevy (za snížení doby splatnosti),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Úvěrové standardy (jištění dluhu majetkem, příjmy, …)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Inkasní politika (nástroje a postupy při vymáhání pohledávek)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Praktický příklad</a:t>
            </a:r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557338"/>
          <a:ext cx="9144000" cy="4824412"/>
        </p:xfrm>
        <a:graphic>
          <a:graphicData uri="http://schemas.openxmlformats.org/presentationml/2006/ole">
            <p:oleObj spid="_x0000_s16388" name="Dokument" r:id="rId3" imgW="5933961" imgH="31440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Praktický příklad</a:t>
            </a:r>
          </a:p>
        </p:txBody>
      </p:sp>
      <p:graphicFrame>
        <p:nvGraphicFramePr>
          <p:cNvPr id="17410" name="Object 2"/>
          <p:cNvGraphicFramePr>
            <a:graphicFrameLocks noGrp="1"/>
          </p:cNvGraphicFramePr>
          <p:nvPr>
            <p:ph idx="1"/>
          </p:nvPr>
        </p:nvGraphicFramePr>
        <p:xfrm>
          <a:off x="319088" y="925513"/>
          <a:ext cx="8628062" cy="5499100"/>
        </p:xfrm>
        <a:graphic>
          <a:graphicData uri="http://schemas.openxmlformats.org/presentationml/2006/ole">
            <p:oleObj spid="_x0000_s17412" name="Worksheet" r:id="rId3" imgW="4238625" imgH="32670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Základní pojmy v oblasti řízení zásob</a:t>
            </a:r>
            <a:br>
              <a:rPr lang="cs-CZ" b="1" i="1" dirty="0" smtClean="0">
                <a:latin typeface="Times New Roman" pitchFamily="18" charset="0"/>
              </a:rPr>
            </a:b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</a:rPr>
              <a:t>druhové třídění zásob</a:t>
            </a:r>
            <a:r>
              <a:rPr lang="cs-CZ" b="1" i="1" dirty="0" smtClean="0">
                <a:latin typeface="Times New Roman" pitchFamily="18" charset="0"/>
              </a:rPr>
              <a:t/>
            </a:r>
            <a:br>
              <a:rPr lang="cs-CZ" b="1" i="1" dirty="0" smtClean="0">
                <a:latin typeface="Times New Roman" pitchFamily="18" charset="0"/>
              </a:rPr>
            </a:br>
            <a:endParaRPr lang="cs-CZ" b="1" i="1" dirty="0" smtClean="0">
              <a:latin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238375" algn="l"/>
                <a:tab pos="2241550" algn="l"/>
                <a:tab pos="3051175" algn="l"/>
                <a:tab pos="3675063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Výrobní zásoby:</a:t>
            </a:r>
            <a:r>
              <a:rPr lang="cs-CZ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zásoby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veškerého materiálu  nakoupeného od 	dodavatelů (včetně nakupovaných výrobků, 	polotovarů aj.)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238375" algn="l"/>
                <a:tab pos="2241550" algn="l"/>
                <a:tab pos="3051175" algn="l"/>
                <a:tab pos="3675063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Zásoby nedokončené :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zásoby vlastních polotovarů; polotovarů </a:t>
            </a:r>
            <a:b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dodávaných v rámci kooperačních vztahů v 				jedné firmě.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238375" algn="l"/>
                <a:tab pos="2241550" algn="l"/>
                <a:tab pos="3051175" algn="l"/>
                <a:tab pos="3675063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Zásoby hotových výrobků:</a:t>
            </a:r>
            <a:r>
              <a:rPr lang="cs-CZ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výrobky, které prošly celým výrobním 					procesem a byly  převzaty výstupní 					kontrolou  do sklad hotových výrobků  k 				expedici  k příslušným odběratelům</a:t>
            </a:r>
            <a:endParaRPr lang="cs-CZ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836613"/>
          </a:xfrm>
          <a:noFill/>
        </p:spPr>
        <p:txBody>
          <a:bodyPr/>
          <a:lstStyle/>
          <a:p>
            <a:r>
              <a:rPr lang="cs-CZ" b="1" i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Řízení zásob (účetní pohled)</a:t>
            </a:r>
            <a:endParaRPr lang="en-US" b="1" i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507413" cy="5876925"/>
          </a:xfrm>
          <a:noFill/>
        </p:spPr>
        <p:txBody>
          <a:bodyPr/>
          <a:lstStyle/>
          <a:p>
            <a:pPr marL="180975" indent="0" eaLnBrk="1" hangingPunct="1">
              <a:spcBef>
                <a:spcPts val="3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1800" smtClean="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000" smtClean="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000" smtClean="0">
              <a:solidFill>
                <a:schemeClr val="bg1"/>
              </a:solidFill>
              <a:effectLst/>
            </a:endParaRPr>
          </a:p>
          <a:p>
            <a:pPr marL="18097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1800" smtClean="0">
                <a:solidFill>
                  <a:schemeClr val="bg1"/>
                </a:solidFill>
                <a:effectLst/>
              </a:rPr>
              <a:t>	</a:t>
            </a:r>
            <a:endParaRPr lang="en-US" sz="1800" smtClean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750" y="1028700"/>
          <a:ext cx="9112250" cy="5849938"/>
        </p:xfrm>
        <a:graphic>
          <a:graphicData uri="http://schemas.openxmlformats.org/presentationml/2006/ole">
            <p:oleObj spid="_x0000_s1028" name="Document" r:id="rId3" imgW="8285994" imgH="53024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Ukazatel doba obratu zásob: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2420938"/>
          <a:ext cx="9144000" cy="3257550"/>
        </p:xfrm>
        <a:graphic>
          <a:graphicData uri="http://schemas.openxmlformats.org/presentationml/2006/ole">
            <p:oleObj spid="_x0000_s2052" name="Document" r:id="rId3" imgW="5958173" imgH="20862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929687" cy="5929312"/>
          </a:xfrm>
        </p:spPr>
        <p:txBody>
          <a:bodyPr/>
          <a:lstStyle/>
          <a:p>
            <a:pPr marL="538163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hlediska operativního řízení zásob  se uplatňuje  </a:t>
            </a:r>
            <a:r>
              <a:rPr lang="cs-CZ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funkční (funkcionální) klasifikace zásob na: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běžnou (obratovou) zásobu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 která kryje požadavky  na výdej materiálu  v období mezi dvěma dodávkami.  V průběhu dodacího     cyklu  se výše běžné zásoby snižuje  z maximální hodnoty v době dodávky, k minimální hodnotě před následující dodávkou. </a:t>
            </a:r>
            <a:b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pojmy: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minimální zásoba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průměrná zásoba 	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maximální zásoba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Průběh zásoby běžné v čase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268413"/>
          <a:ext cx="9105900" cy="5426075"/>
        </p:xfrm>
        <a:graphic>
          <a:graphicData uri="http://schemas.openxmlformats.org/presentationml/2006/ole">
            <p:oleObj spid="_x0000_s3076" name="Document" r:id="rId3" imgW="5765684" imgH="34351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Sledování denní spotřeby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2875" y="1573213"/>
          <a:ext cx="9001125" cy="5141912"/>
        </p:xfrm>
        <a:graphic>
          <a:graphicData uri="http://schemas.openxmlformats.org/presentationml/2006/ole">
            <p:oleObj spid="_x0000_s4100" name="Document" r:id="rId3" imgW="6181187" imgH="37110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4039</TotalTime>
  <Words>757</Words>
  <Application>Microsoft Office PowerPoint</Application>
  <PresentationFormat>Předvádění na obrazovce (4:3)</PresentationFormat>
  <Paragraphs>125</Paragraphs>
  <Slides>38</Slides>
  <Notes>2</Notes>
  <HiddenSlides>0</HiddenSlides>
  <MMClips>0</MMClips>
  <ScaleCrop>false</ScaleCrop>
  <HeadingPairs>
    <vt:vector size="8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38</vt:i4>
      </vt:variant>
      <vt:variant>
        <vt:lpstr>Vlastní prezentace</vt:lpstr>
      </vt:variant>
      <vt:variant>
        <vt:i4>1</vt:i4>
      </vt:variant>
    </vt:vector>
  </HeadingPairs>
  <TitlesOfParts>
    <vt:vector size="45" baseType="lpstr">
      <vt:lpstr>Vlastní návrh</vt:lpstr>
      <vt:lpstr>1_Vlastní návrh</vt:lpstr>
      <vt:lpstr>Textura</vt:lpstr>
      <vt:lpstr>Document</vt:lpstr>
      <vt:lpstr>Dokument</vt:lpstr>
      <vt:lpstr>Worksheet</vt:lpstr>
      <vt:lpstr>Podniková ekonomika</vt:lpstr>
      <vt:lpstr>Osnova přednášky</vt:lpstr>
      <vt:lpstr>Úvod</vt:lpstr>
      <vt:lpstr>Základní pojmy v oblasti řízení zásob druhové třídění zásob </vt:lpstr>
      <vt:lpstr>Řízení zásob (účetní pohled)</vt:lpstr>
      <vt:lpstr>Základní pojmy v oblasti řízení zásob</vt:lpstr>
      <vt:lpstr>Základní pojmy v oblasti řízení zásob</vt:lpstr>
      <vt:lpstr>Průběh zásoby běžné v čase</vt:lpstr>
      <vt:lpstr>Sledování denní spotřeby</vt:lpstr>
      <vt:lpstr>Základní pojmy v oblasti řízení zásob</vt:lpstr>
      <vt:lpstr>Základní pojmy v oblasti řízení zásob</vt:lpstr>
      <vt:lpstr>Základní pojmy v oblasti řízení zásob</vt:lpstr>
      <vt:lpstr>Pojistná zásoba</vt:lpstr>
      <vt:lpstr>Pojistná zásoba</vt:lpstr>
      <vt:lpstr>Pojistná zásoba</vt:lpstr>
      <vt:lpstr>Pojistná zásoba</vt:lpstr>
      <vt:lpstr>Pojistná zásoba - rozdílová metoda</vt:lpstr>
      <vt:lpstr>Modelový příklad</vt:lpstr>
      <vt:lpstr>Pojistná zásoba modelový příklad</vt:lpstr>
      <vt:lpstr>Řízení a optimalizace zásob</vt:lpstr>
      <vt:lpstr>Řízení a optimalizace zásob</vt:lpstr>
      <vt:lpstr>Řízení a optimalizace zásob</vt:lpstr>
      <vt:lpstr>Řízení a optimalizace zásob</vt:lpstr>
      <vt:lpstr>Řízení a optimalizace zásob</vt:lpstr>
      <vt:lpstr>Řízení zásob: Optimalizace dodávky</vt:lpstr>
      <vt:lpstr>Řízení zásob: Optimalizace dodávky</vt:lpstr>
      <vt:lpstr>Modelový příklad</vt:lpstr>
      <vt:lpstr>Modelový příklad</vt:lpstr>
      <vt:lpstr>Potřeba kartonů: 36 000 ks, nákupní cena :120 Kč/ks, náklady na dodávku: 12 000 Kč, Pořizovací lhůta ½ měsíce, Skladovací náklady 1 kartonu: 20 % z nákupní ceny, </vt:lpstr>
      <vt:lpstr>Modelový příklad</vt:lpstr>
      <vt:lpstr>Nedokončená výroba</vt:lpstr>
      <vt:lpstr>Nedokončená výroba</vt:lpstr>
      <vt:lpstr>Věcné řízení oběžného majetku</vt:lpstr>
      <vt:lpstr>Věcné řízení oběžného majetku: pohledávky</vt:lpstr>
      <vt:lpstr>Věcné řízení oběžného majetku: pohledávky</vt:lpstr>
      <vt:lpstr>Věcné řízení oběžného majetku: pohledávky</vt:lpstr>
      <vt:lpstr>Praktický příklad</vt:lpstr>
      <vt:lpstr>Praktický příklad</vt:lpstr>
      <vt:lpstr>Vlastní prezentace 1</vt:lpstr>
    </vt:vector>
  </TitlesOfParts>
  <Company>OPF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Uzivatel</cp:lastModifiedBy>
  <cp:revision>217</cp:revision>
  <dcterms:created xsi:type="dcterms:W3CDTF">2008-09-15T07:44:24Z</dcterms:created>
  <dcterms:modified xsi:type="dcterms:W3CDTF">2020-03-29T08:32:48Z</dcterms:modified>
</cp:coreProperties>
</file>