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62" r:id="rId3"/>
  </p:sldMasterIdLst>
  <p:notesMasterIdLst>
    <p:notesMasterId r:id="rId7"/>
  </p:notesMasterIdLst>
  <p:sldIdLst>
    <p:sldId id="256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E8C9D8-F535-4BC5-8832-B25356FE5516}" type="datetimeFigureOut">
              <a:rPr lang="cs-CZ" smtClean="0"/>
              <a:pPr/>
              <a:t>20.6.2020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583E56-F949-404C-9C9E-F04E9231D4F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F3EC1-ADA0-48D2-8EDB-8321528F7E9E}" type="slidenum">
              <a:rPr lang="cs-CZ" smtClean="0">
                <a:solidFill>
                  <a:prstClr val="black"/>
                </a:solidFill>
              </a:rPr>
              <a:pPr/>
              <a:t>2</a:t>
            </a:fld>
            <a:endParaRPr lang="cs-CZ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7C8A-A01F-4EFE-B514-C05DA45641AF}" type="datetimeFigureOut">
              <a:rPr lang="cs-CZ" smtClean="0"/>
              <a:pPr/>
              <a:t>20.6.2020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6DFD7-7A74-4BCD-B503-26AB0591E01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7C8A-A01F-4EFE-B514-C05DA45641AF}" type="datetimeFigureOut">
              <a:rPr lang="cs-CZ" smtClean="0"/>
              <a:pPr/>
              <a:t>20.6.2020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6DFD7-7A74-4BCD-B503-26AB0591E01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7C8A-A01F-4EFE-B514-C05DA45641AF}" type="datetimeFigureOut">
              <a:rPr lang="cs-CZ" smtClean="0"/>
              <a:pPr/>
              <a:t>20.6.2020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6DFD7-7A74-4BCD-B503-26AB0591E01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58B7204-32A3-4FCB-9A5E-82FA7D92415D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6/20/2020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4CCDE54-C902-463D-83CD-20678CFC9F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58B7204-32A3-4FCB-9A5E-82FA7D92415D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6/20/2020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4CCDE54-C902-463D-83CD-20678CFC9F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7C8A-A01F-4EFE-B514-C05DA45641AF}" type="datetimeFigureOut">
              <a:rPr lang="cs-CZ" smtClean="0"/>
              <a:pPr/>
              <a:t>20.6.2020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6DFD7-7A74-4BCD-B503-26AB0591E01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7C8A-A01F-4EFE-B514-C05DA45641AF}" type="datetimeFigureOut">
              <a:rPr lang="cs-CZ" smtClean="0"/>
              <a:pPr/>
              <a:t>20.6.2020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6DFD7-7A74-4BCD-B503-26AB0591E01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7C8A-A01F-4EFE-B514-C05DA45641AF}" type="datetimeFigureOut">
              <a:rPr lang="cs-CZ" smtClean="0"/>
              <a:pPr/>
              <a:t>20.6.2020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6DFD7-7A74-4BCD-B503-26AB0591E01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7C8A-A01F-4EFE-B514-C05DA45641AF}" type="datetimeFigureOut">
              <a:rPr lang="cs-CZ" smtClean="0"/>
              <a:pPr/>
              <a:t>20.6.2020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6DFD7-7A74-4BCD-B503-26AB0591E01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7C8A-A01F-4EFE-B514-C05DA45641AF}" type="datetimeFigureOut">
              <a:rPr lang="cs-CZ" smtClean="0"/>
              <a:pPr/>
              <a:t>20.6.2020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6DFD7-7A74-4BCD-B503-26AB0591E01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7C8A-A01F-4EFE-B514-C05DA45641AF}" type="datetimeFigureOut">
              <a:rPr lang="cs-CZ" smtClean="0"/>
              <a:pPr/>
              <a:t>20.6.2020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6DFD7-7A74-4BCD-B503-26AB0591E01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7C8A-A01F-4EFE-B514-C05DA45641AF}" type="datetimeFigureOut">
              <a:rPr lang="cs-CZ" smtClean="0"/>
              <a:pPr/>
              <a:t>20.6.2020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6DFD7-7A74-4BCD-B503-26AB0591E01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7C8A-A01F-4EFE-B514-C05DA45641AF}" type="datetimeFigureOut">
              <a:rPr lang="cs-CZ" smtClean="0"/>
              <a:pPr/>
              <a:t>20.6.2020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6DFD7-7A74-4BCD-B503-26AB0591E01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2F7C8A-A01F-4EFE-B514-C05DA45641AF}" type="datetimeFigureOut">
              <a:rPr lang="cs-CZ" smtClean="0"/>
              <a:pPr/>
              <a:t>20.6.2020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66DFD7-7A74-4BCD-B503-26AB0591E01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3399"/>
            </a:gs>
            <a:gs pos="100000">
              <a:srgbClr val="001847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28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B91401D-5B23-4F09-923D-9D17F7E3F692}" type="datetimeFigureOut">
              <a:rPr lang="en-US">
                <a:solidFill>
                  <a:srgbClr val="575F6D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6/20/2020</a:t>
            </a:fld>
            <a:endParaRPr lang="en-US">
              <a:solidFill>
                <a:srgbClr val="575F6D"/>
              </a:solidFill>
              <a:latin typeface="Arial" charset="0"/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575F6D"/>
              </a:solidFill>
              <a:latin typeface="Arial" charset="0"/>
            </a:endParaRPr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FF18BEE-9952-40FC-85D1-9D5535D39CED}" type="slidenum">
              <a:rPr lang="en-US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3399"/>
            </a:gs>
            <a:gs pos="100000">
              <a:srgbClr val="001847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28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B91401D-5B23-4F09-923D-9D17F7E3F692}" type="datetimeFigureOut">
              <a:rPr lang="en-US">
                <a:solidFill>
                  <a:srgbClr val="575F6D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6/20/2020</a:t>
            </a:fld>
            <a:endParaRPr lang="en-US">
              <a:solidFill>
                <a:srgbClr val="575F6D"/>
              </a:solidFill>
              <a:latin typeface="Arial" charset="0"/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575F6D"/>
              </a:solidFill>
              <a:latin typeface="Arial" charset="0"/>
            </a:endParaRPr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FF18BEE-9952-40FC-85D1-9D5535D39CED}" type="slidenum">
              <a:rPr lang="en-US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Word_2007_Document3.docx"/><Relationship Id="rId5" Type="http://schemas.openxmlformats.org/officeDocument/2006/relationships/package" Target="../embeddings/Word_2007_Document2.docx"/><Relationship Id="rId4" Type="http://schemas.openxmlformats.org/officeDocument/2006/relationships/package" Target="../embeddings/Word_2007_Document1.docx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Hodnocení předmětu BPPOP</a:t>
            </a:r>
            <a:endParaRPr lang="cs-CZ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solidFill>
            <a:schemeClr val="tx2">
              <a:lumMod val="75000"/>
            </a:schemeClr>
          </a:solidFill>
        </p:spPr>
        <p:txBody>
          <a:bodyPr>
            <a:noAutofit/>
          </a:bodyPr>
          <a:lstStyle/>
          <a:p>
            <a:pPr>
              <a:spcBef>
                <a:spcPct val="0"/>
              </a:spcBef>
            </a:pPr>
            <a:r>
              <a:rPr lang="cs-CZ" sz="4400" b="1" i="1" dirty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Akademický rok 2019/2020</a:t>
            </a:r>
          </a:p>
          <a:p>
            <a:pPr>
              <a:spcBef>
                <a:spcPct val="0"/>
              </a:spcBef>
            </a:pPr>
            <a:r>
              <a:rPr lang="cs-CZ" sz="4400" b="1" i="1" dirty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Letní semestr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5"/>
          <p:cNvSpPr>
            <a:spLocks noGrp="1"/>
          </p:cNvSpPr>
          <p:nvPr>
            <p:ph type="title"/>
          </p:nvPr>
        </p:nvSpPr>
        <p:spPr bwMode="auto">
          <a:xfrm>
            <a:off x="457200" y="-99391"/>
            <a:ext cx="7467600" cy="72008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cs-CZ" sz="3400" b="1" i="1" cap="none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Celkové hodnocení PŘEDMĚTU</a:t>
            </a:r>
            <a:endParaRPr lang="en-US" sz="3400" b="1" i="1" cap="none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Zástupný symbol pro obsah 16"/>
          <p:cNvSpPr>
            <a:spLocks noGrp="1"/>
          </p:cNvSpPr>
          <p:nvPr>
            <p:ph sz="quarter" idx="1"/>
          </p:nvPr>
        </p:nvSpPr>
        <p:spPr>
          <a:xfrm>
            <a:off x="179512" y="620688"/>
            <a:ext cx="8785101" cy="6093296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endParaRPr lang="cs-CZ" sz="2800" b="1" i="1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endParaRPr lang="cs-CZ" sz="2800" b="1" i="1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endParaRPr lang="cs-CZ" sz="2800" b="1" i="1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endParaRPr lang="cs-CZ" sz="2800" b="1" i="1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endParaRPr lang="cs-CZ" sz="2800" b="1" i="1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endParaRPr lang="cs-CZ" sz="2800" b="1" i="1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r>
              <a:rPr lang="cs-CZ" b="1" i="1" dirty="0" smtClean="0">
                <a:solidFill>
                  <a:schemeClr val="bg1"/>
                </a:solidFill>
                <a:latin typeface="Times New Roman" pitchFamily="18" charset="0"/>
              </a:rPr>
              <a:t>Výsledná známka  =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cs-CZ" b="1" i="1" dirty="0" smtClean="0">
                <a:solidFill>
                  <a:schemeClr val="bg1"/>
                </a:solidFill>
                <a:latin typeface="Times New Roman" pitchFamily="18" charset="0"/>
              </a:rPr>
              <a:t>Bodové ohodnocení testu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cs-CZ" b="1" i="1" dirty="0" smtClean="0">
                <a:solidFill>
                  <a:schemeClr val="bg1"/>
                </a:solidFill>
                <a:latin typeface="Times New Roman" pitchFamily="18" charset="0"/>
              </a:rPr>
              <a:t>                +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cs-CZ" b="1" i="1" dirty="0" smtClean="0">
                <a:solidFill>
                  <a:schemeClr val="bg1"/>
                </a:solidFill>
                <a:latin typeface="Times New Roman" pitchFamily="18" charset="0"/>
              </a:rPr>
              <a:t>Hodnocení ústní (písemné)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cs-CZ" b="1" i="1" dirty="0" smtClean="0">
                <a:solidFill>
                  <a:schemeClr val="bg1"/>
                </a:solidFill>
                <a:latin typeface="Times New Roman" pitchFamily="18" charset="0"/>
              </a:rPr>
              <a:t>zkoušky</a:t>
            </a:r>
          </a:p>
        </p:txBody>
      </p:sp>
      <p:graphicFrame>
        <p:nvGraphicFramePr>
          <p:cNvPr id="103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913113372"/>
              </p:ext>
            </p:extLst>
          </p:nvPr>
        </p:nvGraphicFramePr>
        <p:xfrm>
          <a:off x="6444208" y="620689"/>
          <a:ext cx="2448272" cy="2536174"/>
        </p:xfrm>
        <a:graphic>
          <a:graphicData uri="http://schemas.openxmlformats.org/presentationml/2006/ole">
            <p:oleObj spid="_x0000_s2050" name="Dokument" r:id="rId4" imgW="5973480" imgH="3272400" progId="Word.Document.12">
              <p:embed/>
            </p:oleObj>
          </a:graphicData>
        </a:graphic>
      </p:graphicFrame>
      <p:graphicFrame>
        <p:nvGraphicFramePr>
          <p:cNvPr id="103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71255899"/>
              </p:ext>
            </p:extLst>
          </p:nvPr>
        </p:nvGraphicFramePr>
        <p:xfrm>
          <a:off x="4191000" y="3811352"/>
          <a:ext cx="2878137" cy="2803525"/>
        </p:xfrm>
        <a:graphic>
          <a:graphicData uri="http://schemas.openxmlformats.org/presentationml/2006/ole">
            <p:oleObj spid="_x0000_s2051" name="Dokument" r:id="rId5" imgW="5746651" imgH="2807327" progId="Word.Document.12">
              <p:embed/>
            </p:oleObj>
          </a:graphicData>
        </a:graphic>
      </p:graphicFrame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867523316"/>
              </p:ext>
            </p:extLst>
          </p:nvPr>
        </p:nvGraphicFramePr>
        <p:xfrm>
          <a:off x="424992" y="914778"/>
          <a:ext cx="5773737" cy="2082174"/>
        </p:xfrm>
        <a:graphic>
          <a:graphicData uri="http://schemas.openxmlformats.org/presentationml/2006/ole">
            <p:oleObj spid="_x0000_s2052" name="Dokument" r:id="rId6" imgW="5773798" imgH="1879313" progId="Word.Document.12">
              <p:embed/>
            </p:oleObj>
          </a:graphicData>
        </a:graphic>
      </p:graphicFrame>
      <p:sp>
        <p:nvSpPr>
          <p:cNvPr id="4" name="Šipka doprava 3"/>
          <p:cNvSpPr/>
          <p:nvPr/>
        </p:nvSpPr>
        <p:spPr>
          <a:xfrm rot="3359917">
            <a:off x="4987999" y="3180181"/>
            <a:ext cx="792088" cy="4479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11" name="Šipka doprava 10"/>
          <p:cNvSpPr/>
          <p:nvPr/>
        </p:nvSpPr>
        <p:spPr>
          <a:xfrm rot="8463984">
            <a:off x="6629863" y="3203070"/>
            <a:ext cx="792088" cy="4479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white"/>
              </a:solidFill>
            </a:endParaRPr>
          </a:p>
        </p:txBody>
      </p:sp>
      <p:cxnSp>
        <p:nvCxnSpPr>
          <p:cNvPr id="10" name="Přímá spojovací čára 9"/>
          <p:cNvCxnSpPr/>
          <p:nvPr/>
        </p:nvCxnSpPr>
        <p:spPr>
          <a:xfrm>
            <a:off x="395536" y="764704"/>
            <a:ext cx="8136904" cy="568863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 flipH="1">
            <a:off x="467544" y="476672"/>
            <a:ext cx="8064896" cy="5976664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-99391"/>
            <a:ext cx="8229600" cy="1152127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Podmínky ukončení studia předmětu</a:t>
            </a:r>
            <a:br>
              <a:rPr lang="cs-CZ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cs-CZ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cs-CZ" sz="2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32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odnikov</a:t>
            </a:r>
            <a:r>
              <a:rPr lang="cs-CZ" sz="2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É</a:t>
            </a:r>
            <a:r>
              <a:rPr lang="cs-CZ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PROPOČTY</a:t>
            </a:r>
            <a:r>
              <a:rPr lang="cs-CZ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“</a:t>
            </a:r>
            <a:endParaRPr lang="cs-CZ" sz="28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95536" y="1340768"/>
            <a:ext cx="8229600" cy="5141168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100000"/>
              <a:buNone/>
              <a:tabLst>
                <a:tab pos="452438" algn="l"/>
              </a:tabLst>
            </a:pPr>
            <a:r>
              <a:rPr lang="cs-CZ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Průběžný test:     </a:t>
            </a:r>
          </a:p>
          <a:p>
            <a:pPr marL="0" indent="0" eaLnBrk="1" hangingPunct="1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100000"/>
              <a:buNone/>
              <a:tabLst>
                <a:tab pos="452438" algn="l"/>
              </a:tabLst>
            </a:pPr>
            <a:r>
              <a:rPr lang="cs-CZ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cs-CZ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příklady                      á </a:t>
            </a:r>
            <a:r>
              <a:rPr lang="cs-CZ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 bodů              15 bodů</a:t>
            </a:r>
          </a:p>
          <a:p>
            <a:pPr marL="457200" indent="-457200" eaLnBrk="1" hangingPunct="1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100000"/>
              <a:buAutoNum type="arabicPlain" startAt="10"/>
              <a:tabLst>
                <a:tab pos="452438" algn="l"/>
                <a:tab pos="3138488" algn="l"/>
                <a:tab pos="5287963" algn="l"/>
              </a:tabLst>
            </a:pP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testových </a:t>
            </a:r>
            <a:r>
              <a:rPr lang="cs-CZ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otázek	á 1 bod	10 bodů</a:t>
            </a:r>
          </a:p>
          <a:p>
            <a:pPr marL="457200" indent="-45720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100000"/>
              <a:buNone/>
              <a:tabLst>
                <a:tab pos="452438" algn="l"/>
                <a:tab pos="5287963" algn="l"/>
              </a:tabLst>
            </a:pPr>
            <a:r>
              <a:rPr lang="cs-C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CELKEM</a:t>
            </a:r>
            <a:r>
              <a:rPr lang="cs-CZ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25 </a:t>
            </a:r>
            <a:r>
              <a:rPr lang="cs-CZ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bodů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endParaRPr lang="cs-CZ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r>
              <a:rPr lang="cs-CZ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Výsledné hodnocení:	A	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23 </a:t>
            </a:r>
            <a:r>
              <a:rPr lang="cs-CZ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25 </a:t>
            </a:r>
            <a:r>
              <a:rPr lang="cs-CZ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bodů	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r>
              <a:rPr lang="cs-CZ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B	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21 </a:t>
            </a:r>
            <a:r>
              <a:rPr lang="cs-CZ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22 </a:t>
            </a:r>
            <a:r>
              <a:rPr lang="cs-CZ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bodů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r>
              <a:rPr lang="cs-CZ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C	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19 </a:t>
            </a:r>
            <a:r>
              <a:rPr lang="cs-CZ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20 </a:t>
            </a:r>
            <a:r>
              <a:rPr lang="cs-CZ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bodů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r>
              <a:rPr lang="cs-CZ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D	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17 </a:t>
            </a:r>
            <a:r>
              <a:rPr lang="cs-CZ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18 </a:t>
            </a:r>
            <a:r>
              <a:rPr lang="cs-CZ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bodů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r>
              <a:rPr lang="cs-CZ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E	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15 </a:t>
            </a:r>
            <a:r>
              <a:rPr lang="cs-CZ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16 </a:t>
            </a:r>
            <a:r>
              <a:rPr lang="cs-CZ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bodů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tabLst>
                <a:tab pos="452438" algn="l"/>
              </a:tabLst>
            </a:pPr>
            <a:endParaRPr lang="cs-CZ" sz="3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Pravá složená závorka 1"/>
          <p:cNvSpPr/>
          <p:nvPr/>
        </p:nvSpPr>
        <p:spPr>
          <a:xfrm>
            <a:off x="3635896" y="3501008"/>
            <a:ext cx="288032" cy="2016224"/>
          </a:xfrm>
          <a:prstGeom prst="rightBrace">
            <a:avLst>
              <a:gd name="adj1" fmla="val 47607"/>
              <a:gd name="adj2" fmla="val 50595"/>
            </a:avLst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</a:endParaRPr>
          </a:p>
        </p:txBody>
      </p:sp>
      <p:cxnSp>
        <p:nvCxnSpPr>
          <p:cNvPr id="4" name="Přímá spojnice 3"/>
          <p:cNvCxnSpPr/>
          <p:nvPr/>
        </p:nvCxnSpPr>
        <p:spPr>
          <a:xfrm>
            <a:off x="611560" y="2492896"/>
            <a:ext cx="626469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5"/>
          <p:cNvCxnSpPr/>
          <p:nvPr/>
        </p:nvCxnSpPr>
        <p:spPr>
          <a:xfrm flipV="1">
            <a:off x="611560" y="3054285"/>
            <a:ext cx="6279434" cy="14675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290549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43</Words>
  <Application>Microsoft Office PowerPoint</Application>
  <PresentationFormat>Předvádění na obrazovce (4:3)</PresentationFormat>
  <Paragraphs>27</Paragraphs>
  <Slides>3</Slides>
  <Notes>1</Notes>
  <HiddenSlides>0</HiddenSlides>
  <MMClips>0</MMClips>
  <ScaleCrop>false</ScaleCrop>
  <HeadingPairs>
    <vt:vector size="6" baseType="variant">
      <vt:variant>
        <vt:lpstr>Motiv</vt:lpstr>
      </vt:variant>
      <vt:variant>
        <vt:i4>3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Motiv sady Office</vt:lpstr>
      <vt:lpstr>Arkýř</vt:lpstr>
      <vt:lpstr>1_Arkýř</vt:lpstr>
      <vt:lpstr>Dokument</vt:lpstr>
      <vt:lpstr>Hodnocení předmětu BPPOP</vt:lpstr>
      <vt:lpstr>Celkové hodnocení PŘEDMĚTU</vt:lpstr>
      <vt:lpstr>Podmínky ukončení studia předmětu  „PodnikovÉ PROPOČTY“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Hodnocení předmětu BPPOE</dc:title>
  <dc:creator>Uzivatel</dc:creator>
  <cp:lastModifiedBy>Uzivatel</cp:lastModifiedBy>
  <cp:revision>3</cp:revision>
  <dcterms:created xsi:type="dcterms:W3CDTF">2020-06-20T08:37:16Z</dcterms:created>
  <dcterms:modified xsi:type="dcterms:W3CDTF">2020-06-20T09:21:50Z</dcterms:modified>
</cp:coreProperties>
</file>