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48" r:id="rId3"/>
    <p:sldId id="351" r:id="rId4"/>
    <p:sldId id="352" r:id="rId5"/>
    <p:sldId id="353" r:id="rId6"/>
    <p:sldId id="355" r:id="rId7"/>
    <p:sldId id="356" r:id="rId8"/>
    <p:sldId id="357" r:id="rId9"/>
    <p:sldId id="354" r:id="rId10"/>
    <p:sldId id="343" r:id="rId11"/>
    <p:sldId id="309" r:id="rId1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730" y="8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13.03.2020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61016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249222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24506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084529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82582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66261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771807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3749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Produkt/služba</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Tým</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95536" y="2499742"/>
            <a:ext cx="5256584" cy="2088232"/>
          </a:xfrm>
          <a:prstGeom prst="rect">
            <a:avLst/>
          </a:prstGeom>
        </p:spPr>
        <p:txBody>
          <a:bodyPr>
            <a:normAutofit/>
          </a:bodyPr>
          <a:lstStyle/>
          <a:p>
            <a:pPr marL="0" indent="0" algn="r">
              <a:buNone/>
            </a:pPr>
            <a:r>
              <a:rPr lang="cs-CZ" sz="1600" b="1" dirty="0">
                <a:solidFill>
                  <a:schemeClr val="bg1"/>
                </a:solidFill>
                <a:latin typeface="Times New Roman" panose="02020603050405020304" pitchFamily="18" charset="0"/>
                <a:cs typeface="Times New Roman" panose="02020603050405020304" pitchFamily="18" charset="0"/>
              </a:rPr>
              <a:t>Tvorba Value </a:t>
            </a:r>
            <a:r>
              <a:rPr lang="cs-CZ" sz="1600" b="1" dirty="0" err="1">
                <a:solidFill>
                  <a:schemeClr val="bg1"/>
                </a:solidFill>
                <a:latin typeface="Times New Roman" panose="02020603050405020304" pitchFamily="18" charset="0"/>
                <a:cs typeface="Times New Roman" panose="02020603050405020304" pitchFamily="18" charset="0"/>
              </a:rPr>
              <a:t>Proposition</a:t>
            </a:r>
            <a:r>
              <a:rPr lang="cs-CZ" sz="1600" b="1" dirty="0">
                <a:solidFill>
                  <a:schemeClr val="bg1"/>
                </a:solidFill>
                <a:latin typeface="Times New Roman" panose="02020603050405020304" pitchFamily="18" charset="0"/>
                <a:cs typeface="Times New Roman" panose="02020603050405020304" pitchFamily="18" charset="0"/>
              </a:rPr>
              <a:t> </a:t>
            </a:r>
            <a:r>
              <a:rPr lang="cs-CZ" sz="1600" b="1" dirty="0" err="1">
                <a:solidFill>
                  <a:schemeClr val="bg1"/>
                </a:solidFill>
                <a:latin typeface="Times New Roman" panose="02020603050405020304" pitchFamily="18" charset="0"/>
                <a:cs typeface="Times New Roman" panose="02020603050405020304" pitchFamily="18" charset="0"/>
              </a:rPr>
              <a:t>Canvas</a:t>
            </a:r>
            <a:r>
              <a:rPr lang="cs-CZ" sz="1600" b="1" dirty="0">
                <a:solidFill>
                  <a:schemeClr val="bg1"/>
                </a:solidFill>
                <a:latin typeface="Times New Roman" panose="02020603050405020304" pitchFamily="18" charset="0"/>
                <a:cs typeface="Times New Roman" panose="02020603050405020304" pitchFamily="18" charset="0"/>
              </a:rPr>
              <a:t> – hodnotový </a:t>
            </a:r>
            <a:r>
              <a:rPr lang="cs-CZ" sz="1600" b="1" dirty="0" err="1">
                <a:solidFill>
                  <a:schemeClr val="bg1"/>
                </a:solidFill>
                <a:latin typeface="Times New Roman" panose="02020603050405020304" pitchFamily="18" charset="0"/>
                <a:cs typeface="Times New Roman" panose="02020603050405020304" pitchFamily="18" charset="0"/>
              </a:rPr>
              <a:t>canvas</a:t>
            </a: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600" b="1" dirty="0">
                <a:solidFill>
                  <a:schemeClr val="bg1"/>
                </a:solidFill>
                <a:latin typeface="Times New Roman" panose="02020603050405020304" pitchFamily="18" charset="0"/>
                <a:cs typeface="Times New Roman" panose="02020603050405020304" pitchFamily="18" charset="0"/>
              </a:rPr>
              <a:t>Přemýšlet jako potencionální zákazník – mapa empatie zákazníka</a:t>
            </a:r>
          </a:p>
          <a:p>
            <a:pPr marL="0" indent="0" algn="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600" b="1" dirty="0">
                <a:solidFill>
                  <a:schemeClr val="bg1"/>
                </a:solidFill>
                <a:latin typeface="Times New Roman" panose="02020603050405020304" pitchFamily="18" charset="0"/>
                <a:cs typeface="Times New Roman" panose="02020603050405020304" pitchFamily="18" charset="0"/>
              </a:rPr>
              <a:t>Tvorba týmu projektu podnikatelského plánu</a:t>
            </a:r>
          </a:p>
          <a:p>
            <a:pPr marL="0" indent="0" algn="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84168" y="3723878"/>
            <a:ext cx="288810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pl-PL" altLang="cs-CZ" sz="900" b="1" i="1">
                <a:solidFill>
                  <a:srgbClr val="307871"/>
                </a:solidFill>
                <a:latin typeface="Times New Roman" panose="02020603050405020304" pitchFamily="18" charset="0"/>
                <a:cs typeface="Times New Roman" panose="02020603050405020304" pitchFamily="18" charset="0"/>
              </a:rPr>
              <a:t>adamek@opf.slu.cz</a:t>
            </a:r>
          </a:p>
          <a:p>
            <a:pPr algn="r"/>
            <a:r>
              <a:rPr lang="pl-PL" altLang="cs-CZ" sz="900" b="1">
                <a:solidFill>
                  <a:srgbClr val="307871"/>
                </a:solidFill>
                <a:latin typeface="Times New Roman" panose="02020603050405020304" pitchFamily="18" charset="0"/>
                <a:cs typeface="Times New Roman" panose="02020603050405020304" pitchFamily="18" charset="0"/>
              </a:rPr>
              <a:t>Katedra podnikové ekonomiky a managementu</a:t>
            </a:r>
          </a:p>
          <a:p>
            <a:pPr algn="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31713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40288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endParaRPr lang="cs-CZ" altLang="cs-CZ" sz="1300" dirty="0">
              <a:solidFill>
                <a:srgbClr val="002060"/>
              </a:solidFill>
              <a:latin typeface="Times New Roman" panose="02020603050405020304" pitchFamily="18" charset="0"/>
              <a:cs typeface="Times New Roman" panose="02020603050405020304" pitchFamily="18" charset="0"/>
            </a:endParaRPr>
          </a:p>
          <a:p>
            <a:pPr marL="0" indent="0">
              <a:buNone/>
              <a:defRPr/>
            </a:pPr>
            <a:r>
              <a:rPr lang="cs-CZ" sz="1400" b="1" dirty="0">
                <a:solidFill>
                  <a:prstClr val="black"/>
                </a:solidFill>
                <a:latin typeface="Calibri"/>
              </a:rPr>
              <a:t>Produkt/služba</a:t>
            </a:r>
          </a:p>
          <a:p>
            <a:pPr marL="285750" indent="-285750" algn="just">
              <a:defRPr/>
            </a:pPr>
            <a:r>
              <a:rPr lang="cs-CZ" sz="1200" dirty="0">
                <a:solidFill>
                  <a:prstClr val="black"/>
                </a:solidFill>
                <a:latin typeface="Calibri"/>
              </a:rPr>
              <a:t>Úspěšnost podnikání kriticky závisí na nabízené službě nebo produktu. Úspěšnost produktu/služby zase závisí na míře </a:t>
            </a:r>
            <a:r>
              <a:rPr lang="cs-CZ" sz="1200" b="1" dirty="0">
                <a:solidFill>
                  <a:prstClr val="black"/>
                </a:solidFill>
                <a:latin typeface="Calibri"/>
              </a:rPr>
              <a:t>saturace potřeb trhu</a:t>
            </a:r>
            <a:r>
              <a:rPr lang="cs-CZ" sz="1200" dirty="0">
                <a:solidFill>
                  <a:prstClr val="black"/>
                </a:solidFill>
                <a:latin typeface="Calibri"/>
              </a:rPr>
              <a:t>. Základní otázkou je, </a:t>
            </a:r>
            <a:r>
              <a:rPr lang="cs-CZ" sz="1200" b="1" dirty="0">
                <a:solidFill>
                  <a:srgbClr val="0070C0"/>
                </a:solidFill>
                <a:latin typeface="Calibri"/>
              </a:rPr>
              <a:t>jaký problém je řešen a co to přinese zákazníkům, jak se splní jejich potřeba</a:t>
            </a:r>
            <a:r>
              <a:rPr lang="cs-CZ" sz="1200" dirty="0">
                <a:solidFill>
                  <a:prstClr val="black"/>
                </a:solidFill>
                <a:latin typeface="Calibri"/>
              </a:rPr>
              <a:t>. Nemusí se vždy jednat o revoluční objev, ale stačí být efektivnější, inovativní ve smyslu </a:t>
            </a:r>
            <a:r>
              <a:rPr lang="cs-CZ" sz="1200" b="1" dirty="0">
                <a:solidFill>
                  <a:prstClr val="black"/>
                </a:solidFill>
                <a:latin typeface="Calibri"/>
              </a:rPr>
              <a:t>kvalitnějšího provedení</a:t>
            </a:r>
            <a:r>
              <a:rPr lang="cs-CZ" sz="1200" dirty="0">
                <a:solidFill>
                  <a:prstClr val="black"/>
                </a:solidFill>
                <a:latin typeface="Calibri"/>
              </a:rPr>
              <a:t>.</a:t>
            </a:r>
          </a:p>
          <a:p>
            <a:pPr marL="285750" indent="-285750" algn="just">
              <a:defRPr/>
            </a:pPr>
            <a:endParaRPr lang="cs-CZ" sz="1200" dirty="0">
              <a:solidFill>
                <a:prstClr val="black"/>
              </a:solidFill>
              <a:latin typeface="Calibri"/>
            </a:endParaRPr>
          </a:p>
          <a:p>
            <a:pPr marL="285750" indent="-285750" algn="just">
              <a:defRPr/>
            </a:pPr>
            <a:r>
              <a:rPr lang="cs-CZ" sz="1200" dirty="0">
                <a:solidFill>
                  <a:prstClr val="black"/>
                </a:solidFill>
                <a:latin typeface="Calibri"/>
              </a:rPr>
              <a:t>Problém, který podnikání řeší je většinou problémem lidským, na jeho řešení se musí nazírat </a:t>
            </a:r>
            <a:r>
              <a:rPr lang="cs-CZ" sz="1200" b="1" dirty="0">
                <a:solidFill>
                  <a:prstClr val="black"/>
                </a:solidFill>
                <a:latin typeface="Calibri"/>
              </a:rPr>
              <a:t>empaticky a zákaznickou optikou</a:t>
            </a:r>
            <a:r>
              <a:rPr lang="cs-CZ" sz="1200" dirty="0">
                <a:solidFill>
                  <a:prstClr val="black"/>
                </a:solidFill>
                <a:latin typeface="Calibri"/>
              </a:rPr>
              <a:t>. Tento typ přemýšlení může generovat i nové nápady, mnoho úspěšných produktů vzniklo z původně vedlejších produktů a nahradilo ty hlavní. Dobré řešení poskytuje zákazníkům užitek, zvyšuje jejich kvalitu života a po této zkušenosti se mohou stát loajální ke společnosti. Obecně platí, že </a:t>
            </a:r>
            <a:r>
              <a:rPr lang="cs-CZ" sz="1200" b="1" dirty="0">
                <a:solidFill>
                  <a:prstClr val="black"/>
                </a:solidFill>
                <a:latin typeface="Calibri"/>
              </a:rPr>
              <a:t>obyčejný nápad neobyčejně provedený je úspěšnější než neobyčejný nápad obyčejně provedený</a:t>
            </a:r>
            <a:r>
              <a:rPr lang="cs-CZ" sz="1200" dirty="0">
                <a:solidFill>
                  <a:prstClr val="black"/>
                </a:solidFill>
                <a:latin typeface="Calibri"/>
              </a:rPr>
              <a:t>.</a:t>
            </a:r>
          </a:p>
          <a:p>
            <a:pPr marL="285750" indent="-285750" algn="just">
              <a:defRPr/>
            </a:pPr>
            <a:endParaRPr lang="cs-CZ" sz="1200" dirty="0">
              <a:solidFill>
                <a:prstClr val="black"/>
              </a:solidFill>
              <a:latin typeface="Calibri"/>
            </a:endParaRPr>
          </a:p>
          <a:p>
            <a:pPr marL="285750" indent="-285750" algn="just">
              <a:defRPr/>
            </a:pPr>
            <a:r>
              <a:rPr lang="cs-CZ" sz="1200" dirty="0">
                <a:solidFill>
                  <a:prstClr val="black"/>
                </a:solidFill>
                <a:latin typeface="Calibri"/>
              </a:rPr>
              <a:t>Tato část není jen o strohém popisu produktu/služby, ale právě i </a:t>
            </a:r>
            <a:r>
              <a:rPr lang="cs-CZ" sz="1200" b="1" dirty="0">
                <a:solidFill>
                  <a:srgbClr val="0070C0"/>
                </a:solidFill>
                <a:latin typeface="Calibri"/>
              </a:rPr>
              <a:t>o popsání problému a jeho řešení (proč, jak, kdy, kde</a:t>
            </a:r>
            <a:r>
              <a:rPr lang="cs-CZ" sz="1200" dirty="0">
                <a:solidFill>
                  <a:prstClr val="black"/>
                </a:solidFill>
                <a:latin typeface="Calibri"/>
              </a:rPr>
              <a:t>). I když půjde o popis technologického produktu, neměl by se používat </a:t>
            </a:r>
            <a:r>
              <a:rPr lang="cs-CZ" sz="1200" b="1" dirty="0">
                <a:solidFill>
                  <a:prstClr val="black"/>
                </a:solidFill>
                <a:latin typeface="Calibri"/>
              </a:rPr>
              <a:t>žargon</a:t>
            </a:r>
            <a:r>
              <a:rPr lang="cs-CZ" sz="1200" dirty="0">
                <a:solidFill>
                  <a:prstClr val="black"/>
                </a:solidFill>
                <a:latin typeface="Calibri"/>
              </a:rPr>
              <a:t> či příliš </a:t>
            </a:r>
            <a:r>
              <a:rPr lang="cs-CZ" sz="1200" b="1" dirty="0">
                <a:solidFill>
                  <a:prstClr val="black"/>
                </a:solidFill>
                <a:latin typeface="Calibri"/>
              </a:rPr>
              <a:t>odborná terminologie</a:t>
            </a:r>
            <a:r>
              <a:rPr lang="cs-CZ" sz="1200" dirty="0">
                <a:solidFill>
                  <a:prstClr val="black"/>
                </a:solidFill>
                <a:latin typeface="Calibri"/>
              </a:rPr>
              <a:t>. Tato skutečnost by mohla negativně působit zejména na potencionální investory, kteří nemají dostatečně hlubokou znalost konkrétního odvětví. Psát tedy </a:t>
            </a:r>
            <a:r>
              <a:rPr lang="cs-CZ" sz="1200" b="1" dirty="0">
                <a:solidFill>
                  <a:prstClr val="black"/>
                </a:solidFill>
                <a:latin typeface="Calibri"/>
              </a:rPr>
              <a:t>jednoduše</a:t>
            </a:r>
            <a:r>
              <a:rPr lang="cs-CZ" sz="1200" dirty="0">
                <a:solidFill>
                  <a:prstClr val="black"/>
                </a:solidFill>
                <a:latin typeface="Calibri"/>
              </a:rPr>
              <a:t>, a </a:t>
            </a:r>
            <a:r>
              <a:rPr lang="cs-CZ" sz="1200" b="1" dirty="0">
                <a:solidFill>
                  <a:prstClr val="black"/>
                </a:solidFill>
                <a:latin typeface="Calibri"/>
              </a:rPr>
              <a:t>srozumitelně</a:t>
            </a:r>
            <a:r>
              <a:rPr lang="cs-CZ" sz="1200" dirty="0">
                <a:solidFill>
                  <a:prstClr val="black"/>
                </a:solidFill>
                <a:latin typeface="Calibri"/>
              </a:rPr>
              <a:t>. Pro popsání produktů nebo jejich portfolia je možné pomoci si tabulkou (např. </a:t>
            </a:r>
            <a:r>
              <a:rPr lang="cs-CZ" sz="1200" b="1" dirty="0">
                <a:solidFill>
                  <a:srgbClr val="0070C0"/>
                </a:solidFill>
                <a:latin typeface="Calibri"/>
              </a:rPr>
              <a:t>matice BCG, </a:t>
            </a:r>
            <a:r>
              <a:rPr lang="cs-CZ" sz="1200" b="1" dirty="0" err="1">
                <a:solidFill>
                  <a:srgbClr val="0070C0"/>
                </a:solidFill>
                <a:latin typeface="Calibri"/>
              </a:rPr>
              <a:t>benchmarking</a:t>
            </a:r>
            <a:r>
              <a:rPr lang="cs-CZ" sz="1200" b="1" dirty="0">
                <a:solidFill>
                  <a:srgbClr val="0070C0"/>
                </a:solidFill>
                <a:latin typeface="Calibri"/>
              </a:rPr>
              <a:t> a podobně</a:t>
            </a:r>
            <a:r>
              <a:rPr lang="cs-CZ" sz="1200" dirty="0">
                <a:solidFill>
                  <a:prstClr val="black"/>
                </a:solidFill>
                <a:latin typeface="Calibri"/>
              </a:rPr>
              <a:t>), podrobnější materiál jako kresby nebo technické specifikace jsou vhodné do přílohy podnikatelského plánu</a:t>
            </a:r>
            <a:r>
              <a:rPr lang="cs-CZ" sz="1400" dirty="0">
                <a:solidFill>
                  <a:prstClr val="black"/>
                </a:solidFill>
                <a:latin typeface="Calibri"/>
              </a:rPr>
              <a:t>.</a:t>
            </a:r>
          </a:p>
          <a:p>
            <a:pPr>
              <a:buFont typeface="+mj-lt"/>
              <a:buAutoNum type="arabicPeriod" startAt="6"/>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Produkt/služba</a:t>
            </a:r>
          </a:p>
        </p:txBody>
      </p:sp>
    </p:spTree>
    <p:extLst>
      <p:ext uri="{BB962C8B-B14F-4D97-AF65-F5344CB8AC3E}">
        <p14:creationId xmlns:p14="http://schemas.microsoft.com/office/powerpoint/2010/main" val="79234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402880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cs-CZ" sz="1400" b="1" dirty="0">
                <a:solidFill>
                  <a:prstClr val="black"/>
                </a:solidFill>
                <a:latin typeface="Calibri"/>
              </a:rPr>
              <a:t>Produkt/služba </a:t>
            </a:r>
            <a:r>
              <a:rPr lang="cs-CZ" sz="1400" dirty="0">
                <a:solidFill>
                  <a:prstClr val="black"/>
                </a:solidFill>
                <a:latin typeface="Calibri"/>
              </a:rPr>
              <a:t>- jednotlivé body, které by neměly být vynechány:</a:t>
            </a:r>
          </a:p>
          <a:p>
            <a:pPr marL="0" indent="0">
              <a:buNone/>
              <a:defRPr/>
            </a:pPr>
            <a:endParaRPr lang="cs-CZ" sz="1400" dirty="0">
              <a:solidFill>
                <a:prstClr val="black"/>
              </a:solidFill>
              <a:latin typeface="Calibri"/>
            </a:endParaRPr>
          </a:p>
          <a:p>
            <a:pPr marL="0" indent="0">
              <a:defRPr/>
            </a:pPr>
            <a:r>
              <a:rPr lang="cs-CZ" sz="1400" b="1" dirty="0">
                <a:solidFill>
                  <a:srgbClr val="0070C0"/>
                </a:solidFill>
                <a:latin typeface="Calibri"/>
              </a:rPr>
              <a:t> Popis služby/produktu</a:t>
            </a:r>
            <a:endParaRPr lang="cs-CZ" sz="1400" dirty="0">
              <a:solidFill>
                <a:srgbClr val="0070C0"/>
              </a:solidFill>
              <a:latin typeface="Calibri"/>
            </a:endParaRPr>
          </a:p>
          <a:p>
            <a:pPr marL="685800" lvl="1">
              <a:defRPr/>
            </a:pPr>
            <a:r>
              <a:rPr lang="cs-CZ" sz="1100" dirty="0">
                <a:solidFill>
                  <a:prstClr val="black"/>
                </a:solidFill>
                <a:latin typeface="Calibri"/>
              </a:rPr>
              <a:t>Vyjmenovat a popsat produkty/služby (hlavní rysy)</a:t>
            </a:r>
          </a:p>
          <a:p>
            <a:pPr marL="685800" lvl="1">
              <a:defRPr/>
            </a:pPr>
            <a:r>
              <a:rPr lang="cs-CZ" sz="1100" dirty="0">
                <a:solidFill>
                  <a:prstClr val="black"/>
                </a:solidFill>
                <a:latin typeface="Calibri"/>
              </a:rPr>
              <a:t>Vylepšení dosavadních služeb nebo zcela nový objev</a:t>
            </a:r>
          </a:p>
          <a:p>
            <a:pPr marL="685800" lvl="1">
              <a:defRPr/>
            </a:pPr>
            <a:r>
              <a:rPr lang="cs-CZ" sz="1100" dirty="0">
                <a:solidFill>
                  <a:prstClr val="black"/>
                </a:solidFill>
                <a:latin typeface="Calibri"/>
              </a:rPr>
              <a:t>Potřeba a problémy na trhu</a:t>
            </a:r>
          </a:p>
          <a:p>
            <a:pPr marL="685800" lvl="1">
              <a:defRPr/>
            </a:pPr>
            <a:r>
              <a:rPr lang="cs-CZ" sz="1100" dirty="0">
                <a:solidFill>
                  <a:prstClr val="black"/>
                </a:solidFill>
                <a:latin typeface="Calibri"/>
              </a:rPr>
              <a:t>Saturování potřeba a výhody pro zákazníka</a:t>
            </a:r>
          </a:p>
          <a:p>
            <a:pPr marL="685800" lvl="1">
              <a:defRPr/>
            </a:pPr>
            <a:r>
              <a:rPr lang="cs-CZ" sz="1100" dirty="0">
                <a:solidFill>
                  <a:prstClr val="black"/>
                </a:solidFill>
                <a:latin typeface="Calibri"/>
              </a:rPr>
              <a:t>Zpětná vazba od zákazníků</a:t>
            </a:r>
          </a:p>
          <a:p>
            <a:pPr marL="685800" lvl="1">
              <a:defRPr/>
            </a:pPr>
            <a:r>
              <a:rPr lang="cs-CZ" sz="1100" dirty="0">
                <a:solidFill>
                  <a:prstClr val="black"/>
                </a:solidFill>
                <a:latin typeface="Calibri"/>
              </a:rPr>
              <a:t>Zákazníkovo důvod pro koupi</a:t>
            </a:r>
          </a:p>
          <a:p>
            <a:pPr marL="685800" lvl="1">
              <a:defRPr/>
            </a:pPr>
            <a:r>
              <a:rPr lang="cs-CZ" sz="1100" dirty="0">
                <a:solidFill>
                  <a:prstClr val="black"/>
                </a:solidFill>
                <a:latin typeface="Calibri"/>
              </a:rPr>
              <a:t>Budoucí produkty (strategie do budoucna, stádium vývoje a vztah mezi vývojem a potřebou trhů)</a:t>
            </a:r>
          </a:p>
          <a:p>
            <a:pPr marL="0" indent="0">
              <a:defRPr/>
            </a:pPr>
            <a:r>
              <a:rPr lang="cs-CZ" sz="1100" dirty="0">
                <a:solidFill>
                  <a:prstClr val="black"/>
                </a:solidFill>
                <a:latin typeface="Calibri"/>
              </a:rPr>
              <a:t> </a:t>
            </a:r>
            <a:r>
              <a:rPr lang="cs-CZ" sz="1100" b="1" dirty="0">
                <a:solidFill>
                  <a:srgbClr val="0070C0"/>
                </a:solidFill>
                <a:latin typeface="Calibri"/>
              </a:rPr>
              <a:t>Konkurenční srovnání</a:t>
            </a:r>
            <a:endParaRPr lang="cs-CZ" sz="1100" dirty="0">
              <a:solidFill>
                <a:srgbClr val="0070C0"/>
              </a:solidFill>
              <a:latin typeface="Calibri"/>
            </a:endParaRPr>
          </a:p>
          <a:p>
            <a:pPr marL="685800" lvl="1">
              <a:defRPr/>
            </a:pPr>
            <a:r>
              <a:rPr lang="cs-CZ" sz="1100" dirty="0">
                <a:solidFill>
                  <a:prstClr val="black"/>
                </a:solidFill>
                <a:latin typeface="Calibri"/>
              </a:rPr>
              <a:t>Obecné srovnání produktů s konkurencí</a:t>
            </a:r>
          </a:p>
          <a:p>
            <a:pPr marL="685800" lvl="1">
              <a:defRPr/>
            </a:pPr>
            <a:r>
              <a:rPr lang="cs-CZ" sz="1100" dirty="0">
                <a:solidFill>
                  <a:prstClr val="black"/>
                </a:solidFill>
                <a:latin typeface="Calibri"/>
              </a:rPr>
              <a:t>Silné a slabé stránky produktů</a:t>
            </a:r>
          </a:p>
          <a:p>
            <a:pPr marL="685800" lvl="1">
              <a:defRPr/>
            </a:pPr>
            <a:r>
              <a:rPr lang="cs-CZ" sz="1100" dirty="0">
                <a:solidFill>
                  <a:prstClr val="black"/>
                </a:solidFill>
                <a:latin typeface="Calibri"/>
              </a:rPr>
              <a:t>Specifické rysy (odlišení se od konkurence)</a:t>
            </a:r>
          </a:p>
          <a:p>
            <a:pPr marL="685800" lvl="1">
              <a:defRPr/>
            </a:pPr>
            <a:r>
              <a:rPr lang="cs-CZ" sz="1100" dirty="0">
                <a:solidFill>
                  <a:prstClr val="black"/>
                </a:solidFill>
                <a:latin typeface="Calibri"/>
              </a:rPr>
              <a:t>Unikátnost a konkurenční výhoda (cena, kvalita, služby)</a:t>
            </a:r>
          </a:p>
          <a:p>
            <a:pPr marL="0" indent="0">
              <a:defRPr/>
            </a:pPr>
            <a:r>
              <a:rPr lang="cs-CZ" sz="1100" b="1" dirty="0">
                <a:solidFill>
                  <a:srgbClr val="0070C0"/>
                </a:solidFill>
                <a:latin typeface="Calibri"/>
              </a:rPr>
              <a:t>Technologie</a:t>
            </a:r>
            <a:r>
              <a:rPr lang="cs-CZ" sz="1100" b="1" dirty="0">
                <a:solidFill>
                  <a:prstClr val="black"/>
                </a:solidFill>
                <a:latin typeface="Calibri"/>
              </a:rPr>
              <a:t> </a:t>
            </a:r>
            <a:r>
              <a:rPr lang="cs-CZ" sz="1100" dirty="0">
                <a:solidFill>
                  <a:prstClr val="black"/>
                </a:solidFill>
                <a:latin typeface="Calibri"/>
              </a:rPr>
              <a:t>(pouze u projektů v kontaktu s technologií)</a:t>
            </a:r>
          </a:p>
          <a:p>
            <a:pPr marL="685800" lvl="1">
              <a:defRPr/>
            </a:pPr>
            <a:r>
              <a:rPr lang="cs-CZ" sz="1100" dirty="0">
                <a:solidFill>
                  <a:prstClr val="black"/>
                </a:solidFill>
                <a:latin typeface="Calibri"/>
              </a:rPr>
              <a:t>Technologické produkty</a:t>
            </a:r>
          </a:p>
          <a:p>
            <a:pPr marL="685800" lvl="1">
              <a:defRPr/>
            </a:pPr>
            <a:r>
              <a:rPr lang="cs-CZ" sz="1100" dirty="0">
                <a:solidFill>
                  <a:prstClr val="black"/>
                </a:solidFill>
                <a:latin typeface="Calibri"/>
              </a:rPr>
              <a:t>Technologie zasahující produkt (výrobní procesy)</a:t>
            </a:r>
          </a:p>
          <a:p>
            <a:pPr marL="685800" lvl="1">
              <a:defRPr/>
            </a:pPr>
            <a:r>
              <a:rPr lang="cs-CZ" sz="1100" dirty="0">
                <a:solidFill>
                  <a:prstClr val="black"/>
                </a:solidFill>
                <a:latin typeface="Calibri"/>
              </a:rPr>
              <a:t>Technologie jako zdroj konkurenční výhody</a:t>
            </a:r>
          </a:p>
          <a:p>
            <a:pPr marL="685800" lvl="1">
              <a:defRPr/>
            </a:pPr>
            <a:r>
              <a:rPr lang="cs-CZ" sz="1100" dirty="0">
                <a:solidFill>
                  <a:prstClr val="black"/>
                </a:solidFill>
                <a:latin typeface="Calibri"/>
              </a:rPr>
              <a:t>Zabezpečení (patenty, licence, užitné vzory)</a:t>
            </a:r>
          </a:p>
          <a:p>
            <a:pPr>
              <a:buFont typeface="+mj-lt"/>
              <a:buAutoNum type="arabicPeriod" startAt="6"/>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Produkt/služba</a:t>
            </a:r>
          </a:p>
        </p:txBody>
      </p:sp>
    </p:spTree>
    <p:extLst>
      <p:ext uri="{BB962C8B-B14F-4D97-AF65-F5344CB8AC3E}">
        <p14:creationId xmlns:p14="http://schemas.microsoft.com/office/powerpoint/2010/main" val="1310382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3888432" cy="402880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cs-CZ" sz="1400" b="1" dirty="0">
                <a:solidFill>
                  <a:prstClr val="black"/>
                </a:solidFill>
                <a:latin typeface="Calibri"/>
              </a:rPr>
              <a:t>Produkt/služba </a:t>
            </a:r>
            <a:r>
              <a:rPr lang="cs-CZ" sz="1400" dirty="0">
                <a:solidFill>
                  <a:prstClr val="black"/>
                </a:solidFill>
                <a:latin typeface="Calibri"/>
              </a:rPr>
              <a:t>– můžete využít přístup Value </a:t>
            </a:r>
            <a:r>
              <a:rPr lang="cs-CZ" sz="1400" dirty="0" err="1">
                <a:solidFill>
                  <a:prstClr val="black"/>
                </a:solidFill>
                <a:latin typeface="Calibri"/>
              </a:rPr>
              <a:t>Proposition</a:t>
            </a:r>
            <a:r>
              <a:rPr lang="cs-CZ" sz="1400" dirty="0">
                <a:solidFill>
                  <a:prstClr val="black"/>
                </a:solidFill>
                <a:latin typeface="Calibri"/>
              </a:rPr>
              <a:t> </a:t>
            </a:r>
            <a:r>
              <a:rPr lang="cs-CZ" sz="1400" dirty="0" err="1">
                <a:solidFill>
                  <a:prstClr val="black"/>
                </a:solidFill>
                <a:latin typeface="Calibri"/>
              </a:rPr>
              <a:t>Canvas</a:t>
            </a:r>
            <a:r>
              <a:rPr lang="cs-CZ" sz="1400" dirty="0">
                <a:solidFill>
                  <a:prstClr val="black"/>
                </a:solidFill>
                <a:latin typeface="Calibri"/>
              </a:rPr>
              <a:t> (VPC)</a:t>
            </a:r>
          </a:p>
          <a:p>
            <a:pPr marL="0" indent="0">
              <a:buNone/>
              <a:defRPr/>
            </a:pPr>
            <a:endParaRPr lang="cs-CZ" sz="1400" dirty="0">
              <a:solidFill>
                <a:prstClr val="black"/>
              </a:solidFill>
              <a:latin typeface="Calibri"/>
            </a:endParaRPr>
          </a:p>
          <a:p>
            <a:pPr>
              <a:defRPr/>
            </a:pPr>
            <a:r>
              <a:rPr lang="cs-CZ" sz="1400" dirty="0">
                <a:solidFill>
                  <a:prstClr val="black"/>
                </a:solidFill>
                <a:latin typeface="Calibri"/>
              </a:rPr>
              <a:t>Je relativně snadná a efektivní technika, která vám umožní rozklíčovat (později také designovat, testovat a spravovat) reálné potřeby vašich zákazníků. Pomůže vám nalézt vhodné produkty/služby, které máte danému zákazníkovi nabídnout a zároveň poukáže na slabiny každé z vámi nabízených služeb/produktů.  </a:t>
            </a:r>
          </a:p>
          <a:p>
            <a:pPr marL="0" indent="0">
              <a:buNone/>
              <a:defRPr/>
            </a:pPr>
            <a:endParaRPr lang="cs-CZ" altLang="cs-CZ" sz="1400" dirty="0">
              <a:solidFill>
                <a:prstClr val="black"/>
              </a:solidFill>
              <a:latin typeface="Calibri"/>
              <a:cs typeface="Times New Roman" panose="02020603050405020304" pitchFamily="18" charset="0"/>
            </a:endParaRPr>
          </a:p>
          <a:p>
            <a:pPr>
              <a:defRPr/>
            </a:pPr>
            <a:r>
              <a:rPr lang="cs-CZ" altLang="cs-CZ" sz="1400" dirty="0">
                <a:solidFill>
                  <a:srgbClr val="002060"/>
                </a:solidFill>
                <a:latin typeface="Times New Roman" panose="02020603050405020304" pitchFamily="18" charset="0"/>
                <a:cs typeface="Times New Roman" panose="02020603050405020304" pitchFamily="18" charset="0"/>
              </a:rPr>
              <a:t>VPC se můžete dívat jako na nástroj, který vám pomůže vytvořit zadání. Pomůže vám ověřit si vaše hypotézy toho, co vaše zákazníky trápí, co potřebují. Při tvorbě vašeho VPC schématu  využijete veškeré stávající znalosti, které máte o svých zákaznících.</a:t>
            </a:r>
          </a:p>
        </p:txBody>
      </p:sp>
      <p:sp>
        <p:nvSpPr>
          <p:cNvPr id="6" name="Nadpis 5"/>
          <p:cNvSpPr>
            <a:spLocks noGrp="1"/>
          </p:cNvSpPr>
          <p:nvPr>
            <p:ph type="title"/>
          </p:nvPr>
        </p:nvSpPr>
        <p:spPr>
          <a:xfrm>
            <a:off x="179512" y="195486"/>
            <a:ext cx="3888432" cy="507703"/>
          </a:xfrm>
        </p:spPr>
        <p:txBody>
          <a:bodyPr/>
          <a:lstStyle/>
          <a:p>
            <a:r>
              <a:rPr lang="cs-CZ" dirty="0"/>
              <a:t>Produkt/služba</a:t>
            </a:r>
          </a:p>
        </p:txBody>
      </p:sp>
      <p:pic>
        <p:nvPicPr>
          <p:cNvPr id="3" name="Obrázek 2">
            <a:extLst>
              <a:ext uri="{FF2B5EF4-FFF2-40B4-BE49-F238E27FC236}">
                <a16:creationId xmlns:a16="http://schemas.microsoft.com/office/drawing/2014/main" id="{92769CCD-D54D-4EF0-98C3-68FC000F597D}"/>
              </a:ext>
            </a:extLst>
          </p:cNvPr>
          <p:cNvPicPr>
            <a:picLocks noChangeAspect="1"/>
          </p:cNvPicPr>
          <p:nvPr/>
        </p:nvPicPr>
        <p:blipFill>
          <a:blip r:embed="rId3"/>
          <a:stretch>
            <a:fillRect/>
          </a:stretch>
        </p:blipFill>
        <p:spPr>
          <a:xfrm>
            <a:off x="4103736" y="1088409"/>
            <a:ext cx="4932091" cy="3310415"/>
          </a:xfrm>
          <a:prstGeom prst="rect">
            <a:avLst/>
          </a:prstGeom>
        </p:spPr>
      </p:pic>
    </p:spTree>
    <p:extLst>
      <p:ext uri="{BB962C8B-B14F-4D97-AF65-F5344CB8AC3E}">
        <p14:creationId xmlns:p14="http://schemas.microsoft.com/office/powerpoint/2010/main" val="415394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3888432" cy="402880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cs-CZ" sz="1400" dirty="0">
                <a:solidFill>
                  <a:prstClr val="black"/>
                </a:solidFill>
                <a:latin typeface="Calibri"/>
              </a:rPr>
              <a:t>Dvě části – zákazník a produkt/služba</a:t>
            </a:r>
          </a:p>
          <a:p>
            <a:pPr marL="0" indent="0">
              <a:buNone/>
              <a:defRPr/>
            </a:pPr>
            <a:endParaRPr lang="cs-CZ" sz="1400" dirty="0">
              <a:solidFill>
                <a:prstClr val="black"/>
              </a:solidFill>
              <a:latin typeface="Calibri"/>
            </a:endParaRPr>
          </a:p>
          <a:p>
            <a:pPr>
              <a:defRPr/>
            </a:pPr>
            <a:r>
              <a:rPr lang="cs-CZ" sz="1400" dirty="0">
                <a:solidFill>
                  <a:prstClr val="black"/>
                </a:solidFill>
                <a:latin typeface="Calibri"/>
              </a:rPr>
              <a:t>Pro každý segment hodnotový </a:t>
            </a:r>
            <a:r>
              <a:rPr lang="cs-CZ" sz="1400" dirty="0" err="1">
                <a:solidFill>
                  <a:prstClr val="black"/>
                </a:solidFill>
                <a:latin typeface="Calibri"/>
              </a:rPr>
              <a:t>Canvas</a:t>
            </a:r>
            <a:endParaRPr lang="cs-CZ" sz="1400" dirty="0">
              <a:solidFill>
                <a:prstClr val="black"/>
              </a:solidFill>
              <a:latin typeface="Calibri"/>
            </a:endParaRPr>
          </a:p>
          <a:p>
            <a:pPr>
              <a:defRPr/>
            </a:pPr>
            <a:endParaRPr lang="cs-CZ" sz="1400" dirty="0">
              <a:solidFill>
                <a:prstClr val="black"/>
              </a:solidFill>
              <a:latin typeface="Calibri"/>
            </a:endParaRPr>
          </a:p>
          <a:p>
            <a:pPr>
              <a:defRPr/>
            </a:pPr>
            <a:r>
              <a:rPr lang="cs-CZ" sz="1400" dirty="0">
                <a:solidFill>
                  <a:prstClr val="black"/>
                </a:solidFill>
                <a:latin typeface="Calibri"/>
              </a:rPr>
              <a:t>Smyslem je vytvořit vzájemné propojení produktu a zákazníka a vytvářet tak trvalou a udržitelnou hodnotu (opakované nákupu)</a:t>
            </a:r>
          </a:p>
          <a:p>
            <a:pPr marL="0" indent="0">
              <a:buNone/>
              <a:defRPr/>
            </a:pPr>
            <a:endParaRPr lang="cs-CZ" sz="1400" dirty="0">
              <a:solidFill>
                <a:prstClr val="black"/>
              </a:solidFill>
              <a:latin typeface="Calibri"/>
            </a:endParaRPr>
          </a:p>
          <a:p>
            <a:pPr marL="0" indent="0">
              <a:buNone/>
              <a:defRPr/>
            </a:pPr>
            <a:endParaRPr lang="cs-CZ" sz="1400" dirty="0">
              <a:solidFill>
                <a:prstClr val="black"/>
              </a:solidFill>
              <a:latin typeface="Calibri"/>
            </a:endParaRPr>
          </a:p>
          <a:p>
            <a:pPr marL="0" indent="0">
              <a:buNone/>
              <a:defRPr/>
            </a:pPr>
            <a:r>
              <a:rPr lang="cs-CZ" sz="1400" dirty="0">
                <a:solidFill>
                  <a:prstClr val="black"/>
                </a:solidFill>
                <a:latin typeface="Calibri"/>
              </a:rPr>
              <a:t>1. </a:t>
            </a:r>
            <a:r>
              <a:rPr lang="cs-CZ" sz="1400" dirty="0">
                <a:solidFill>
                  <a:prstClr val="black"/>
                </a:solidFill>
                <a:highlight>
                  <a:srgbClr val="FFFF00"/>
                </a:highlight>
                <a:latin typeface="Calibri"/>
              </a:rPr>
              <a:t>Zákazník</a:t>
            </a:r>
            <a:r>
              <a:rPr lang="cs-CZ" sz="1400" dirty="0">
                <a:solidFill>
                  <a:prstClr val="black"/>
                </a:solidFill>
                <a:latin typeface="Calibri"/>
              </a:rPr>
              <a:t> – popsat každou oblast detailně (viz např. mapa empatie – přednáška č. 3)</a:t>
            </a:r>
          </a:p>
          <a:p>
            <a:pPr marL="0" indent="0">
              <a:buNone/>
              <a:defRPr/>
            </a:pPr>
            <a:endParaRPr lang="cs-CZ" sz="1400" dirty="0">
              <a:solidFill>
                <a:prstClr val="black"/>
              </a:solidFill>
              <a:latin typeface="Calibri"/>
            </a:endParaRPr>
          </a:p>
          <a:p>
            <a:pPr marL="0" indent="0">
              <a:buNone/>
              <a:defRPr/>
            </a:pPr>
            <a:r>
              <a:rPr lang="cs-CZ" sz="1400" dirty="0">
                <a:solidFill>
                  <a:prstClr val="black"/>
                </a:solidFill>
                <a:latin typeface="Calibri"/>
              </a:rPr>
              <a:t>2. </a:t>
            </a:r>
            <a:r>
              <a:rPr lang="cs-CZ" sz="1400" dirty="0">
                <a:solidFill>
                  <a:prstClr val="black"/>
                </a:solidFill>
                <a:highlight>
                  <a:srgbClr val="FFFF00"/>
                </a:highlight>
                <a:latin typeface="Calibri"/>
              </a:rPr>
              <a:t>Produkt</a:t>
            </a:r>
          </a:p>
          <a:p>
            <a:pPr>
              <a:defRPr/>
            </a:pPr>
            <a:r>
              <a:rPr lang="cs-CZ" sz="1400" dirty="0">
                <a:solidFill>
                  <a:prstClr val="black"/>
                </a:solidFill>
                <a:latin typeface="Calibri"/>
              </a:rPr>
              <a:t>Výrobek/služba – podstata našeho řešení, co nabízíme</a:t>
            </a:r>
          </a:p>
          <a:p>
            <a:pPr>
              <a:defRPr/>
            </a:pPr>
            <a:r>
              <a:rPr lang="cs-CZ" sz="1400" dirty="0">
                <a:solidFill>
                  <a:prstClr val="black"/>
                </a:solidFill>
                <a:latin typeface="Calibri"/>
              </a:rPr>
              <a:t>Úleva od trápení – jak konkrétně náš výrobek/služba pomůže zákazníkovi před, při a po plnění jejich úkolů (provedení činnosti). </a:t>
            </a:r>
          </a:p>
          <a:p>
            <a:pPr>
              <a:defRPr/>
            </a:pPr>
            <a:r>
              <a:rPr lang="cs-CZ" sz="1400" dirty="0">
                <a:solidFill>
                  <a:prstClr val="black"/>
                </a:solidFill>
                <a:latin typeface="Calibri"/>
              </a:rPr>
              <a:t>Benefity/zlepšení – jaké pozitivní dopady na život zákazníků náš výrobek nebo služba má. </a:t>
            </a:r>
          </a:p>
        </p:txBody>
      </p:sp>
      <p:sp>
        <p:nvSpPr>
          <p:cNvPr id="6" name="Nadpis 5"/>
          <p:cNvSpPr>
            <a:spLocks noGrp="1"/>
          </p:cNvSpPr>
          <p:nvPr>
            <p:ph type="title"/>
          </p:nvPr>
        </p:nvSpPr>
        <p:spPr>
          <a:xfrm>
            <a:off x="179512" y="195486"/>
            <a:ext cx="3888432" cy="507703"/>
          </a:xfrm>
        </p:spPr>
        <p:txBody>
          <a:bodyPr/>
          <a:lstStyle/>
          <a:p>
            <a:r>
              <a:rPr lang="cs-CZ" dirty="0"/>
              <a:t>Produkt/služba</a:t>
            </a:r>
          </a:p>
        </p:txBody>
      </p:sp>
      <p:pic>
        <p:nvPicPr>
          <p:cNvPr id="3" name="Obrázek 2">
            <a:extLst>
              <a:ext uri="{FF2B5EF4-FFF2-40B4-BE49-F238E27FC236}">
                <a16:creationId xmlns:a16="http://schemas.microsoft.com/office/drawing/2014/main" id="{92769CCD-D54D-4EF0-98C3-68FC000F597D}"/>
              </a:ext>
            </a:extLst>
          </p:cNvPr>
          <p:cNvPicPr>
            <a:picLocks noChangeAspect="1"/>
          </p:cNvPicPr>
          <p:nvPr/>
        </p:nvPicPr>
        <p:blipFill>
          <a:blip r:embed="rId3"/>
          <a:stretch>
            <a:fillRect/>
          </a:stretch>
        </p:blipFill>
        <p:spPr>
          <a:xfrm>
            <a:off x="4103736" y="1088409"/>
            <a:ext cx="4932091" cy="3310415"/>
          </a:xfrm>
          <a:prstGeom prst="rect">
            <a:avLst/>
          </a:prstGeom>
        </p:spPr>
      </p:pic>
    </p:spTree>
    <p:extLst>
      <p:ext uri="{BB962C8B-B14F-4D97-AF65-F5344CB8AC3E}">
        <p14:creationId xmlns:p14="http://schemas.microsoft.com/office/powerpoint/2010/main" val="83329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3888432" cy="402880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cs-CZ" sz="1400" dirty="0" err="1">
                <a:solidFill>
                  <a:prstClr val="black"/>
                </a:solidFill>
                <a:latin typeface="Calibri"/>
              </a:rPr>
              <a:t>Customer</a:t>
            </a:r>
            <a:r>
              <a:rPr lang="cs-CZ" sz="1400" dirty="0">
                <a:solidFill>
                  <a:prstClr val="black"/>
                </a:solidFill>
                <a:latin typeface="Calibri"/>
              </a:rPr>
              <a:t> Profile</a:t>
            </a:r>
          </a:p>
          <a:p>
            <a:pPr marL="0" indent="0">
              <a:buNone/>
              <a:defRPr/>
            </a:pPr>
            <a:r>
              <a:rPr lang="cs-CZ" sz="1400" dirty="0">
                <a:solidFill>
                  <a:prstClr val="black"/>
                </a:solidFill>
                <a:latin typeface="Calibri"/>
              </a:rPr>
              <a:t>Pravá část diagramu se nazývá </a:t>
            </a:r>
            <a:r>
              <a:rPr lang="cs-CZ" sz="1400" dirty="0" err="1">
                <a:solidFill>
                  <a:prstClr val="black"/>
                </a:solidFill>
                <a:latin typeface="Calibri"/>
              </a:rPr>
              <a:t>Customer</a:t>
            </a:r>
            <a:r>
              <a:rPr lang="cs-CZ" sz="1400" dirty="0">
                <a:solidFill>
                  <a:prstClr val="black"/>
                </a:solidFill>
                <a:latin typeface="Calibri"/>
              </a:rPr>
              <a:t> Profile. Věnuje se tedy vašemu zákazníkovi a popisuje jeho Job(s), </a:t>
            </a:r>
            <a:r>
              <a:rPr lang="cs-CZ" sz="1400" dirty="0" err="1">
                <a:solidFill>
                  <a:prstClr val="black"/>
                </a:solidFill>
                <a:latin typeface="Calibri"/>
              </a:rPr>
              <a:t>Pains</a:t>
            </a:r>
            <a:r>
              <a:rPr lang="cs-CZ" sz="1400" dirty="0">
                <a:solidFill>
                  <a:prstClr val="black"/>
                </a:solidFill>
                <a:latin typeface="Calibri"/>
              </a:rPr>
              <a:t> a </a:t>
            </a:r>
            <a:r>
              <a:rPr lang="cs-CZ" sz="1400" dirty="0" err="1">
                <a:solidFill>
                  <a:prstClr val="black"/>
                </a:solidFill>
                <a:latin typeface="Calibri"/>
              </a:rPr>
              <a:t>Gains</a:t>
            </a:r>
            <a:r>
              <a:rPr lang="cs-CZ" sz="1400" dirty="0">
                <a:solidFill>
                  <a:prstClr val="black"/>
                </a:solidFill>
                <a:latin typeface="Calibri"/>
              </a:rPr>
              <a:t>.</a:t>
            </a:r>
          </a:p>
          <a:p>
            <a:pPr marL="0" indent="0">
              <a:buNone/>
              <a:defRPr/>
            </a:pPr>
            <a:endParaRPr lang="cs-CZ" sz="1400" dirty="0">
              <a:solidFill>
                <a:prstClr val="black"/>
              </a:solidFill>
              <a:latin typeface="Calibri"/>
            </a:endParaRPr>
          </a:p>
          <a:p>
            <a:pPr marL="0" indent="0">
              <a:buNone/>
              <a:defRPr/>
            </a:pPr>
            <a:r>
              <a:rPr lang="cs-CZ" sz="1400" dirty="0">
                <a:solidFill>
                  <a:prstClr val="black"/>
                </a:solidFill>
                <a:latin typeface="Calibri"/>
              </a:rPr>
              <a:t>Job(s)</a:t>
            </a:r>
          </a:p>
          <a:p>
            <a:pPr marL="0" indent="0">
              <a:buNone/>
              <a:defRPr/>
            </a:pPr>
            <a:r>
              <a:rPr lang="cs-CZ" sz="1400" dirty="0">
                <a:solidFill>
                  <a:prstClr val="black"/>
                </a:solidFill>
                <a:latin typeface="Calibri"/>
              </a:rPr>
              <a:t>Definují jednotlivé úkoly, problémy nebo potřeby, které vaši zákazníci řeší. Ať už ve svém profesním nebo soukromém životě.</a:t>
            </a:r>
          </a:p>
          <a:p>
            <a:pPr marL="0" indent="0">
              <a:buNone/>
              <a:defRPr/>
            </a:pPr>
            <a:endParaRPr lang="cs-CZ" sz="1400" dirty="0">
              <a:solidFill>
                <a:prstClr val="black"/>
              </a:solidFill>
              <a:latin typeface="Calibri"/>
            </a:endParaRPr>
          </a:p>
          <a:p>
            <a:pPr marL="0" indent="0">
              <a:buNone/>
              <a:defRPr/>
            </a:pPr>
            <a:r>
              <a:rPr lang="cs-CZ" sz="1400" dirty="0" err="1">
                <a:solidFill>
                  <a:prstClr val="black"/>
                </a:solidFill>
                <a:latin typeface="Calibri"/>
              </a:rPr>
              <a:t>Pains</a:t>
            </a:r>
            <a:endParaRPr lang="cs-CZ" sz="1400" dirty="0">
              <a:solidFill>
                <a:prstClr val="black"/>
              </a:solidFill>
              <a:latin typeface="Calibri"/>
            </a:endParaRPr>
          </a:p>
          <a:p>
            <a:pPr marL="0" indent="0">
              <a:buNone/>
              <a:defRPr/>
            </a:pPr>
            <a:r>
              <a:rPr lang="cs-CZ" sz="1400" dirty="0">
                <a:solidFill>
                  <a:prstClr val="black"/>
                </a:solidFill>
                <a:latin typeface="Calibri"/>
              </a:rPr>
              <a:t>Popisují jaké obavy (obtíže) mají zákazníci před, během, ale i po plnění jednotlivých Job(s). Mohou se týkat technických problémů, negativních emocí apod.</a:t>
            </a:r>
          </a:p>
          <a:p>
            <a:pPr marL="0" indent="0">
              <a:buNone/>
              <a:defRPr/>
            </a:pPr>
            <a:endParaRPr lang="cs-CZ" sz="1400" dirty="0">
              <a:solidFill>
                <a:prstClr val="black"/>
              </a:solidFill>
              <a:latin typeface="Calibri"/>
            </a:endParaRPr>
          </a:p>
          <a:p>
            <a:pPr marL="0" indent="0">
              <a:buNone/>
              <a:defRPr/>
            </a:pPr>
            <a:r>
              <a:rPr lang="cs-CZ" sz="1400" dirty="0" err="1">
                <a:solidFill>
                  <a:prstClr val="black"/>
                </a:solidFill>
                <a:latin typeface="Calibri"/>
              </a:rPr>
              <a:t>Gains</a:t>
            </a:r>
            <a:endParaRPr lang="cs-CZ" sz="1400" dirty="0">
              <a:solidFill>
                <a:prstClr val="black"/>
              </a:solidFill>
              <a:latin typeface="Calibri"/>
            </a:endParaRPr>
          </a:p>
          <a:p>
            <a:pPr marL="0" indent="0">
              <a:buNone/>
              <a:defRPr/>
            </a:pPr>
            <a:r>
              <a:rPr lang="cs-CZ" sz="1400" dirty="0">
                <a:solidFill>
                  <a:prstClr val="black"/>
                </a:solidFill>
                <a:latin typeface="Calibri"/>
              </a:rPr>
              <a:t>Zaznamenávají touhy, výstupy a benefity, které zákazníci očekávají. Může to být např. příjemné uživatelské prostředí nové aplikace, ušetření nákladů apod.</a:t>
            </a:r>
          </a:p>
        </p:txBody>
      </p:sp>
      <p:sp>
        <p:nvSpPr>
          <p:cNvPr id="6" name="Nadpis 5"/>
          <p:cNvSpPr>
            <a:spLocks noGrp="1"/>
          </p:cNvSpPr>
          <p:nvPr>
            <p:ph type="title"/>
          </p:nvPr>
        </p:nvSpPr>
        <p:spPr>
          <a:xfrm>
            <a:off x="179512" y="195486"/>
            <a:ext cx="3888432" cy="507703"/>
          </a:xfrm>
        </p:spPr>
        <p:txBody>
          <a:bodyPr/>
          <a:lstStyle/>
          <a:p>
            <a:r>
              <a:rPr lang="cs-CZ" dirty="0"/>
              <a:t>Produkt/služba</a:t>
            </a:r>
          </a:p>
        </p:txBody>
      </p:sp>
      <p:pic>
        <p:nvPicPr>
          <p:cNvPr id="3" name="Obrázek 2">
            <a:extLst>
              <a:ext uri="{FF2B5EF4-FFF2-40B4-BE49-F238E27FC236}">
                <a16:creationId xmlns:a16="http://schemas.microsoft.com/office/drawing/2014/main" id="{92769CCD-D54D-4EF0-98C3-68FC000F597D}"/>
              </a:ext>
            </a:extLst>
          </p:cNvPr>
          <p:cNvPicPr>
            <a:picLocks noChangeAspect="1"/>
          </p:cNvPicPr>
          <p:nvPr/>
        </p:nvPicPr>
        <p:blipFill>
          <a:blip r:embed="rId3"/>
          <a:stretch>
            <a:fillRect/>
          </a:stretch>
        </p:blipFill>
        <p:spPr>
          <a:xfrm>
            <a:off x="4103736" y="1088409"/>
            <a:ext cx="4932091" cy="3310415"/>
          </a:xfrm>
          <a:prstGeom prst="rect">
            <a:avLst/>
          </a:prstGeom>
        </p:spPr>
      </p:pic>
    </p:spTree>
    <p:extLst>
      <p:ext uri="{BB962C8B-B14F-4D97-AF65-F5344CB8AC3E}">
        <p14:creationId xmlns:p14="http://schemas.microsoft.com/office/powerpoint/2010/main" val="229530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3888432" cy="402880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cs-CZ" sz="1400" dirty="0">
                <a:solidFill>
                  <a:prstClr val="black"/>
                </a:solidFill>
                <a:latin typeface="Calibri"/>
              </a:rPr>
              <a:t>Value Map</a:t>
            </a:r>
          </a:p>
          <a:p>
            <a:pPr marL="0" indent="0">
              <a:buNone/>
              <a:defRPr/>
            </a:pPr>
            <a:r>
              <a:rPr lang="cs-CZ" sz="1400" dirty="0">
                <a:solidFill>
                  <a:prstClr val="black"/>
                </a:solidFill>
                <a:latin typeface="Calibri"/>
              </a:rPr>
              <a:t>Na levé straně diagramu je zobrazena tzv. Value Map, tedy seznam toho, co nabízíte svým zákazníkům. Skládá se z </a:t>
            </a:r>
            <a:r>
              <a:rPr lang="cs-CZ" sz="1400" dirty="0" err="1">
                <a:solidFill>
                  <a:prstClr val="black"/>
                </a:solidFill>
                <a:latin typeface="Calibri"/>
              </a:rPr>
              <a:t>Product</a:t>
            </a:r>
            <a:r>
              <a:rPr lang="cs-CZ" sz="1400" dirty="0">
                <a:solidFill>
                  <a:prstClr val="black"/>
                </a:solidFill>
                <a:latin typeface="Calibri"/>
              </a:rPr>
              <a:t> </a:t>
            </a:r>
            <a:r>
              <a:rPr lang="cs-CZ" sz="1400" dirty="0" err="1">
                <a:solidFill>
                  <a:prstClr val="black"/>
                </a:solidFill>
                <a:latin typeface="Calibri"/>
              </a:rPr>
              <a:t>Servises</a:t>
            </a:r>
            <a:r>
              <a:rPr lang="cs-CZ" sz="1400" dirty="0">
                <a:solidFill>
                  <a:prstClr val="black"/>
                </a:solidFill>
                <a:latin typeface="Calibri"/>
              </a:rPr>
              <a:t>, </a:t>
            </a:r>
            <a:r>
              <a:rPr lang="cs-CZ" sz="1400" dirty="0" err="1">
                <a:solidFill>
                  <a:prstClr val="black"/>
                </a:solidFill>
                <a:latin typeface="Calibri"/>
              </a:rPr>
              <a:t>Pain</a:t>
            </a:r>
            <a:r>
              <a:rPr lang="cs-CZ" sz="1400" dirty="0">
                <a:solidFill>
                  <a:prstClr val="black"/>
                </a:solidFill>
                <a:latin typeface="Calibri"/>
              </a:rPr>
              <a:t> </a:t>
            </a:r>
            <a:r>
              <a:rPr lang="cs-CZ" sz="1400" dirty="0" err="1">
                <a:solidFill>
                  <a:prstClr val="black"/>
                </a:solidFill>
                <a:latin typeface="Calibri"/>
              </a:rPr>
              <a:t>Relivers</a:t>
            </a:r>
            <a:r>
              <a:rPr lang="cs-CZ" sz="1400" dirty="0">
                <a:solidFill>
                  <a:prstClr val="black"/>
                </a:solidFill>
                <a:latin typeface="Calibri"/>
              </a:rPr>
              <a:t> a </a:t>
            </a:r>
            <a:r>
              <a:rPr lang="cs-CZ" sz="1400" dirty="0" err="1">
                <a:solidFill>
                  <a:prstClr val="black"/>
                </a:solidFill>
                <a:latin typeface="Calibri"/>
              </a:rPr>
              <a:t>Gain</a:t>
            </a:r>
            <a:r>
              <a:rPr lang="cs-CZ" sz="1400" dirty="0">
                <a:solidFill>
                  <a:prstClr val="black"/>
                </a:solidFill>
                <a:latin typeface="Calibri"/>
              </a:rPr>
              <a:t> </a:t>
            </a:r>
            <a:r>
              <a:rPr lang="cs-CZ" sz="1400" dirty="0" err="1">
                <a:solidFill>
                  <a:prstClr val="black"/>
                </a:solidFill>
                <a:latin typeface="Calibri"/>
              </a:rPr>
              <a:t>Creators</a:t>
            </a:r>
            <a:r>
              <a:rPr lang="cs-CZ" sz="1400" dirty="0">
                <a:solidFill>
                  <a:prstClr val="black"/>
                </a:solidFill>
                <a:latin typeface="Calibri"/>
              </a:rPr>
              <a:t>.</a:t>
            </a:r>
          </a:p>
          <a:p>
            <a:pPr marL="0" indent="0">
              <a:buNone/>
              <a:defRPr/>
            </a:pPr>
            <a:endParaRPr lang="cs-CZ" sz="1400" dirty="0">
              <a:solidFill>
                <a:prstClr val="black"/>
              </a:solidFill>
              <a:latin typeface="Calibri"/>
            </a:endParaRPr>
          </a:p>
          <a:p>
            <a:pPr marL="0" indent="0">
              <a:buNone/>
              <a:defRPr/>
            </a:pPr>
            <a:r>
              <a:rPr lang="cs-CZ" sz="1400" dirty="0" err="1">
                <a:solidFill>
                  <a:prstClr val="black"/>
                </a:solidFill>
                <a:latin typeface="Calibri"/>
              </a:rPr>
              <a:t>Product</a:t>
            </a:r>
            <a:r>
              <a:rPr lang="cs-CZ" sz="1400" dirty="0">
                <a:solidFill>
                  <a:prstClr val="black"/>
                </a:solidFill>
                <a:latin typeface="Calibri"/>
              </a:rPr>
              <a:t> </a:t>
            </a:r>
            <a:r>
              <a:rPr lang="cs-CZ" sz="1400" dirty="0" err="1">
                <a:solidFill>
                  <a:prstClr val="black"/>
                </a:solidFill>
                <a:latin typeface="Calibri"/>
              </a:rPr>
              <a:t>servises</a:t>
            </a:r>
            <a:endParaRPr lang="cs-CZ" sz="1400" dirty="0">
              <a:solidFill>
                <a:prstClr val="black"/>
              </a:solidFill>
              <a:latin typeface="Calibri"/>
            </a:endParaRPr>
          </a:p>
          <a:p>
            <a:pPr marL="0" indent="0">
              <a:buNone/>
              <a:defRPr/>
            </a:pPr>
            <a:r>
              <a:rPr lang="cs-CZ" sz="1400" dirty="0" err="1">
                <a:solidFill>
                  <a:prstClr val="black"/>
                </a:solidFill>
                <a:latin typeface="Calibri"/>
              </a:rPr>
              <a:t>Product</a:t>
            </a:r>
            <a:r>
              <a:rPr lang="cs-CZ" sz="1400" dirty="0">
                <a:solidFill>
                  <a:prstClr val="black"/>
                </a:solidFill>
                <a:latin typeface="Calibri"/>
              </a:rPr>
              <a:t> </a:t>
            </a:r>
            <a:r>
              <a:rPr lang="cs-CZ" sz="1400" dirty="0" err="1">
                <a:solidFill>
                  <a:prstClr val="black"/>
                </a:solidFill>
                <a:latin typeface="Calibri"/>
              </a:rPr>
              <a:t>servises</a:t>
            </a:r>
            <a:r>
              <a:rPr lang="cs-CZ" sz="1400" dirty="0">
                <a:solidFill>
                  <a:prstClr val="black"/>
                </a:solidFill>
                <a:latin typeface="Calibri"/>
              </a:rPr>
              <a:t> je v podstatě seznam vašich služeb/produktů, které pomáhají zdárně vyřešit jednotlivé Job(s) vašeho zákazníka.</a:t>
            </a:r>
          </a:p>
          <a:p>
            <a:pPr marL="0" indent="0">
              <a:buNone/>
              <a:defRPr/>
            </a:pPr>
            <a:endParaRPr lang="cs-CZ" sz="1400" dirty="0">
              <a:solidFill>
                <a:prstClr val="black"/>
              </a:solidFill>
              <a:latin typeface="Calibri"/>
            </a:endParaRPr>
          </a:p>
          <a:p>
            <a:pPr marL="0" indent="0">
              <a:buNone/>
              <a:defRPr/>
            </a:pPr>
            <a:r>
              <a:rPr lang="cs-CZ" sz="1400" dirty="0" err="1">
                <a:solidFill>
                  <a:prstClr val="black"/>
                </a:solidFill>
                <a:latin typeface="Calibri"/>
              </a:rPr>
              <a:t>Pain</a:t>
            </a:r>
            <a:r>
              <a:rPr lang="cs-CZ" sz="1400" dirty="0">
                <a:solidFill>
                  <a:prstClr val="black"/>
                </a:solidFill>
                <a:latin typeface="Calibri"/>
              </a:rPr>
              <a:t> </a:t>
            </a:r>
            <a:r>
              <a:rPr lang="cs-CZ" sz="1400" dirty="0" err="1">
                <a:solidFill>
                  <a:prstClr val="black"/>
                </a:solidFill>
                <a:latin typeface="Calibri"/>
              </a:rPr>
              <a:t>Relivers</a:t>
            </a:r>
            <a:endParaRPr lang="cs-CZ" sz="1400" dirty="0">
              <a:solidFill>
                <a:prstClr val="black"/>
              </a:solidFill>
              <a:latin typeface="Calibri"/>
            </a:endParaRPr>
          </a:p>
          <a:p>
            <a:pPr marL="0" indent="0">
              <a:buNone/>
              <a:defRPr/>
            </a:pPr>
            <a:r>
              <a:rPr lang="cs-CZ" sz="1400" dirty="0" err="1">
                <a:solidFill>
                  <a:prstClr val="black"/>
                </a:solidFill>
                <a:latin typeface="Calibri"/>
              </a:rPr>
              <a:t>Pain</a:t>
            </a:r>
            <a:r>
              <a:rPr lang="cs-CZ" sz="1400" dirty="0">
                <a:solidFill>
                  <a:prstClr val="black"/>
                </a:solidFill>
                <a:latin typeface="Calibri"/>
              </a:rPr>
              <a:t> </a:t>
            </a:r>
            <a:r>
              <a:rPr lang="cs-CZ" sz="1400" dirty="0" err="1">
                <a:solidFill>
                  <a:prstClr val="black"/>
                </a:solidFill>
                <a:latin typeface="Calibri"/>
              </a:rPr>
              <a:t>Relivers</a:t>
            </a:r>
            <a:r>
              <a:rPr lang="cs-CZ" sz="1400" dirty="0">
                <a:solidFill>
                  <a:prstClr val="black"/>
                </a:solidFill>
                <a:latin typeface="Calibri"/>
              </a:rPr>
              <a:t> popisují způsoby, kterými lze eliminovat jednotlivé </a:t>
            </a:r>
            <a:r>
              <a:rPr lang="cs-CZ" sz="1400" dirty="0" err="1">
                <a:solidFill>
                  <a:prstClr val="black"/>
                </a:solidFill>
                <a:latin typeface="Calibri"/>
              </a:rPr>
              <a:t>Pain</a:t>
            </a:r>
            <a:r>
              <a:rPr lang="cs-CZ" sz="1400" dirty="0">
                <a:solidFill>
                  <a:prstClr val="black"/>
                </a:solidFill>
                <a:latin typeface="Calibri"/>
              </a:rPr>
              <a:t>(s) vašeho zákazníka.</a:t>
            </a:r>
          </a:p>
          <a:p>
            <a:pPr marL="0" indent="0">
              <a:buNone/>
              <a:defRPr/>
            </a:pPr>
            <a:endParaRPr lang="cs-CZ" sz="1400" dirty="0">
              <a:solidFill>
                <a:prstClr val="black"/>
              </a:solidFill>
              <a:latin typeface="Calibri"/>
            </a:endParaRPr>
          </a:p>
          <a:p>
            <a:pPr marL="0" indent="0">
              <a:buNone/>
              <a:defRPr/>
            </a:pPr>
            <a:r>
              <a:rPr lang="cs-CZ" sz="1400" dirty="0" err="1">
                <a:solidFill>
                  <a:prstClr val="black"/>
                </a:solidFill>
                <a:latin typeface="Calibri"/>
              </a:rPr>
              <a:t>Gain</a:t>
            </a:r>
            <a:r>
              <a:rPr lang="cs-CZ" sz="1400" dirty="0">
                <a:solidFill>
                  <a:prstClr val="black"/>
                </a:solidFill>
                <a:latin typeface="Calibri"/>
              </a:rPr>
              <a:t> </a:t>
            </a:r>
            <a:r>
              <a:rPr lang="cs-CZ" sz="1400" dirty="0" err="1">
                <a:solidFill>
                  <a:prstClr val="black"/>
                </a:solidFill>
                <a:latin typeface="Calibri"/>
              </a:rPr>
              <a:t>Creators</a:t>
            </a:r>
            <a:endParaRPr lang="cs-CZ" sz="1400" dirty="0">
              <a:solidFill>
                <a:prstClr val="black"/>
              </a:solidFill>
              <a:latin typeface="Calibri"/>
            </a:endParaRPr>
          </a:p>
          <a:p>
            <a:pPr marL="0" indent="0">
              <a:buNone/>
              <a:defRPr/>
            </a:pPr>
            <a:r>
              <a:rPr lang="cs-CZ" sz="1400" dirty="0" err="1">
                <a:solidFill>
                  <a:prstClr val="black"/>
                </a:solidFill>
                <a:latin typeface="Calibri"/>
              </a:rPr>
              <a:t>Gain</a:t>
            </a:r>
            <a:r>
              <a:rPr lang="cs-CZ" sz="1400" dirty="0">
                <a:solidFill>
                  <a:prstClr val="black"/>
                </a:solidFill>
                <a:latin typeface="Calibri"/>
              </a:rPr>
              <a:t> </a:t>
            </a:r>
            <a:r>
              <a:rPr lang="cs-CZ" sz="1400" dirty="0" err="1">
                <a:solidFill>
                  <a:prstClr val="black"/>
                </a:solidFill>
                <a:latin typeface="Calibri"/>
              </a:rPr>
              <a:t>Creators</a:t>
            </a:r>
            <a:r>
              <a:rPr lang="cs-CZ" sz="1400" dirty="0">
                <a:solidFill>
                  <a:prstClr val="black"/>
                </a:solidFill>
                <a:latin typeface="Calibri"/>
              </a:rPr>
              <a:t> doslova definují, jak vaše služby/produkty naplní očekávané </a:t>
            </a:r>
            <a:r>
              <a:rPr lang="cs-CZ" sz="1400" dirty="0" err="1">
                <a:solidFill>
                  <a:prstClr val="black"/>
                </a:solidFill>
                <a:latin typeface="Calibri"/>
              </a:rPr>
              <a:t>Gains</a:t>
            </a:r>
            <a:r>
              <a:rPr lang="cs-CZ" sz="1400" dirty="0">
                <a:solidFill>
                  <a:prstClr val="black"/>
                </a:solidFill>
                <a:latin typeface="Calibri"/>
              </a:rPr>
              <a:t>, které vaši zákazníci mají.</a:t>
            </a:r>
          </a:p>
          <a:p>
            <a:pPr marL="0" indent="0">
              <a:buNone/>
              <a:defRPr/>
            </a:pPr>
            <a:endParaRPr lang="cs-CZ" sz="1400" dirty="0" err="1">
              <a:solidFill>
                <a:prstClr val="black"/>
              </a:solidFill>
              <a:latin typeface="Calibri"/>
            </a:endParaRPr>
          </a:p>
        </p:txBody>
      </p:sp>
      <p:sp>
        <p:nvSpPr>
          <p:cNvPr id="6" name="Nadpis 5"/>
          <p:cNvSpPr>
            <a:spLocks noGrp="1"/>
          </p:cNvSpPr>
          <p:nvPr>
            <p:ph type="title"/>
          </p:nvPr>
        </p:nvSpPr>
        <p:spPr>
          <a:xfrm>
            <a:off x="179512" y="195486"/>
            <a:ext cx="3888432" cy="507703"/>
          </a:xfrm>
        </p:spPr>
        <p:txBody>
          <a:bodyPr/>
          <a:lstStyle/>
          <a:p>
            <a:r>
              <a:rPr lang="cs-CZ" dirty="0"/>
              <a:t>Produkt/služba</a:t>
            </a:r>
          </a:p>
        </p:txBody>
      </p:sp>
      <p:pic>
        <p:nvPicPr>
          <p:cNvPr id="3" name="Obrázek 2">
            <a:extLst>
              <a:ext uri="{FF2B5EF4-FFF2-40B4-BE49-F238E27FC236}">
                <a16:creationId xmlns:a16="http://schemas.microsoft.com/office/drawing/2014/main" id="{92769CCD-D54D-4EF0-98C3-68FC000F597D}"/>
              </a:ext>
            </a:extLst>
          </p:cNvPr>
          <p:cNvPicPr>
            <a:picLocks noChangeAspect="1"/>
          </p:cNvPicPr>
          <p:nvPr/>
        </p:nvPicPr>
        <p:blipFill>
          <a:blip r:embed="rId3"/>
          <a:stretch>
            <a:fillRect/>
          </a:stretch>
        </p:blipFill>
        <p:spPr>
          <a:xfrm>
            <a:off x="4103736" y="1088409"/>
            <a:ext cx="4932091" cy="3310415"/>
          </a:xfrm>
          <a:prstGeom prst="rect">
            <a:avLst/>
          </a:prstGeom>
        </p:spPr>
      </p:pic>
    </p:spTree>
    <p:extLst>
      <p:ext uri="{BB962C8B-B14F-4D97-AF65-F5344CB8AC3E}">
        <p14:creationId xmlns:p14="http://schemas.microsoft.com/office/powerpoint/2010/main" val="14984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r>
              <a:rPr lang="cs-CZ" dirty="0"/>
              <a:t>Produkt/služba</a:t>
            </a:r>
          </a:p>
        </p:txBody>
      </p:sp>
      <p:pic>
        <p:nvPicPr>
          <p:cNvPr id="1026" name="Picture 2" descr="https://miro.medium.com/max/2086/1*1BXTokttYN9hlrJtlLfE3w.png">
            <a:extLst>
              <a:ext uri="{FF2B5EF4-FFF2-40B4-BE49-F238E27FC236}">
                <a16:creationId xmlns:a16="http://schemas.microsoft.com/office/drawing/2014/main" id="{B22DFE63-4B90-4057-A24E-9827BCB4A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7884367"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51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402880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a:solidFill>
                  <a:prstClr val="black"/>
                </a:solidFill>
                <a:latin typeface="Calibri"/>
              </a:rPr>
              <a:t>Z pohledu zabezpečení realizace je velice významný tým (jednotlivec, skupina, tým spolupracovníků, zakladatelů apod.)</a:t>
            </a:r>
          </a:p>
          <a:p>
            <a:pPr marL="0" indent="0">
              <a:buNone/>
              <a:defRPr/>
            </a:pPr>
            <a:endParaRPr lang="cs-CZ" sz="1800" dirty="0">
              <a:solidFill>
                <a:prstClr val="black"/>
              </a:solidFill>
              <a:latin typeface="Calibri"/>
            </a:endParaRPr>
          </a:p>
          <a:p>
            <a:pPr marL="0" indent="0">
              <a:buNone/>
              <a:defRPr/>
            </a:pPr>
            <a:r>
              <a:rPr lang="cs-CZ" sz="1800" dirty="0">
                <a:solidFill>
                  <a:prstClr val="black"/>
                </a:solidFill>
                <a:latin typeface="Calibri"/>
              </a:rPr>
              <a:t>V úvodních úvahách o složení je nutné promyslet a zvážit:</a:t>
            </a:r>
          </a:p>
          <a:p>
            <a:pPr marL="0" indent="0">
              <a:buNone/>
              <a:defRPr/>
            </a:pPr>
            <a:endParaRPr lang="cs-CZ" sz="1800" dirty="0">
              <a:solidFill>
                <a:prstClr val="black"/>
              </a:solidFill>
              <a:latin typeface="Calibri"/>
            </a:endParaRPr>
          </a:p>
          <a:p>
            <a:pPr>
              <a:defRPr/>
            </a:pPr>
            <a:r>
              <a:rPr lang="cs-CZ" sz="1800" b="1" dirty="0">
                <a:solidFill>
                  <a:prstClr val="black"/>
                </a:solidFill>
                <a:latin typeface="Calibri"/>
              </a:rPr>
              <a:t>Organizační struktura </a:t>
            </a:r>
            <a:r>
              <a:rPr lang="cs-CZ" sz="1800" dirty="0">
                <a:solidFill>
                  <a:prstClr val="black"/>
                </a:solidFill>
                <a:latin typeface="Calibri"/>
              </a:rPr>
              <a:t>celého projektu (PP) – struktura řízení, formální/neformální, leadership, delegování atd.</a:t>
            </a:r>
          </a:p>
          <a:p>
            <a:pPr>
              <a:defRPr/>
            </a:pPr>
            <a:r>
              <a:rPr lang="cs-CZ" sz="1800" b="1" dirty="0">
                <a:solidFill>
                  <a:prstClr val="black"/>
                </a:solidFill>
                <a:latin typeface="Calibri"/>
              </a:rPr>
              <a:t>Personální zajištění </a:t>
            </a:r>
            <a:r>
              <a:rPr lang="cs-CZ" sz="1800" dirty="0">
                <a:solidFill>
                  <a:prstClr val="black"/>
                </a:solidFill>
                <a:latin typeface="Calibri"/>
              </a:rPr>
              <a:t>realizace podnikatelské činnosti (kdo, co a jak bude provádět a podílet se na konkrétních činnostech)</a:t>
            </a:r>
          </a:p>
          <a:p>
            <a:pPr>
              <a:defRPr/>
            </a:pPr>
            <a:r>
              <a:rPr lang="cs-CZ" sz="1800" dirty="0">
                <a:solidFill>
                  <a:prstClr val="black"/>
                </a:solidFill>
                <a:latin typeface="Calibri"/>
              </a:rPr>
              <a:t>Vymezit </a:t>
            </a:r>
            <a:r>
              <a:rPr lang="cs-CZ" sz="1800" b="1" dirty="0">
                <a:solidFill>
                  <a:prstClr val="black"/>
                </a:solidFill>
                <a:latin typeface="Calibri"/>
              </a:rPr>
              <a:t>kompetence</a:t>
            </a:r>
            <a:r>
              <a:rPr lang="cs-CZ" sz="1800" dirty="0">
                <a:solidFill>
                  <a:prstClr val="black"/>
                </a:solidFill>
                <a:latin typeface="Calibri"/>
              </a:rPr>
              <a:t> pracovních míst a jejich obsazení (odborné, znalostní, osobní apod.)</a:t>
            </a:r>
          </a:p>
          <a:p>
            <a:pPr>
              <a:defRPr/>
            </a:pPr>
            <a:r>
              <a:rPr lang="cs-CZ" sz="1800" b="1" dirty="0">
                <a:solidFill>
                  <a:prstClr val="black"/>
                </a:solidFill>
                <a:latin typeface="Calibri"/>
              </a:rPr>
              <a:t>Mzdové náklady </a:t>
            </a:r>
            <a:r>
              <a:rPr lang="cs-CZ" sz="1800" dirty="0">
                <a:solidFill>
                  <a:prstClr val="black"/>
                </a:solidFill>
                <a:latin typeface="Calibri"/>
              </a:rPr>
              <a:t>a možnost optimalizace personálních zdrojů (forma odměny, zapojení členů týmu apod.)</a:t>
            </a:r>
          </a:p>
        </p:txBody>
      </p:sp>
      <p:sp>
        <p:nvSpPr>
          <p:cNvPr id="6" name="Nadpis 5"/>
          <p:cNvSpPr>
            <a:spLocks noGrp="1"/>
          </p:cNvSpPr>
          <p:nvPr>
            <p:ph type="title"/>
          </p:nvPr>
        </p:nvSpPr>
        <p:spPr>
          <a:xfrm>
            <a:off x="179512" y="195486"/>
            <a:ext cx="3888432" cy="507703"/>
          </a:xfrm>
        </p:spPr>
        <p:txBody>
          <a:bodyPr/>
          <a:lstStyle/>
          <a:p>
            <a:r>
              <a:rPr lang="cs-CZ" dirty="0"/>
              <a:t>Tým</a:t>
            </a:r>
          </a:p>
        </p:txBody>
      </p:sp>
    </p:spTree>
    <p:extLst>
      <p:ext uri="{BB962C8B-B14F-4D97-AF65-F5344CB8AC3E}">
        <p14:creationId xmlns:p14="http://schemas.microsoft.com/office/powerpoint/2010/main" val="327031727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11047</TotalTime>
  <Words>1039</Words>
  <Application>Microsoft Office PowerPoint</Application>
  <PresentationFormat>Předvádění na obrazovce (16:9)</PresentationFormat>
  <Paragraphs>133</Paragraphs>
  <Slides>11</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Times New Roman</vt:lpstr>
      <vt:lpstr>Wingdings</vt:lpstr>
      <vt:lpstr>SLU</vt:lpstr>
      <vt:lpstr>Produkt/služba Tým </vt:lpstr>
      <vt:lpstr>Produkt/služba</vt:lpstr>
      <vt:lpstr>Produkt/služba</vt:lpstr>
      <vt:lpstr>Produkt/služba</vt:lpstr>
      <vt:lpstr>Produkt/služba</vt:lpstr>
      <vt:lpstr>Produkt/služba</vt:lpstr>
      <vt:lpstr>Produkt/služba</vt:lpstr>
      <vt:lpstr>Produkt/služba</vt:lpstr>
      <vt:lpstr>Tým</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ada0002</cp:lastModifiedBy>
  <cp:revision>162</cp:revision>
  <dcterms:created xsi:type="dcterms:W3CDTF">2016-07-06T15:42:34Z</dcterms:created>
  <dcterms:modified xsi:type="dcterms:W3CDTF">2020-03-13T08:42:46Z</dcterms:modified>
</cp:coreProperties>
</file>