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309" r:id="rId6"/>
    <p:sldId id="324" r:id="rId7"/>
    <p:sldId id="323" r:id="rId8"/>
    <p:sldId id="310" r:id="rId9"/>
    <p:sldId id="313" r:id="rId10"/>
    <p:sldId id="314" r:id="rId11"/>
    <p:sldId id="264" r:id="rId12"/>
    <p:sldId id="332" r:id="rId13"/>
    <p:sldId id="265" r:id="rId14"/>
    <p:sldId id="333" r:id="rId15"/>
    <p:sldId id="281" r:id="rId16"/>
    <p:sldId id="331" r:id="rId17"/>
    <p:sldId id="325" r:id="rId18"/>
    <p:sldId id="267" r:id="rId19"/>
    <p:sldId id="315" r:id="rId20"/>
    <p:sldId id="326" r:id="rId21"/>
    <p:sldId id="327" r:id="rId22"/>
    <p:sldId id="316" r:id="rId23"/>
    <p:sldId id="328" r:id="rId24"/>
    <p:sldId id="329" r:id="rId25"/>
    <p:sldId id="317" r:id="rId26"/>
    <p:sldId id="330" r:id="rId27"/>
    <p:sldId id="280" r:id="rId2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78" y="97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25.07.2016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25.07.2016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25.07.2016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25.07.2016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25.07.2016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25.07.2016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25.07.2016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smtClean="0">
                <a:latin typeface="Arial" pitchFamily="34" charset="0"/>
                <a:cs typeface="Arial" pitchFamily="34" charset="0"/>
              </a:rPr>
              <a:t>Strategic</a:t>
            </a:r>
            <a:r>
              <a:rPr lang="cs-CZ" sz="3600" b="1" dirty="0" smtClean="0">
                <a:latin typeface="Arial" pitchFamily="34" charset="0"/>
                <a:cs typeface="Arial" pitchFamily="34" charset="0"/>
              </a:rPr>
              <a:t> </a:t>
            </a:r>
            <a:r>
              <a:rPr lang="en-US" sz="3600" b="1" dirty="0" smtClean="0">
                <a:latin typeface="Arial" pitchFamily="34" charset="0"/>
                <a:cs typeface="Arial" pitchFamily="34" charset="0"/>
              </a:rPr>
              <a:t>International </a:t>
            </a:r>
            <a:r>
              <a:rPr lang="cs-CZ" sz="3600" b="1" dirty="0" smtClean="0">
                <a:latin typeface="Arial" pitchFamily="34" charset="0"/>
                <a:cs typeface="Arial" pitchFamily="34" charset="0"/>
              </a:rPr>
              <a:t>Marketing</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STRATEGY</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Strategy </a:t>
            </a:r>
            <a:r>
              <a:rPr lang="en-US" altLang="cs-CZ" sz="2200" dirty="0">
                <a:latin typeface="Arial" panose="020B0604020202020204" pitchFamily="34" charset="0"/>
              </a:rPr>
              <a:t>establishes a way to match your organization’s strengths with market opportunities so that your organization comes to mind when your customer has a need.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When we set our strategic objectives, the strategy is a way how to achieve them. Basically we set to ourselves where we want to go and then plan how the journey looks like.</a:t>
            </a:r>
          </a:p>
          <a:p>
            <a:pPr marL="285750" indent="-285750" eaLnBrk="1" hangingPunct="1">
              <a:spcBef>
                <a:spcPct val="0"/>
              </a:spcBef>
              <a:defRPr/>
            </a:pPr>
            <a:endParaRPr lang="en-US"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Strategy should be flexible, it should really build on our strengths and market opportunities, but don't forget to calculate for weaknesses and market threats!</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SUBWAY - GLOBAL FRANCHISING</a:t>
            </a:r>
            <a:r>
              <a:rPr lang="cs-CZ" altLang="cs-CZ" sz="2400" b="1" dirty="0" smtClean="0">
                <a:latin typeface="Arial" panose="020B0604020202020204" pitchFamily="34" charset="0"/>
              </a:rPr>
              <a:t> OF</a:t>
            </a:r>
            <a:r>
              <a:rPr lang="en-US" altLang="cs-CZ" sz="2400" b="1" dirty="0" smtClean="0">
                <a:latin typeface="Arial" panose="020B0604020202020204" pitchFamily="34" charset="0"/>
              </a:rPr>
              <a:t> LOCAL SPECIFICS?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G</a:t>
            </a:r>
            <a:r>
              <a:rPr lang="en-US" altLang="cs-CZ" sz="2200" dirty="0" err="1" smtClean="0">
                <a:latin typeface="Arial" panose="020B0604020202020204" pitchFamily="34" charset="0"/>
              </a:rPr>
              <a:t>lobal</a:t>
            </a:r>
            <a:r>
              <a:rPr lang="en-US" altLang="cs-CZ" sz="2200" dirty="0" smtClean="0">
                <a:latin typeface="Arial" panose="020B0604020202020204" pitchFamily="34" charset="0"/>
              </a:rPr>
              <a:t> </a:t>
            </a:r>
            <a:r>
              <a:rPr lang="en-US" altLang="cs-CZ" sz="2200" dirty="0">
                <a:latin typeface="Arial" panose="020B0604020202020204" pitchFamily="34" charset="0"/>
              </a:rPr>
              <a:t>company - </a:t>
            </a:r>
            <a:r>
              <a:rPr lang="cs-CZ" altLang="cs-CZ" sz="2200" dirty="0" smtClean="0">
                <a:latin typeface="Arial" panose="020B0604020202020204" pitchFamily="34" charset="0"/>
              </a:rPr>
              <a:t>g</a:t>
            </a:r>
            <a:r>
              <a:rPr lang="en-US" altLang="cs-CZ" sz="2200" dirty="0" err="1" smtClean="0">
                <a:latin typeface="Arial" panose="020B0604020202020204" pitchFamily="34" charset="0"/>
              </a:rPr>
              <a:t>lobal</a:t>
            </a:r>
            <a:r>
              <a:rPr lang="en-US" altLang="cs-CZ" sz="2200" dirty="0" smtClean="0">
                <a:latin typeface="Arial" panose="020B0604020202020204" pitchFamily="34" charset="0"/>
              </a:rPr>
              <a:t> </a:t>
            </a:r>
            <a:r>
              <a:rPr lang="en-US" altLang="cs-CZ" sz="2200" dirty="0">
                <a:latin typeface="Arial" panose="020B0604020202020204" pitchFamily="34" charset="0"/>
              </a:rPr>
              <a:t>products </a:t>
            </a:r>
            <a:r>
              <a:rPr lang="en-US" altLang="cs-CZ" sz="2200" dirty="0" smtClean="0">
                <a:latin typeface="Arial" panose="020B0604020202020204" pitchFamily="34" charset="0"/>
              </a:rPr>
              <a:t>– </a:t>
            </a:r>
            <a:r>
              <a:rPr lang="cs-CZ" altLang="cs-CZ" sz="2200" dirty="0" smtClean="0">
                <a:latin typeface="Arial" panose="020B0604020202020204" pitchFamily="34" charset="0"/>
              </a:rPr>
              <a:t>BUT </a:t>
            </a:r>
            <a:r>
              <a:rPr lang="en-US" altLang="cs-CZ" sz="2200" dirty="0" smtClean="0">
                <a:latin typeface="Arial" panose="020B0604020202020204" pitchFamily="34" charset="0"/>
              </a:rPr>
              <a:t>still </a:t>
            </a:r>
            <a:r>
              <a:rPr lang="en-US" altLang="cs-CZ" sz="2200" dirty="0">
                <a:latin typeface="Arial" panose="020B0604020202020204" pitchFamily="34" charset="0"/>
              </a:rPr>
              <a:t>very different locally. Trying to create </a:t>
            </a:r>
            <a:r>
              <a:rPr lang="en-US" altLang="cs-CZ" sz="2200" dirty="0" smtClean="0">
                <a:latin typeface="Arial" panose="020B0604020202020204" pitchFamily="34" charset="0"/>
              </a:rPr>
              <a:t>so-called </a:t>
            </a:r>
            <a:r>
              <a:rPr lang="en-US" altLang="cs-CZ" sz="2200" dirty="0">
                <a:latin typeface="Arial" panose="020B0604020202020204" pitchFamily="34" charset="0"/>
              </a:rPr>
              <a:t>"3rd place" between home and work.</a:t>
            </a:r>
          </a:p>
          <a:p>
            <a:pPr marL="285750" indent="-285750" eaLnBrk="1" hangingPunct="1">
              <a:spcBef>
                <a:spcPct val="0"/>
              </a:spcBef>
              <a:defRPr/>
            </a:pPr>
            <a:r>
              <a:rPr lang="en-US" altLang="cs-CZ" sz="2200" dirty="0">
                <a:latin typeface="Arial" panose="020B0604020202020204" pitchFamily="34" charset="0"/>
              </a:rPr>
              <a:t>Squirrel Hill Cafe </a:t>
            </a:r>
            <a:r>
              <a:rPr lang="cs-CZ" altLang="cs-CZ" sz="2200" dirty="0" smtClean="0">
                <a:latin typeface="Arial" panose="020B0604020202020204" pitchFamily="34" charset="0"/>
              </a:rPr>
              <a:t>i</a:t>
            </a:r>
            <a:r>
              <a:rPr lang="en-US" altLang="cs-CZ" sz="2200" dirty="0" smtClean="0">
                <a:latin typeface="Arial" panose="020B0604020202020204" pitchFamily="34" charset="0"/>
              </a:rPr>
              <a:t>n </a:t>
            </a:r>
            <a:r>
              <a:rPr lang="en-US" altLang="cs-CZ" sz="2200" dirty="0">
                <a:latin typeface="Arial" panose="020B0604020202020204" pitchFamily="34" charset="0"/>
              </a:rPr>
              <a:t>the </a:t>
            </a:r>
            <a:r>
              <a:rPr lang="en-US" altLang="cs-CZ" sz="2200" dirty="0" smtClean="0">
                <a:latin typeface="Arial" panose="020B0604020202020204" pitchFamily="34" charset="0"/>
              </a:rPr>
              <a:t>US</a:t>
            </a:r>
            <a:r>
              <a:rPr lang="cs-CZ" altLang="cs-CZ" sz="2200" dirty="0" smtClean="0">
                <a:latin typeface="Arial" panose="020B0604020202020204" pitchFamily="34" charset="0"/>
              </a:rPr>
              <a:t>A</a:t>
            </a:r>
            <a:r>
              <a:rPr lang="en-US" altLang="cs-CZ" sz="2200" dirty="0" smtClean="0">
                <a:latin typeface="Arial" panose="020B0604020202020204" pitchFamily="34" charset="0"/>
              </a:rPr>
              <a:t> </a:t>
            </a:r>
            <a:r>
              <a:rPr lang="en-US" altLang="cs-CZ" sz="2200" dirty="0">
                <a:latin typeface="Arial" panose="020B0604020202020204" pitchFamily="34" charset="0"/>
              </a:rPr>
              <a:t>- strong Jewish community. In cooperation with the local </a:t>
            </a:r>
            <a:r>
              <a:rPr lang="en-US" altLang="cs-CZ" sz="2200" dirty="0" smtClean="0">
                <a:latin typeface="Arial" panose="020B0604020202020204" pitchFamily="34" charset="0"/>
              </a:rPr>
              <a:t>rabbi</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created</a:t>
            </a:r>
            <a:r>
              <a:rPr lang="cs-CZ" altLang="cs-CZ" sz="2200" dirty="0" smtClean="0">
                <a:latin typeface="Arial" panose="020B0604020202020204" pitchFamily="34" charset="0"/>
              </a:rPr>
              <a:t> a</a:t>
            </a:r>
            <a:r>
              <a:rPr lang="en-US" altLang="cs-CZ" sz="2200" dirty="0" smtClean="0">
                <a:latin typeface="Arial" panose="020B0604020202020204" pitchFamily="34" charset="0"/>
              </a:rPr>
              <a:t> </a:t>
            </a:r>
            <a:r>
              <a:rPr lang="en-US" altLang="cs-CZ" sz="2200" dirty="0">
                <a:latin typeface="Arial" panose="020B0604020202020204" pitchFamily="34" charset="0"/>
              </a:rPr>
              <a:t>list of kosher products, and simultaneously adjust its offer so that it fully complies with Jewish customers.</a:t>
            </a:r>
          </a:p>
          <a:p>
            <a:pPr marL="285750" indent="-285750" eaLnBrk="1" hangingPunct="1">
              <a:spcBef>
                <a:spcPct val="0"/>
              </a:spcBef>
              <a:defRPr/>
            </a:pPr>
            <a:r>
              <a:rPr lang="en-US" altLang="cs-CZ" sz="2200" dirty="0">
                <a:latin typeface="Arial" panose="020B0604020202020204" pitchFamily="34" charset="0"/>
              </a:rPr>
              <a:t>Respecting the rules of Halal in Muslim countries - presentation of products and especially their administration.</a:t>
            </a:r>
          </a:p>
          <a:p>
            <a:pPr marL="285750" indent="-285750" eaLnBrk="1" hangingPunct="1">
              <a:spcBef>
                <a:spcPct val="0"/>
              </a:spcBef>
              <a:defRPr/>
            </a:pPr>
            <a:r>
              <a:rPr lang="en-US" altLang="cs-CZ" sz="2200" dirty="0">
                <a:latin typeface="Arial" panose="020B0604020202020204" pitchFamily="34" charset="0"/>
              </a:rPr>
              <a:t>Expansion into Japan and China - Asians need to learn to drink </a:t>
            </a:r>
            <a:r>
              <a:rPr lang="en-US" altLang="cs-CZ" sz="2200" dirty="0" smtClean="0">
                <a:latin typeface="Arial" panose="020B0604020202020204" pitchFamily="34" charset="0"/>
              </a:rPr>
              <a:t>coffee</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mixed success - the creation of the second line of teas.</a:t>
            </a:r>
          </a:p>
          <a:p>
            <a:pPr marL="285750" indent="-285750" eaLnBrk="1" hangingPunct="1">
              <a:spcBef>
                <a:spcPct val="0"/>
              </a:spcBef>
              <a:defRPr/>
            </a:pPr>
            <a:r>
              <a:rPr lang="en-US" altLang="cs-CZ" sz="2200" dirty="0" smtClean="0">
                <a:latin typeface="Arial" panose="020B0604020202020204" pitchFamily="34" charset="0"/>
              </a:rPr>
              <a:t>Failure</a:t>
            </a:r>
            <a:r>
              <a:rPr lang="cs-CZ" altLang="cs-CZ" sz="2200" dirty="0" smtClean="0">
                <a:latin typeface="Arial" panose="020B0604020202020204" pitchFamily="34" charset="0"/>
              </a:rPr>
              <a:t> of</a:t>
            </a:r>
            <a:r>
              <a:rPr lang="en-US" altLang="cs-CZ" sz="2200" dirty="0" smtClean="0">
                <a:latin typeface="Arial" panose="020B0604020202020204" pitchFamily="34" charset="0"/>
              </a:rPr>
              <a:t> </a:t>
            </a:r>
            <a:r>
              <a:rPr lang="en-US" altLang="cs-CZ" sz="2200" dirty="0">
                <a:latin typeface="Arial" panose="020B0604020202020204" pitchFamily="34" charset="0"/>
              </a:rPr>
              <a:t>café with desserts in France - complete replacement </a:t>
            </a:r>
            <a:r>
              <a:rPr lang="cs-CZ" altLang="cs-CZ" sz="2200" dirty="0" smtClean="0">
                <a:latin typeface="Arial" panose="020B0604020202020204" pitchFamily="34" charset="0"/>
              </a:rPr>
              <a:t>of </a:t>
            </a:r>
            <a:r>
              <a:rPr lang="en-US" altLang="cs-CZ" sz="2200" dirty="0" smtClean="0">
                <a:latin typeface="Arial" panose="020B0604020202020204" pitchFamily="34" charset="0"/>
              </a:rPr>
              <a:t>sweets </a:t>
            </a:r>
            <a:r>
              <a:rPr lang="en-US" altLang="cs-CZ" sz="2200" dirty="0">
                <a:latin typeface="Arial" panose="020B0604020202020204" pitchFamily="34" charset="0"/>
              </a:rPr>
              <a:t>sold.</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53443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CHOICE OF MAIN ACTIVITIES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This decision is a </a:t>
            </a:r>
            <a:r>
              <a:rPr lang="en-US" altLang="cs-CZ" sz="2200" b="1" dirty="0">
                <a:latin typeface="Arial" panose="020B0604020202020204" pitchFamily="34" charset="0"/>
              </a:rPr>
              <a:t>major strategic decision </a:t>
            </a:r>
            <a:r>
              <a:rPr lang="en-US" altLang="cs-CZ" sz="2200" dirty="0">
                <a:latin typeface="Arial" panose="020B0604020202020204" pitchFamily="34" charset="0"/>
              </a:rPr>
              <a:t>of the company.</a:t>
            </a:r>
          </a:p>
          <a:p>
            <a:pPr marL="285750" indent="-285750" eaLnBrk="1" hangingPunct="1">
              <a:spcBef>
                <a:spcPct val="0"/>
              </a:spcBef>
              <a:defRPr/>
            </a:pPr>
            <a:r>
              <a:rPr lang="en-US" altLang="cs-CZ" sz="2200" dirty="0">
                <a:latin typeface="Arial" panose="020B0604020202020204" pitchFamily="34" charset="0"/>
              </a:rPr>
              <a:t>Selecting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b="1" dirty="0" err="1" smtClean="0">
                <a:latin typeface="Arial" panose="020B0604020202020204" pitchFamily="34" charset="0"/>
              </a:rPr>
              <a:t>main</a:t>
            </a:r>
            <a:r>
              <a:rPr lang="cs-CZ" altLang="cs-CZ" sz="2200" dirty="0" smtClean="0">
                <a:latin typeface="Arial" panose="020B0604020202020204" pitchFamily="34" charset="0"/>
              </a:rPr>
              <a:t> and </a:t>
            </a:r>
            <a:r>
              <a:rPr lang="en-US" altLang="cs-CZ" sz="2200" b="1" dirty="0" smtClean="0">
                <a:latin typeface="Arial" panose="020B0604020202020204" pitchFamily="34" charset="0"/>
              </a:rPr>
              <a:t>supporting</a:t>
            </a:r>
            <a:r>
              <a:rPr lang="en-US" altLang="cs-CZ" sz="2200" dirty="0" smtClean="0">
                <a:latin typeface="Arial" panose="020B0604020202020204" pitchFamily="34" charset="0"/>
              </a:rPr>
              <a:t> </a:t>
            </a:r>
            <a:r>
              <a:rPr lang="en-US" altLang="cs-CZ" sz="2200" b="1" dirty="0">
                <a:latin typeface="Arial" panose="020B0604020202020204" pitchFamily="34" charset="0"/>
              </a:rPr>
              <a:t>activities</a:t>
            </a:r>
            <a:r>
              <a:rPr lang="en-US" altLang="cs-CZ" sz="2200" dirty="0">
                <a:latin typeface="Arial" panose="020B0604020202020204" pitchFamily="34" charset="0"/>
              </a:rPr>
              <a:t> which will be developed on international markets, the company wants to clearly differentiate from competitors.</a:t>
            </a:r>
          </a:p>
          <a:p>
            <a:pPr marL="285750" indent="-285750" eaLnBrk="1" hangingPunct="1">
              <a:spcBef>
                <a:spcPct val="0"/>
              </a:spcBef>
              <a:defRPr/>
            </a:pPr>
            <a:r>
              <a:rPr lang="en-US" altLang="cs-CZ" sz="2200" dirty="0">
                <a:latin typeface="Arial" panose="020B0604020202020204" pitchFamily="34" charset="0"/>
              </a:rPr>
              <a:t>A practical tool for assessing optimal business activities for a given market segment </a:t>
            </a:r>
            <a:r>
              <a:rPr lang="en-US" altLang="cs-CZ" sz="2200" dirty="0" smtClean="0">
                <a:latin typeface="Arial" panose="020B0604020202020204" pitchFamily="34" charset="0"/>
              </a:rPr>
              <a:t>are called </a:t>
            </a: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ortfolio</a:t>
            </a:r>
            <a:r>
              <a:rPr lang="en-US" altLang="cs-CZ" sz="2200" b="1" dirty="0" smtClean="0">
                <a:latin typeface="Arial" panose="020B0604020202020204" pitchFamily="34" charset="0"/>
              </a:rPr>
              <a:t> </a:t>
            </a:r>
            <a:r>
              <a:rPr lang="en-US" altLang="cs-CZ" sz="2200" b="1" dirty="0" err="1" smtClean="0">
                <a:latin typeface="Arial" panose="020B0604020202020204" pitchFamily="34" charset="0"/>
              </a:rPr>
              <a:t>analys</a:t>
            </a:r>
            <a:r>
              <a:rPr lang="cs-CZ" altLang="cs-CZ" sz="2200" b="1" dirty="0" smtClean="0">
                <a:latin typeface="Arial" panose="020B0604020202020204" pitchFamily="34" charset="0"/>
              </a:rPr>
              <a:t>e</a:t>
            </a:r>
            <a:r>
              <a:rPr lang="en-US" altLang="cs-CZ" sz="2200" b="1" dirty="0" smtClean="0">
                <a:latin typeface="Arial" panose="020B0604020202020204" pitchFamily="34" charset="0"/>
              </a:rPr>
              <a:t>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Result </a:t>
            </a:r>
            <a:r>
              <a:rPr lang="en-US" altLang="cs-CZ" sz="2200" dirty="0" smtClean="0">
                <a:latin typeface="Arial" panose="020B0604020202020204" pitchFamily="34" charset="0"/>
              </a:rPr>
              <a:t>serve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as a basis for determining which activities are considered unpromising, or are in conflict with the new company's mission. These activities will be either phased out or eliminated for deployment in the country.</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SKODA AUTO A.S. STRATEGY</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Growth strategy</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beginning </a:t>
            </a:r>
            <a:r>
              <a:rPr lang="cs-CZ" altLang="cs-CZ" sz="2200" dirty="0" smtClean="0">
                <a:latin typeface="Arial" panose="020B0604020202020204" pitchFamily="34" charset="0"/>
              </a:rPr>
              <a:t>in </a:t>
            </a:r>
            <a:r>
              <a:rPr lang="en-US" altLang="cs-CZ" sz="2200" dirty="0" smtClean="0">
                <a:latin typeface="Arial" panose="020B0604020202020204" pitchFamily="34" charset="0"/>
              </a:rPr>
              <a:t>2010</a:t>
            </a:r>
            <a:r>
              <a:rPr lang="en-US" altLang="cs-CZ" sz="2200" dirty="0">
                <a:latin typeface="Arial" panose="020B0604020202020204" pitchFamily="34" charset="0"/>
              </a:rPr>
              <a:t>. Since </a:t>
            </a:r>
            <a:r>
              <a:rPr lang="en-US" altLang="cs-CZ" sz="2200" dirty="0" smtClean="0">
                <a:latin typeface="Arial" panose="020B0604020202020204" pitchFamily="34" charset="0"/>
              </a:rPr>
              <a:t>2011</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it works! Production 2012 - 939 </a:t>
            </a:r>
            <a:r>
              <a:rPr lang="en-US" altLang="cs-CZ" sz="2200" dirty="0" smtClean="0">
                <a:latin typeface="Arial" panose="020B0604020202020204" pitchFamily="34" charset="0"/>
              </a:rPr>
              <a:t>thousand </a:t>
            </a:r>
            <a:r>
              <a:rPr lang="cs-CZ" altLang="cs-CZ" sz="2200" dirty="0" err="1" smtClean="0">
                <a:latin typeface="Arial" panose="020B0604020202020204" pitchFamily="34" charset="0"/>
              </a:rPr>
              <a:t>units</a:t>
            </a:r>
            <a:r>
              <a:rPr lang="en-US" altLang="cs-CZ" sz="2200" dirty="0" smtClean="0">
                <a:latin typeface="Arial" panose="020B0604020202020204" pitchFamily="34" charset="0"/>
              </a:rPr>
              <a:t>, </a:t>
            </a:r>
            <a:r>
              <a:rPr lang="en-US" altLang="cs-CZ" sz="2200" dirty="0">
                <a:latin typeface="Arial" panose="020B0604020202020204" pitchFamily="34" charset="0"/>
              </a:rPr>
              <a:t>2014 - 1,030,000 units. The plan for 2018 is 1.5 million units.</a:t>
            </a:r>
          </a:p>
          <a:p>
            <a:pPr marL="285750" indent="-285750" eaLnBrk="1" hangingPunct="1">
              <a:spcBef>
                <a:spcPct val="0"/>
              </a:spcBef>
              <a:defRPr/>
            </a:pPr>
            <a:r>
              <a:rPr lang="cs-CZ" altLang="cs-CZ" sz="2200" dirty="0" err="1" smtClean="0">
                <a:latin typeface="Arial" panose="020B0604020202020204" pitchFamily="34" charset="0"/>
              </a:rPr>
              <a:t>How</a:t>
            </a:r>
            <a:r>
              <a:rPr lang="en-US" altLang="cs-CZ" sz="2200" dirty="0" smtClean="0">
                <a:latin typeface="Arial" panose="020B0604020202020204" pitchFamily="34" charset="0"/>
              </a:rPr>
              <a:t>? </a:t>
            </a:r>
            <a:r>
              <a:rPr lang="en-US" altLang="cs-CZ" sz="2200" dirty="0">
                <a:latin typeface="Arial" panose="020B0604020202020204" pitchFamily="34" charset="0"/>
              </a:rPr>
              <a:t>- "Skoda plans every six months to launch a brand new car, or at least </a:t>
            </a:r>
            <a:r>
              <a:rPr lang="cs-CZ" altLang="cs-CZ" sz="2200" dirty="0" smtClean="0">
                <a:latin typeface="Arial" panose="020B0604020202020204" pitchFamily="34" charset="0"/>
              </a:rPr>
              <a:t>a </a:t>
            </a:r>
            <a:r>
              <a:rPr lang="cs-CZ" altLang="cs-CZ" sz="2200" dirty="0" err="1" smtClean="0">
                <a:latin typeface="Arial" panose="020B0604020202020204" pitchFamily="34" charset="0"/>
              </a:rPr>
              <a:t>modification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existing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one</a:t>
            </a:r>
            <a:r>
              <a:rPr lang="en-US" altLang="cs-CZ" sz="2200" dirty="0" smtClean="0">
                <a:latin typeface="Arial" panose="020B0604020202020204" pitchFamily="34" charset="0"/>
              </a:rPr>
              <a:t>." E</a:t>
            </a:r>
            <a:r>
              <a:rPr lang="cs-CZ" altLang="cs-CZ" sz="2200" dirty="0" smtClean="0">
                <a:latin typeface="Arial" panose="020B0604020202020204" pitchFamily="34" charset="0"/>
              </a:rPr>
              <a:t>.</a:t>
            </a:r>
            <a:r>
              <a:rPr lang="en-US" altLang="cs-CZ" sz="2200" dirty="0" smtClean="0">
                <a:latin typeface="Arial" panose="020B0604020202020204" pitchFamily="34" charset="0"/>
              </a:rPr>
              <a:t>g</a:t>
            </a:r>
            <a:r>
              <a:rPr lang="en-US" altLang="cs-CZ" sz="2200" dirty="0">
                <a:latin typeface="Arial" panose="020B0604020202020204" pitchFamily="34" charset="0"/>
              </a:rPr>
              <a:t>. </a:t>
            </a:r>
            <a:r>
              <a:rPr lang="cs-CZ" altLang="cs-CZ" sz="2200" dirty="0" smtClean="0">
                <a:latin typeface="Arial" panose="020B0604020202020204" pitchFamily="34" charset="0"/>
              </a:rPr>
              <a:t>in</a:t>
            </a:r>
            <a:r>
              <a:rPr lang="en-US" altLang="cs-CZ" sz="2200" dirty="0" smtClean="0">
                <a:latin typeface="Arial" panose="020B0604020202020204" pitchFamily="34" charset="0"/>
              </a:rPr>
              <a:t> 2013</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were</a:t>
            </a:r>
            <a:r>
              <a:rPr lang="cs-CZ" altLang="cs-CZ" sz="2200" dirty="0" smtClean="0">
                <a:latin typeface="Arial" panose="020B0604020202020204" pitchFamily="34" charset="0"/>
              </a:rPr>
              <a:t> 8</a:t>
            </a:r>
            <a:r>
              <a:rPr lang="en-US" altLang="cs-CZ" sz="2200" dirty="0" smtClean="0">
                <a:latin typeface="Arial" panose="020B0604020202020204" pitchFamily="34" charset="0"/>
              </a:rPr>
              <a:t> </a:t>
            </a:r>
            <a:r>
              <a:rPr lang="en-US" altLang="cs-CZ" sz="2200" dirty="0">
                <a:latin typeface="Arial" panose="020B0604020202020204" pitchFamily="34" charset="0"/>
              </a:rPr>
              <a:t>new or </a:t>
            </a:r>
            <a:r>
              <a:rPr lang="cs-CZ" altLang="cs-CZ" sz="2200" dirty="0" err="1" smtClean="0">
                <a:latin typeface="Arial" panose="020B0604020202020204" pitchFamily="34" charset="0"/>
              </a:rPr>
              <a:t>facelifted</a:t>
            </a:r>
            <a:r>
              <a:rPr lang="en-US" altLang="cs-CZ" sz="2200" dirty="0" smtClean="0">
                <a:latin typeface="Arial" panose="020B0604020202020204" pitchFamily="34" charset="0"/>
              </a:rPr>
              <a:t> vehicles.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problem</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production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capacity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launch</a:t>
            </a:r>
            <a:r>
              <a:rPr lang="cs-CZ" altLang="cs-CZ" sz="2200" dirty="0" smtClean="0">
                <a:latin typeface="Arial" panose="020B0604020202020204" pitchFamily="34" charset="0"/>
              </a:rPr>
              <a:t> 7th model </a:t>
            </a:r>
            <a:r>
              <a:rPr lang="cs-CZ" altLang="cs-CZ" sz="2200" dirty="0" err="1" smtClean="0">
                <a:latin typeface="Arial" panose="020B0604020202020204" pitchFamily="34" charset="0"/>
              </a:rPr>
              <a:t>because</a:t>
            </a:r>
            <a:r>
              <a:rPr lang="cs-CZ" altLang="cs-CZ" sz="2200" dirty="0" smtClean="0">
                <a:latin typeface="Arial" panose="020B0604020202020204" pitchFamily="34" charset="0"/>
              </a:rPr>
              <a:t> of no </a:t>
            </a:r>
            <a:r>
              <a:rPr lang="cs-CZ" altLang="cs-CZ" sz="2200" dirty="0" err="1" smtClean="0">
                <a:latin typeface="Arial" panose="020B0604020202020204" pitchFamily="34" charset="0"/>
              </a:rPr>
              <a:t>available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factories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Strategy "Green Future" - its essence is to reduce energy consumption, CO2 emissions and other hazardous substances. The main goal is to be </a:t>
            </a:r>
            <a:r>
              <a:rPr lang="en-US" altLang="cs-CZ" sz="2200" dirty="0" smtClean="0">
                <a:latin typeface="Arial" panose="020B0604020202020204" pitchFamily="34" charset="0"/>
              </a:rPr>
              <a:t>friendlier to </a:t>
            </a:r>
            <a:r>
              <a:rPr lang="en-US" altLang="cs-CZ" sz="2200" dirty="0">
                <a:latin typeface="Arial" panose="020B0604020202020204" pitchFamily="34" charset="0"/>
              </a:rPr>
              <a:t>the environment by 25</a:t>
            </a:r>
            <a:r>
              <a:rPr lang="en-US" altLang="cs-CZ" sz="2200" dirty="0" smtClean="0">
                <a:latin typeface="Arial" panose="020B0604020202020204" pitchFamily="34" charset="0"/>
              </a:rPr>
              <a:t>%</a:t>
            </a:r>
            <a:r>
              <a:rPr lang="cs-CZ" altLang="cs-CZ" sz="2200" dirty="0" smtClean="0">
                <a:latin typeface="Arial" panose="020B0604020202020204" pitchFamily="34" charset="0"/>
              </a:rPr>
              <a:t> in </a:t>
            </a:r>
            <a:r>
              <a:rPr lang="en-US" altLang="cs-CZ" sz="2200" dirty="0" smtClean="0">
                <a:latin typeface="Arial" panose="020B0604020202020204" pitchFamily="34" charset="0"/>
              </a:rPr>
              <a:t>2018. "</a:t>
            </a:r>
            <a:r>
              <a:rPr lang="en-US" altLang="cs-CZ" sz="2200" dirty="0">
                <a:latin typeface="Arial" panose="020B0604020202020204" pitchFamily="34" charset="0"/>
              </a:rPr>
              <a:t>Green </a:t>
            </a:r>
            <a:r>
              <a:rPr lang="en-US" altLang="cs-CZ" sz="2200" dirty="0" smtClean="0">
                <a:latin typeface="Arial" panose="020B0604020202020204" pitchFamily="34" charset="0"/>
              </a:rPr>
              <a:t>Line„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en-US" altLang="cs-CZ" sz="2200" dirty="0" smtClean="0">
                <a:latin typeface="Arial" panose="020B0604020202020204" pitchFamily="34" charset="0"/>
              </a:rPr>
              <a:t> the </a:t>
            </a:r>
            <a:r>
              <a:rPr lang="en-US" altLang="cs-CZ" sz="2200" dirty="0">
                <a:latin typeface="Arial" panose="020B0604020202020204" pitchFamily="34" charset="0"/>
              </a:rPr>
              <a:t>system start - stop, brake energy recuperation and tires with low rolling </a:t>
            </a:r>
            <a:r>
              <a:rPr lang="en-US" altLang="cs-CZ" sz="2200" dirty="0" smtClean="0">
                <a:latin typeface="Arial" panose="020B0604020202020204" pitchFamily="34" charset="0"/>
              </a:rPr>
              <a:t>resistance.</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87938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FEW EXAMPLES OF MARKETING STRATEGIES IN IM</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Strategy of intensive growth </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aim is to enhance company image, </a:t>
            </a:r>
            <a:r>
              <a:rPr lang="cs-CZ" altLang="cs-CZ" sz="2200" dirty="0" smtClean="0">
                <a:latin typeface="Arial" panose="020B0604020202020204" pitchFamily="34" charset="0"/>
              </a:rPr>
              <a:t>use </a:t>
            </a:r>
            <a:r>
              <a:rPr lang="cs-CZ" altLang="cs-CZ" sz="2200" dirty="0" err="1" smtClean="0">
                <a:latin typeface="Arial" panose="020B0604020202020204" pitchFamily="34" charset="0"/>
              </a:rPr>
              <a:t>economy</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scale</a:t>
            </a:r>
            <a:r>
              <a:rPr lang="en-US" altLang="cs-CZ" sz="2200" dirty="0" smtClean="0">
                <a:latin typeface="Arial" panose="020B0604020202020204" pitchFamily="34" charset="0"/>
              </a:rPr>
              <a:t>, </a:t>
            </a:r>
            <a:r>
              <a:rPr lang="en-US" altLang="cs-CZ" sz="2200" dirty="0">
                <a:latin typeface="Arial" panose="020B0604020202020204" pitchFamily="34" charset="0"/>
              </a:rPr>
              <a:t>improve the bargaining position of the company to </a:t>
            </a:r>
            <a:r>
              <a:rPr lang="en-US" altLang="cs-CZ" sz="2200" dirty="0" smtClean="0">
                <a:latin typeface="Arial" panose="020B0604020202020204" pitchFamily="34" charset="0"/>
              </a:rPr>
              <a:t>partners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through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new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products</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markets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External (integration) growth strategy </a:t>
            </a:r>
            <a:r>
              <a:rPr lang="en-US" altLang="cs-CZ" sz="2200" dirty="0">
                <a:latin typeface="Arial" panose="020B0604020202020204" pitchFamily="34" charset="0"/>
              </a:rPr>
              <a:t>- the aim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increasing </a:t>
            </a:r>
            <a:r>
              <a:rPr lang="en-US" altLang="cs-CZ" sz="2200" dirty="0">
                <a:latin typeface="Arial" panose="020B0604020202020204" pitchFamily="34" charset="0"/>
              </a:rPr>
              <a:t>profitability through improved validation of selected intermediaries in the distribution chain (</a:t>
            </a:r>
            <a:r>
              <a:rPr lang="en-US" altLang="cs-CZ" sz="2200" dirty="0" smtClean="0">
                <a:latin typeface="Arial" panose="020B0604020202020204" pitchFamily="34" charset="0"/>
              </a:rPr>
              <a:t>e</a:t>
            </a:r>
            <a:r>
              <a:rPr lang="cs-CZ" altLang="cs-CZ" sz="2200" dirty="0" smtClean="0">
                <a:latin typeface="Arial" panose="020B0604020202020204" pitchFamily="34" charset="0"/>
              </a:rPr>
              <a:t>.</a:t>
            </a:r>
            <a:r>
              <a:rPr lang="en-US" altLang="cs-CZ" sz="2200" dirty="0" smtClean="0">
                <a:latin typeface="Arial" panose="020B0604020202020204" pitchFamily="34" charset="0"/>
              </a:rPr>
              <a:t>g</a:t>
            </a:r>
            <a:r>
              <a:rPr lang="en-US" altLang="cs-CZ" sz="2200" dirty="0">
                <a:latin typeface="Arial" panose="020B0604020202020204" pitchFamily="34" charset="0"/>
              </a:rPr>
              <a:t>. </a:t>
            </a:r>
            <a:r>
              <a:rPr lang="cs-CZ" altLang="cs-CZ" sz="2200" dirty="0" smtClean="0">
                <a:latin typeface="Arial" panose="020B0604020202020204" pitchFamily="34" charset="0"/>
              </a:rPr>
              <a:t>t</a:t>
            </a:r>
            <a:r>
              <a:rPr lang="en-US" altLang="cs-CZ" sz="2200" dirty="0" err="1" smtClean="0">
                <a:latin typeface="Arial" panose="020B0604020202020204" pitchFamily="34" charset="0"/>
              </a:rPr>
              <a:t>hrough</a:t>
            </a:r>
            <a:r>
              <a:rPr lang="en-US" altLang="cs-CZ" sz="2200" dirty="0" smtClean="0">
                <a:latin typeface="Arial" panose="020B0604020202020204" pitchFamily="34" charset="0"/>
              </a:rPr>
              <a:t> </a:t>
            </a:r>
            <a:r>
              <a:rPr lang="en-US" altLang="cs-CZ" sz="2200" dirty="0">
                <a:latin typeface="Arial" panose="020B0604020202020204" pitchFamily="34" charset="0"/>
              </a:rPr>
              <a:t>franchising, exclusive distribution contract or establishing company stores) or absorb rival </a:t>
            </a:r>
            <a:r>
              <a:rPr lang="en-US" altLang="cs-CZ" sz="2200" dirty="0"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through</a:t>
            </a:r>
            <a:r>
              <a:rPr lang="en-US" altLang="cs-CZ" sz="2200" dirty="0" smtClean="0">
                <a:latin typeface="Arial" panose="020B0604020202020204" pitchFamily="34" charset="0"/>
              </a:rPr>
              <a:t> </a:t>
            </a:r>
            <a:r>
              <a:rPr lang="en-US" altLang="cs-CZ" sz="2200" dirty="0">
                <a:latin typeface="Arial" panose="020B0604020202020204" pitchFamily="34" charset="0"/>
              </a:rPr>
              <a:t>mergers or acquisitions. Alternatively, the horizontal integration strategy,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a</a:t>
            </a:r>
            <a:r>
              <a:rPr lang="en-US" altLang="cs-CZ" sz="2200" dirty="0" err="1" smtClean="0">
                <a:latin typeface="Arial" panose="020B0604020202020204" pitchFamily="34" charset="0"/>
              </a:rPr>
              <a:t>bsorption</a:t>
            </a:r>
            <a:r>
              <a:rPr lang="en-US" altLang="cs-CZ" sz="2200" dirty="0" smtClean="0">
                <a:latin typeface="Arial" panose="020B0604020202020204" pitchFamily="34" charset="0"/>
              </a:rPr>
              <a:t> </a:t>
            </a:r>
            <a:r>
              <a:rPr lang="cs-CZ" altLang="cs-CZ" sz="2200" dirty="0" smtClean="0">
                <a:latin typeface="Arial" panose="020B0604020202020204" pitchFamily="34" charset="0"/>
              </a:rPr>
              <a:t>of </a:t>
            </a:r>
            <a:r>
              <a:rPr lang="en-US" altLang="cs-CZ" sz="2200" dirty="0" smtClean="0">
                <a:latin typeface="Arial" panose="020B0604020202020204" pitchFamily="34" charset="0"/>
              </a:rPr>
              <a:t>direct </a:t>
            </a:r>
            <a:r>
              <a:rPr lang="en-US" altLang="cs-CZ" sz="2200" dirty="0">
                <a:latin typeface="Arial" panose="020B0604020202020204" pitchFamily="34" charset="0"/>
              </a:rPr>
              <a:t>competition, which operates in the same industry.</a:t>
            </a:r>
          </a:p>
          <a:p>
            <a:pPr marL="285750" indent="-285750" eaLnBrk="1" hangingPunct="1">
              <a:spcBef>
                <a:spcPct val="0"/>
              </a:spcBef>
              <a:defRPr/>
            </a:pPr>
            <a:r>
              <a:rPr lang="en-US" altLang="cs-CZ" sz="2200" b="1" dirty="0">
                <a:latin typeface="Arial" panose="020B0604020202020204" pitchFamily="34" charset="0"/>
              </a:rPr>
              <a:t>Diversification growth </a:t>
            </a:r>
            <a:r>
              <a:rPr lang="en-US" altLang="cs-CZ" sz="2200" b="1" dirty="0" smtClean="0">
                <a:latin typeface="Arial" panose="020B0604020202020204" pitchFamily="34" charset="0"/>
              </a:rPr>
              <a:t>strategy</a:t>
            </a:r>
            <a:r>
              <a:rPr lang="en-US" altLang="cs-CZ" sz="2200" dirty="0" smtClean="0">
                <a:latin typeface="Arial" panose="020B0604020202020204" pitchFamily="34" charset="0"/>
              </a:rPr>
              <a:t> </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expansion of existing activities in new segments, opening an entirely new business or manufacturing new products under the same brand. The aim is the </a:t>
            </a:r>
            <a:r>
              <a:rPr lang="cs-CZ" altLang="cs-CZ" sz="2200" dirty="0" err="1" smtClean="0">
                <a:latin typeface="Arial" panose="020B0604020202020204" pitchFamily="34" charset="0"/>
              </a:rPr>
              <a:t>redistribution</a:t>
            </a:r>
            <a:r>
              <a:rPr lang="cs-CZ" altLang="cs-CZ" sz="2200" dirty="0" smtClean="0">
                <a:latin typeface="Arial" panose="020B0604020202020204" pitchFamily="34" charset="0"/>
              </a:rPr>
              <a:t> of </a:t>
            </a:r>
            <a:r>
              <a:rPr lang="en-US" altLang="cs-CZ" sz="2200" dirty="0" smtClean="0">
                <a:latin typeface="Arial" panose="020B0604020202020204" pitchFamily="34" charset="0"/>
              </a:rPr>
              <a:t>business </a:t>
            </a:r>
            <a:r>
              <a:rPr lang="en-US" altLang="cs-CZ" sz="2200" dirty="0">
                <a:latin typeface="Arial" panose="020B0604020202020204" pitchFamily="34" charset="0"/>
              </a:rPr>
              <a:t>risk.</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L'OREAL - STRATEGY - GROWTH THROUGH ACQUISITIONS!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L'Oréal founded in 1909, </a:t>
            </a:r>
            <a:r>
              <a:rPr lang="en-US" altLang="cs-CZ" sz="2200" dirty="0" smtClean="0">
                <a:latin typeface="Arial" panose="020B0604020202020204" pitchFamily="34" charset="0"/>
              </a:rPr>
              <a:t>1910 stores </a:t>
            </a:r>
            <a:r>
              <a:rPr lang="en-US" altLang="cs-CZ" sz="2200" dirty="0">
                <a:latin typeface="Arial" panose="020B0604020202020204" pitchFamily="34" charset="0"/>
              </a:rPr>
              <a:t>in Italy. In Austria in 1911 and in the Netherlands in the </a:t>
            </a:r>
            <a:r>
              <a:rPr lang="en-US" altLang="cs-CZ" sz="2200" dirty="0" smtClean="0">
                <a:latin typeface="Arial" panose="020B0604020202020204" pitchFamily="34" charset="0"/>
              </a:rPr>
              <a:t>1913</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1957 entry into the </a:t>
            </a:r>
            <a:r>
              <a:rPr lang="en-US" altLang="cs-CZ" sz="2200" dirty="0" smtClean="0">
                <a:latin typeface="Arial" panose="020B0604020202020204" pitchFamily="34" charset="0"/>
              </a:rPr>
              <a:t>United States</a:t>
            </a:r>
            <a:r>
              <a:rPr lang="cs-CZ" altLang="cs-CZ" sz="2200" dirty="0" smtClean="0">
                <a:latin typeface="Arial" panose="020B0604020202020204" pitchFamily="34" charset="0"/>
              </a:rPr>
              <a:t> -</a:t>
            </a:r>
            <a:r>
              <a:rPr lang="en-US" altLang="cs-CZ" sz="2200" dirty="0" smtClean="0">
                <a:latin typeface="Arial" panose="020B0604020202020204" pitchFamily="34" charset="0"/>
              </a:rPr>
              <a:t> exclusive </a:t>
            </a:r>
            <a:r>
              <a:rPr lang="en-US" altLang="cs-CZ" sz="2200" dirty="0">
                <a:latin typeface="Arial" panose="020B0604020202020204" pitchFamily="34" charset="0"/>
              </a:rPr>
              <a:t>dealership through the company </a:t>
            </a:r>
            <a:r>
              <a:rPr lang="en-US" altLang="cs-CZ" sz="2200" dirty="0" err="1" smtClean="0">
                <a:latin typeface="Arial" panose="020B0604020202020204" pitchFamily="34" charset="0"/>
              </a:rPr>
              <a:t>Cosm</a:t>
            </a:r>
            <a:r>
              <a:rPr lang="cs-CZ" altLang="cs-CZ" sz="2200" dirty="0" smtClean="0">
                <a:latin typeface="Arial" panose="020B0604020202020204" pitchFamily="34" charset="0"/>
              </a:rPr>
              <a:t>e</a:t>
            </a:r>
            <a:r>
              <a:rPr lang="en-US" altLang="cs-CZ" sz="2200" dirty="0" smtClean="0">
                <a:latin typeface="Arial" panose="020B0604020202020204" pitchFamily="34" charset="0"/>
              </a:rPr>
              <a:t>tics </a:t>
            </a:r>
            <a:r>
              <a:rPr lang="en-US" altLang="cs-CZ" sz="2200" dirty="0">
                <a:latin typeface="Arial" panose="020B0604020202020204" pitchFamily="34" charset="0"/>
              </a:rPr>
              <a:t>for Hair. Two years </a:t>
            </a:r>
            <a:r>
              <a:rPr lang="en-US" altLang="cs-CZ" sz="2200" dirty="0" smtClean="0">
                <a:latin typeface="Arial" panose="020B0604020202020204" pitchFamily="34" charset="0"/>
              </a:rPr>
              <a:t>later </a:t>
            </a:r>
            <a:r>
              <a:rPr lang="en-US" altLang="cs-CZ" sz="2200" dirty="0">
                <a:latin typeface="Arial" panose="020B0604020202020204" pitchFamily="34" charset="0"/>
              </a:rPr>
              <a:t>Brazil, through the takeover of Brazilian company FAPROCO.</a:t>
            </a:r>
          </a:p>
          <a:p>
            <a:pPr marL="285750" indent="-285750" eaLnBrk="1" hangingPunct="1">
              <a:spcBef>
                <a:spcPct val="0"/>
              </a:spcBef>
              <a:defRPr/>
            </a:pPr>
            <a:r>
              <a:rPr lang="en-US" altLang="cs-CZ" sz="2200" dirty="0">
                <a:latin typeface="Arial" panose="020B0604020202020204" pitchFamily="34" charset="0"/>
              </a:rPr>
              <a:t>The Asian market in 1983, </a:t>
            </a:r>
            <a:r>
              <a:rPr lang="en-US" altLang="cs-CZ" sz="2200" dirty="0" smtClean="0">
                <a:latin typeface="Arial" panose="020B0604020202020204" pitchFamily="34" charset="0"/>
              </a:rPr>
              <a:t>set </a:t>
            </a:r>
            <a:r>
              <a:rPr lang="en-US" altLang="cs-CZ" sz="2200" dirty="0">
                <a:latin typeface="Arial" panose="020B0604020202020204" pitchFamily="34" charset="0"/>
              </a:rPr>
              <a:t>up a research and development </a:t>
            </a:r>
            <a:r>
              <a:rPr lang="en-US" altLang="cs-CZ" sz="2200" dirty="0" smtClean="0">
                <a:latin typeface="Arial" panose="020B0604020202020204" pitchFamily="34" charset="0"/>
              </a:rPr>
              <a:t>center</a:t>
            </a:r>
            <a:r>
              <a:rPr lang="cs-CZ" altLang="cs-CZ" sz="2200" dirty="0" smtClean="0">
                <a:latin typeface="Arial" panose="020B0604020202020204" pitchFamily="34" charset="0"/>
              </a:rPr>
              <a:t> in </a:t>
            </a:r>
            <a:r>
              <a:rPr lang="en-US" altLang="cs-CZ" sz="2200" dirty="0" smtClean="0">
                <a:latin typeface="Arial" panose="020B0604020202020204" pitchFamily="34" charset="0"/>
              </a:rPr>
              <a:t>Tokyo, </a:t>
            </a:r>
            <a:r>
              <a:rPr lang="en-US" altLang="cs-CZ" sz="2200" dirty="0">
                <a:latin typeface="Arial" panose="020B0604020202020204" pitchFamily="34" charset="0"/>
              </a:rPr>
              <a:t>to adapt its products to the Asian market and the specific requirements and needs of consumers in Japan. Positions secured in 1996 by taking the brand Maybelline. This acquisition will facilitate entry into the Chinese market, </a:t>
            </a:r>
            <a:r>
              <a:rPr lang="cs-CZ" altLang="cs-CZ" sz="2200" dirty="0" err="1" smtClean="0">
                <a:latin typeface="Arial" panose="020B0604020202020204" pitchFamily="34" charset="0"/>
              </a:rPr>
              <a:t>where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a:t>
            </a:r>
            <a:r>
              <a:rPr lang="en-US" altLang="cs-CZ" sz="2200" dirty="0">
                <a:latin typeface="Arial" panose="020B0604020202020204" pitchFamily="34" charset="0"/>
              </a:rPr>
              <a:t>was very popular.</a:t>
            </a:r>
          </a:p>
          <a:p>
            <a:pPr marL="285750" indent="-285750" eaLnBrk="1" hangingPunct="1">
              <a:spcBef>
                <a:spcPct val="0"/>
              </a:spcBef>
              <a:defRPr/>
            </a:pPr>
            <a:r>
              <a:rPr lang="en-US" altLang="cs-CZ" sz="2200" dirty="0">
                <a:latin typeface="Arial" panose="020B0604020202020204" pitchFamily="34" charset="0"/>
              </a:rPr>
              <a:t>1998 the company obtained </a:t>
            </a:r>
            <a:r>
              <a:rPr lang="en-US" altLang="cs-CZ" sz="2200" dirty="0" err="1">
                <a:latin typeface="Arial" panose="020B0604020202020204" pitchFamily="34" charset="0"/>
              </a:rPr>
              <a:t>SoftSheen</a:t>
            </a:r>
            <a:r>
              <a:rPr lang="en-US" altLang="cs-CZ" sz="2200" dirty="0">
                <a:latin typeface="Arial" panose="020B0604020202020204" pitchFamily="34" charset="0"/>
              </a:rPr>
              <a:t> </a:t>
            </a:r>
            <a:r>
              <a:rPr lang="en-US" altLang="cs-CZ" sz="2200" dirty="0" smtClean="0">
                <a:latin typeface="Arial" panose="020B0604020202020204" pitchFamily="34" charset="0"/>
              </a:rPr>
              <a:t>whose </a:t>
            </a:r>
            <a:r>
              <a:rPr lang="en-US" altLang="cs-CZ" sz="2200" dirty="0">
                <a:latin typeface="Arial" panose="020B0604020202020204" pitchFamily="34" charset="0"/>
              </a:rPr>
              <a:t>products are focused on hair care </a:t>
            </a:r>
            <a:r>
              <a:rPr lang="en-US" altLang="cs-CZ" sz="2200" dirty="0" smtClean="0">
                <a:latin typeface="Arial" panose="020B0604020202020204" pitchFamily="34" charset="0"/>
              </a:rPr>
              <a:t>for </a:t>
            </a:r>
            <a:r>
              <a:rPr lang="cs-CZ" altLang="cs-CZ" sz="2200" dirty="0" smtClean="0">
                <a:latin typeface="Arial" panose="020B0604020202020204" pitchFamily="34" charset="0"/>
              </a:rPr>
              <a:t>e</a:t>
            </a:r>
            <a:r>
              <a:rPr lang="en-US" altLang="cs-CZ" sz="2200" dirty="0" err="1" smtClean="0">
                <a:latin typeface="Arial" panose="020B0604020202020204" pitchFamily="34" charset="0"/>
              </a:rPr>
              <a:t>thnic</a:t>
            </a:r>
            <a:r>
              <a:rPr lang="en-US" altLang="cs-CZ" sz="2200" dirty="0" smtClean="0">
                <a:latin typeface="Arial" panose="020B0604020202020204" pitchFamily="34" charset="0"/>
              </a:rPr>
              <a:t> </a:t>
            </a:r>
            <a:r>
              <a:rPr lang="en-US" altLang="cs-CZ" sz="2200" dirty="0">
                <a:latin typeface="Arial" panose="020B0604020202020204" pitchFamily="34" charset="0"/>
              </a:rPr>
              <a:t>hair types, especially for the segment of </a:t>
            </a:r>
            <a:r>
              <a:rPr lang="en-US" altLang="cs-CZ" sz="2200" dirty="0" smtClean="0">
                <a:latin typeface="Arial" panose="020B0604020202020204" pitchFamily="34" charset="0"/>
              </a:rPr>
              <a:t>Africans. </a:t>
            </a:r>
            <a:r>
              <a:rPr lang="en-US" altLang="cs-CZ" sz="2200" dirty="0">
                <a:latin typeface="Arial" panose="020B0604020202020204" pitchFamily="34" charset="0"/>
              </a:rPr>
              <a:t>Thanks to the acquired know-how of the company in 2000, expands </a:t>
            </a:r>
            <a:r>
              <a:rPr lang="en-US" altLang="cs-CZ" sz="2200" dirty="0" smtClean="0">
                <a:latin typeface="Arial" panose="020B0604020202020204" pitchFamily="34" charset="0"/>
              </a:rPr>
              <a:t>into </a:t>
            </a:r>
            <a:r>
              <a:rPr lang="en-US" altLang="cs-CZ" sz="2200" dirty="0">
                <a:latin typeface="Arial" panose="020B0604020202020204" pitchFamily="34" charset="0"/>
              </a:rPr>
              <a:t>the African market</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491700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BUSINESS UNITS (SBU</a:t>
            </a:r>
            <a:r>
              <a:rPr lang="cs-CZ" altLang="cs-CZ" sz="2400" b="1" dirty="0" smtClean="0">
                <a:latin typeface="Arial" panose="020B0604020202020204" pitchFamily="34" charset="0"/>
              </a:rPr>
              <a: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Most companies operate several business ventures (meaning they have several different activities).</a:t>
            </a:r>
          </a:p>
          <a:p>
            <a:pPr marL="285750" indent="-285750" eaLnBrk="1" hangingPunct="1">
              <a:spcBef>
                <a:spcPct val="0"/>
              </a:spcBef>
              <a:defRPr/>
            </a:pPr>
            <a:r>
              <a:rPr lang="en-US" altLang="cs-CZ" sz="2200" dirty="0">
                <a:latin typeface="Arial" panose="020B0604020202020204" pitchFamily="34" charset="0"/>
              </a:rPr>
              <a:t>The business portfolio is a set of business activities and products that will enhance the company's position in the market.</a:t>
            </a:r>
          </a:p>
          <a:p>
            <a:pPr marL="285750" indent="-285750" eaLnBrk="1" hangingPunct="1">
              <a:spcBef>
                <a:spcPct val="0"/>
              </a:spcBef>
              <a:defRPr/>
            </a:pPr>
            <a:r>
              <a:rPr lang="en-US" altLang="cs-CZ" sz="2200" dirty="0">
                <a:latin typeface="Arial" panose="020B0604020202020204" pitchFamily="34" charset="0"/>
              </a:rPr>
              <a:t>For quality development we have to analyze existing portfolio. The result is a decision what activities we should continue to support and which to cancel.</a:t>
            </a:r>
          </a:p>
          <a:p>
            <a:pPr marL="285750" indent="-285750" eaLnBrk="1" hangingPunct="1">
              <a:spcBef>
                <a:spcPct val="0"/>
              </a:spcBef>
              <a:defRPr/>
            </a:pPr>
            <a:r>
              <a:rPr lang="en-US" altLang="cs-CZ" sz="2200" dirty="0">
                <a:latin typeface="Arial" panose="020B0604020202020204" pitchFamily="34" charset="0"/>
              </a:rPr>
              <a:t>Usually included is also the development a new growth strategy.</a:t>
            </a:r>
          </a:p>
          <a:p>
            <a:pPr marL="285750" indent="-285750" eaLnBrk="1" hangingPunct="1">
              <a:spcBef>
                <a:spcPct val="0"/>
              </a:spcBef>
              <a:defRPr/>
            </a:pPr>
            <a:r>
              <a:rPr lang="en-US" altLang="cs-CZ" sz="2200" dirty="0">
                <a:latin typeface="Arial" panose="020B0604020202020204" pitchFamily="34" charset="0"/>
              </a:rPr>
              <a:t>SBU = is a decentralized part within the enterprise, based on profit, with independent planning in the strategic sense, and managed in a manner that corresponds to a separate unit.</a:t>
            </a:r>
          </a:p>
          <a:p>
            <a:pPr marL="285750" indent="-285750" eaLnBrk="1" hangingPunct="1">
              <a:spcBef>
                <a:spcPct val="0"/>
              </a:spcBef>
              <a:defRPr/>
            </a:pPr>
            <a:r>
              <a:rPr lang="en-US" altLang="cs-CZ" sz="2200" dirty="0">
                <a:latin typeface="Arial" panose="020B0604020202020204" pitchFamily="34" charset="0"/>
              </a:rPr>
              <a:t>SBU may be a business, product line, or even a single product</a:t>
            </a:r>
          </a:p>
          <a:p>
            <a:pPr marL="285750" indent="-285750" eaLnBrk="1" hangingPunct="1">
              <a:spcBef>
                <a:spcPct val="0"/>
              </a:spcBef>
              <a:defRPr/>
            </a:pPr>
            <a:r>
              <a:rPr lang="en-US" altLang="cs-CZ" sz="2200" dirty="0">
                <a:latin typeface="Arial" panose="020B0604020202020204" pitchFamily="34" charset="0"/>
              </a:rPr>
              <a:t>An important issue for every business: how to divide into smaller functional units (SBUs)? (By customer – STP, technology? Traffic? Distribution? Region?)</a:t>
            </a:r>
          </a:p>
        </p:txBody>
      </p:sp>
    </p:spTree>
    <p:extLst>
      <p:ext uri="{BB962C8B-B14F-4D97-AF65-F5344CB8AC3E}">
        <p14:creationId xmlns:p14="http://schemas.microsoft.com/office/powerpoint/2010/main" val="113185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STP PROCESS – A. SEGMENTATION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548547"/>
            <a:ext cx="847725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STP Process = Segmentation – Targeting – Positioning.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Segment = part of market. </a:t>
            </a:r>
          </a:p>
          <a:p>
            <a:pPr marL="285750" indent="-285750" eaLnBrk="1" hangingPunct="1">
              <a:spcBef>
                <a:spcPct val="0"/>
              </a:spcBef>
              <a:defRPr/>
            </a:pPr>
            <a:r>
              <a:rPr lang="en-US" altLang="cs-CZ" sz="2200" dirty="0">
                <a:latin typeface="Arial" panose="020B0604020202020204" pitchFamily="34" charset="0"/>
              </a:rPr>
              <a:t>Groups that have similar characteristics and behavior are called market segments.</a:t>
            </a:r>
          </a:p>
          <a:p>
            <a:pPr marL="285750" indent="-285750" eaLnBrk="1" hangingPunct="1">
              <a:spcBef>
                <a:spcPct val="0"/>
              </a:spcBef>
              <a:defRPr/>
            </a:pPr>
            <a:r>
              <a:rPr lang="en-US" altLang="cs-CZ" sz="2200" dirty="0">
                <a:latin typeface="Arial" panose="020B0604020202020204" pitchFamily="34" charset="0"/>
              </a:rPr>
              <a:t>Development of technologies enables better adjusting of services offer according to the different segments requirements.</a:t>
            </a:r>
          </a:p>
          <a:p>
            <a:pPr marL="285750" indent="-285750" eaLnBrk="1" hangingPunct="1">
              <a:spcBef>
                <a:spcPct val="0"/>
              </a:spcBef>
              <a:defRPr/>
            </a:pPr>
            <a:r>
              <a:rPr lang="en-US" altLang="cs-CZ" sz="2200" dirty="0">
                <a:latin typeface="Arial" panose="020B0604020202020204" pitchFamily="34" charset="0"/>
              </a:rPr>
              <a:t>The segments should be:</a:t>
            </a:r>
          </a:p>
          <a:p>
            <a:pPr marL="1028700" lvl="1" eaLnBrk="1" hangingPunct="1">
              <a:spcBef>
                <a:spcPct val="0"/>
              </a:spcBef>
              <a:defRPr/>
            </a:pPr>
            <a:r>
              <a:rPr lang="en-US" altLang="cs-CZ" sz="2000" dirty="0">
                <a:latin typeface="Arial" panose="020B0604020202020204" pitchFamily="34" charset="0"/>
              </a:rPr>
              <a:t>enough large,</a:t>
            </a:r>
          </a:p>
          <a:p>
            <a:pPr marL="1028700" lvl="1" eaLnBrk="1" hangingPunct="1">
              <a:spcBef>
                <a:spcPct val="0"/>
              </a:spcBef>
              <a:defRPr/>
            </a:pPr>
            <a:r>
              <a:rPr lang="en-US" altLang="cs-CZ" sz="2000" dirty="0">
                <a:latin typeface="Arial" panose="020B0604020202020204" pitchFamily="34" charset="0"/>
              </a:rPr>
              <a:t>measurable,</a:t>
            </a:r>
          </a:p>
          <a:p>
            <a:pPr marL="1028700" lvl="1" eaLnBrk="1" hangingPunct="1">
              <a:spcBef>
                <a:spcPct val="0"/>
              </a:spcBef>
              <a:defRPr/>
            </a:pPr>
            <a:r>
              <a:rPr lang="en-US" altLang="cs-CZ" sz="2000" dirty="0">
                <a:latin typeface="Arial" panose="020B0604020202020204" pitchFamily="34" charset="0"/>
              </a:rPr>
              <a:t>stable,</a:t>
            </a:r>
          </a:p>
          <a:p>
            <a:pPr marL="1028700" lvl="1" eaLnBrk="1" hangingPunct="1">
              <a:spcBef>
                <a:spcPct val="0"/>
              </a:spcBef>
              <a:defRPr/>
            </a:pPr>
            <a:r>
              <a:rPr lang="en-US" altLang="cs-CZ" sz="2000" dirty="0">
                <a:latin typeface="Arial" panose="020B0604020202020204" pitchFamily="34" charset="0"/>
              </a:rPr>
              <a:t>similar (homogeneous) within the group,</a:t>
            </a:r>
          </a:p>
          <a:p>
            <a:pPr marL="1028700" lvl="1" eaLnBrk="1" hangingPunct="1">
              <a:spcBef>
                <a:spcPct val="0"/>
              </a:spcBef>
              <a:defRPr/>
            </a:pPr>
            <a:r>
              <a:rPr lang="en-US" altLang="cs-CZ" sz="2000" dirty="0">
                <a:latin typeface="Arial" panose="020B0604020202020204" pitchFamily="34" charset="0"/>
              </a:rPr>
              <a:t>and dissimilar (heterogeneous) across the different group.</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SEGMENTATION CRITERIA</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Demographic</a:t>
            </a:r>
            <a:r>
              <a:rPr lang="en-US" altLang="cs-CZ" sz="2200" dirty="0">
                <a:latin typeface="Arial" panose="020B0604020202020204" pitchFamily="34" charset="0"/>
              </a:rPr>
              <a:t> – organization provides products and services only to segments chosen on the bases of age, gender, marital status, education, disposable income, occupation, religion etc.</a:t>
            </a:r>
          </a:p>
          <a:p>
            <a:pPr marL="285750" indent="-285750" eaLnBrk="1" hangingPunct="1">
              <a:spcBef>
                <a:spcPct val="0"/>
              </a:spcBef>
              <a:defRPr/>
            </a:pPr>
            <a:r>
              <a:rPr lang="en-US" altLang="cs-CZ" sz="2200" b="1" dirty="0">
                <a:latin typeface="Arial" panose="020B0604020202020204" pitchFamily="34" charset="0"/>
              </a:rPr>
              <a:t>Geographic</a:t>
            </a:r>
            <a:r>
              <a:rPr lang="en-US" altLang="cs-CZ" sz="2200" dirty="0">
                <a:latin typeface="Arial" panose="020B0604020202020204" pitchFamily="34" charset="0"/>
              </a:rPr>
              <a:t> – organization decides to provide the products only in limited area (cities x villages, seaside area x inland etc.).</a:t>
            </a:r>
          </a:p>
          <a:p>
            <a:pPr marL="285750" indent="-285750" eaLnBrk="1" hangingPunct="1">
              <a:spcBef>
                <a:spcPct val="0"/>
              </a:spcBef>
              <a:defRPr/>
            </a:pPr>
            <a:r>
              <a:rPr lang="en-US" altLang="cs-CZ" sz="2200" b="1" dirty="0">
                <a:latin typeface="Arial" panose="020B0604020202020204" pitchFamily="34" charset="0"/>
              </a:rPr>
              <a:t>Psychographic</a:t>
            </a:r>
            <a:r>
              <a:rPr lang="en-US" altLang="cs-CZ" sz="2200" dirty="0">
                <a:latin typeface="Arial" panose="020B0604020202020204" pitchFamily="34" charset="0"/>
              </a:rPr>
              <a:t> - social class, lifestyle, personality.</a:t>
            </a:r>
          </a:p>
          <a:p>
            <a:pPr marL="285750" indent="-285750" eaLnBrk="1" hangingPunct="1">
              <a:spcBef>
                <a:spcPct val="0"/>
              </a:spcBef>
              <a:defRPr/>
            </a:pPr>
            <a:r>
              <a:rPr lang="en-US" altLang="cs-CZ" sz="2200" b="1" dirty="0" err="1">
                <a:latin typeface="Arial" panose="020B0604020202020204" pitchFamily="34" charset="0"/>
              </a:rPr>
              <a:t>Behavioural</a:t>
            </a:r>
            <a:r>
              <a:rPr lang="en-US" altLang="cs-CZ" sz="2200" dirty="0">
                <a:latin typeface="Arial" panose="020B0604020202020204" pitchFamily="34" charset="0"/>
              </a:rPr>
              <a:t> – buying opportunity (regular purchases, special occasion), expected utility (quality, service, savings), user status (non-users, ex-users, potential users, inexperienced users, regular users), frequency of use (rare, medium often, frequently), loyalty (none, medium, strong, absolute), readiness to buy (ignorant of the product, realizing the existence of product, informed, concerned with option to purchase, wishing to buy, decided to buy), attitude to the product (enthusiastic, positive, indifferent, negative, hostile</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655834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IKEA SEGMENTATION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t>
            </a:r>
            <a:r>
              <a:rPr lang="en-US" altLang="cs-CZ" sz="2200" b="1" dirty="0">
                <a:latin typeface="Arial" panose="020B0604020202020204" pitchFamily="34" charset="0"/>
              </a:rPr>
              <a:t>Living alone</a:t>
            </a:r>
            <a:r>
              <a:rPr lang="en-US" altLang="cs-CZ" sz="2200" dirty="0">
                <a:latin typeface="Arial" panose="020B0604020202020204" pitchFamily="34" charset="0"/>
              </a:rPr>
              <a:t>" - young people 20 to 30 years who are starting to build </a:t>
            </a:r>
            <a:r>
              <a:rPr lang="en-US" altLang="cs-CZ" sz="2200" dirty="0" smtClean="0">
                <a:latin typeface="Arial" panose="020B0604020202020204" pitchFamily="34" charset="0"/>
              </a:rPr>
              <a:t>their </a:t>
            </a:r>
            <a:r>
              <a:rPr lang="en-US" altLang="cs-CZ" sz="2200" dirty="0">
                <a:latin typeface="Arial" panose="020B0604020202020204" pitchFamily="34" charset="0"/>
              </a:rPr>
              <a:t>own </a:t>
            </a:r>
            <a:r>
              <a:rPr lang="cs-CZ" altLang="cs-CZ" sz="2200" dirty="0" err="1" smtClean="0">
                <a:latin typeface="Arial" panose="020B0604020202020204" pitchFamily="34" charset="0"/>
              </a:rPr>
              <a:t>living</a:t>
            </a:r>
            <a:r>
              <a:rPr lang="en-US" altLang="cs-CZ" sz="2200" dirty="0" smtClean="0">
                <a:latin typeface="Arial" panose="020B0604020202020204" pitchFamily="34" charset="0"/>
              </a:rPr>
              <a:t>, </a:t>
            </a:r>
            <a:r>
              <a:rPr lang="en-US" altLang="cs-CZ" sz="2200" dirty="0">
                <a:latin typeface="Arial" panose="020B0604020202020204" pitchFamily="34" charset="0"/>
              </a:rPr>
              <a:t>they can not afford to </a:t>
            </a:r>
            <a:r>
              <a:rPr lang="en-US" altLang="cs-CZ" sz="2200" dirty="0" smtClean="0">
                <a:latin typeface="Arial" panose="020B0604020202020204" pitchFamily="34" charset="0"/>
              </a:rPr>
              <a:t>spend</a:t>
            </a:r>
            <a:r>
              <a:rPr lang="cs-CZ" altLang="cs-CZ" sz="2200" dirty="0" smtClean="0">
                <a:latin typeface="Arial" panose="020B0604020202020204" pitchFamily="34" charset="0"/>
              </a:rPr>
              <a:t> much</a:t>
            </a:r>
            <a:r>
              <a:rPr lang="en-US" altLang="cs-CZ" sz="2200" dirty="0" smtClean="0">
                <a:latin typeface="Arial" panose="020B0604020202020204" pitchFamily="34" charset="0"/>
              </a:rPr>
              <a: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cheaper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assortement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t>
            </a:r>
            <a:r>
              <a:rPr lang="en-US" altLang="cs-CZ" sz="2200" b="1" dirty="0">
                <a:latin typeface="Arial" panose="020B0604020202020204" pitchFamily="34" charset="0"/>
              </a:rPr>
              <a:t>Living together</a:t>
            </a:r>
            <a:r>
              <a:rPr lang="en-US" altLang="cs-CZ" sz="2200" dirty="0">
                <a:latin typeface="Arial" panose="020B0604020202020204" pitchFamily="34" charset="0"/>
              </a:rPr>
              <a:t>" - people living with their partners in the same household who are not married yet, or the kids have left, already have higher incomes, are not restricted and can afford more expensive products.</a:t>
            </a:r>
          </a:p>
          <a:p>
            <a:pPr marL="285750" indent="-285750" eaLnBrk="1" hangingPunct="1">
              <a:spcBef>
                <a:spcPct val="0"/>
              </a:spcBef>
              <a:defRPr/>
            </a:pPr>
            <a:r>
              <a:rPr lang="en-US" altLang="cs-CZ" sz="2200" dirty="0">
                <a:latin typeface="Arial" panose="020B0604020202020204" pitchFamily="34" charset="0"/>
              </a:rPr>
              <a:t>"</a:t>
            </a:r>
            <a:r>
              <a:rPr lang="en-US" altLang="cs-CZ" sz="2200" b="1" dirty="0">
                <a:latin typeface="Arial" panose="020B0604020202020204" pitchFamily="34" charset="0"/>
              </a:rPr>
              <a:t>Living with Children</a:t>
            </a:r>
            <a:r>
              <a:rPr lang="en-US" altLang="cs-CZ" sz="2200" dirty="0">
                <a:latin typeface="Arial" panose="020B0604020202020204" pitchFamily="34" charset="0"/>
              </a:rPr>
              <a:t>" - Ikea Family - families with small children </a:t>
            </a:r>
            <a:r>
              <a:rPr lang="cs-CZ" altLang="cs-CZ" sz="2200" dirty="0" smtClean="0">
                <a:latin typeface="Arial" panose="020B0604020202020204" pitchFamily="34" charset="0"/>
              </a:rPr>
              <a:t>- </a:t>
            </a:r>
            <a:r>
              <a:rPr lang="en-US" altLang="cs-CZ" sz="2200" dirty="0" smtClean="0">
                <a:latin typeface="Arial" panose="020B0604020202020204" pitchFamily="34" charset="0"/>
              </a:rPr>
              <a:t>not </a:t>
            </a:r>
            <a:r>
              <a:rPr lang="en-US" altLang="cs-CZ" sz="2200" dirty="0">
                <a:latin typeface="Arial" panose="020B0604020202020204" pitchFamily="34" charset="0"/>
              </a:rPr>
              <a:t>worth buying expensive furniture that children could </a:t>
            </a:r>
            <a:r>
              <a:rPr lang="en-US" altLang="cs-CZ" sz="2200" dirty="0" smtClean="0">
                <a:latin typeface="Arial" panose="020B0604020202020204" pitchFamily="34" charset="0"/>
              </a:rPr>
              <a:t>damage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their homes must adapt to the age and number of children. Children also rapidly </a:t>
            </a:r>
            <a:r>
              <a:rPr lang="cs-CZ" altLang="cs-CZ" sz="2200" dirty="0" err="1" smtClean="0">
                <a:latin typeface="Arial" panose="020B0604020202020204" pitchFamily="34" charset="0"/>
              </a:rPr>
              <a:t>grow</a:t>
            </a:r>
            <a:r>
              <a:rPr lang="en-US" altLang="cs-CZ" sz="2200" dirty="0" smtClean="0">
                <a:latin typeface="Arial" panose="020B0604020202020204" pitchFamily="34" charset="0"/>
              </a:rPr>
              <a:t>, </a:t>
            </a:r>
            <a:r>
              <a:rPr lang="en-US" altLang="cs-CZ" sz="2200" dirty="0">
                <a:latin typeface="Arial" panose="020B0604020202020204" pitchFamily="34" charset="0"/>
              </a:rPr>
              <a:t>their need for style and equipment in their little </a:t>
            </a:r>
            <a:r>
              <a:rPr lang="en-US" altLang="cs-CZ" sz="2200" dirty="0" smtClean="0">
                <a:latin typeface="Arial" panose="020B0604020202020204" pitchFamily="34" charset="0"/>
              </a:rPr>
              <a:t>rooms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changes</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t>
            </a:r>
            <a:r>
              <a:rPr lang="en-US" altLang="cs-CZ" sz="2200" b="1" dirty="0">
                <a:latin typeface="Arial" panose="020B0604020202020204" pitchFamily="34" charset="0"/>
              </a:rPr>
              <a:t>B2B</a:t>
            </a:r>
            <a:r>
              <a:rPr lang="en-US" altLang="cs-CZ" sz="2200" dirty="0">
                <a:latin typeface="Arial" panose="020B0604020202020204" pitchFamily="34" charset="0"/>
              </a:rPr>
              <a:t>" - Ikea Business - equipment for offices, shops, </a:t>
            </a:r>
            <a:r>
              <a:rPr lang="en-US" altLang="cs-CZ" sz="2200" dirty="0" smtClean="0">
                <a:latin typeface="Arial" panose="020B0604020202020204" pitchFamily="34" charset="0"/>
              </a:rPr>
              <a:t>restaurants</a:t>
            </a:r>
            <a:r>
              <a:rPr lang="cs-CZ" altLang="cs-CZ" sz="2200" dirty="0" smtClean="0">
                <a:latin typeface="Arial" panose="020B0604020202020204" pitchFamily="34" charset="0"/>
              </a:rPr>
              <a:t> </a:t>
            </a:r>
            <a:r>
              <a:rPr lang="en-US" altLang="cs-CZ" sz="2200" dirty="0" smtClean="0">
                <a:latin typeface="Arial" panose="020B0604020202020204" pitchFamily="34" charset="0"/>
              </a:rPr>
              <a:t>etc</a:t>
            </a:r>
            <a:r>
              <a:rPr lang="en-US" altLang="cs-CZ" sz="2200" dirty="0">
                <a:latin typeface="Arial" panose="020B0604020202020204" pitchFamily="34" charset="0"/>
              </a:rPr>
              <a:t>.</a:t>
            </a:r>
          </a:p>
        </p:txBody>
      </p:sp>
    </p:spTree>
    <p:extLst>
      <p:ext uri="{BB962C8B-B14F-4D97-AF65-F5344CB8AC3E}">
        <p14:creationId xmlns:p14="http://schemas.microsoft.com/office/powerpoint/2010/main" val="1841128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smtClean="0">
                <a:latin typeface="Arial" panose="020B0604020202020204" pitchFamily="34" charset="0"/>
              </a:rPr>
              <a:t>Definition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Strategic</a:t>
            </a:r>
            <a:r>
              <a:rPr lang="cs-CZ" altLang="cs-CZ" sz="2200" dirty="0" smtClean="0">
                <a:latin typeface="Arial" panose="020B0604020202020204" pitchFamily="34" charset="0"/>
              </a:rPr>
              <a:t> Marketing.</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Strategic</a:t>
            </a:r>
            <a:r>
              <a:rPr lang="cs-CZ" altLang="cs-CZ" sz="2200" dirty="0" smtClean="0">
                <a:latin typeface="Arial" panose="020B0604020202020204" pitchFamily="34" charset="0"/>
              </a:rPr>
              <a:t> Marketing.</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smtClean="0">
                <a:latin typeface="Arial" panose="020B0604020202020204" pitchFamily="34" charset="0"/>
              </a:rPr>
              <a:t>STP </a:t>
            </a: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SEGMENTATION IN THE INTERNATIONAL MARKETS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There are </a:t>
            </a:r>
            <a:r>
              <a:rPr lang="en-US" altLang="cs-CZ" sz="2200" b="1" dirty="0">
                <a:latin typeface="Arial" panose="020B0604020202020204" pitchFamily="34" charset="0"/>
              </a:rPr>
              <a:t>global segments</a:t>
            </a:r>
            <a:r>
              <a:rPr lang="en-US" altLang="cs-CZ" sz="2200" dirty="0">
                <a:latin typeface="Arial" panose="020B0604020202020204" pitchFamily="34" charset="0"/>
              </a:rPr>
              <a:t>, which can be found in every country - segments </a:t>
            </a:r>
            <a:r>
              <a:rPr lang="cs-CZ" altLang="cs-CZ" sz="2200" dirty="0" smtClean="0">
                <a:latin typeface="Arial" panose="020B0604020202020204" pitchFamily="34" charset="0"/>
              </a:rPr>
              <a:t>of </a:t>
            </a:r>
            <a:r>
              <a:rPr lang="en-US" altLang="cs-CZ" sz="2200" dirty="0" smtClean="0">
                <a:latin typeface="Arial" panose="020B0604020202020204" pitchFamily="34" charset="0"/>
              </a:rPr>
              <a:t>teenagers </a:t>
            </a:r>
            <a:r>
              <a:rPr lang="en-US" altLang="cs-CZ" sz="2200" dirty="0">
                <a:latin typeface="Arial" panose="020B0604020202020204" pitchFamily="34" charset="0"/>
              </a:rPr>
              <a:t>(around 12-18), young (about 19-25). Another segment </a:t>
            </a:r>
            <a:r>
              <a:rPr lang="cs-CZ" altLang="cs-CZ" sz="2200" dirty="0" smtClean="0">
                <a:latin typeface="Arial" panose="020B0604020202020204" pitchFamily="34" charset="0"/>
              </a:rPr>
              <a:t>are </a:t>
            </a:r>
            <a:r>
              <a:rPr lang="en-US" altLang="cs-CZ" sz="2200" dirty="0" smtClean="0">
                <a:latin typeface="Arial" panose="020B0604020202020204" pitchFamily="34" charset="0"/>
              </a:rPr>
              <a:t>the </a:t>
            </a:r>
            <a:r>
              <a:rPr lang="en-US" altLang="cs-CZ" sz="2200" dirty="0">
                <a:latin typeface="Arial" panose="020B0604020202020204" pitchFamily="34" charset="0"/>
              </a:rPr>
              <a:t>global pioneers (middle </a:t>
            </a:r>
            <a:r>
              <a:rPr lang="en-US" altLang="cs-CZ" sz="2200" dirty="0" smtClean="0">
                <a:latin typeface="Arial" panose="020B0604020202020204" pitchFamily="34" charset="0"/>
              </a:rPr>
              <a:t>class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educated), entrepreneurs (rich, </a:t>
            </a:r>
            <a:r>
              <a:rPr lang="en-US" altLang="cs-CZ" sz="2200" dirty="0" smtClean="0">
                <a:latin typeface="Arial" panose="020B0604020202020204" pitchFamily="34" charset="0"/>
              </a:rPr>
              <a:t>traveling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like</a:t>
            </a:r>
            <a:r>
              <a:rPr lang="en-US" altLang="cs-CZ" sz="2200" dirty="0" smtClean="0">
                <a:latin typeface="Arial" panose="020B0604020202020204" pitchFamily="34" charset="0"/>
              </a:rPr>
              <a:t> </a:t>
            </a:r>
            <a:r>
              <a:rPr lang="en-US" altLang="cs-CZ" sz="2200" dirty="0">
                <a:latin typeface="Arial" panose="020B0604020202020204" pitchFamily="34" charset="0"/>
              </a:rPr>
              <a:t>comfort and luxury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main task of segmentation </a:t>
            </a:r>
            <a:r>
              <a:rPr lang="en-US" altLang="cs-CZ" sz="2200" dirty="0" smtClean="0">
                <a:latin typeface="Arial" panose="020B0604020202020204" pitchFamily="34" charset="0"/>
              </a:rPr>
              <a:t>in </a:t>
            </a:r>
            <a:r>
              <a:rPr lang="en-US" altLang="cs-CZ" sz="2200" dirty="0">
                <a:latin typeface="Arial" panose="020B0604020202020204" pitchFamily="34" charset="0"/>
              </a:rPr>
              <a:t>international marketing is to find an appropriate segmentation base. The aim is to obtain a large enough segment to be attractive for the selected </a:t>
            </a:r>
            <a:r>
              <a:rPr lang="en-US" altLang="cs-CZ" sz="2200" dirty="0" smtClean="0">
                <a:latin typeface="Arial" panose="020B0604020202020204" pitchFamily="34" charset="0"/>
              </a:rPr>
              <a:t>business </a:t>
            </a:r>
            <a:r>
              <a:rPr lang="en-US" altLang="cs-CZ" sz="2200" dirty="0" err="1" smtClean="0">
                <a:latin typeface="Arial" panose="020B0604020202020204" pitchFamily="34" charset="0"/>
              </a:rPr>
              <a:t>activit</a:t>
            </a:r>
            <a:r>
              <a:rPr lang="cs-CZ" altLang="cs-CZ" sz="2200" dirty="0" err="1" smtClean="0">
                <a:latin typeface="Arial" panose="020B0604020202020204" pitchFamily="34" charset="0"/>
              </a:rPr>
              <a:t>ies</a:t>
            </a:r>
            <a:r>
              <a:rPr lang="en-US" altLang="cs-CZ" sz="2200" dirty="0" smtClean="0">
                <a:latin typeface="Arial" panose="020B0604020202020204" pitchFamily="34" charset="0"/>
              </a:rPr>
              <a:t> </a:t>
            </a:r>
            <a:r>
              <a:rPr lang="en-US" altLang="cs-CZ" sz="2200" dirty="0">
                <a:latin typeface="Arial" panose="020B0604020202020204" pitchFamily="34" charset="0"/>
              </a:rPr>
              <a:t>(</a:t>
            </a:r>
            <a:r>
              <a:rPr lang="en-US" altLang="cs-CZ" sz="2200" dirty="0" smtClean="0">
                <a:latin typeface="Arial" panose="020B0604020202020204" pitchFamily="34" charset="0"/>
              </a:rPr>
              <a:t>product</a:t>
            </a:r>
            <a:r>
              <a:rPr lang="cs-CZ" altLang="cs-CZ" sz="2200" dirty="0" smtClean="0">
                <a:latin typeface="Arial" panose="020B0604020202020204" pitchFamily="34" charset="0"/>
              </a:rPr>
              <a:t>s / </a:t>
            </a:r>
            <a:r>
              <a:rPr lang="cs-CZ" altLang="cs-CZ" sz="2200" dirty="0" err="1" smtClean="0">
                <a:latin typeface="Arial" panose="020B0604020202020204" pitchFamily="34" charset="0"/>
              </a:rPr>
              <a:t>services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Hybrid segmentation </a:t>
            </a:r>
            <a:r>
              <a:rPr lang="en-US" altLang="cs-CZ" sz="2200" dirty="0">
                <a:latin typeface="Arial" panose="020B0604020202020204" pitchFamily="34" charset="0"/>
              </a:rPr>
              <a:t>- not creating a perfectly defined segments for each market, but </a:t>
            </a:r>
            <a:r>
              <a:rPr lang="en-US" altLang="cs-CZ" sz="2200" dirty="0" err="1" smtClean="0">
                <a:latin typeface="Arial" panose="020B0604020202020204" pitchFamily="34" charset="0"/>
              </a:rPr>
              <a:t>combin</a:t>
            </a:r>
            <a:r>
              <a:rPr lang="cs-CZ" altLang="cs-CZ" sz="2200" dirty="0" err="1" smtClean="0">
                <a:latin typeface="Arial" panose="020B0604020202020204" pitchFamily="34" charset="0"/>
              </a:rPr>
              <a:t>ing</a:t>
            </a:r>
            <a:r>
              <a:rPr lang="en-US" altLang="cs-CZ" sz="2200" dirty="0" smtClean="0">
                <a:latin typeface="Arial" panose="020B0604020202020204" pitchFamily="34" charset="0"/>
              </a:rPr>
              <a:t> </a:t>
            </a:r>
            <a:r>
              <a:rPr lang="en-US" altLang="cs-CZ" sz="2200" dirty="0">
                <a:latin typeface="Arial" panose="020B0604020202020204" pitchFamily="34" charset="0"/>
              </a:rPr>
              <a:t>multiple criteria together - precisely defined segments.</a:t>
            </a:r>
          </a:p>
        </p:txBody>
      </p:sp>
    </p:spTree>
    <p:extLst>
      <p:ext uri="{BB962C8B-B14F-4D97-AF65-F5344CB8AC3E}">
        <p14:creationId xmlns:p14="http://schemas.microsoft.com/office/powerpoint/2010/main" val="3675180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 TARGETING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Target segment </a:t>
            </a:r>
            <a:r>
              <a:rPr lang="en-US" altLang="cs-CZ" sz="2200" dirty="0">
                <a:latin typeface="Arial" panose="020B0604020202020204" pitchFamily="34" charset="0"/>
              </a:rPr>
              <a:t>– part of market which is selected by the company.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Target marketing, in other words, is where the organization identifies market segments, selects one or more of them, and develops products and marketing mixes tailored to each.</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evaluating different market segments, an organization should examine two broad issues: market attractiveness and the company´s capability to compete in the segment.</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506928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SUBWAY - A LEADER IN FAST-FOOD RESTAURANTS (40,000 RESTAURANTS, FRANCHISING)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Target segment from 16 to 39 years old </a:t>
            </a:r>
            <a:r>
              <a:rPr lang="cs-CZ" altLang="cs-CZ" sz="2200" dirty="0" err="1" smtClean="0">
                <a:latin typeface="Arial" panose="020B0604020202020204" pitchFamily="34" charset="0"/>
              </a:rPr>
              <a:t>who</a:t>
            </a:r>
            <a:r>
              <a:rPr lang="cs-CZ" altLang="cs-CZ" sz="2200" dirty="0" smtClean="0">
                <a:latin typeface="Arial" panose="020B0604020202020204" pitchFamily="34" charset="0"/>
              </a:rPr>
              <a:t> </a:t>
            </a:r>
            <a:r>
              <a:rPr lang="en-US" altLang="cs-CZ" sz="2200" dirty="0" smtClean="0">
                <a:latin typeface="Arial" panose="020B0604020202020204" pitchFamily="34" charset="0"/>
              </a:rPr>
              <a:t>want </a:t>
            </a:r>
            <a:r>
              <a:rPr lang="en-US" altLang="cs-CZ" sz="2200" dirty="0">
                <a:latin typeface="Arial" panose="020B0604020202020204" pitchFamily="34" charset="0"/>
              </a:rPr>
              <a:t>to live healthily - eat healthy, </a:t>
            </a:r>
            <a:r>
              <a:rPr lang="cs-CZ" altLang="cs-CZ" sz="2200" dirty="0" smtClean="0">
                <a:latin typeface="Arial" panose="020B0604020202020204" pitchFamily="34" charset="0"/>
              </a:rPr>
              <a:t>are </a:t>
            </a:r>
            <a:r>
              <a:rPr lang="en-US" altLang="cs-CZ" sz="2200" dirty="0" smtClean="0">
                <a:latin typeface="Arial" panose="020B0604020202020204" pitchFamily="34" charset="0"/>
              </a:rPr>
              <a:t>active </a:t>
            </a:r>
            <a:r>
              <a:rPr lang="en-US" altLang="cs-CZ" sz="2200" dirty="0">
                <a:latin typeface="Arial" panose="020B0604020202020204" pitchFamily="34" charset="0"/>
              </a:rPr>
              <a:t>= no time to cook.</a:t>
            </a:r>
          </a:p>
          <a:p>
            <a:pPr marL="285750" indent="-285750" eaLnBrk="1" hangingPunct="1">
              <a:spcBef>
                <a:spcPct val="0"/>
              </a:spcBef>
              <a:defRPr/>
            </a:pPr>
            <a:r>
              <a:rPr lang="en-US" altLang="cs-CZ" sz="2200" dirty="0">
                <a:latin typeface="Arial" panose="020B0604020202020204" pitchFamily="34" charset="0"/>
              </a:rPr>
              <a:t>USA - junk food is cheaper, Subway offers quality products at slightly higher prices - </a:t>
            </a:r>
            <a:r>
              <a:rPr lang="en-US" altLang="cs-CZ" sz="2200" dirty="0" smtClean="0">
                <a:latin typeface="Arial" panose="020B0604020202020204" pitchFamily="34" charset="0"/>
              </a:rPr>
              <a:t>campaign </a:t>
            </a:r>
            <a:r>
              <a:rPr lang="cs-CZ" altLang="cs-CZ" sz="2200" dirty="0" err="1" smtClean="0">
                <a:latin typeface="Arial" panose="020B0604020202020204" pitchFamily="34" charset="0"/>
              </a:rPr>
              <a:t>focused</a:t>
            </a:r>
            <a:r>
              <a:rPr lang="cs-CZ" altLang="cs-CZ" sz="2200" dirty="0" smtClean="0">
                <a:latin typeface="Arial" panose="020B0604020202020204" pitchFamily="34" charset="0"/>
              </a:rPr>
              <a:t> on</a:t>
            </a:r>
            <a:r>
              <a:rPr lang="en-US" altLang="cs-CZ" sz="2200" dirty="0" smtClean="0">
                <a:latin typeface="Arial" panose="020B0604020202020204" pitchFamily="34" charset="0"/>
              </a:rPr>
              <a:t> </a:t>
            </a:r>
            <a:r>
              <a:rPr lang="en-US" altLang="cs-CZ" sz="2200" dirty="0">
                <a:latin typeface="Arial" panose="020B0604020202020204" pitchFamily="34" charset="0"/>
              </a:rPr>
              <a:t>weight loss - in most campaigns pick at a hamburger and fries, instead of </a:t>
            </a:r>
            <a:r>
              <a:rPr lang="cs-CZ" altLang="cs-CZ" sz="2200" dirty="0" err="1" smtClean="0">
                <a:latin typeface="Arial" panose="020B0604020202020204" pitchFamily="34" charset="0"/>
              </a:rPr>
              <a:t>Coke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en-US" altLang="cs-CZ" sz="2200" dirty="0" smtClean="0">
                <a:latin typeface="Arial" panose="020B0604020202020204" pitchFamily="34" charset="0"/>
              </a:rPr>
              <a:t>get </a:t>
            </a:r>
            <a:r>
              <a:rPr lang="en-US" altLang="cs-CZ" sz="2200" dirty="0">
                <a:latin typeface="Arial" panose="020B0604020202020204" pitchFamily="34" charset="0"/>
              </a:rPr>
              <a:t>water.</a:t>
            </a:r>
          </a:p>
          <a:p>
            <a:pPr marL="285750" indent="-285750" eaLnBrk="1" hangingPunct="1">
              <a:spcBef>
                <a:spcPct val="0"/>
              </a:spcBef>
              <a:defRPr/>
            </a:pPr>
            <a:r>
              <a:rPr lang="en-US" altLang="cs-CZ" sz="2200" dirty="0">
                <a:latin typeface="Arial" panose="020B0604020202020204" pitchFamily="34" charset="0"/>
              </a:rPr>
              <a:t>UK - junk food is more expensive than in the US, Subway, therefore, has the same price. Therefore it offers a healthier alternative that is not expensive. People </a:t>
            </a:r>
            <a:r>
              <a:rPr lang="en-US" altLang="cs-CZ" sz="2200" dirty="0" smtClean="0">
                <a:latin typeface="Arial" panose="020B0604020202020204" pitchFamily="34" charset="0"/>
              </a:rPr>
              <a:t>are</a:t>
            </a:r>
            <a:r>
              <a:rPr lang="cs-CZ" altLang="cs-CZ" sz="2200" dirty="0" smtClean="0">
                <a:latin typeface="Arial" panose="020B0604020202020204" pitchFamily="34" charset="0"/>
              </a:rPr>
              <a:t> not</a:t>
            </a:r>
            <a:r>
              <a:rPr lang="en-US" altLang="cs-CZ" sz="2200" dirty="0" smtClean="0">
                <a:latin typeface="Arial" panose="020B0604020202020204" pitchFamily="34" charset="0"/>
              </a:rPr>
              <a:t> </a:t>
            </a:r>
            <a:r>
              <a:rPr lang="en-US" altLang="cs-CZ" sz="2200" dirty="0">
                <a:latin typeface="Arial" panose="020B0604020202020204" pitchFamily="34" charset="0"/>
              </a:rPr>
              <a:t>so </a:t>
            </a:r>
            <a:r>
              <a:rPr lang="en-US" altLang="cs-CZ" sz="2200" dirty="0" smtClean="0">
                <a:latin typeface="Arial" panose="020B0604020202020204" pitchFamily="34" charset="0"/>
              </a:rPr>
              <a:t>overweight - </a:t>
            </a:r>
            <a:r>
              <a:rPr lang="en-US" altLang="cs-CZ" sz="2200" dirty="0">
                <a:latin typeface="Arial" panose="020B0604020202020204" pitchFamily="34" charset="0"/>
              </a:rPr>
              <a:t>offering cookies and chips, instead of </a:t>
            </a:r>
            <a:r>
              <a:rPr lang="cs-CZ" altLang="cs-CZ" sz="2200" dirty="0" err="1" smtClean="0">
                <a:latin typeface="Arial" panose="020B0604020202020204" pitchFamily="34" charset="0"/>
              </a:rPr>
              <a:t>Coke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get</a:t>
            </a:r>
            <a:r>
              <a:rPr lang="en-US" altLang="cs-CZ" sz="2200" dirty="0" smtClean="0">
                <a:latin typeface="Arial" panose="020B0604020202020204" pitchFamily="34" charset="0"/>
              </a:rPr>
              <a:t> </a:t>
            </a:r>
            <a:r>
              <a:rPr lang="en-US" altLang="cs-CZ" sz="2200" dirty="0">
                <a:latin typeface="Arial" panose="020B0604020202020204" pitchFamily="34" charset="0"/>
              </a:rPr>
              <a:t>juice.</a:t>
            </a:r>
          </a:p>
          <a:p>
            <a:pPr marL="285750" indent="-285750" eaLnBrk="1" hangingPunct="1">
              <a:spcBef>
                <a:spcPct val="0"/>
              </a:spcBef>
              <a:defRPr/>
            </a:pPr>
            <a:r>
              <a:rPr lang="en-US" altLang="cs-CZ" sz="2200" dirty="0">
                <a:latin typeface="Arial" panose="020B0604020202020204" pitchFamily="34" charset="0"/>
              </a:rPr>
              <a:t>CR </a:t>
            </a:r>
            <a:r>
              <a:rPr lang="en-US" altLang="cs-CZ" sz="2200" dirty="0" smtClean="0">
                <a:latin typeface="Arial" panose="020B0604020202020204" pitchFamily="34" charset="0"/>
              </a:rPr>
              <a:t>– beginnings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until now only </a:t>
            </a:r>
            <a:r>
              <a:rPr lang="en-US" altLang="cs-CZ" sz="2200" dirty="0" smtClean="0">
                <a:latin typeface="Arial" panose="020B0604020202020204" pitchFamily="34" charset="0"/>
              </a:rPr>
              <a:t>20 </a:t>
            </a:r>
            <a:r>
              <a:rPr lang="en-US" altLang="cs-CZ" sz="2200" dirty="0">
                <a:latin typeface="Arial" panose="020B0604020202020204" pitchFamily="34" charset="0"/>
              </a:rPr>
              <a:t>restaurants, fuzzy positioning - consumers have a variety of cheaper and healthier alternatives - expect from a fast food restaurant anything other than a Subway offers.</a:t>
            </a:r>
          </a:p>
        </p:txBody>
      </p:sp>
    </p:spTree>
    <p:extLst>
      <p:ext uri="{BB962C8B-B14F-4D97-AF65-F5344CB8AC3E}">
        <p14:creationId xmlns:p14="http://schemas.microsoft.com/office/powerpoint/2010/main" val="3064117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s-CZ" sz="2400" b="1" dirty="0" smtClean="0">
                <a:latin typeface="Arial" panose="020B0604020202020204" pitchFamily="34" charset="0"/>
              </a:rPr>
              <a:t>TARGETING L'ORÉAL - 4 MAIN SEGMENTS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Cosmetics for the general public - </a:t>
            </a:r>
            <a:r>
              <a:rPr lang="en-US" altLang="cs-CZ" sz="2200" dirty="0" smtClean="0">
                <a:latin typeface="Arial" panose="020B0604020202020204" pitchFamily="34" charset="0"/>
              </a:rPr>
              <a:t>brand</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Maybelline, </a:t>
            </a:r>
            <a:r>
              <a:rPr lang="en-US" altLang="cs-CZ" sz="2200" dirty="0" err="1">
                <a:latin typeface="Arial" panose="020B0604020202020204" pitchFamily="34" charset="0"/>
              </a:rPr>
              <a:t>Garnier</a:t>
            </a:r>
            <a:r>
              <a:rPr lang="en-US" altLang="cs-CZ" sz="2200" dirty="0">
                <a:latin typeface="Arial" panose="020B0604020202020204" pitchFamily="34" charset="0"/>
              </a:rPr>
              <a:t>, </a:t>
            </a:r>
            <a:r>
              <a:rPr lang="en-US" altLang="cs-CZ" sz="2200" dirty="0" err="1">
                <a:latin typeface="Arial" panose="020B0604020202020204" pitchFamily="34" charset="0"/>
              </a:rPr>
              <a:t>Softsheen</a:t>
            </a:r>
            <a:r>
              <a:rPr lang="en-US" altLang="cs-CZ" sz="2200" dirty="0">
                <a:latin typeface="Arial" panose="020B0604020202020204" pitchFamily="34" charset="0"/>
              </a:rPr>
              <a:t>-Carlson - B2C market, 15 to 60 years, lower to middle income, </a:t>
            </a:r>
            <a:r>
              <a:rPr lang="en-US" altLang="cs-CZ" sz="2200" dirty="0" smtClean="0">
                <a:latin typeface="Arial" panose="020B0604020202020204" pitchFamily="34" charset="0"/>
              </a:rPr>
              <a:t>education </a:t>
            </a:r>
            <a:r>
              <a:rPr lang="en-US" altLang="cs-CZ" sz="2200" dirty="0">
                <a:latin typeface="Arial" panose="020B0604020202020204" pitchFamily="34" charset="0"/>
              </a:rPr>
              <a:t>elementary and secondary schools.</a:t>
            </a:r>
          </a:p>
          <a:p>
            <a:pPr marL="285750" indent="-285750" eaLnBrk="1" hangingPunct="1">
              <a:spcBef>
                <a:spcPct val="0"/>
              </a:spcBef>
              <a:defRPr/>
            </a:pPr>
            <a:r>
              <a:rPr lang="en-US" altLang="cs-CZ" sz="2200" dirty="0">
                <a:latin typeface="Arial" panose="020B0604020202020204" pitchFamily="34" charset="0"/>
              </a:rPr>
              <a:t>Luxury cosmetics - </a:t>
            </a:r>
            <a:r>
              <a:rPr lang="en-US" altLang="cs-CZ" sz="2200" dirty="0" smtClean="0">
                <a:latin typeface="Arial" panose="020B0604020202020204" pitchFamily="34" charset="0"/>
              </a:rPr>
              <a:t>brand</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err="1">
                <a:latin typeface="Arial" panose="020B0604020202020204" pitchFamily="34" charset="0"/>
              </a:rPr>
              <a:t>Lancome</a:t>
            </a:r>
            <a:r>
              <a:rPr lang="en-US" altLang="cs-CZ" sz="2200" dirty="0">
                <a:latin typeface="Arial" panose="020B0604020202020204" pitchFamily="34" charset="0"/>
              </a:rPr>
              <a:t>, Ralph Lauren, Diesel - B2C market, 30-60 years old, medium to high income, </a:t>
            </a:r>
            <a:r>
              <a:rPr lang="en-US" altLang="cs-CZ" sz="2200" dirty="0" smtClean="0">
                <a:latin typeface="Arial" panose="020B0604020202020204" pitchFamily="34" charset="0"/>
              </a:rPr>
              <a:t>education </a:t>
            </a:r>
            <a:r>
              <a:rPr lang="en-US" altLang="cs-CZ" sz="2200" dirty="0">
                <a:latin typeface="Arial" panose="020B0604020202020204" pitchFamily="34" charset="0"/>
              </a:rPr>
              <a:t>secondary schools and universities.</a:t>
            </a:r>
          </a:p>
          <a:p>
            <a:pPr marL="285750" indent="-285750" eaLnBrk="1" hangingPunct="1">
              <a:spcBef>
                <a:spcPct val="0"/>
              </a:spcBef>
              <a:defRPr/>
            </a:pPr>
            <a:r>
              <a:rPr lang="en-US" altLang="cs-CZ" sz="2200" dirty="0">
                <a:latin typeface="Arial" panose="020B0604020202020204" pitchFamily="34" charset="0"/>
              </a:rPr>
              <a:t>Dermatological cosmetics - </a:t>
            </a:r>
            <a:r>
              <a:rPr lang="en-US" altLang="cs-CZ" sz="2200" dirty="0" smtClean="0">
                <a:latin typeface="Arial" panose="020B0604020202020204" pitchFamily="34" charset="0"/>
              </a:rPr>
              <a:t>brand</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Vichy, La Roche-</a:t>
            </a:r>
            <a:r>
              <a:rPr lang="en-US" altLang="cs-CZ" sz="2200" dirty="0" err="1">
                <a:latin typeface="Arial" panose="020B0604020202020204" pitchFamily="34" charset="0"/>
              </a:rPr>
              <a:t>Possay</a:t>
            </a:r>
            <a:r>
              <a:rPr lang="en-US" altLang="cs-CZ" sz="2200" dirty="0">
                <a:latin typeface="Arial" panose="020B0604020202020204" pitchFamily="34" charset="0"/>
              </a:rPr>
              <a:t>, Skin </a:t>
            </a:r>
            <a:r>
              <a:rPr lang="en-US" altLang="cs-CZ" sz="2200" dirty="0" err="1">
                <a:latin typeface="Arial" panose="020B0604020202020204" pitchFamily="34" charset="0"/>
              </a:rPr>
              <a:t>Ceuticals</a:t>
            </a:r>
            <a:r>
              <a:rPr lang="en-US" altLang="cs-CZ" sz="2200" dirty="0">
                <a:latin typeface="Arial" panose="020B0604020202020204" pitchFamily="34" charset="0"/>
              </a:rPr>
              <a:t> - B2C market, 15-60 years old, high income, university education.</a:t>
            </a:r>
          </a:p>
          <a:p>
            <a:pPr marL="285750" indent="-285750" eaLnBrk="1" hangingPunct="1">
              <a:spcBef>
                <a:spcPct val="0"/>
              </a:spcBef>
              <a:defRPr/>
            </a:pPr>
            <a:r>
              <a:rPr lang="en-US" altLang="cs-CZ" sz="2200" dirty="0">
                <a:latin typeface="Arial" panose="020B0604020202020204" pitchFamily="34" charset="0"/>
              </a:rPr>
              <a:t>Professional makeup - </a:t>
            </a:r>
            <a:r>
              <a:rPr lang="en-US" altLang="cs-CZ" sz="2200" dirty="0" smtClean="0">
                <a:latin typeface="Arial" panose="020B0604020202020204" pitchFamily="34" charset="0"/>
              </a:rPr>
              <a:t>brand</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err="1">
                <a:latin typeface="Arial" panose="020B0604020202020204" pitchFamily="34" charset="0"/>
              </a:rPr>
              <a:t>Redken</a:t>
            </a:r>
            <a:r>
              <a:rPr lang="en-US" altLang="cs-CZ" sz="2200" dirty="0">
                <a:latin typeface="Arial" panose="020B0604020202020204" pitchFamily="34" charset="0"/>
              </a:rPr>
              <a:t>, </a:t>
            </a:r>
            <a:r>
              <a:rPr lang="en-US" altLang="cs-CZ" sz="2200" dirty="0" err="1">
                <a:latin typeface="Arial" panose="020B0604020202020204" pitchFamily="34" charset="0"/>
              </a:rPr>
              <a:t>Kérastase</a:t>
            </a:r>
            <a:r>
              <a:rPr lang="en-US" altLang="cs-CZ" sz="2200" dirty="0">
                <a:latin typeface="Arial" panose="020B0604020202020204" pitchFamily="34" charset="0"/>
              </a:rPr>
              <a:t>, Matrix - the B2B market, small and medium businesses, beauty and hairdressing salons.</a:t>
            </a:r>
          </a:p>
        </p:txBody>
      </p:sp>
    </p:spTree>
    <p:extLst>
      <p:ext uri="{BB962C8B-B14F-4D97-AF65-F5344CB8AC3E}">
        <p14:creationId xmlns:p14="http://schemas.microsoft.com/office/powerpoint/2010/main" val="3580876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 POSITIONING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is the placing of a product (brand) in the mind of a customer, in relation to other products (brands) in the market.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Marketing positioning is arranging for a brand or product to occupy a clear, distinctive and desirable place in the minds of targeted customers relative to competing products or brands.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Positional map (perceptual map) – graphic presentation how consumer feels the similarity or </a:t>
            </a:r>
            <a:r>
              <a:rPr lang="en-US" altLang="cs-CZ" sz="2200" dirty="0" err="1">
                <a:latin typeface="Arial" panose="020B0604020202020204" pitchFamily="34" charset="0"/>
              </a:rPr>
              <a:t>disimilarity</a:t>
            </a:r>
            <a:r>
              <a:rPr lang="en-US" altLang="cs-CZ" sz="2200" dirty="0">
                <a:latin typeface="Arial" panose="020B0604020202020204" pitchFamily="34" charset="0"/>
              </a:rPr>
              <a:t> of brand of specific product in comparison with competitive products in the marketplace. </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4643876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MCDONALD´S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Cultural segmentation - two vegetarian </a:t>
            </a:r>
            <a:r>
              <a:rPr lang="cs-CZ" altLang="cs-CZ" sz="2200" dirty="0" err="1" smtClean="0">
                <a:latin typeface="Arial" panose="020B0604020202020204" pitchFamily="34" charset="0"/>
              </a:rPr>
              <a:t>restaurants</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India at traditional places of pilgrimage.</a:t>
            </a:r>
          </a:p>
          <a:p>
            <a:pPr marL="285750" indent="-285750" eaLnBrk="1" hangingPunct="1">
              <a:spcBef>
                <a:spcPct val="0"/>
              </a:spcBef>
              <a:defRPr/>
            </a:pPr>
            <a:r>
              <a:rPr lang="en-US" altLang="cs-CZ" sz="2200" dirty="0">
                <a:latin typeface="Arial" panose="020B0604020202020204" pitchFamily="34" charset="0"/>
              </a:rPr>
              <a:t>Socio-demographic segmentation - China, the biggest country - 200 new restaurants a year.</a:t>
            </a:r>
          </a:p>
          <a:p>
            <a:pPr marL="285750" indent="-285750" eaLnBrk="1" hangingPunct="1">
              <a:spcBef>
                <a:spcPct val="0"/>
              </a:spcBef>
              <a:defRPr/>
            </a:pPr>
            <a:r>
              <a:rPr lang="en-US" altLang="cs-CZ" sz="2200" dirty="0">
                <a:latin typeface="Arial" panose="020B0604020202020204" pitchFamily="34" charset="0"/>
              </a:rPr>
              <a:t>Psychographic segmentation - in 2012, Austria was </a:t>
            </a:r>
            <a:r>
              <a:rPr lang="cs-CZ" altLang="cs-CZ" sz="2200" dirty="0" smtClean="0">
                <a:latin typeface="Arial" panose="020B0604020202020204" pitchFamily="34" charset="0"/>
              </a:rPr>
              <a:t>hit by </a:t>
            </a:r>
            <a:r>
              <a:rPr lang="en-US" altLang="cs-CZ" sz="2200" dirty="0" smtClean="0">
                <a:latin typeface="Arial" panose="020B0604020202020204" pitchFamily="34" charset="0"/>
              </a:rPr>
              <a:t>interest </a:t>
            </a:r>
            <a:r>
              <a:rPr lang="en-US" altLang="cs-CZ" sz="2200" dirty="0">
                <a:latin typeface="Arial" panose="020B0604020202020204" pitchFamily="34" charset="0"/>
              </a:rPr>
              <a:t>in Asian dishes - only </a:t>
            </a:r>
            <a:r>
              <a:rPr lang="en-US" altLang="cs-CZ" sz="2200" dirty="0" err="1" smtClean="0">
                <a:latin typeface="Arial" panose="020B0604020202020204" pitchFamily="34" charset="0"/>
              </a:rPr>
              <a:t>th</a:t>
            </a:r>
            <a:r>
              <a:rPr lang="cs-CZ" altLang="cs-CZ" sz="2200" dirty="0" err="1" smtClean="0">
                <a:latin typeface="Arial" panose="020B0604020202020204" pitchFamily="34" charset="0"/>
              </a:rPr>
              <a:t>at</a:t>
            </a:r>
            <a:r>
              <a:rPr lang="cs-CZ" altLang="cs-CZ" sz="2200" dirty="0" smtClean="0">
                <a:latin typeface="Arial" panose="020B0604020202020204" pitchFamily="34" charset="0"/>
              </a:rPr>
              <a:t> </a:t>
            </a:r>
            <a:r>
              <a:rPr lang="en-US" altLang="cs-CZ" sz="2200" dirty="0" smtClean="0">
                <a:latin typeface="Arial" panose="020B0604020202020204" pitchFamily="34" charset="0"/>
              </a:rPr>
              <a:t>year </a:t>
            </a:r>
            <a:r>
              <a:rPr lang="en-US" altLang="cs-CZ" sz="2200" dirty="0">
                <a:latin typeface="Arial" panose="020B0604020202020204" pitchFamily="34" charset="0"/>
              </a:rPr>
              <a:t>sold Asian </a:t>
            </a:r>
            <a:r>
              <a:rPr lang="en-US" altLang="cs-CZ" sz="2200" dirty="0" smtClean="0">
                <a:latin typeface="Arial" panose="020B0604020202020204" pitchFamily="34" charset="0"/>
              </a:rPr>
              <a:t>food.</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All global fast-food chains use a form of franchising - convenient, but gradually emerging quality </a:t>
            </a:r>
            <a:r>
              <a:rPr lang="en-US" altLang="cs-CZ" sz="2200" dirty="0" smtClean="0">
                <a:latin typeface="Arial" panose="020B0604020202020204" pitchFamily="34" charset="0"/>
              </a:rPr>
              <a:t>issues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departure from the company's strategy.</a:t>
            </a:r>
          </a:p>
          <a:p>
            <a:pPr marL="285750" indent="-285750" eaLnBrk="1" hangingPunct="1">
              <a:spcBef>
                <a:spcPct val="0"/>
              </a:spcBef>
              <a:defRPr/>
            </a:pPr>
            <a:r>
              <a:rPr lang="en-US" altLang="cs-CZ" sz="2200" dirty="0">
                <a:latin typeface="Arial" panose="020B0604020202020204" pitchFamily="34" charset="0"/>
              </a:rPr>
              <a:t>Positioning in many countries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lacking</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entering as a global brand, brings wanting American culture - later considered as </a:t>
            </a:r>
            <a:r>
              <a:rPr lang="cs-CZ" altLang="cs-CZ" sz="2200" dirty="0" err="1" smtClean="0">
                <a:latin typeface="Arial" panose="020B0604020202020204" pitchFamily="34" charset="0"/>
              </a:rPr>
              <a:t>junk</a:t>
            </a:r>
            <a:r>
              <a:rPr lang="cs-CZ" altLang="cs-CZ" sz="2200" dirty="0" smtClean="0">
                <a:latin typeface="Arial" panose="020B0604020202020204" pitchFamily="34" charset="0"/>
              </a:rPr>
              <a:t>-food </a:t>
            </a:r>
            <a:r>
              <a:rPr lang="en-US" altLang="cs-CZ" sz="2200" dirty="0" smtClean="0">
                <a:latin typeface="Arial" panose="020B0604020202020204" pitchFamily="34" charset="0"/>
              </a:rPr>
              <a:t>(in </a:t>
            </a:r>
            <a:r>
              <a:rPr lang="en-US" altLang="cs-CZ" sz="2200" dirty="0">
                <a:latin typeface="Arial" panose="020B0604020202020204" pitchFamily="34" charset="0"/>
              </a:rPr>
              <a:t>the US McDonald's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cheapest </a:t>
            </a:r>
            <a:r>
              <a:rPr lang="en-US" altLang="cs-CZ" sz="2200" dirty="0">
                <a:latin typeface="Arial" panose="020B0604020202020204" pitchFamily="34" charset="0"/>
              </a:rPr>
              <a:t>and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worst</a:t>
            </a:r>
            <a:r>
              <a:rPr lang="en-US" altLang="cs-CZ" sz="2200" dirty="0">
                <a:latin typeface="Arial" panose="020B0604020202020204" pitchFamily="34" charset="0"/>
              </a:rPr>
              <a:t>). Trying to constantly vary / adjust the portfolio (diversification growth strategy).</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17711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 </a:t>
            </a:r>
            <a:r>
              <a:rPr lang="en-US" altLang="cs-CZ" sz="2400" b="1" dirty="0" smtClean="0">
                <a:latin typeface="Arial" panose="020B0604020202020204" pitchFamily="34" charset="0"/>
              </a:rPr>
              <a:t>DEFINITION OF </a:t>
            </a:r>
            <a:r>
              <a:rPr lang="cs-CZ" altLang="cs-CZ" sz="2400" b="1" dirty="0" smtClean="0">
                <a:latin typeface="Arial" panose="020B0604020202020204" pitchFamily="34" charset="0"/>
              </a:rPr>
              <a:t>STRATEGIC MARKETING</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Strategic</a:t>
            </a:r>
            <a:r>
              <a:rPr lang="cs-CZ" altLang="cs-CZ" sz="2200" dirty="0" smtClean="0">
                <a:latin typeface="Arial" panose="020B0604020202020204" pitchFamily="34" charset="0"/>
              </a:rPr>
              <a:t> Marketing i</a:t>
            </a:r>
            <a:r>
              <a:rPr lang="en-US" altLang="cs-CZ" sz="2200" dirty="0" smtClean="0">
                <a:latin typeface="Arial" panose="020B0604020202020204" pitchFamily="34" charset="0"/>
              </a:rPr>
              <a:t>s </a:t>
            </a:r>
            <a:r>
              <a:rPr lang="en-US" altLang="cs-CZ" sz="2200" dirty="0">
                <a:latin typeface="Arial" panose="020B0604020202020204" pitchFamily="34" charset="0"/>
              </a:rPr>
              <a:t>a process that can allow an organization to concentrate its resources on the optimal opportunities with the goals of increasing sales and </a:t>
            </a:r>
            <a:r>
              <a:rPr lang="en-US" altLang="cs-CZ" sz="2200" dirty="0" smtClean="0">
                <a:latin typeface="Arial" panose="020B0604020202020204" pitchFamily="34" charset="0"/>
              </a:rPr>
              <a:t>achieving </a:t>
            </a:r>
            <a:r>
              <a:rPr lang="cs-CZ" altLang="cs-CZ" sz="2200" dirty="0" smtClean="0">
                <a:latin typeface="Arial" panose="020B0604020202020204" pitchFamily="34" charset="0"/>
              </a:rPr>
              <a:t>s</a:t>
            </a:r>
            <a:r>
              <a:rPr lang="en-US" altLang="cs-CZ" sz="2200" dirty="0" err="1" smtClean="0">
                <a:latin typeface="Arial" panose="020B0604020202020204" pitchFamily="34" charset="0"/>
              </a:rPr>
              <a:t>ustainable</a:t>
            </a:r>
            <a:r>
              <a:rPr lang="en-US" altLang="cs-CZ" sz="2200" dirty="0">
                <a:latin typeface="Arial" panose="020B0604020202020204" pitchFamily="34" charset="0"/>
              </a:rPr>
              <a:t> competitive advantage. </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Marketing strategy includes all basic and long-term activities in the field of marketing that deal with the analysis of the strategic initial situation of a company and the formulation, evaluation and selection of market-oriented strategies and therefore contribute to the goals of the company and its marketing objectives.</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STRATEGIC MARKETING PLANNING 1</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465138" y="1438275"/>
            <a:ext cx="847725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Strategic planning </a:t>
            </a:r>
            <a:r>
              <a:rPr lang="en-US" altLang="cs-CZ" sz="2200" dirty="0">
                <a:latin typeface="Arial" panose="020B0604020202020204" pitchFamily="34" charset="0"/>
              </a:rPr>
              <a:t>is the process of creating and maintaining a strategic balance between the goals and possibilities of the organization in relation to changing market opportunities.</a:t>
            </a:r>
          </a:p>
          <a:p>
            <a:pPr marL="285750" indent="-285750" eaLnBrk="1" hangingPunct="1">
              <a:spcBef>
                <a:spcPct val="0"/>
              </a:spcBef>
              <a:defRPr/>
            </a:pPr>
            <a:r>
              <a:rPr lang="en-US" altLang="cs-CZ" sz="2200" b="1" dirty="0">
                <a:latin typeface="Arial" panose="020B0604020202020204" pitchFamily="34" charset="0"/>
              </a:rPr>
              <a:t>The aim </a:t>
            </a:r>
            <a:r>
              <a:rPr lang="en-US" altLang="cs-CZ" sz="2200" dirty="0">
                <a:latin typeface="Arial" panose="020B0604020202020204" pitchFamily="34" charset="0"/>
              </a:rPr>
              <a:t>of the </a:t>
            </a:r>
            <a:r>
              <a:rPr lang="en-US" altLang="cs-CZ" sz="2200" dirty="0" err="1" smtClean="0">
                <a:latin typeface="Arial" panose="020B0604020202020204" pitchFamily="34" charset="0"/>
              </a:rPr>
              <a:t>strat</a:t>
            </a:r>
            <a:r>
              <a:rPr lang="cs-CZ" altLang="cs-CZ" sz="2200" dirty="0" err="1" smtClean="0">
                <a:latin typeface="Arial" panose="020B0604020202020204" pitchFamily="34" charset="0"/>
              </a:rPr>
              <a:t>egic</a:t>
            </a:r>
            <a:r>
              <a:rPr lang="en-US" altLang="cs-CZ" sz="2200" dirty="0" smtClean="0">
                <a:latin typeface="Arial" panose="020B0604020202020204" pitchFamily="34" charset="0"/>
              </a:rPr>
              <a:t> m</a:t>
            </a:r>
            <a:r>
              <a:rPr lang="cs-CZ" altLang="cs-CZ" sz="2200" dirty="0" err="1" smtClean="0">
                <a:latin typeface="Arial" panose="020B0604020202020204" pitchFamily="34" charset="0"/>
              </a:rPr>
              <a:t>arketing</a:t>
            </a:r>
            <a:r>
              <a:rPr lang="en-US" altLang="cs-CZ" sz="2200" dirty="0" smtClean="0">
                <a:latin typeface="Arial" panose="020B0604020202020204" pitchFamily="34" charset="0"/>
              </a:rPr>
              <a:t> </a:t>
            </a:r>
            <a:r>
              <a:rPr lang="cs-CZ" altLang="cs-CZ" sz="2200" dirty="0" smtClean="0">
                <a:latin typeface="Arial" panose="020B0604020202020204" pitchFamily="34" charset="0"/>
              </a:rPr>
              <a:t>p</a:t>
            </a:r>
            <a:r>
              <a:rPr lang="en-US" altLang="cs-CZ" sz="2200" dirty="0" err="1" smtClean="0">
                <a:latin typeface="Arial" panose="020B0604020202020204" pitchFamily="34" charset="0"/>
              </a:rPr>
              <a:t>lanning</a:t>
            </a:r>
            <a:r>
              <a:rPr lang="en-US" altLang="cs-CZ" sz="2200" dirty="0" smtClean="0">
                <a:latin typeface="Arial" panose="020B0604020202020204" pitchFamily="34" charset="0"/>
              </a:rPr>
              <a:t> </a:t>
            </a:r>
            <a:r>
              <a:rPr lang="en-US" altLang="cs-CZ" sz="2200" dirty="0">
                <a:latin typeface="Arial" panose="020B0604020202020204" pitchFamily="34" charset="0"/>
              </a:rPr>
              <a:t>is to establish the concept of international business in the medium and long term (direction of company activities into geographic areas with growth potential, to quantify the investments associated with entering new markets, harmonization of production and business activities in individual countries and ensure their compliance with the expected development of demand and determination marketing objectives and costs.</a:t>
            </a:r>
          </a:p>
          <a:p>
            <a:pPr marL="285750" indent="-285750" eaLnBrk="1" hangingPunct="1">
              <a:spcBef>
                <a:spcPct val="0"/>
              </a:spcBef>
              <a:defRPr/>
            </a:pPr>
            <a:r>
              <a:rPr lang="en-US" altLang="cs-CZ" sz="2200" b="1" dirty="0">
                <a:latin typeface="Arial" panose="020B0604020202020204" pitchFamily="34" charset="0"/>
              </a:rPr>
              <a:t>Planning usually takes place on three levels</a:t>
            </a:r>
            <a:r>
              <a:rPr lang="en-US" altLang="cs-CZ" sz="2200" dirty="0">
                <a:latin typeface="Arial" panose="020B0604020202020204" pitchFamily="34" charset="0"/>
              </a:rPr>
              <a:t>: </a:t>
            </a:r>
            <a:r>
              <a:rPr lang="cs-CZ" altLang="cs-CZ" sz="2200" dirty="0" smtClean="0">
                <a:latin typeface="Arial" panose="020B0604020202020204" pitchFamily="34" charset="0"/>
              </a:rPr>
              <a:t>l</a:t>
            </a:r>
            <a:r>
              <a:rPr lang="en-US" altLang="cs-CZ" sz="2200" dirty="0" err="1" smtClean="0">
                <a:latin typeface="Arial" panose="020B0604020202020204" pitchFamily="34" charset="0"/>
              </a:rPr>
              <a:t>ong</a:t>
            </a:r>
            <a:r>
              <a:rPr lang="en-US" altLang="cs-CZ" sz="2200" dirty="0" smtClean="0">
                <a:latin typeface="Arial" panose="020B0604020202020204" pitchFamily="34" charset="0"/>
              </a:rPr>
              <a:t>- </a:t>
            </a:r>
            <a:r>
              <a:rPr lang="en-US" altLang="cs-CZ" sz="2200" dirty="0">
                <a:latin typeface="Arial" panose="020B0604020202020204" pitchFamily="34" charset="0"/>
              </a:rPr>
              <a:t>and medium-term planning is done at the enterprise level and at the level of individual business units (activities), operational planning is most often realized at the level of individual brands.</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305903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STRATEGIC MARKETING PLANNING 2</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465138" y="143827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smtClean="0">
                <a:latin typeface="Arial" panose="020B0604020202020204" pitchFamily="34" charset="0"/>
              </a:rPr>
              <a:t>Mid</a:t>
            </a:r>
            <a:r>
              <a:rPr lang="cs-CZ" altLang="cs-CZ" sz="2200" b="1" dirty="0" smtClean="0">
                <a:latin typeface="Arial" panose="020B0604020202020204" pitchFamily="34" charset="0"/>
              </a:rPr>
              <a:t>-term </a:t>
            </a:r>
            <a:r>
              <a:rPr lang="cs-CZ" altLang="cs-CZ" sz="2200" b="1" dirty="0" err="1" smtClean="0">
                <a:latin typeface="Arial" panose="020B0604020202020204" pitchFamily="34" charset="0"/>
              </a:rPr>
              <a:t>strategic</a:t>
            </a:r>
            <a:r>
              <a:rPr lang="cs-CZ" altLang="cs-CZ" sz="2200" b="1" dirty="0" smtClean="0">
                <a:latin typeface="Arial" panose="020B0604020202020204" pitchFamily="34" charset="0"/>
              </a:rPr>
              <a:t> marketing </a:t>
            </a:r>
            <a:r>
              <a:rPr lang="cs-CZ" altLang="cs-CZ" sz="2200" dirty="0" err="1" smtClean="0">
                <a:latin typeface="Arial" panose="020B0604020202020204" pitchFamily="34" charset="0"/>
              </a:rPr>
              <a:t>plan</a:t>
            </a:r>
            <a:r>
              <a:rPr lang="cs-CZ" altLang="cs-CZ" sz="2200" dirty="0" smtClean="0">
                <a:latin typeface="Arial" panose="020B0604020202020204" pitchFamily="34" charset="0"/>
              </a:rPr>
              <a:t> </a:t>
            </a:r>
            <a:r>
              <a:rPr lang="en-US" altLang="cs-CZ" sz="2200" dirty="0" smtClean="0">
                <a:latin typeface="Arial" panose="020B0604020202020204" pitchFamily="34" charset="0"/>
              </a:rPr>
              <a:t>should </a:t>
            </a:r>
            <a:r>
              <a:rPr lang="en-US" altLang="cs-CZ" sz="2200" dirty="0">
                <a:latin typeface="Arial" panose="020B0604020202020204" pitchFamily="34" charset="0"/>
              </a:rPr>
              <a:t>precede the process of market segmentation and selection of target market. Marketing objectives are embodied in the implementation plans that are being developed for each of the selected business activities and market segments (country). </a:t>
            </a:r>
            <a:r>
              <a:rPr lang="cs-CZ" altLang="cs-CZ" sz="2200" dirty="0" err="1" smtClean="0">
                <a:latin typeface="Arial" panose="020B0604020202020204" pitchFamily="34" charset="0"/>
              </a:rPr>
              <a:t>Objectives</a:t>
            </a:r>
            <a:r>
              <a:rPr lang="cs-CZ" altLang="cs-CZ" sz="2200" dirty="0" smtClean="0">
                <a:latin typeface="Arial" panose="020B0604020202020204" pitchFamily="34" charset="0"/>
              </a:rPr>
              <a:t> of </a:t>
            </a:r>
            <a:r>
              <a:rPr lang="en-US" altLang="cs-CZ" sz="2200" dirty="0" smtClean="0">
                <a:latin typeface="Arial" panose="020B0604020202020204" pitchFamily="34" charset="0"/>
              </a:rPr>
              <a:t> mid-</a:t>
            </a:r>
            <a:r>
              <a:rPr lang="cs-CZ" altLang="cs-CZ" sz="2200" dirty="0" smtClean="0">
                <a:latin typeface="Arial" panose="020B0604020202020204" pitchFamily="34" charset="0"/>
              </a:rPr>
              <a:t>term</a:t>
            </a:r>
            <a:r>
              <a:rPr lang="en-US" altLang="cs-CZ" sz="2200" dirty="0" smtClean="0">
                <a:latin typeface="Arial" panose="020B0604020202020204" pitchFamily="34" charset="0"/>
              </a:rPr>
              <a:t> </a:t>
            </a:r>
            <a:r>
              <a:rPr lang="en-US" altLang="cs-CZ" sz="2200" dirty="0">
                <a:latin typeface="Arial" panose="020B0604020202020204" pitchFamily="34" charset="0"/>
              </a:rPr>
              <a:t>planning </a:t>
            </a:r>
            <a:r>
              <a:rPr lang="cs-CZ" altLang="cs-CZ" sz="2200" dirty="0" smtClean="0">
                <a:latin typeface="Arial" panose="020B0604020202020204" pitchFamily="34" charset="0"/>
              </a:rPr>
              <a:t>- </a:t>
            </a:r>
            <a:r>
              <a:rPr lang="en-US" altLang="cs-CZ" sz="2200" dirty="0" smtClean="0">
                <a:latin typeface="Arial" panose="020B0604020202020204" pitchFamily="34" charset="0"/>
              </a:rPr>
              <a:t>increase </a:t>
            </a:r>
            <a:r>
              <a:rPr lang="en-US" altLang="cs-CZ" sz="2200" dirty="0">
                <a:latin typeface="Arial" panose="020B0604020202020204" pitchFamily="34" charset="0"/>
              </a:rPr>
              <a:t>profitability, market share growth, etc</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is </a:t>
            </a:r>
            <a:r>
              <a:rPr lang="en-US" altLang="cs-CZ" sz="2200" dirty="0">
                <a:latin typeface="Arial" panose="020B0604020202020204" pitchFamily="34" charset="0"/>
              </a:rPr>
              <a:t>necessary to successfully implement </a:t>
            </a:r>
            <a:r>
              <a:rPr lang="cs-CZ" altLang="cs-CZ" sz="2200" dirty="0" smtClean="0">
                <a:latin typeface="Arial" panose="020B0604020202020204" pitchFamily="34" charset="0"/>
              </a:rPr>
              <a:t>p</a:t>
            </a:r>
            <a:r>
              <a:rPr lang="en-US" altLang="cs-CZ" sz="2200" dirty="0" err="1" smtClean="0">
                <a:latin typeface="Arial" panose="020B0604020202020204" pitchFamily="34" charset="0"/>
              </a:rPr>
              <a:t>lanned</a:t>
            </a:r>
            <a:r>
              <a:rPr lang="en-US" altLang="cs-CZ" sz="2200" dirty="0" smtClean="0">
                <a:latin typeface="Arial" panose="020B0604020202020204" pitchFamily="34" charset="0"/>
              </a:rPr>
              <a:t> </a:t>
            </a:r>
            <a:r>
              <a:rPr lang="en-US" altLang="cs-CZ" sz="2200" dirty="0">
                <a:latin typeface="Arial" panose="020B0604020202020204" pitchFamily="34" charset="0"/>
              </a:rPr>
              <a:t>activities </a:t>
            </a:r>
            <a:r>
              <a:rPr lang="cs-CZ" altLang="cs-CZ" sz="2200" dirty="0" smtClean="0">
                <a:latin typeface="Arial" panose="020B0604020202020204" pitchFamily="34" charset="0"/>
              </a:rPr>
              <a:t>and </a:t>
            </a:r>
            <a:r>
              <a:rPr lang="cs-CZ" altLang="cs-CZ" sz="2200" dirty="0" err="1" smtClean="0">
                <a:latin typeface="Arial" panose="020B0604020202020204" pitchFamily="34" charset="0"/>
              </a:rPr>
              <a:t>control</a:t>
            </a:r>
            <a:r>
              <a:rPr lang="en-US" altLang="cs-CZ" sz="2200" dirty="0" smtClean="0">
                <a:latin typeface="Arial" panose="020B0604020202020204" pitchFamily="34" charset="0"/>
              </a:rPr>
              <a:t> </a:t>
            </a:r>
            <a:r>
              <a:rPr lang="en-US" altLang="cs-CZ" sz="2200" dirty="0">
                <a:latin typeface="Arial" panose="020B0604020202020204" pitchFamily="34" charset="0"/>
              </a:rPr>
              <a:t>targeted </a:t>
            </a:r>
            <a:r>
              <a:rPr lang="en-US" altLang="cs-CZ" sz="2200" dirty="0" smtClean="0">
                <a:latin typeface="Arial" panose="020B0604020202020204" pitchFamily="34" charset="0"/>
              </a:rPr>
              <a:t>objectives.</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Short-term-operative </a:t>
            </a:r>
            <a:r>
              <a:rPr lang="en-US" altLang="cs-CZ" sz="2200" b="1" dirty="0" smtClean="0">
                <a:latin typeface="Arial" panose="020B0604020202020204" pitchFamily="34" charset="0"/>
              </a:rPr>
              <a:t>m</a:t>
            </a:r>
            <a:r>
              <a:rPr lang="cs-CZ" altLang="cs-CZ" sz="2200" b="1" dirty="0" smtClean="0">
                <a:latin typeface="Arial" panose="020B0604020202020204" pitchFamily="34" charset="0"/>
              </a:rPr>
              <a:t>ar</a:t>
            </a:r>
            <a:r>
              <a:rPr lang="en-US" altLang="cs-CZ" sz="2200" b="1" dirty="0" smtClean="0">
                <a:latin typeface="Arial" panose="020B0604020202020204" pitchFamily="34" charset="0"/>
              </a:rPr>
              <a:t>k</a:t>
            </a:r>
            <a:r>
              <a:rPr lang="cs-CZ" altLang="cs-CZ" sz="2200" b="1" dirty="0" smtClean="0">
                <a:latin typeface="Arial" panose="020B0604020202020204" pitchFamily="34" charset="0"/>
              </a:rPr>
              <a:t>e</a:t>
            </a:r>
            <a:r>
              <a:rPr lang="en-US" altLang="cs-CZ" sz="2200" b="1" dirty="0" smtClean="0">
                <a:latin typeface="Arial" panose="020B0604020202020204" pitchFamily="34" charset="0"/>
              </a:rPr>
              <a:t>t</a:t>
            </a:r>
            <a:r>
              <a:rPr lang="cs-CZ" altLang="cs-CZ" sz="2200" b="1" dirty="0" err="1" smtClean="0">
                <a:latin typeface="Arial" panose="020B0604020202020204" pitchFamily="34" charset="0"/>
              </a:rPr>
              <a:t>ing</a:t>
            </a:r>
            <a:r>
              <a:rPr lang="en-US" altLang="cs-CZ" sz="2200" b="1" dirty="0" smtClean="0">
                <a:latin typeface="Arial" panose="020B0604020202020204" pitchFamily="34" charset="0"/>
              </a:rPr>
              <a:t> </a:t>
            </a: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lan</a:t>
            </a:r>
            <a:r>
              <a:rPr lang="en-US" altLang="cs-CZ" sz="2200" b="1" dirty="0" smtClean="0">
                <a:latin typeface="Arial" panose="020B0604020202020204" pitchFamily="34" charset="0"/>
              </a:rPr>
              <a:t> </a:t>
            </a:r>
            <a:r>
              <a:rPr lang="cs-CZ" altLang="cs-CZ" sz="2200" b="1" dirty="0" smtClean="0">
                <a:latin typeface="Arial" panose="020B0604020202020204" pitchFamily="34" charset="0"/>
              </a:rPr>
              <a:t>- </a:t>
            </a:r>
            <a:r>
              <a:rPr lang="en-US" altLang="cs-CZ" sz="2200" dirty="0" smtClean="0">
                <a:latin typeface="Arial" panose="020B0604020202020204" pitchFamily="34" charset="0"/>
              </a:rPr>
              <a:t>specific </a:t>
            </a:r>
            <a:r>
              <a:rPr lang="en-US" altLang="cs-CZ" sz="2200" dirty="0">
                <a:latin typeface="Arial" panose="020B0604020202020204" pitchFamily="34" charset="0"/>
              </a:rPr>
              <a:t>objectives for each brand and each market separately, </a:t>
            </a:r>
            <a:r>
              <a:rPr lang="en-US" altLang="cs-CZ" sz="2200" dirty="0" smtClean="0">
                <a:latin typeface="Arial" panose="020B0604020202020204" pitchFamily="34" charset="0"/>
              </a:rPr>
              <a:t>m</a:t>
            </a:r>
            <a:r>
              <a:rPr lang="cs-CZ" altLang="cs-CZ" sz="2200" dirty="0" err="1" smtClean="0">
                <a:latin typeface="Arial" panose="020B0604020202020204" pitchFamily="34" charset="0"/>
              </a:rPr>
              <a:t>arketing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strategy</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intensive</a:t>
            </a:r>
            <a:r>
              <a:rPr lang="en-US" altLang="cs-CZ" sz="2200" dirty="0" smtClean="0">
                <a:latin typeface="Arial" panose="020B0604020202020204" pitchFamily="34" charset="0"/>
              </a:rPr>
              <a:t> growth, </a:t>
            </a:r>
            <a:r>
              <a:rPr lang="en-US" altLang="cs-CZ" sz="2200" dirty="0">
                <a:latin typeface="Arial" panose="020B0604020202020204" pitchFamily="34" charset="0"/>
              </a:rPr>
              <a:t>external (integration) growth strategy and diversification growth strategy, </a:t>
            </a:r>
            <a:r>
              <a:rPr lang="en-US" altLang="cs-CZ" sz="2200" dirty="0" smtClean="0">
                <a:latin typeface="Arial" panose="020B0604020202020204" pitchFamily="34" charset="0"/>
              </a:rPr>
              <a:t>positioning, </a:t>
            </a:r>
            <a:r>
              <a:rPr lang="en-US" altLang="cs-CZ" sz="2200" dirty="0">
                <a:latin typeface="Arial" panose="020B0604020202020204" pitchFamily="34" charset="0"/>
              </a:rPr>
              <a:t>followed by implementation and </a:t>
            </a:r>
            <a:r>
              <a:rPr lang="en-US" altLang="cs-CZ" sz="2200" dirty="0" smtClean="0">
                <a:latin typeface="Arial" panose="020B0604020202020204" pitchFamily="34" charset="0"/>
              </a:rPr>
              <a:t>control</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534230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C70DCEE3-125E-4B34-9CDD-2E846CC1E23E}" type="slidenum">
              <a:rPr lang="cs-CZ" smtClean="0"/>
              <a:pPr>
                <a:defRPr/>
              </a:pPr>
              <a:t>6</a:t>
            </a:fld>
            <a:endParaRPr lang="cs-CZ"/>
          </a:p>
        </p:txBody>
      </p:sp>
      <p:sp>
        <p:nvSpPr>
          <p:cNvPr id="4" name="Zástupný symbol pro obsah 3"/>
          <p:cNvSpPr>
            <a:spLocks noGrp="1"/>
          </p:cNvSpPr>
          <p:nvPr>
            <p:ph sz="quarter" idx="4294967295"/>
          </p:nvPr>
        </p:nvSpPr>
        <p:spPr>
          <a:xfrm>
            <a:off x="509818" y="2102880"/>
            <a:ext cx="4365104" cy="3474720"/>
          </a:xfrm>
          <a:prstGeom prst="rect">
            <a:avLst/>
          </a:prstGeom>
        </p:spPr>
        <p:txBody>
          <a:bodyPr>
            <a:normAutofit fontScale="70000" lnSpcReduction="20000"/>
          </a:bodyPr>
          <a:lstStyle/>
          <a:p>
            <a:r>
              <a:rPr lang="cs-CZ" dirty="0" err="1" smtClean="0">
                <a:latin typeface="Arial" panose="020B0604020202020204" pitchFamily="34" charset="0"/>
                <a:cs typeface="Arial" panose="020B0604020202020204" pitchFamily="34" charset="0"/>
              </a:rPr>
              <a:t>Company</a:t>
            </a:r>
            <a:r>
              <a:rPr lang="cs-CZ" dirty="0" smtClean="0">
                <a:latin typeface="Arial" panose="020B0604020202020204" pitchFamily="34" charset="0"/>
                <a:cs typeface="Arial" panose="020B0604020202020204" pitchFamily="34" charset="0"/>
              </a:rPr>
              <a:t> Vision</a:t>
            </a:r>
          </a:p>
          <a:p>
            <a:r>
              <a:rPr lang="cs-CZ" dirty="0" err="1" smtClean="0">
                <a:latin typeface="Arial" panose="020B0604020202020204" pitchFamily="34" charset="0"/>
                <a:cs typeface="Arial" panose="020B0604020202020204" pitchFamily="34" charset="0"/>
              </a:rPr>
              <a:t>Company</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Mission</a:t>
            </a:r>
            <a:r>
              <a:rPr lang="cs-CZ" dirty="0" smtClean="0">
                <a:latin typeface="Arial" panose="020B0604020202020204" pitchFamily="34" charset="0"/>
                <a:cs typeface="Arial" panose="020B0604020202020204" pitchFamily="34" charset="0"/>
              </a:rPr>
              <a:t>		     </a:t>
            </a:r>
          </a:p>
          <a:p>
            <a:r>
              <a:rPr lang="cs-CZ" dirty="0" err="1" smtClean="0">
                <a:latin typeface="Arial" panose="020B0604020202020204" pitchFamily="34" charset="0"/>
                <a:cs typeface="Arial" panose="020B0604020202020204" pitchFamily="34" charset="0"/>
              </a:rPr>
              <a:t>Strategic</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Objectives</a:t>
            </a:r>
            <a:r>
              <a:rPr lang="cs-CZ" dirty="0" smtClean="0">
                <a:latin typeface="Arial" panose="020B0604020202020204" pitchFamily="34" charset="0"/>
                <a:cs typeface="Arial" panose="020B0604020202020204" pitchFamily="34" charset="0"/>
              </a:rPr>
              <a:t> </a:t>
            </a:r>
          </a:p>
          <a:p>
            <a:r>
              <a:rPr lang="cs-CZ" dirty="0" err="1" smtClean="0">
                <a:latin typeface="Arial" panose="020B0604020202020204" pitchFamily="34" charset="0"/>
                <a:cs typeface="Arial" panose="020B0604020202020204" pitchFamily="34" charset="0"/>
              </a:rPr>
              <a:t>Situation</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Analysis</a:t>
            </a:r>
            <a:r>
              <a:rPr lang="cs-CZ" dirty="0" smtClean="0">
                <a:latin typeface="Arial" panose="020B0604020202020204" pitchFamily="34" charset="0"/>
                <a:cs typeface="Arial" panose="020B0604020202020204" pitchFamily="34" charset="0"/>
              </a:rPr>
              <a:t>		     </a:t>
            </a:r>
          </a:p>
          <a:p>
            <a:r>
              <a:rPr lang="cs-CZ" dirty="0" smtClean="0">
                <a:latin typeface="Arial" panose="020B0604020202020204" pitchFamily="34" charset="0"/>
                <a:cs typeface="Arial" panose="020B0604020202020204" pitchFamily="34" charset="0"/>
              </a:rPr>
              <a:t>SWOT </a:t>
            </a:r>
            <a:r>
              <a:rPr lang="cs-CZ" dirty="0" err="1" smtClean="0">
                <a:latin typeface="Arial" panose="020B0604020202020204" pitchFamily="34" charset="0"/>
                <a:cs typeface="Arial" panose="020B0604020202020204" pitchFamily="34" charset="0"/>
              </a:rPr>
              <a:t>Analysis</a:t>
            </a:r>
            <a:endParaRPr lang="cs-CZ" dirty="0" smtClean="0">
              <a:latin typeface="Arial" panose="020B0604020202020204" pitchFamily="34" charset="0"/>
              <a:cs typeface="Arial" panose="020B0604020202020204" pitchFamily="34" charset="0"/>
            </a:endParaRPr>
          </a:p>
          <a:p>
            <a:r>
              <a:rPr lang="cs-CZ" dirty="0" smtClean="0">
                <a:latin typeface="Arial" panose="020B0604020202020204" pitchFamily="34" charset="0"/>
                <a:cs typeface="Arial" panose="020B0604020202020204" pitchFamily="34" charset="0"/>
              </a:rPr>
              <a:t>Marketing </a:t>
            </a:r>
            <a:r>
              <a:rPr lang="cs-CZ" dirty="0" err="1" smtClean="0">
                <a:latin typeface="Arial" panose="020B0604020202020204" pitchFamily="34" charset="0"/>
                <a:cs typeface="Arial" panose="020B0604020202020204" pitchFamily="34" charset="0"/>
              </a:rPr>
              <a:t>Objectives</a:t>
            </a:r>
            <a:endParaRPr lang="cs-CZ" dirty="0" smtClean="0">
              <a:latin typeface="Arial" panose="020B0604020202020204" pitchFamily="34" charset="0"/>
              <a:cs typeface="Arial" panose="020B0604020202020204" pitchFamily="34" charset="0"/>
            </a:endParaRPr>
          </a:p>
          <a:p>
            <a:r>
              <a:rPr lang="cs-CZ" dirty="0" smtClean="0">
                <a:latin typeface="Arial" panose="020B0604020202020204" pitchFamily="34" charset="0"/>
                <a:cs typeface="Arial" panose="020B0604020202020204" pitchFamily="34" charset="0"/>
              </a:rPr>
              <a:t>Marketing </a:t>
            </a:r>
            <a:r>
              <a:rPr lang="cs-CZ" dirty="0" err="1" smtClean="0">
                <a:latin typeface="Arial" panose="020B0604020202020204" pitchFamily="34" charset="0"/>
                <a:cs typeface="Arial" panose="020B0604020202020204" pitchFamily="34" charset="0"/>
              </a:rPr>
              <a:t>Strategy</a:t>
            </a:r>
            <a:endParaRPr lang="cs-CZ" dirty="0" smtClean="0">
              <a:latin typeface="Arial" panose="020B0604020202020204" pitchFamily="34" charset="0"/>
              <a:cs typeface="Arial" panose="020B0604020202020204" pitchFamily="34" charset="0"/>
            </a:endParaRPr>
          </a:p>
          <a:p>
            <a:endParaRPr lang="cs-CZ" dirty="0" smtClean="0">
              <a:latin typeface="Arial" panose="020B0604020202020204" pitchFamily="34" charset="0"/>
              <a:cs typeface="Arial" panose="020B0604020202020204" pitchFamily="34" charset="0"/>
            </a:endParaRPr>
          </a:p>
          <a:p>
            <a:r>
              <a:rPr lang="cs-CZ" dirty="0" smtClean="0">
                <a:latin typeface="Arial" panose="020B0604020202020204" pitchFamily="34" charset="0"/>
                <a:cs typeface="Arial" panose="020B0604020202020204" pitchFamily="34" charset="0"/>
              </a:rPr>
              <a:t>Controlling</a:t>
            </a:r>
            <a:endParaRPr lang="cs-CZ" dirty="0">
              <a:latin typeface="Arial" panose="020B0604020202020204" pitchFamily="34" charset="0"/>
              <a:cs typeface="Arial" panose="020B0604020202020204" pitchFamily="34" charset="0"/>
            </a:endParaRPr>
          </a:p>
        </p:txBody>
      </p:sp>
      <p:cxnSp>
        <p:nvCxnSpPr>
          <p:cNvPr id="6" name="Přímá spojnice se šipkou 5"/>
          <p:cNvCxnSpPr/>
          <p:nvPr/>
        </p:nvCxnSpPr>
        <p:spPr>
          <a:xfrm>
            <a:off x="3580656" y="2144834"/>
            <a:ext cx="1516514" cy="253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V="1">
            <a:off x="3712443" y="2429673"/>
            <a:ext cx="1393552" cy="744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flipV="1">
            <a:off x="3568080" y="3187700"/>
            <a:ext cx="1529090" cy="606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V="1">
            <a:off x="3568080" y="3317320"/>
            <a:ext cx="1567408" cy="306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a:off x="3836953" y="3947974"/>
            <a:ext cx="991344"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3803310" y="4267805"/>
            <a:ext cx="1071612" cy="186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3542308" y="4930892"/>
            <a:ext cx="1296144" cy="42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V="1">
            <a:off x="3803310" y="2613648"/>
            <a:ext cx="1293860" cy="2797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Zástupný symbol pro obsah 3"/>
          <p:cNvSpPr txBox="1">
            <a:spLocks/>
          </p:cNvSpPr>
          <p:nvPr/>
        </p:nvSpPr>
        <p:spPr>
          <a:xfrm>
            <a:off x="5105995" y="1884087"/>
            <a:ext cx="3528392" cy="347472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fontAlgn="auto">
              <a:buNone/>
            </a:pPr>
            <a:r>
              <a:rPr lang="cs-CZ" dirty="0" err="1" smtClean="0">
                <a:solidFill>
                  <a:schemeClr val="tx1"/>
                </a:solidFill>
                <a:latin typeface="Arial" panose="020B0604020202020204" pitchFamily="34" charset="0"/>
                <a:cs typeface="Arial" panose="020B0604020202020204" pitchFamily="34" charset="0"/>
              </a:rPr>
              <a:t>What</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we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want</a:t>
            </a:r>
            <a:r>
              <a:rPr lang="cs-CZ" dirty="0" smtClean="0">
                <a:solidFill>
                  <a:schemeClr val="tx1"/>
                </a:solidFill>
                <a:latin typeface="Arial" panose="020B0604020202020204" pitchFamily="34" charset="0"/>
                <a:cs typeface="Arial" panose="020B0604020202020204" pitchFamily="34" charset="0"/>
              </a:rPr>
              <a:t> to </a:t>
            </a:r>
            <a:r>
              <a:rPr lang="cs-CZ" dirty="0" err="1" smtClean="0">
                <a:solidFill>
                  <a:schemeClr val="tx1"/>
                </a:solidFill>
                <a:latin typeface="Arial" panose="020B0604020202020204" pitchFamily="34" charset="0"/>
                <a:cs typeface="Arial" panose="020B0604020202020204" pitchFamily="34" charset="0"/>
              </a:rPr>
              <a:t>achieve</a:t>
            </a:r>
            <a:r>
              <a:rPr lang="cs-CZ" dirty="0" smtClean="0">
                <a:solidFill>
                  <a:schemeClr val="tx1"/>
                </a:solidFill>
                <a:latin typeface="Arial" panose="020B0604020202020204" pitchFamily="34" charset="0"/>
                <a:cs typeface="Arial" panose="020B0604020202020204" pitchFamily="34" charset="0"/>
              </a:rPr>
              <a:t> in </a:t>
            </a:r>
            <a:r>
              <a:rPr lang="cs-CZ" dirty="0" err="1" smtClean="0">
                <a:solidFill>
                  <a:schemeClr val="tx1"/>
                </a:solidFill>
                <a:latin typeface="Arial" panose="020B0604020202020204" pitchFamily="34" charset="0"/>
                <a:cs typeface="Arial" panose="020B0604020202020204" pitchFamily="34" charset="0"/>
              </a:rPr>
              <a:t>the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Future</a:t>
            </a:r>
            <a:r>
              <a:rPr lang="cs-CZ" dirty="0" smtClean="0">
                <a:solidFill>
                  <a:schemeClr val="tx1"/>
                </a:solidFill>
                <a:latin typeface="Arial" panose="020B0604020202020204" pitchFamily="34" charset="0"/>
                <a:cs typeface="Arial" panose="020B0604020202020204" pitchFamily="34" charset="0"/>
              </a:rPr>
              <a:t>.</a:t>
            </a:r>
          </a:p>
          <a:p>
            <a:pPr marL="45720" indent="0" fontAlgn="auto">
              <a:buNone/>
            </a:pPr>
            <a:endParaRPr lang="cs-CZ" sz="1000" dirty="0">
              <a:solidFill>
                <a:schemeClr val="tx1"/>
              </a:solidFill>
              <a:latin typeface="Arial" panose="020B0604020202020204" pitchFamily="34" charset="0"/>
              <a:cs typeface="Arial" panose="020B0604020202020204" pitchFamily="34" charset="0"/>
            </a:endParaRPr>
          </a:p>
          <a:p>
            <a:pPr marL="45720" indent="0" fontAlgn="auto">
              <a:buNone/>
            </a:pPr>
            <a:r>
              <a:rPr lang="cs-CZ" dirty="0" err="1" smtClean="0">
                <a:solidFill>
                  <a:schemeClr val="tx1"/>
                </a:solidFill>
                <a:latin typeface="Arial" panose="020B0604020202020204" pitchFamily="34" charset="0"/>
                <a:cs typeface="Arial" panose="020B0604020202020204" pitchFamily="34" charset="0"/>
              </a:rPr>
              <a:t>What</a:t>
            </a:r>
            <a:r>
              <a:rPr lang="cs-CZ" dirty="0" smtClean="0">
                <a:solidFill>
                  <a:schemeClr val="tx1"/>
                </a:solidFill>
                <a:latin typeface="Arial" panose="020B0604020202020204" pitchFamily="34" charset="0"/>
                <a:cs typeface="Arial" panose="020B0604020202020204" pitchFamily="34" charset="0"/>
              </a:rPr>
              <a:t> </a:t>
            </a:r>
            <a:r>
              <a:rPr lang="cs-CZ" dirty="0" smtClean="0">
                <a:solidFill>
                  <a:schemeClr val="tx1"/>
                </a:solidFill>
                <a:latin typeface="Arial" panose="020B0604020202020204" pitchFamily="34" charset="0"/>
                <a:cs typeface="Arial" panose="020B0604020202020204" pitchFamily="34" charset="0"/>
              </a:rPr>
              <a:t>do </a:t>
            </a:r>
            <a:r>
              <a:rPr lang="cs-CZ" dirty="0" err="1" smtClean="0">
                <a:solidFill>
                  <a:schemeClr val="tx1"/>
                </a:solidFill>
                <a:latin typeface="Arial" panose="020B0604020202020204" pitchFamily="34" charset="0"/>
                <a:cs typeface="Arial" panose="020B0604020202020204" pitchFamily="34" charset="0"/>
              </a:rPr>
              <a:t>we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have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Now</a:t>
            </a:r>
            <a:r>
              <a:rPr lang="cs-CZ" dirty="0" smtClean="0">
                <a:solidFill>
                  <a:schemeClr val="tx1"/>
                </a:solidFill>
                <a:latin typeface="Arial" panose="020B0604020202020204" pitchFamily="34" charset="0"/>
                <a:cs typeface="Arial" panose="020B0604020202020204" pitchFamily="34" charset="0"/>
              </a:rPr>
              <a:t>?</a:t>
            </a:r>
          </a:p>
          <a:p>
            <a:pPr marL="45720" indent="0" fontAlgn="auto">
              <a:buNone/>
            </a:pPr>
            <a:endParaRPr lang="cs-CZ" dirty="0">
              <a:solidFill>
                <a:schemeClr val="tx1"/>
              </a:solidFill>
              <a:latin typeface="Arial" panose="020B0604020202020204" pitchFamily="34" charset="0"/>
              <a:cs typeface="Arial" panose="020B0604020202020204" pitchFamily="34" charset="0"/>
            </a:endParaRPr>
          </a:p>
          <a:p>
            <a:pPr marL="45720" indent="0" fontAlgn="auto">
              <a:buNone/>
            </a:pPr>
            <a:r>
              <a:rPr lang="cs-CZ" dirty="0" err="1" smtClean="0">
                <a:solidFill>
                  <a:schemeClr val="tx1"/>
                </a:solidFill>
                <a:latin typeface="Arial" panose="020B0604020202020204" pitchFamily="34" charset="0"/>
                <a:cs typeface="Arial" panose="020B0604020202020204" pitchFamily="34" charset="0"/>
              </a:rPr>
              <a:t>Continuous</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processes</a:t>
            </a:r>
            <a:r>
              <a:rPr lang="cs-CZ" dirty="0" smtClean="0">
                <a:solidFill>
                  <a:schemeClr val="tx1"/>
                </a:solidFill>
                <a:latin typeface="Arial" panose="020B0604020202020204" pitchFamily="34" charset="0"/>
                <a:cs typeface="Arial" panose="020B0604020202020204" pitchFamily="34" charset="0"/>
              </a:rPr>
              <a:t> to </a:t>
            </a:r>
            <a:r>
              <a:rPr lang="cs-CZ" dirty="0" err="1" smtClean="0">
                <a:solidFill>
                  <a:schemeClr val="tx1"/>
                </a:solidFill>
                <a:latin typeface="Arial" panose="020B0604020202020204" pitchFamily="34" charset="0"/>
                <a:cs typeface="Arial" panose="020B0604020202020204" pitchFamily="34" charset="0"/>
              </a:rPr>
              <a:t>get</a:t>
            </a:r>
            <a:r>
              <a:rPr lang="cs-CZ" dirty="0" smtClean="0">
                <a:solidFill>
                  <a:schemeClr val="tx1"/>
                </a:solidFill>
                <a:latin typeface="Arial" panose="020B0604020202020204" pitchFamily="34" charset="0"/>
                <a:cs typeface="Arial" panose="020B0604020202020204" pitchFamily="34" charset="0"/>
              </a:rPr>
              <a:t> to </a:t>
            </a:r>
            <a:r>
              <a:rPr lang="cs-CZ" dirty="0" err="1" smtClean="0">
                <a:solidFill>
                  <a:schemeClr val="tx1"/>
                </a:solidFill>
                <a:latin typeface="Arial" panose="020B0604020202020204" pitchFamily="34" charset="0"/>
                <a:cs typeface="Arial" panose="020B0604020202020204" pitchFamily="34" charset="0"/>
              </a:rPr>
              <a:t>the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desired</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future</a:t>
            </a:r>
            <a:r>
              <a:rPr lang="cs-CZ" dirty="0" smtClean="0">
                <a:solidFill>
                  <a:schemeClr val="tx1"/>
                </a:solidFill>
                <a:latin typeface="Arial" panose="020B0604020202020204" pitchFamily="34" charset="0"/>
                <a:cs typeface="Arial" panose="020B0604020202020204" pitchFamily="34" charset="0"/>
              </a:rPr>
              <a:t>.</a:t>
            </a:r>
          </a:p>
          <a:p>
            <a:pPr marL="45720" indent="0" fontAlgn="auto">
              <a:buNone/>
            </a:pPr>
            <a:endParaRPr lang="cs-CZ" sz="1100" dirty="0" smtClean="0">
              <a:solidFill>
                <a:schemeClr val="tx1"/>
              </a:solidFill>
              <a:latin typeface="Arial" panose="020B0604020202020204" pitchFamily="34" charset="0"/>
              <a:cs typeface="Arial" panose="020B0604020202020204" pitchFamily="34" charset="0"/>
            </a:endParaRPr>
          </a:p>
          <a:p>
            <a:pPr marL="45720" indent="0" fontAlgn="auto">
              <a:buNone/>
            </a:pPr>
            <a:r>
              <a:rPr lang="cs-CZ" dirty="0" err="1" smtClean="0">
                <a:solidFill>
                  <a:schemeClr val="tx1"/>
                </a:solidFill>
                <a:latin typeface="Arial" panose="020B0604020202020204" pitchFamily="34" charset="0"/>
                <a:cs typeface="Arial" panose="020B0604020202020204" pitchFamily="34" charset="0"/>
              </a:rPr>
              <a:t>Did</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we</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get</a:t>
            </a:r>
            <a:r>
              <a:rPr lang="cs-CZ" dirty="0" smtClean="0">
                <a:solidFill>
                  <a:schemeClr val="tx1"/>
                </a:solidFill>
                <a:latin typeface="Arial" panose="020B0604020202020204" pitchFamily="34" charset="0"/>
                <a:cs typeface="Arial" panose="020B0604020202020204" pitchFamily="34" charset="0"/>
              </a:rPr>
              <a:t> </a:t>
            </a:r>
            <a:r>
              <a:rPr lang="cs-CZ" dirty="0" err="1" smtClean="0">
                <a:solidFill>
                  <a:schemeClr val="tx1"/>
                </a:solidFill>
                <a:latin typeface="Arial" panose="020B0604020202020204" pitchFamily="34" charset="0"/>
                <a:cs typeface="Arial" panose="020B0604020202020204" pitchFamily="34" charset="0"/>
              </a:rPr>
              <a:t>there</a:t>
            </a:r>
            <a:r>
              <a:rPr lang="cs-CZ" dirty="0" smtClean="0">
                <a:solidFill>
                  <a:schemeClr val="tx1"/>
                </a:solidFill>
                <a:latin typeface="Arial" panose="020B0604020202020204" pitchFamily="34" charset="0"/>
                <a:cs typeface="Arial" panose="020B0604020202020204" pitchFamily="34" charset="0"/>
              </a:rPr>
              <a:t>? </a:t>
            </a:r>
            <a:endParaRPr lang="cs-CZ" dirty="0">
              <a:solidFill>
                <a:schemeClr val="tx1"/>
              </a:solidFill>
              <a:latin typeface="Arial" panose="020B0604020202020204" pitchFamily="34" charset="0"/>
              <a:cs typeface="Arial" panose="020B0604020202020204" pitchFamily="34" charset="0"/>
            </a:endParaRPr>
          </a:p>
        </p:txBody>
      </p:sp>
      <p:sp>
        <p:nvSpPr>
          <p:cNvPr id="14" name="Obdélník 1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15" name="TextovéPole 8"/>
          <p:cNvSpPr txBox="1">
            <a:spLocks noChangeArrowheads="1"/>
          </p:cNvSpPr>
          <p:nvPr/>
        </p:nvSpPr>
        <p:spPr bwMode="auto">
          <a:xfrm>
            <a:off x="174600"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a:t>
            </a:r>
            <a:r>
              <a:rPr lang="en-US" altLang="cs-CZ" sz="2400" b="1" dirty="0" smtClean="0">
                <a:latin typeface="Arial" panose="020B0604020202020204" pitchFamily="34" charset="0"/>
              </a:rPr>
              <a:t>THE PROCESS OF STRATEGIC MARKETING</a:t>
            </a:r>
            <a:endParaRPr lang="cs-CZ" altLang="cs-CZ" sz="2400" b="1" dirty="0" smtClean="0">
              <a:latin typeface="Arial" panose="020B0604020202020204" pitchFamily="34" charset="0"/>
            </a:endParaRPr>
          </a:p>
        </p:txBody>
      </p:sp>
    </p:spTree>
    <p:extLst>
      <p:ext uri="{BB962C8B-B14F-4D97-AF65-F5344CB8AC3E}">
        <p14:creationId xmlns:p14="http://schemas.microsoft.com/office/powerpoint/2010/main" val="10411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COMPANY VISION</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succesful</a:t>
            </a:r>
            <a:r>
              <a:rPr lang="cs-CZ" altLang="cs-CZ" sz="2200" dirty="0" smtClean="0">
                <a:latin typeface="Arial" panose="020B0604020202020204" pitchFamily="34" charset="0"/>
              </a:rPr>
              <a:t> long-term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has to</a:t>
            </a:r>
            <a:r>
              <a:rPr lang="en-US" altLang="cs-CZ" sz="2200" dirty="0" smtClean="0">
                <a:latin typeface="Arial" panose="020B0604020202020204" pitchFamily="34" charset="0"/>
              </a:rPr>
              <a:t> </a:t>
            </a:r>
            <a:r>
              <a:rPr lang="en-US" altLang="cs-CZ" sz="2200" dirty="0">
                <a:latin typeface="Arial" panose="020B0604020202020204" pitchFamily="34" charset="0"/>
              </a:rPr>
              <a:t>have core values and a core purpose that remain fixed while their business strategies and practices endlessly adapt to a changing world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Vision provides guidance about what core to preserve and what future to stimulate progress toward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well-conceived vision consists of two major components: core </a:t>
            </a:r>
            <a:r>
              <a:rPr lang="en-US" altLang="cs-CZ" sz="2200" dirty="0" smtClean="0">
                <a:latin typeface="Arial" panose="020B0604020202020204" pitchFamily="34" charset="0"/>
              </a:rPr>
              <a:t>ideology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which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about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values</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purpose</a:t>
            </a:r>
            <a:r>
              <a:rPr lang="cs-CZ" altLang="cs-CZ" sz="2200" dirty="0" smtClean="0">
                <a:latin typeface="Arial" panose="020B0604020202020204" pitchFamily="34" charset="0"/>
              </a:rPr>
              <a:t>,</a:t>
            </a:r>
            <a:r>
              <a:rPr lang="en-US" altLang="cs-CZ" sz="2200" dirty="0">
                <a:latin typeface="Arial" panose="020B0604020202020204" pitchFamily="34" charset="0"/>
              </a:rPr>
              <a:t> and envisioned </a:t>
            </a:r>
            <a:r>
              <a:rPr lang="en-US" altLang="cs-CZ" sz="2200" dirty="0" smtClean="0">
                <a:latin typeface="Arial" panose="020B0604020202020204" pitchFamily="34" charset="0"/>
              </a:rPr>
              <a:t>future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which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 </a:t>
            </a:r>
            <a:r>
              <a:rPr lang="cs-CZ" altLang="cs-CZ" sz="2200" dirty="0" err="1" smtClean="0">
                <a:latin typeface="Arial" panose="020B0604020202020204" pitchFamily="34" charset="0"/>
              </a:rPr>
              <a:t>vivid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description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10-20 </a:t>
            </a:r>
            <a:r>
              <a:rPr lang="cs-CZ" altLang="cs-CZ" sz="2200" dirty="0" err="1" smtClean="0">
                <a:latin typeface="Arial" panose="020B0604020202020204" pitchFamily="34" charset="0"/>
              </a:rPr>
              <a:t>years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distant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future</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537597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COMPANY MISSION</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mission statement is a statement of the purpose of a company, organization or person, its reason for existing</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mission statement should guide the actions of the organization, spell out its overall goal, provide a path, and guide decision-making. It provides "the framework or context within which the company's strategies are formulated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Mission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communicated</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all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stakeholder</a:t>
            </a:r>
            <a:r>
              <a:rPr lang="cs-CZ" altLang="cs-CZ" sz="2200" dirty="0" smtClean="0">
                <a:latin typeface="Arial" panose="020B0604020202020204" pitchFamily="34" charset="0"/>
              </a:rPr>
              <a:t> groups and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often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used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communication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8527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Strategic International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STRATEGIC OBJECTIVES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Strategic </a:t>
            </a:r>
            <a:r>
              <a:rPr lang="en-US" altLang="cs-CZ" sz="2200" dirty="0">
                <a:latin typeface="Arial" panose="020B0604020202020204" pitchFamily="34" charset="0"/>
              </a:rPr>
              <a:t>objectives are long-term, continuous strategic areas that help you connect your mission to your vision. Holistic objectives encompass four areas: financial, customer, operational, and people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points</a:t>
            </a:r>
            <a:r>
              <a:rPr lang="cs-CZ" altLang="cs-CZ" sz="2200" dirty="0" smtClean="0">
                <a:latin typeface="Arial" panose="020B0604020202020204" pitchFamily="34" charset="0"/>
              </a:rPr>
              <a:t> in </a:t>
            </a:r>
            <a:r>
              <a:rPr lang="cs-CZ" altLang="cs-CZ" sz="2200" dirty="0" err="1" smtClean="0">
                <a:latin typeface="Arial" panose="020B0604020202020204" pitchFamily="34" charset="0"/>
              </a:rPr>
              <a:t>future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achieve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Usually</a:t>
            </a:r>
            <a:r>
              <a:rPr lang="cs-CZ" altLang="cs-CZ" sz="2200" dirty="0" smtClean="0">
                <a:latin typeface="Arial" panose="020B0604020202020204" pitchFamily="34" charset="0"/>
              </a:rPr>
              <a:t> set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3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5 </a:t>
            </a:r>
            <a:r>
              <a:rPr lang="cs-CZ" altLang="cs-CZ" sz="2200" dirty="0" err="1" smtClean="0">
                <a:latin typeface="Arial" panose="020B0604020202020204" pitchFamily="34" charset="0"/>
              </a:rPr>
              <a:t>years</a:t>
            </a:r>
            <a:r>
              <a:rPr lang="cs-CZ" altLang="cs-CZ" sz="2200" dirty="0" smtClean="0">
                <a:latin typeface="Arial" panose="020B0604020202020204" pitchFamily="34" charset="0"/>
              </a:rPr>
              <a:t>.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Objectives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should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SMART – </a:t>
            </a:r>
            <a:r>
              <a:rPr lang="cs-CZ" altLang="cs-CZ" sz="2200" dirty="0" err="1" smtClean="0">
                <a:latin typeface="Arial" panose="020B0604020202020204" pitchFamily="34" charset="0"/>
              </a:rPr>
              <a:t>Specific</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Measurable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Achievable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Relevant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Time-bound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rule has </a:t>
            </a:r>
            <a:r>
              <a:rPr lang="cs-CZ" altLang="cs-CZ" sz="2200" dirty="0" err="1" smtClean="0">
                <a:latin typeface="Arial" panose="020B0604020202020204" pitchFamily="34" charset="0"/>
              </a:rPr>
              <a:t>some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other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meanings</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sometimes</a:t>
            </a:r>
            <a:r>
              <a:rPr lang="cs-CZ" altLang="cs-CZ" sz="2200" dirty="0" smtClean="0">
                <a:latin typeface="Arial" panose="020B0604020202020204" pitchFamily="34" charset="0"/>
              </a:rPr>
              <a:t> more </a:t>
            </a:r>
            <a:r>
              <a:rPr lang="cs-CZ" altLang="cs-CZ" sz="2200" dirty="0" err="1" smtClean="0">
                <a:latin typeface="Arial" panose="020B0604020202020204" pitchFamily="34" charset="0"/>
              </a:rPr>
              <a:t>letters</a:t>
            </a:r>
            <a:r>
              <a:rPr lang="cs-CZ" altLang="cs-CZ" sz="2200" dirty="0" smtClean="0">
                <a:latin typeface="Arial" panose="020B0604020202020204" pitchFamily="34" charset="0"/>
              </a:rPr>
              <a:t>, but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basic </a:t>
            </a:r>
            <a:r>
              <a:rPr lang="cs-CZ" altLang="cs-CZ" sz="2200" dirty="0" err="1" smtClean="0">
                <a:latin typeface="Arial" panose="020B0604020202020204" pitchFamily="34" charset="0"/>
              </a:rPr>
              <a:t>principle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remains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same</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76175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1852</TotalTime>
  <Words>2670</Words>
  <Application>Microsoft Office PowerPoint</Application>
  <PresentationFormat>Předvádění na obrazovce (4:3)</PresentationFormat>
  <Paragraphs>183</Paragraphs>
  <Slides>26</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26</vt:i4>
      </vt:variant>
    </vt:vector>
  </HeadingPairs>
  <TitlesOfParts>
    <vt:vector size="33" baseType="lpstr">
      <vt:lpstr>Arial</vt:lpstr>
      <vt:lpstr>Calibri</vt:lpstr>
      <vt:lpstr>Calibri Light</vt:lpstr>
      <vt:lpstr>Georgia</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148</cp:revision>
  <dcterms:created xsi:type="dcterms:W3CDTF">2016-03-17T12:08:01Z</dcterms:created>
  <dcterms:modified xsi:type="dcterms:W3CDTF">2016-07-25T11:22:54Z</dcterms:modified>
</cp:coreProperties>
</file>