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60" r:id="rId5"/>
    <p:sldId id="309" r:id="rId6"/>
    <p:sldId id="262" r:id="rId7"/>
    <p:sldId id="310" r:id="rId8"/>
    <p:sldId id="313" r:id="rId9"/>
    <p:sldId id="314" r:id="rId10"/>
    <p:sldId id="264" r:id="rId11"/>
    <p:sldId id="265" r:id="rId12"/>
    <p:sldId id="281" r:id="rId13"/>
    <p:sldId id="267" r:id="rId14"/>
    <p:sldId id="315" r:id="rId15"/>
    <p:sldId id="316" r:id="rId16"/>
    <p:sldId id="317" r:id="rId17"/>
    <p:sldId id="318" r:id="rId18"/>
    <p:sldId id="319" r:id="rId19"/>
    <p:sldId id="320" r:id="rId20"/>
    <p:sldId id="321" r:id="rId21"/>
    <p:sldId id="322" r:id="rId22"/>
    <p:sldId id="271" r:id="rId23"/>
    <p:sldId id="272" r:id="rId24"/>
    <p:sldId id="297" r:id="rId25"/>
    <p:sldId id="298" r:id="rId26"/>
    <p:sldId id="280" r:id="rId27"/>
  </p:sldIdLst>
  <p:sldSz cx="9144000" cy="6858000" type="screen4x3"/>
  <p:notesSz cx="6858000" cy="9144000"/>
  <p:defaultTextStyle>
    <a:defPPr>
      <a:defRPr lang="cs-CZ"/>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4095">
          <p15:clr>
            <a:srgbClr val="A4A3A4"/>
          </p15:clr>
        </p15:guide>
        <p15:guide id="2" pos="21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7871"/>
    <a:srgbClr val="003300"/>
    <a:srgbClr val="006600"/>
    <a:srgbClr val="336600"/>
    <a:srgbClr val="00544D"/>
    <a:srgbClr val="6B2E6E"/>
    <a:srgbClr val="265787"/>
    <a:srgbClr val="00244D"/>
    <a:srgbClr val="9C1F2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75" d="100"/>
          <a:sy n="75" d="100"/>
        </p:scale>
        <p:origin x="78" y="972"/>
      </p:cViewPr>
      <p:guideLst>
        <p:guide orient="horz" pos="4095"/>
        <p:guide pos="213"/>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Kliknutím lze upravit styl.</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a:p>
        </p:txBody>
      </p:sp>
      <p:sp>
        <p:nvSpPr>
          <p:cNvPr id="4" name="Zástupný symbol pro datum 3"/>
          <p:cNvSpPr>
            <a:spLocks noGrp="1"/>
          </p:cNvSpPr>
          <p:nvPr>
            <p:ph type="dt" sz="half" idx="10"/>
          </p:nvPr>
        </p:nvSpPr>
        <p:spPr/>
        <p:txBody>
          <a:bodyPr/>
          <a:lstStyle>
            <a:lvl1pPr>
              <a:defRPr/>
            </a:lvl1pPr>
          </a:lstStyle>
          <a:p>
            <a:pPr>
              <a:defRPr/>
            </a:pPr>
            <a:fld id="{CD4DD7FA-A0FA-4012-A98F-15A09618F799}" type="datetimeFigureOut">
              <a:rPr lang="cs-CZ"/>
              <a:pPr>
                <a:defRPr/>
              </a:pPr>
              <a:t>25.07.2016</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A18ADDDF-1264-4F28-8338-EC1E07F3DEE5}" type="slidenum">
              <a:rPr lang="cs-CZ" altLang="cs-CZ"/>
              <a:pPr>
                <a:defRPr/>
              </a:pPr>
              <a:t>‹#›</a:t>
            </a:fld>
            <a:endParaRPr lang="cs-CZ" altLang="cs-CZ"/>
          </a:p>
        </p:txBody>
      </p:sp>
    </p:spTree>
    <p:extLst>
      <p:ext uri="{BB962C8B-B14F-4D97-AF65-F5344CB8AC3E}">
        <p14:creationId xmlns:p14="http://schemas.microsoft.com/office/powerpoint/2010/main" val="5771258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8142B50E-3DA8-4309-9076-4D02E7FD53CC}" type="datetimeFigureOut">
              <a:rPr lang="cs-CZ"/>
              <a:pPr>
                <a:defRPr/>
              </a:pPr>
              <a:t>25.07.2016</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3CB83C9-5B4C-4800-9FD3-945C60804B34}" type="slidenum">
              <a:rPr lang="cs-CZ" altLang="cs-CZ"/>
              <a:pPr>
                <a:defRPr/>
              </a:pPr>
              <a:t>‹#›</a:t>
            </a:fld>
            <a:endParaRPr lang="cs-CZ" altLang="cs-CZ"/>
          </a:p>
        </p:txBody>
      </p:sp>
    </p:spTree>
    <p:extLst>
      <p:ext uri="{BB962C8B-B14F-4D97-AF65-F5344CB8AC3E}">
        <p14:creationId xmlns:p14="http://schemas.microsoft.com/office/powerpoint/2010/main" val="15902147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F5BE6D05-4501-4B0C-91E8-06A0EFE8D207}" type="datetimeFigureOut">
              <a:rPr lang="cs-CZ"/>
              <a:pPr>
                <a:defRPr/>
              </a:pPr>
              <a:t>25.07.2016</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4AD71501-7BD9-4790-9FCF-670D1CE8DC9C}" type="slidenum">
              <a:rPr lang="cs-CZ" altLang="cs-CZ"/>
              <a:pPr>
                <a:defRPr/>
              </a:pPr>
              <a:t>‹#›</a:t>
            </a:fld>
            <a:endParaRPr lang="cs-CZ" altLang="cs-CZ"/>
          </a:p>
        </p:txBody>
      </p:sp>
    </p:spTree>
    <p:extLst>
      <p:ext uri="{BB962C8B-B14F-4D97-AF65-F5344CB8AC3E}">
        <p14:creationId xmlns:p14="http://schemas.microsoft.com/office/powerpoint/2010/main" val="36581896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143000" y="1122363"/>
            <a:ext cx="6858000" cy="2387600"/>
          </a:xfrm>
        </p:spPr>
        <p:txBody>
          <a:bodyPr anchor="b"/>
          <a:lstStyle>
            <a:lvl1pPr algn="ctr">
              <a:defRPr sz="6000"/>
            </a:lvl1pPr>
          </a:lstStyle>
          <a:p>
            <a:r>
              <a:rPr lang="cs-CZ" smtClean="0"/>
              <a:t>Kliknutím lze upravit styl.</a:t>
            </a:r>
            <a:endParaRPr lang="cs-CZ"/>
          </a:p>
        </p:txBody>
      </p:sp>
      <p:sp>
        <p:nvSpPr>
          <p:cNvPr id="3" name="Podnadpis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smtClean="0"/>
              <a:t>Kliknutím lze upravit styl předlohy.</a:t>
            </a:r>
            <a:endParaRPr lang="cs-CZ"/>
          </a:p>
        </p:txBody>
      </p:sp>
      <p:sp>
        <p:nvSpPr>
          <p:cNvPr id="4" name="Zástupný symbol pro datum 3"/>
          <p:cNvSpPr>
            <a:spLocks noGrp="1"/>
          </p:cNvSpPr>
          <p:nvPr>
            <p:ph type="dt" sz="half" idx="10"/>
          </p:nvPr>
        </p:nvSpPr>
        <p:spPr/>
        <p:txBody>
          <a:bodyPr/>
          <a:lstStyle/>
          <a:p>
            <a:fld id="{BAAB6CF5-6D0E-4832-A128-5D76418DBB90}" type="datetimeFigureOut">
              <a:rPr lang="cs-CZ" smtClean="0"/>
              <a:t>25.07.2016</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8760048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BAAB6CF5-6D0E-4832-A128-5D76418DBB90}" type="datetimeFigureOut">
              <a:rPr lang="cs-CZ" smtClean="0"/>
              <a:t>25.07.2016</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112764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623888" y="1709738"/>
            <a:ext cx="7886700" cy="2852737"/>
          </a:xfrm>
        </p:spPr>
        <p:txBody>
          <a:bodyPr anchor="b"/>
          <a:lstStyle>
            <a:lvl1pPr>
              <a:defRPr sz="6000"/>
            </a:lvl1pPr>
          </a:lstStyle>
          <a:p>
            <a:r>
              <a:rPr lang="cs-CZ" smtClean="0"/>
              <a:t>Kliknutím lze upravit styl.</a:t>
            </a:r>
            <a:endParaRPr lang="cs-CZ"/>
          </a:p>
        </p:txBody>
      </p:sp>
      <p:sp>
        <p:nvSpPr>
          <p:cNvPr id="3" name="Zástupný symbol pro text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p>
            <a:fld id="{BAAB6CF5-6D0E-4832-A128-5D76418DBB90}" type="datetimeFigureOut">
              <a:rPr lang="cs-CZ" smtClean="0"/>
              <a:t>25.07.2016</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16132838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628650" y="1825625"/>
            <a:ext cx="3867150" cy="435133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825625"/>
            <a:ext cx="3867150" cy="435133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BAAB6CF5-6D0E-4832-A128-5D76418DBB90}" type="datetimeFigureOut">
              <a:rPr lang="cs-CZ" smtClean="0"/>
              <a:t>25.07.2016</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11241268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630238" y="365125"/>
            <a:ext cx="7886700" cy="1325563"/>
          </a:xfrm>
        </p:spPr>
        <p:txBody>
          <a:bodyPr/>
          <a:lstStyle/>
          <a:p>
            <a:r>
              <a:rPr lang="cs-CZ" smtClean="0"/>
              <a:t>Kliknutím lze upravit styl.</a:t>
            </a:r>
            <a:endParaRPr lang="cs-CZ"/>
          </a:p>
        </p:txBody>
      </p:sp>
      <p:sp>
        <p:nvSpPr>
          <p:cNvPr id="3" name="Zástupný symbol pro text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630238" y="2505075"/>
            <a:ext cx="3868737" cy="368458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4629150" y="2505075"/>
            <a:ext cx="3887788" cy="368458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BAAB6CF5-6D0E-4832-A128-5D76418DBB90}" type="datetimeFigureOut">
              <a:rPr lang="cs-CZ" smtClean="0"/>
              <a:t>25.07.2016</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20319465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p>
            <a:fld id="{BAAB6CF5-6D0E-4832-A128-5D76418DBB90}" type="datetimeFigureOut">
              <a:rPr lang="cs-CZ" smtClean="0"/>
              <a:t>25.07.2016</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162814067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BAAB6CF5-6D0E-4832-A128-5D76418DBB90}" type="datetimeFigureOut">
              <a:rPr lang="cs-CZ" smtClean="0"/>
              <a:t>25.07.2016</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17268052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30238" y="457200"/>
            <a:ext cx="2949575" cy="1600200"/>
          </a:xfrm>
        </p:spPr>
        <p:txBody>
          <a:bodyPr anchor="b"/>
          <a:lstStyle>
            <a:lvl1pPr>
              <a:defRPr sz="3200"/>
            </a:lvl1pPr>
          </a:lstStyle>
          <a:p>
            <a:r>
              <a:rPr lang="cs-CZ" smtClean="0"/>
              <a:t>Kliknutím lze upravit styl.</a:t>
            </a:r>
            <a:endParaRPr lang="cs-CZ"/>
          </a:p>
        </p:txBody>
      </p:sp>
      <p:sp>
        <p:nvSpPr>
          <p:cNvPr id="3" name="Zástupný symbol pro obsah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BAAB6CF5-6D0E-4832-A128-5D76418DBB90}" type="datetimeFigureOut">
              <a:rPr lang="cs-CZ" smtClean="0"/>
              <a:t>25.07.2016</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9867621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98A700F2-724B-4B1E-B123-094AE7CD8C2F}" type="datetimeFigureOut">
              <a:rPr lang="cs-CZ"/>
              <a:pPr>
                <a:defRPr/>
              </a:pPr>
              <a:t>25.07.2016</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A09F7D87-A4E6-4B6E-9D27-4FA8003DE0F0}" type="slidenum">
              <a:rPr lang="cs-CZ" altLang="cs-CZ"/>
              <a:pPr>
                <a:defRPr/>
              </a:pPr>
              <a:t>‹#›</a:t>
            </a:fld>
            <a:endParaRPr lang="cs-CZ" altLang="cs-CZ"/>
          </a:p>
        </p:txBody>
      </p:sp>
    </p:spTree>
    <p:extLst>
      <p:ext uri="{BB962C8B-B14F-4D97-AF65-F5344CB8AC3E}">
        <p14:creationId xmlns:p14="http://schemas.microsoft.com/office/powerpoint/2010/main" val="23905235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30238" y="457200"/>
            <a:ext cx="2949575" cy="1600200"/>
          </a:xfrm>
        </p:spPr>
        <p:txBody>
          <a:bodyPr anchor="b"/>
          <a:lstStyle>
            <a:lvl1pPr>
              <a:defRPr sz="3200"/>
            </a:lvl1pPr>
          </a:lstStyle>
          <a:p>
            <a:r>
              <a:rPr lang="cs-CZ" smtClean="0"/>
              <a:t>Kliknutím lze upravit styl.</a:t>
            </a:r>
            <a:endParaRPr lang="cs-CZ"/>
          </a:p>
        </p:txBody>
      </p:sp>
      <p:sp>
        <p:nvSpPr>
          <p:cNvPr id="3" name="Zástupný symbol pro obrázek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BAAB6CF5-6D0E-4832-A128-5D76418DBB90}" type="datetimeFigureOut">
              <a:rPr lang="cs-CZ" smtClean="0"/>
              <a:t>25.07.2016</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5032898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BAAB6CF5-6D0E-4832-A128-5D76418DBB90}" type="datetimeFigureOut">
              <a:rPr lang="cs-CZ" smtClean="0"/>
              <a:t>25.07.2016</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85138813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543675" y="365125"/>
            <a:ext cx="1971675" cy="5811838"/>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628650" y="365125"/>
            <a:ext cx="5762625" cy="5811838"/>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BAAB6CF5-6D0E-4832-A128-5D76418DBB90}" type="datetimeFigureOut">
              <a:rPr lang="cs-CZ" smtClean="0"/>
              <a:t>25.07.2016</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34123365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1A2BFADF-DDC1-4400-8B64-5715C51EA3D1}" type="datetimeFigureOut">
              <a:rPr lang="cs-CZ"/>
              <a:pPr>
                <a:defRPr/>
              </a:pPr>
              <a:t>25.07.2016</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A43CB71-E416-464C-86CB-A55091E5F12D}" type="slidenum">
              <a:rPr lang="cs-CZ" altLang="cs-CZ"/>
              <a:pPr>
                <a:defRPr/>
              </a:pPr>
              <a:t>‹#›</a:t>
            </a:fld>
            <a:endParaRPr lang="cs-CZ" altLang="cs-CZ"/>
          </a:p>
        </p:txBody>
      </p:sp>
    </p:spTree>
    <p:extLst>
      <p:ext uri="{BB962C8B-B14F-4D97-AF65-F5344CB8AC3E}">
        <p14:creationId xmlns:p14="http://schemas.microsoft.com/office/powerpoint/2010/main" val="22953530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3"/>
          <p:cNvSpPr>
            <a:spLocks noGrp="1"/>
          </p:cNvSpPr>
          <p:nvPr>
            <p:ph type="dt" sz="half" idx="10"/>
          </p:nvPr>
        </p:nvSpPr>
        <p:spPr/>
        <p:txBody>
          <a:bodyPr/>
          <a:lstStyle>
            <a:lvl1pPr>
              <a:defRPr/>
            </a:lvl1pPr>
          </a:lstStyle>
          <a:p>
            <a:pPr>
              <a:defRPr/>
            </a:pPr>
            <a:fld id="{250AE38D-4CF5-4C80-ABE4-FD162976B94B}" type="datetimeFigureOut">
              <a:rPr lang="cs-CZ"/>
              <a:pPr>
                <a:defRPr/>
              </a:pPr>
              <a:t>25.07.2016</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98F58CE5-2EB2-412A-9C0F-D009C00C8346}" type="slidenum">
              <a:rPr lang="cs-CZ" altLang="cs-CZ"/>
              <a:pPr>
                <a:defRPr/>
              </a:pPr>
              <a:t>‹#›</a:t>
            </a:fld>
            <a:endParaRPr lang="cs-CZ" altLang="cs-CZ"/>
          </a:p>
        </p:txBody>
      </p:sp>
    </p:spTree>
    <p:extLst>
      <p:ext uri="{BB962C8B-B14F-4D97-AF65-F5344CB8AC3E}">
        <p14:creationId xmlns:p14="http://schemas.microsoft.com/office/powerpoint/2010/main" val="2062080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3"/>
          <p:cNvSpPr>
            <a:spLocks noGrp="1"/>
          </p:cNvSpPr>
          <p:nvPr>
            <p:ph type="dt" sz="half" idx="10"/>
          </p:nvPr>
        </p:nvSpPr>
        <p:spPr/>
        <p:txBody>
          <a:bodyPr/>
          <a:lstStyle>
            <a:lvl1pPr>
              <a:defRPr/>
            </a:lvl1pPr>
          </a:lstStyle>
          <a:p>
            <a:pPr>
              <a:defRPr/>
            </a:pPr>
            <a:fld id="{D4D6E249-19AE-459C-A3E5-D1C2CC123D00}" type="datetimeFigureOut">
              <a:rPr lang="cs-CZ"/>
              <a:pPr>
                <a:defRPr/>
              </a:pPr>
              <a:t>25.07.2016</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0137C48E-035A-429E-9ADF-79C48A0AD2F3}" type="slidenum">
              <a:rPr lang="cs-CZ" altLang="cs-CZ"/>
              <a:pPr>
                <a:defRPr/>
              </a:pPr>
              <a:t>‹#›</a:t>
            </a:fld>
            <a:endParaRPr lang="cs-CZ" altLang="cs-CZ"/>
          </a:p>
        </p:txBody>
      </p:sp>
    </p:spTree>
    <p:extLst>
      <p:ext uri="{BB962C8B-B14F-4D97-AF65-F5344CB8AC3E}">
        <p14:creationId xmlns:p14="http://schemas.microsoft.com/office/powerpoint/2010/main" val="13582663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3"/>
          <p:cNvSpPr>
            <a:spLocks noGrp="1"/>
          </p:cNvSpPr>
          <p:nvPr>
            <p:ph type="dt" sz="half" idx="10"/>
          </p:nvPr>
        </p:nvSpPr>
        <p:spPr/>
        <p:txBody>
          <a:bodyPr/>
          <a:lstStyle>
            <a:lvl1pPr>
              <a:defRPr/>
            </a:lvl1pPr>
          </a:lstStyle>
          <a:p>
            <a:pPr>
              <a:defRPr/>
            </a:pPr>
            <a:fld id="{B4ABDA44-4CAA-4345-A756-4703360EE242}" type="datetimeFigureOut">
              <a:rPr lang="cs-CZ"/>
              <a:pPr>
                <a:defRPr/>
              </a:pPr>
              <a:t>25.07.2016</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7E1A00D4-7926-404C-B321-BFF026D8C31C}" type="slidenum">
              <a:rPr lang="cs-CZ" altLang="cs-CZ"/>
              <a:pPr>
                <a:defRPr/>
              </a:pPr>
              <a:t>‹#›</a:t>
            </a:fld>
            <a:endParaRPr lang="cs-CZ" altLang="cs-CZ"/>
          </a:p>
        </p:txBody>
      </p:sp>
    </p:spTree>
    <p:extLst>
      <p:ext uri="{BB962C8B-B14F-4D97-AF65-F5344CB8AC3E}">
        <p14:creationId xmlns:p14="http://schemas.microsoft.com/office/powerpoint/2010/main" val="21335299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BE782F0-DC46-4F00-81DD-2ACBA3C3B310}" type="datetimeFigureOut">
              <a:rPr lang="cs-CZ"/>
              <a:pPr>
                <a:defRPr/>
              </a:pPr>
              <a:t>25.07.2016</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BAE82D61-01CE-4948-92AE-A6ED95CD8D15}" type="slidenum">
              <a:rPr lang="cs-CZ" altLang="cs-CZ"/>
              <a:pPr>
                <a:defRPr/>
              </a:pPr>
              <a:t>‹#›</a:t>
            </a:fld>
            <a:endParaRPr lang="cs-CZ" altLang="cs-CZ"/>
          </a:p>
        </p:txBody>
      </p:sp>
    </p:spTree>
    <p:extLst>
      <p:ext uri="{BB962C8B-B14F-4D97-AF65-F5344CB8AC3E}">
        <p14:creationId xmlns:p14="http://schemas.microsoft.com/office/powerpoint/2010/main" val="17668842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Kliknutím lze upravit styl.</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EB143C5B-64DA-40ED-9576-975ED67AA1C3}" type="datetimeFigureOut">
              <a:rPr lang="cs-CZ"/>
              <a:pPr>
                <a:defRPr/>
              </a:pPr>
              <a:t>25.07.2016</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AA033F4D-D45C-4D32-B9B4-4DB8B4F8A3A6}" type="slidenum">
              <a:rPr lang="cs-CZ" altLang="cs-CZ"/>
              <a:pPr>
                <a:defRPr/>
              </a:pPr>
              <a:t>‹#›</a:t>
            </a:fld>
            <a:endParaRPr lang="cs-CZ" altLang="cs-CZ"/>
          </a:p>
        </p:txBody>
      </p:sp>
    </p:spTree>
    <p:extLst>
      <p:ext uri="{BB962C8B-B14F-4D97-AF65-F5344CB8AC3E}">
        <p14:creationId xmlns:p14="http://schemas.microsoft.com/office/powerpoint/2010/main" val="4155106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smtClean="0"/>
              <a:t>Kliknutím na ikonu přidáte obrázek.</a:t>
            </a:r>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83C4C866-D28D-46D0-B7D5-63035B3504AF}" type="datetimeFigureOut">
              <a:rPr lang="cs-CZ"/>
              <a:pPr>
                <a:defRPr/>
              </a:pPr>
              <a:t>25.07.2016</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FC43421B-2210-4A7E-ABDE-6C42E3F47FFB}" type="slidenum">
              <a:rPr lang="cs-CZ" altLang="cs-CZ"/>
              <a:pPr>
                <a:defRPr/>
              </a:pPr>
              <a:t>‹#›</a:t>
            </a:fld>
            <a:endParaRPr lang="cs-CZ" altLang="cs-CZ"/>
          </a:p>
        </p:txBody>
      </p:sp>
    </p:spTree>
    <p:extLst>
      <p:ext uri="{BB962C8B-B14F-4D97-AF65-F5344CB8AC3E}">
        <p14:creationId xmlns:p14="http://schemas.microsoft.com/office/powerpoint/2010/main" val="27953173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Zástupný symbol pro nadpis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cs-CZ" altLang="cs-CZ" smtClean="0"/>
              <a:t>Klepnutím lze upravit styl předlohy nadpisů.</a:t>
            </a:r>
          </a:p>
        </p:txBody>
      </p:sp>
      <p:sp>
        <p:nvSpPr>
          <p:cNvPr id="1027" name="Zástupný symbol pro text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altLang="cs-CZ" smtClean="0"/>
              <a:t>Klepnutím lze upravit styly předlohy textu.</a:t>
            </a:r>
          </a:p>
          <a:p>
            <a:pPr lvl="1"/>
            <a:r>
              <a:rPr lang="cs-CZ" altLang="cs-CZ" smtClean="0"/>
              <a:t>Druhá úroveň</a:t>
            </a:r>
          </a:p>
          <a:p>
            <a:pPr lvl="2"/>
            <a:r>
              <a:rPr lang="cs-CZ" altLang="cs-CZ" smtClean="0"/>
              <a:t>Třetí úroveň</a:t>
            </a:r>
          </a:p>
          <a:p>
            <a:pPr lvl="3"/>
            <a:r>
              <a:rPr lang="cs-CZ" altLang="cs-CZ" smtClean="0"/>
              <a:t>Čtvrtá úroveň</a:t>
            </a:r>
          </a:p>
          <a:p>
            <a:pPr lvl="4"/>
            <a:r>
              <a:rPr lang="cs-CZ" altLang="cs-CZ" smtClean="0"/>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8990FB15-455F-4099-B3EC-126F10F4A8D9}" type="datetimeFigureOut">
              <a:rPr lang="cs-CZ"/>
              <a:pPr>
                <a:defRPr/>
              </a:pPr>
              <a:t>25.07.2016</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2F082D34-91F0-4445-8CCE-2A9DBE25484A}" type="slidenum">
              <a:rPr lang="cs-CZ" altLang="cs-CZ"/>
              <a:pPr>
                <a:defRPr/>
              </a:pPr>
              <a:t>‹#›</a:t>
            </a:fld>
            <a:endParaRPr lang="cs-CZ" alt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cs-CZ" smtClean="0"/>
              <a:t>Kliknutím lze upravit styl.</a:t>
            </a:r>
            <a:endParaRPr lang="cs-CZ"/>
          </a:p>
        </p:txBody>
      </p:sp>
      <p:sp>
        <p:nvSpPr>
          <p:cNvPr id="3" name="Zástupný symbol pro text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AB6CF5-6D0E-4832-A128-5D76418DBB90}" type="datetimeFigureOut">
              <a:rPr lang="cs-CZ" smtClean="0"/>
              <a:t>25.07.2016</a:t>
            </a:fld>
            <a:endParaRPr lang="cs-CZ"/>
          </a:p>
        </p:txBody>
      </p:sp>
      <p:sp>
        <p:nvSpPr>
          <p:cNvPr id="5" name="Zástupný symbol pro zápatí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DE1257-616D-4DFF-BC7B-1D110706FE5F}" type="slidenum">
              <a:rPr lang="cs-CZ" smtClean="0"/>
              <a:t>‹#›</a:t>
            </a:fld>
            <a:endParaRPr lang="cs-CZ"/>
          </a:p>
        </p:txBody>
      </p:sp>
    </p:spTree>
    <p:extLst>
      <p:ext uri="{BB962C8B-B14F-4D97-AF65-F5344CB8AC3E}">
        <p14:creationId xmlns:p14="http://schemas.microsoft.com/office/powerpoint/2010/main" val="40030149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2571750"/>
            <a:ext cx="9144000" cy="18002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cs-CZ" sz="3600" b="1" dirty="0" smtClean="0">
                <a:latin typeface="Arial" pitchFamily="34" charset="0"/>
                <a:cs typeface="Arial" pitchFamily="34" charset="0"/>
              </a:rPr>
              <a:t>CRM and </a:t>
            </a:r>
            <a:r>
              <a:rPr lang="cs-CZ" sz="3600" b="1" dirty="0" err="1" smtClean="0">
                <a:latin typeface="Arial" pitchFamily="34" charset="0"/>
                <a:cs typeface="Arial" pitchFamily="34" charset="0"/>
              </a:rPr>
              <a:t>Services</a:t>
            </a:r>
            <a:r>
              <a:rPr lang="cs-CZ" sz="3600" b="1" dirty="0" smtClean="0">
                <a:latin typeface="Arial" pitchFamily="34" charset="0"/>
                <a:cs typeface="Arial" pitchFamily="34" charset="0"/>
              </a:rPr>
              <a:t> in </a:t>
            </a:r>
            <a:r>
              <a:rPr lang="en-US" sz="3600" b="1" dirty="0" smtClean="0">
                <a:latin typeface="Arial" pitchFamily="34" charset="0"/>
                <a:cs typeface="Arial" pitchFamily="34" charset="0"/>
              </a:rPr>
              <a:t>International </a:t>
            </a:r>
            <a:r>
              <a:rPr lang="cs-CZ" sz="3600" b="1" dirty="0" smtClean="0">
                <a:latin typeface="Arial" pitchFamily="34" charset="0"/>
                <a:cs typeface="Arial" pitchFamily="34" charset="0"/>
              </a:rPr>
              <a:t>Marketing</a:t>
            </a:r>
            <a:endParaRPr lang="en-US" sz="3600" b="1" dirty="0">
              <a:latin typeface="Arial" pitchFamily="34" charset="0"/>
              <a:cs typeface="Arial" pitchFamily="34" charset="0"/>
            </a:endParaRPr>
          </a:p>
        </p:txBody>
      </p:sp>
      <p:sp>
        <p:nvSpPr>
          <p:cNvPr id="2051" name="TextovéPole 7"/>
          <p:cNvSpPr txBox="1">
            <a:spLocks noChangeArrowheads="1"/>
          </p:cNvSpPr>
          <p:nvPr/>
        </p:nvSpPr>
        <p:spPr bwMode="auto">
          <a:xfrm>
            <a:off x="0" y="4811713"/>
            <a:ext cx="91440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GB" altLang="cs-CZ" sz="1800" dirty="0">
                <a:latin typeface="Arial" panose="020B0604020202020204" pitchFamily="34" charset="0"/>
              </a:rPr>
              <a:t>Ing. </a:t>
            </a:r>
            <a:r>
              <a:rPr lang="cs-CZ" altLang="cs-CZ" sz="1800" dirty="0" smtClean="0">
                <a:latin typeface="Arial" panose="020B0604020202020204" pitchFamily="34" charset="0"/>
              </a:rPr>
              <a:t>Michal Stoklasa</a:t>
            </a:r>
            <a:r>
              <a:rPr lang="en-GB" altLang="cs-CZ" sz="1800" dirty="0" smtClean="0">
                <a:latin typeface="Arial" panose="020B0604020202020204" pitchFamily="34" charset="0"/>
              </a:rPr>
              <a:t>, </a:t>
            </a:r>
            <a:r>
              <a:rPr lang="en-GB" altLang="cs-CZ" sz="1800" dirty="0">
                <a:latin typeface="Arial" panose="020B0604020202020204" pitchFamily="34" charset="0"/>
              </a:rPr>
              <a:t>Ph.D.</a:t>
            </a:r>
          </a:p>
          <a:p>
            <a:pPr algn="ctr" eaLnBrk="1" hangingPunct="1">
              <a:spcBef>
                <a:spcPct val="0"/>
              </a:spcBef>
              <a:buFontTx/>
              <a:buNone/>
            </a:pPr>
            <a:r>
              <a:rPr lang="cs-CZ" altLang="cs-CZ" sz="1800" dirty="0" smtClean="0">
                <a:latin typeface="Arial" panose="020B0604020202020204" pitchFamily="34" charset="0"/>
              </a:rPr>
              <a:t>International Marketing</a:t>
            </a:r>
            <a:r>
              <a:rPr lang="en-GB" altLang="cs-CZ" sz="1800" dirty="0" smtClean="0">
                <a:latin typeface="Arial" panose="020B0604020202020204" pitchFamily="34" charset="0"/>
              </a:rPr>
              <a:t>/subject </a:t>
            </a:r>
            <a:r>
              <a:rPr lang="en-GB" altLang="cs-CZ" sz="1800" dirty="0">
                <a:latin typeface="Arial" panose="020B0604020202020204" pitchFamily="34" charset="0"/>
              </a:rPr>
              <a:t>code</a:t>
            </a:r>
          </a:p>
        </p:txBody>
      </p:sp>
      <p:pic>
        <p:nvPicPr>
          <p:cNvPr id="2" name="Obrázek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26728" y="185153"/>
            <a:ext cx="2668801" cy="2054924"/>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CRM and Services in </a:t>
            </a:r>
            <a:r>
              <a:rPr lang="cs-CZ" b="1" dirty="0">
                <a:latin typeface="Arial" pitchFamily="34" charset="0"/>
                <a:cs typeface="Arial" pitchFamily="34" charset="0"/>
              </a:rPr>
              <a:t>IM</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smtClean="0">
                <a:latin typeface="Arial" panose="020B0604020202020204" pitchFamily="34" charset="0"/>
              </a:rPr>
              <a:t>TYPES OF CRM 1</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338138" y="1548547"/>
            <a:ext cx="8477250" cy="5170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From the theoretical point of view CRM systems might be divided into three parts: analytical, operative and collaborative</a:t>
            </a:r>
            <a:r>
              <a:rPr lang="en-US" altLang="cs-CZ" sz="2200" dirty="0" smtClean="0">
                <a:latin typeface="Arial" panose="020B0604020202020204" pitchFamily="34" charset="0"/>
              </a:rPr>
              <a:t>.</a:t>
            </a:r>
            <a:endParaRPr lang="cs-CZ" altLang="cs-CZ" sz="2200" dirty="0" smtClean="0">
              <a:latin typeface="Arial" panose="020B0604020202020204" pitchFamily="34" charset="0"/>
            </a:endParaRPr>
          </a:p>
          <a:p>
            <a:pPr marL="285750" indent="-285750" eaLnBrk="1" hangingPunct="1">
              <a:spcBef>
                <a:spcPct val="0"/>
              </a:spcBef>
              <a:defRPr/>
            </a:pPr>
            <a:r>
              <a:rPr lang="en-US" altLang="cs-CZ" sz="2200" dirty="0" smtClean="0">
                <a:latin typeface="Arial" panose="020B0604020202020204" pitchFamily="34" charset="0"/>
              </a:rPr>
              <a:t>The </a:t>
            </a:r>
            <a:r>
              <a:rPr lang="en-US" altLang="cs-CZ" sz="2200" dirty="0">
                <a:latin typeface="Arial" panose="020B0604020202020204" pitchFamily="34" charset="0"/>
              </a:rPr>
              <a:t>work of </a:t>
            </a:r>
            <a:r>
              <a:rPr lang="en-US" altLang="cs-CZ" sz="2200" b="1" dirty="0">
                <a:latin typeface="Arial" panose="020B0604020202020204" pitchFamily="34" charset="0"/>
              </a:rPr>
              <a:t>analytical CRM</a:t>
            </a:r>
            <a:r>
              <a:rPr lang="en-US" altLang="cs-CZ" sz="2200" dirty="0">
                <a:latin typeface="Arial" panose="020B0604020202020204" pitchFamily="34" charset="0"/>
              </a:rPr>
              <a:t> is customer data analysis, its evaluation, modelling and prediction of customer </a:t>
            </a:r>
            <a:r>
              <a:rPr lang="en-US" altLang="cs-CZ" sz="2200" dirty="0" err="1">
                <a:latin typeface="Arial" panose="020B0604020202020204" pitchFamily="34" charset="0"/>
              </a:rPr>
              <a:t>behaviour</a:t>
            </a:r>
            <a:r>
              <a:rPr lang="en-US" altLang="cs-CZ" sz="2200" dirty="0">
                <a:latin typeface="Arial" panose="020B0604020202020204" pitchFamily="34" charset="0"/>
              </a:rPr>
              <a:t>. In real life situation the analytical CRM can for example gather all the data about customers inquiring a specific product by using data mining (tool for data gathering), what services they purchased right away and what services they purchased eventually. It can find patterns in their </a:t>
            </a:r>
            <a:r>
              <a:rPr lang="en-US" altLang="cs-CZ" sz="2200" dirty="0" err="1">
                <a:latin typeface="Arial" panose="020B0604020202020204" pitchFamily="34" charset="0"/>
              </a:rPr>
              <a:t>behaviour</a:t>
            </a:r>
            <a:r>
              <a:rPr lang="en-US" altLang="cs-CZ" sz="2200" dirty="0">
                <a:latin typeface="Arial" panose="020B0604020202020204" pitchFamily="34" charset="0"/>
              </a:rPr>
              <a:t> and propose next steps during up-selling or cross-selling. It can evaluate efficiency of a marketing campaign, propose prices or even develop and propose new products. This way it serves as some sort of help during decision making, e.g. manuals for employees working in services concerned with how to react to certain customer`s </a:t>
            </a:r>
            <a:r>
              <a:rPr lang="en-US" altLang="cs-CZ" sz="2200" dirty="0" err="1">
                <a:latin typeface="Arial" panose="020B0604020202020204" pitchFamily="34" charset="0"/>
              </a:rPr>
              <a:t>behaviour</a:t>
            </a:r>
            <a:r>
              <a:rPr lang="en-US" altLang="cs-CZ" sz="2200" dirty="0">
                <a:latin typeface="Arial" panose="020B0604020202020204" pitchFamily="34" charset="0"/>
              </a:rPr>
              <a:t>. </a:t>
            </a:r>
            <a:endParaRPr lang="en-US" altLang="cs-CZ" sz="2200" dirty="0">
              <a:latin typeface="Arial" panose="020B0604020202020204" pitchFamily="34" charset="0"/>
            </a:endParaRPr>
          </a:p>
        </p:txBody>
      </p:sp>
    </p:spTree>
    <p:extLst>
      <p:ext uri="{BB962C8B-B14F-4D97-AF65-F5344CB8AC3E}">
        <p14:creationId xmlns:p14="http://schemas.microsoft.com/office/powerpoint/2010/main" val="38616527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CRM and Services in </a:t>
            </a:r>
            <a:r>
              <a:rPr lang="cs-CZ" b="1" dirty="0">
                <a:latin typeface="Arial" pitchFamily="34" charset="0"/>
                <a:cs typeface="Arial" pitchFamily="34" charset="0"/>
              </a:rPr>
              <a:t>IM</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TYPES OF CRM </a:t>
            </a:r>
            <a:r>
              <a:rPr lang="cs-CZ" altLang="cs-CZ" sz="2400" b="1" dirty="0" smtClean="0">
                <a:latin typeface="Arial" panose="020B0604020202020204" pitchFamily="34" charset="0"/>
              </a:rPr>
              <a:t>2</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5170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cs-CZ" altLang="cs-CZ" sz="2200" b="1" dirty="0" err="1" smtClean="0">
                <a:latin typeface="Arial" panose="020B0604020202020204" pitchFamily="34" charset="0"/>
              </a:rPr>
              <a:t>Operative</a:t>
            </a:r>
            <a:r>
              <a:rPr lang="cs-CZ" altLang="cs-CZ" sz="2200" b="1" dirty="0" smtClean="0">
                <a:latin typeface="Arial" panose="020B0604020202020204" pitchFamily="34" charset="0"/>
              </a:rPr>
              <a:t> CRM</a:t>
            </a:r>
            <a:r>
              <a:rPr lang="cs-CZ" altLang="cs-CZ" sz="2200" dirty="0" smtClean="0">
                <a:latin typeface="Arial" panose="020B0604020202020204" pitchFamily="34" charset="0"/>
              </a:rPr>
              <a:t> </a:t>
            </a:r>
            <a:r>
              <a:rPr lang="en-US" altLang="cs-CZ" sz="2200" dirty="0" smtClean="0">
                <a:latin typeface="Arial" panose="020B0604020202020204" pitchFamily="34" charset="0"/>
              </a:rPr>
              <a:t>mainly </a:t>
            </a:r>
            <a:r>
              <a:rPr lang="en-US" altLang="cs-CZ" sz="2200" dirty="0">
                <a:latin typeface="Arial" panose="020B0604020202020204" pitchFamily="34" charset="0"/>
              </a:rPr>
              <a:t>supports the actual contact with customers conducted by front office workers and general automation of business processes including sales of products, services and marketing. </a:t>
            </a:r>
            <a:endParaRPr lang="cs-CZ" altLang="cs-CZ" sz="2200" dirty="0" smtClean="0">
              <a:latin typeface="Arial" panose="020B0604020202020204" pitchFamily="34" charset="0"/>
            </a:endParaRPr>
          </a:p>
          <a:p>
            <a:pPr marL="285750" indent="-285750" eaLnBrk="1" hangingPunct="1">
              <a:spcBef>
                <a:spcPct val="0"/>
              </a:spcBef>
              <a:defRPr/>
            </a:pPr>
            <a:r>
              <a:rPr lang="en-US" altLang="cs-CZ" sz="2200" dirty="0" smtClean="0">
                <a:latin typeface="Arial" panose="020B0604020202020204" pitchFamily="34" charset="0"/>
              </a:rPr>
              <a:t>All </a:t>
            </a:r>
            <a:r>
              <a:rPr lang="en-US" altLang="cs-CZ" sz="2200" dirty="0">
                <a:latin typeface="Arial" panose="020B0604020202020204" pitchFamily="34" charset="0"/>
              </a:rPr>
              <a:t>communication with the customer is tracked and stored in the database and if necessary it is effectively provided to users (workers). </a:t>
            </a:r>
            <a:endParaRPr lang="cs-CZ" altLang="cs-CZ" sz="2200" dirty="0" smtClean="0">
              <a:latin typeface="Arial" panose="020B0604020202020204" pitchFamily="34" charset="0"/>
            </a:endParaRPr>
          </a:p>
          <a:p>
            <a:pPr marL="285750" indent="-285750" eaLnBrk="1" hangingPunct="1">
              <a:spcBef>
                <a:spcPct val="0"/>
              </a:spcBef>
              <a:defRPr/>
            </a:pPr>
            <a:r>
              <a:rPr lang="en-US" altLang="cs-CZ" sz="2200" dirty="0" smtClean="0">
                <a:latin typeface="Arial" panose="020B0604020202020204" pitchFamily="34" charset="0"/>
              </a:rPr>
              <a:t>The </a:t>
            </a:r>
            <a:r>
              <a:rPr lang="en-US" altLang="cs-CZ" sz="2200" dirty="0">
                <a:latin typeface="Arial" panose="020B0604020202020204" pitchFamily="34" charset="0"/>
              </a:rPr>
              <a:t>advantage of this approach being the possibility to communicate with various employees using various channels but creating the feeling that customer is being taken care of by just one person. It can also minimize the time that the worker has to spend typing the information and administrating (the data is shared). This allows the company to increase the efficiency of their employees work and they are then able to serve more customers. </a:t>
            </a:r>
          </a:p>
        </p:txBody>
      </p:sp>
    </p:spTree>
    <p:extLst>
      <p:ext uri="{BB962C8B-B14F-4D97-AF65-F5344CB8AC3E}">
        <p14:creationId xmlns:p14="http://schemas.microsoft.com/office/powerpoint/2010/main" val="29189647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CRM and Services in </a:t>
            </a:r>
            <a:r>
              <a:rPr lang="cs-CZ" b="1" dirty="0">
                <a:latin typeface="Arial" pitchFamily="34" charset="0"/>
                <a:cs typeface="Arial" pitchFamily="34" charset="0"/>
              </a:rPr>
              <a:t>IM</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TYPES OF CRM </a:t>
            </a:r>
            <a:r>
              <a:rPr lang="cs-CZ" altLang="cs-CZ" sz="2400" b="1" dirty="0" smtClean="0">
                <a:latin typeface="Arial" panose="020B0604020202020204" pitchFamily="34" charset="0"/>
              </a:rPr>
              <a:t>3</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320675" y="1548547"/>
            <a:ext cx="847725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cs-CZ" altLang="cs-CZ" sz="2200" b="1" dirty="0" err="1" smtClean="0">
                <a:latin typeface="Arial" panose="020B0604020202020204" pitchFamily="34" charset="0"/>
              </a:rPr>
              <a:t>Collaborative</a:t>
            </a:r>
            <a:r>
              <a:rPr lang="cs-CZ" altLang="cs-CZ" sz="2200" b="1" dirty="0" smtClean="0">
                <a:latin typeface="Arial" panose="020B0604020202020204" pitchFamily="34" charset="0"/>
              </a:rPr>
              <a:t> CRM </a:t>
            </a:r>
            <a:r>
              <a:rPr lang="cs-CZ" altLang="cs-CZ" sz="2200" dirty="0" smtClean="0">
                <a:latin typeface="Arial" panose="020B0604020202020204" pitchFamily="34" charset="0"/>
              </a:rPr>
              <a:t>- a</a:t>
            </a:r>
            <a:r>
              <a:rPr lang="en-US" altLang="cs-CZ" sz="2200" dirty="0" err="1" smtClean="0">
                <a:latin typeface="Arial" panose="020B0604020202020204" pitchFamily="34" charset="0"/>
              </a:rPr>
              <a:t>ll</a:t>
            </a:r>
            <a:r>
              <a:rPr lang="en-US" altLang="cs-CZ" sz="2200" dirty="0" smtClean="0">
                <a:latin typeface="Arial" panose="020B0604020202020204" pitchFamily="34" charset="0"/>
              </a:rPr>
              <a:t> </a:t>
            </a:r>
            <a:r>
              <a:rPr lang="en-US" altLang="cs-CZ" sz="2200" dirty="0">
                <a:latin typeface="Arial" panose="020B0604020202020204" pitchFamily="34" charset="0"/>
              </a:rPr>
              <a:t>departments in a company gather data about their customers. It is not uncommon that these departments compete or are even hostile to each other. That undermines efforts of CRM to share relevant data throughout the whole company (e.g. information from help line can help the marketing department choose a point on which it will focus during the next campaign). </a:t>
            </a:r>
            <a:endParaRPr lang="cs-CZ" altLang="cs-CZ" sz="2200" dirty="0" smtClean="0">
              <a:latin typeface="Arial" panose="020B0604020202020204" pitchFamily="34" charset="0"/>
            </a:endParaRPr>
          </a:p>
          <a:p>
            <a:pPr marL="285750" indent="-285750" eaLnBrk="1" hangingPunct="1">
              <a:spcBef>
                <a:spcPct val="0"/>
              </a:spcBef>
              <a:defRPr/>
            </a:pPr>
            <a:r>
              <a:rPr lang="en-US" altLang="cs-CZ" sz="2200" dirty="0" smtClean="0">
                <a:latin typeface="Arial" panose="020B0604020202020204" pitchFamily="34" charset="0"/>
              </a:rPr>
              <a:t>The </a:t>
            </a:r>
            <a:r>
              <a:rPr lang="en-US" altLang="cs-CZ" sz="2200" dirty="0">
                <a:latin typeface="Arial" panose="020B0604020202020204" pitchFamily="34" charset="0"/>
              </a:rPr>
              <a:t>goal of collaborative CRM then is maximum sharing of relevant information acquired by all departments with the focus on increasing the quality of services provided to customers. The ultimate outcome of this process should be an increase in customer`s utility and his loyalty.</a:t>
            </a:r>
            <a:endParaRPr lang="en-US" altLang="cs-CZ" sz="2200" dirty="0">
              <a:latin typeface="Arial" panose="020B0604020202020204" pitchFamily="34" charset="0"/>
            </a:endParaRPr>
          </a:p>
        </p:txBody>
      </p:sp>
    </p:spTree>
    <p:extLst>
      <p:ext uri="{BB962C8B-B14F-4D97-AF65-F5344CB8AC3E}">
        <p14:creationId xmlns:p14="http://schemas.microsoft.com/office/powerpoint/2010/main" val="5508808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CRM and Services in </a:t>
            </a:r>
            <a:r>
              <a:rPr lang="cs-CZ" b="1" dirty="0">
                <a:latin typeface="Arial" pitchFamily="34" charset="0"/>
                <a:cs typeface="Arial" pitchFamily="34" charset="0"/>
              </a:rPr>
              <a:t>IM</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smtClean="0">
                <a:latin typeface="Arial" panose="020B0604020202020204" pitchFamily="34" charset="0"/>
              </a:rPr>
              <a:t>2. MARKETING OF SERVICES IN IM</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51214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fontAlgn="t" hangingPunct="1"/>
            <a:r>
              <a:rPr lang="en-US" sz="2200" b="1" dirty="0" smtClean="0">
                <a:latin typeface="Arial" panose="020B0604020202020204" pitchFamily="34" charset="0"/>
              </a:rPr>
              <a:t>Goods are </a:t>
            </a:r>
            <a:r>
              <a:rPr lang="en-US" sz="2200" dirty="0" smtClean="0">
                <a:latin typeface="Arial" panose="020B0604020202020204" pitchFamily="34" charset="0"/>
              </a:rPr>
              <a:t>- a physical commodity, tangible, homogenous</a:t>
            </a:r>
            <a:r>
              <a:rPr lang="cs-CZ" sz="2200" dirty="0" smtClean="0">
                <a:latin typeface="Arial" panose="020B0604020202020204" pitchFamily="34" charset="0"/>
              </a:rPr>
              <a:t>, p</a:t>
            </a:r>
            <a:r>
              <a:rPr lang="en-US" sz="2200" dirty="0" err="1" smtClean="0">
                <a:latin typeface="Arial" panose="020B0604020202020204" pitchFamily="34" charset="0"/>
              </a:rPr>
              <a:t>roduction</a:t>
            </a:r>
            <a:r>
              <a:rPr lang="en-US" sz="2200" dirty="0" smtClean="0">
                <a:latin typeface="Arial" panose="020B0604020202020204" pitchFamily="34" charset="0"/>
              </a:rPr>
              <a:t> </a:t>
            </a:r>
            <a:r>
              <a:rPr lang="en-US" sz="2200" dirty="0">
                <a:latin typeface="Arial" panose="020B0604020202020204" pitchFamily="34" charset="0"/>
              </a:rPr>
              <a:t>and distribution are </a:t>
            </a:r>
            <a:r>
              <a:rPr lang="en-US" sz="2200" dirty="0" err="1" smtClean="0">
                <a:latin typeface="Arial" panose="020B0604020202020204" pitchFamily="34" charset="0"/>
              </a:rPr>
              <a:t>separat</a:t>
            </a:r>
            <a:r>
              <a:rPr lang="cs-CZ" sz="2200" dirty="0" err="1" smtClean="0">
                <a:latin typeface="Arial" panose="020B0604020202020204" pitchFamily="34" charset="0"/>
              </a:rPr>
              <a:t>ed</a:t>
            </a:r>
            <a:r>
              <a:rPr lang="cs-CZ" sz="2200" dirty="0" smtClean="0">
                <a:latin typeface="Arial" panose="020B0604020202020204" pitchFamily="34" charset="0"/>
              </a:rPr>
              <a:t> </a:t>
            </a:r>
            <a:r>
              <a:rPr lang="en-US" sz="2200" dirty="0" smtClean="0">
                <a:latin typeface="Arial" panose="020B0604020202020204" pitchFamily="34" charset="0"/>
              </a:rPr>
              <a:t>from </a:t>
            </a:r>
            <a:r>
              <a:rPr lang="en-US" sz="2200" dirty="0">
                <a:latin typeface="Arial" panose="020B0604020202020204" pitchFamily="34" charset="0"/>
              </a:rPr>
              <a:t>their </a:t>
            </a:r>
            <a:r>
              <a:rPr lang="en-US" sz="2200" dirty="0" smtClean="0">
                <a:latin typeface="Arial" panose="020B0604020202020204" pitchFamily="34" charset="0"/>
              </a:rPr>
              <a:t>consumption</a:t>
            </a:r>
            <a:r>
              <a:rPr lang="cs-CZ" sz="2200" dirty="0" smtClean="0">
                <a:latin typeface="Arial" panose="020B0604020202020204" pitchFamily="34" charset="0"/>
              </a:rPr>
              <a:t>, </a:t>
            </a:r>
            <a:r>
              <a:rPr lang="cs-CZ" sz="2200" dirty="0" err="1" smtClean="0">
                <a:latin typeface="Arial" panose="020B0604020202020204" pitchFamily="34" charset="0"/>
              </a:rPr>
              <a:t>can</a:t>
            </a:r>
            <a:r>
              <a:rPr lang="cs-CZ" sz="2200" dirty="0" smtClean="0">
                <a:latin typeface="Arial" panose="020B0604020202020204" pitchFamily="34" charset="0"/>
              </a:rPr>
              <a:t> </a:t>
            </a:r>
            <a:r>
              <a:rPr lang="cs-CZ" sz="2200" dirty="0" err="1">
                <a:latin typeface="Arial" panose="020B0604020202020204" pitchFamily="34" charset="0"/>
              </a:rPr>
              <a:t>be</a:t>
            </a:r>
            <a:r>
              <a:rPr lang="cs-CZ" sz="2200" dirty="0">
                <a:latin typeface="Arial" panose="020B0604020202020204" pitchFamily="34" charset="0"/>
              </a:rPr>
              <a:t> </a:t>
            </a:r>
            <a:r>
              <a:rPr lang="cs-CZ" sz="2200" dirty="0" err="1" smtClean="0">
                <a:latin typeface="Arial" panose="020B0604020202020204" pitchFamily="34" charset="0"/>
              </a:rPr>
              <a:t>stored</a:t>
            </a:r>
            <a:r>
              <a:rPr lang="cs-CZ" sz="2200" dirty="0" smtClean="0">
                <a:latin typeface="Arial" panose="020B0604020202020204" pitchFamily="34" charset="0"/>
              </a:rPr>
              <a:t>, t</a:t>
            </a:r>
            <a:r>
              <a:rPr lang="en-US" sz="2200" dirty="0" err="1" smtClean="0">
                <a:latin typeface="Arial" panose="020B0604020202020204" pitchFamily="34" charset="0"/>
              </a:rPr>
              <a:t>ransfer</a:t>
            </a:r>
            <a:r>
              <a:rPr lang="en-US" sz="2200" dirty="0" smtClean="0">
                <a:latin typeface="Arial" panose="020B0604020202020204" pitchFamily="34" charset="0"/>
              </a:rPr>
              <a:t> </a:t>
            </a:r>
            <a:r>
              <a:rPr lang="en-US" sz="2200" dirty="0">
                <a:latin typeface="Arial" panose="020B0604020202020204" pitchFamily="34" charset="0"/>
              </a:rPr>
              <a:t>of ownership is </a:t>
            </a:r>
            <a:r>
              <a:rPr lang="en-US" sz="2200" dirty="0" smtClean="0">
                <a:latin typeface="Arial" panose="020B0604020202020204" pitchFamily="34" charset="0"/>
              </a:rPr>
              <a:t>possible</a:t>
            </a:r>
            <a:r>
              <a:rPr lang="cs-CZ" sz="2200" dirty="0" smtClean="0">
                <a:latin typeface="Arial" panose="020B0604020202020204" pitchFamily="34" charset="0"/>
              </a:rPr>
              <a:t>.</a:t>
            </a:r>
          </a:p>
          <a:p>
            <a:pPr eaLnBrk="1" fontAlgn="t" hangingPunct="1"/>
            <a:r>
              <a:rPr lang="en-US" sz="2200" b="1" dirty="0" smtClean="0">
                <a:latin typeface="Arial" panose="020B0604020202020204" pitchFamily="34" charset="0"/>
              </a:rPr>
              <a:t>Services are </a:t>
            </a:r>
            <a:r>
              <a:rPr lang="en-US" sz="2200" dirty="0" smtClean="0">
                <a:latin typeface="Arial" panose="020B0604020202020204" pitchFamily="34" charset="0"/>
              </a:rPr>
              <a:t>- a process or activity, intangible, heterogeneous, </a:t>
            </a:r>
            <a:r>
              <a:rPr lang="cs-CZ" sz="2200" dirty="0" smtClean="0">
                <a:latin typeface="Arial" panose="020B0604020202020204" pitchFamily="34" charset="0"/>
              </a:rPr>
              <a:t>p</a:t>
            </a:r>
            <a:r>
              <a:rPr lang="en-US" sz="2200" dirty="0" err="1" smtClean="0">
                <a:latin typeface="Arial" panose="020B0604020202020204" pitchFamily="34" charset="0"/>
              </a:rPr>
              <a:t>roduction</a:t>
            </a:r>
            <a:r>
              <a:rPr lang="en-US" sz="2200" dirty="0">
                <a:latin typeface="Arial" panose="020B0604020202020204" pitchFamily="34" charset="0"/>
              </a:rPr>
              <a:t>, distribution and consumption are simultaneous </a:t>
            </a:r>
            <a:r>
              <a:rPr lang="en-US" sz="2200" dirty="0" smtClean="0">
                <a:latin typeface="Arial" panose="020B0604020202020204" pitchFamily="34" charset="0"/>
              </a:rPr>
              <a:t>processes</a:t>
            </a:r>
            <a:r>
              <a:rPr lang="cs-CZ" sz="2200" dirty="0" smtClean="0">
                <a:latin typeface="Arial" panose="020B0604020202020204" pitchFamily="34" charset="0"/>
              </a:rPr>
              <a:t>, </a:t>
            </a:r>
            <a:r>
              <a:rPr lang="cs-CZ" sz="2200" dirty="0" err="1" smtClean="0">
                <a:latin typeface="Arial" panose="020B0604020202020204" pitchFamily="34" charset="0"/>
              </a:rPr>
              <a:t>cannot</a:t>
            </a:r>
            <a:r>
              <a:rPr lang="cs-CZ" sz="2200" dirty="0" smtClean="0">
                <a:latin typeface="Arial" panose="020B0604020202020204" pitchFamily="34" charset="0"/>
              </a:rPr>
              <a:t> </a:t>
            </a:r>
            <a:r>
              <a:rPr lang="cs-CZ" sz="2200" dirty="0" err="1">
                <a:latin typeface="Arial" panose="020B0604020202020204" pitchFamily="34" charset="0"/>
              </a:rPr>
              <a:t>be</a:t>
            </a:r>
            <a:r>
              <a:rPr lang="cs-CZ" sz="2200" dirty="0">
                <a:latin typeface="Arial" panose="020B0604020202020204" pitchFamily="34" charset="0"/>
              </a:rPr>
              <a:t> </a:t>
            </a:r>
            <a:r>
              <a:rPr lang="cs-CZ" sz="2200" dirty="0" err="1" smtClean="0">
                <a:latin typeface="Arial" panose="020B0604020202020204" pitchFamily="34" charset="0"/>
              </a:rPr>
              <a:t>stored</a:t>
            </a:r>
            <a:r>
              <a:rPr lang="cs-CZ" sz="2200" dirty="0" smtClean="0">
                <a:latin typeface="Arial" panose="020B0604020202020204" pitchFamily="34" charset="0"/>
              </a:rPr>
              <a:t>, t</a:t>
            </a:r>
            <a:r>
              <a:rPr lang="en-US" sz="2200" dirty="0" err="1" smtClean="0">
                <a:latin typeface="Arial" panose="020B0604020202020204" pitchFamily="34" charset="0"/>
              </a:rPr>
              <a:t>ransfer</a:t>
            </a:r>
            <a:r>
              <a:rPr lang="en-US" sz="2200" dirty="0" smtClean="0">
                <a:latin typeface="Arial" panose="020B0604020202020204" pitchFamily="34" charset="0"/>
              </a:rPr>
              <a:t> </a:t>
            </a:r>
            <a:r>
              <a:rPr lang="en-US" sz="2200" dirty="0">
                <a:latin typeface="Arial" panose="020B0604020202020204" pitchFamily="34" charset="0"/>
              </a:rPr>
              <a:t>of ownership is not </a:t>
            </a:r>
            <a:r>
              <a:rPr lang="en-US" sz="2200" dirty="0" smtClean="0">
                <a:latin typeface="Arial" panose="020B0604020202020204" pitchFamily="34" charset="0"/>
              </a:rPr>
              <a:t>possible</a:t>
            </a:r>
            <a:r>
              <a:rPr lang="cs-CZ" sz="2200" dirty="0" smtClean="0">
                <a:latin typeface="Arial" panose="020B0604020202020204" pitchFamily="34" charset="0"/>
              </a:rPr>
              <a:t>.</a:t>
            </a:r>
          </a:p>
          <a:p>
            <a:pPr eaLnBrk="1" fontAlgn="t" hangingPunct="1"/>
            <a:r>
              <a:rPr lang="en-US" sz="2200" dirty="0" smtClean="0">
                <a:latin typeface="Arial" panose="020B0604020202020204" pitchFamily="34" charset="0"/>
              </a:rPr>
              <a:t>Examples of service industries</a:t>
            </a:r>
            <a:r>
              <a:rPr lang="cs-CZ" sz="2200" dirty="0" smtClean="0">
                <a:latin typeface="Arial" panose="020B0604020202020204" pitchFamily="34" charset="0"/>
              </a:rPr>
              <a:t>:</a:t>
            </a:r>
          </a:p>
          <a:p>
            <a:pPr lvl="1" eaLnBrk="1" fontAlgn="t" hangingPunct="1"/>
            <a:r>
              <a:rPr lang="en-US" sz="2000" dirty="0">
                <a:latin typeface="Arial" panose="020B0604020202020204" pitchFamily="34" charset="0"/>
              </a:rPr>
              <a:t>Health care – hospital, medical practice, dentistry, eye care.</a:t>
            </a:r>
          </a:p>
          <a:p>
            <a:pPr lvl="1" eaLnBrk="1" fontAlgn="t" hangingPunct="1"/>
            <a:r>
              <a:rPr lang="en-US" sz="2000" dirty="0">
                <a:latin typeface="Arial" panose="020B0604020202020204" pitchFamily="34" charset="0"/>
              </a:rPr>
              <a:t>Professional services – accounting, legal, architectural.</a:t>
            </a:r>
          </a:p>
          <a:p>
            <a:pPr lvl="1" eaLnBrk="1" fontAlgn="t" hangingPunct="1"/>
            <a:r>
              <a:rPr lang="en-US" sz="2000" dirty="0">
                <a:latin typeface="Arial" panose="020B0604020202020204" pitchFamily="34" charset="0"/>
              </a:rPr>
              <a:t>Financial services – banking, investment advising, insurance.</a:t>
            </a:r>
          </a:p>
          <a:p>
            <a:pPr lvl="1" eaLnBrk="1" fontAlgn="t" hangingPunct="1"/>
            <a:r>
              <a:rPr lang="en-US" sz="2000" dirty="0">
                <a:latin typeface="Arial" panose="020B0604020202020204" pitchFamily="34" charset="0"/>
              </a:rPr>
              <a:t>Hospitality – restaurant, hotel, bed &amp; breakfast, ski resort, rafting.</a:t>
            </a:r>
          </a:p>
          <a:p>
            <a:pPr lvl="1" eaLnBrk="1" fontAlgn="t" hangingPunct="1"/>
            <a:r>
              <a:rPr lang="en-US" sz="2000" dirty="0">
                <a:latin typeface="Arial" panose="020B0604020202020204" pitchFamily="34" charset="0"/>
              </a:rPr>
              <a:t>Travel – air lines, travel agencies, theme park</a:t>
            </a:r>
          </a:p>
          <a:p>
            <a:pPr lvl="1" eaLnBrk="1" fontAlgn="t" hangingPunct="1"/>
            <a:r>
              <a:rPr lang="en-US" sz="2000" dirty="0">
                <a:latin typeface="Arial" panose="020B0604020202020204" pitchFamily="34" charset="0"/>
              </a:rPr>
              <a:t>Others – hair styling, pest control, lawn maintenance, counseling services</a:t>
            </a:r>
            <a:r>
              <a:rPr lang="en-US" sz="2000" dirty="0" smtClean="0">
                <a:latin typeface="Arial" panose="020B0604020202020204" pitchFamily="34" charset="0"/>
              </a:rPr>
              <a:t>.</a:t>
            </a:r>
            <a:endParaRPr lang="en-US" sz="2000" dirty="0">
              <a:latin typeface="Arial" panose="020B0604020202020204" pitchFamily="34" charset="0"/>
            </a:endParaRPr>
          </a:p>
        </p:txBody>
      </p:sp>
    </p:spTree>
    <p:extLst>
      <p:ext uri="{BB962C8B-B14F-4D97-AF65-F5344CB8AC3E}">
        <p14:creationId xmlns:p14="http://schemas.microsoft.com/office/powerpoint/2010/main" val="165583455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CRM and Services in </a:t>
            </a:r>
            <a:r>
              <a:rPr lang="cs-CZ" b="1" dirty="0">
                <a:latin typeface="Arial" pitchFamily="34" charset="0"/>
                <a:cs typeface="Arial" pitchFamily="34" charset="0"/>
              </a:rPr>
              <a:t>IM</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smtClean="0">
                <a:latin typeface="Arial" panose="020B0604020202020204" pitchFamily="34" charset="0"/>
              </a:rPr>
              <a:t>SERVICES MARKETING DEFINITION</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449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Services marketing typically refers to both business to consumer (B2C) and business to business (B2B) services, and includes marketing of services like telecommunications services, financial services, all types of hospitality services, car rental services, air travel, health care services and professional services.</a:t>
            </a:r>
          </a:p>
          <a:p>
            <a:pPr marL="285750" indent="-285750" eaLnBrk="1" hangingPunct="1">
              <a:spcBef>
                <a:spcPct val="0"/>
              </a:spcBef>
              <a:defRPr/>
            </a:pPr>
            <a:r>
              <a:rPr lang="en-US" altLang="cs-CZ" sz="2200" dirty="0">
                <a:latin typeface="Arial" panose="020B0604020202020204" pitchFamily="34" charset="0"/>
              </a:rPr>
              <a:t>Services are economic activities offered by one party to another. Often time-based, performances bring about desired results to recipients, objects, or other assets for which purchasers have responsibility. In exchange for money, time, and effort, service customers expect value from access to goods, labor, professional skills, facilities, networks, and systems; but they do not normally take ownership of any of the physical elements involved. (Lovelock &amp; </a:t>
            </a:r>
            <a:r>
              <a:rPr lang="en-US" altLang="cs-CZ" sz="2200" dirty="0" err="1">
                <a:latin typeface="Arial" panose="020B0604020202020204" pitchFamily="34" charset="0"/>
              </a:rPr>
              <a:t>Wirtz</a:t>
            </a:r>
            <a:r>
              <a:rPr lang="en-US" altLang="cs-CZ" sz="2200" dirty="0">
                <a:latin typeface="Arial" panose="020B0604020202020204" pitchFamily="34" charset="0"/>
              </a:rPr>
              <a:t>, 2011)</a:t>
            </a:r>
            <a:endParaRPr lang="en-US" altLang="cs-CZ" sz="2200" dirty="0">
              <a:latin typeface="Arial" panose="020B0604020202020204" pitchFamily="34" charset="0"/>
            </a:endParaRPr>
          </a:p>
        </p:txBody>
      </p:sp>
    </p:spTree>
    <p:extLst>
      <p:ext uri="{BB962C8B-B14F-4D97-AF65-F5344CB8AC3E}">
        <p14:creationId xmlns:p14="http://schemas.microsoft.com/office/powerpoint/2010/main" val="25069285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CRM and Services in </a:t>
            </a:r>
            <a:r>
              <a:rPr lang="cs-CZ" b="1" dirty="0">
                <a:latin typeface="Arial" pitchFamily="34" charset="0"/>
                <a:cs typeface="Arial" pitchFamily="34" charset="0"/>
              </a:rPr>
              <a:t>IM</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smtClean="0">
                <a:latin typeface="Arial" panose="020B0604020202020204" pitchFamily="34" charset="0"/>
              </a:rPr>
              <a:t>ALTERNATE VIEW OF SERVICES</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43088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cs-CZ" altLang="cs-CZ" sz="2200" dirty="0" smtClean="0">
                <a:latin typeface="Arial" panose="020B0604020202020204" pitchFamily="34" charset="0"/>
              </a:rPr>
              <a:t>S</a:t>
            </a:r>
            <a:r>
              <a:rPr lang="en-US" altLang="cs-CZ" sz="2200" dirty="0" err="1" smtClean="0">
                <a:latin typeface="Arial" panose="020B0604020202020204" pitchFamily="34" charset="0"/>
              </a:rPr>
              <a:t>ervices</a:t>
            </a:r>
            <a:r>
              <a:rPr lang="en-US" altLang="cs-CZ" sz="2200" dirty="0" smtClean="0">
                <a:latin typeface="Arial" panose="020B0604020202020204" pitchFamily="34" charset="0"/>
              </a:rPr>
              <a:t> </a:t>
            </a:r>
            <a:r>
              <a:rPr lang="en-US" altLang="cs-CZ" sz="2200" dirty="0">
                <a:latin typeface="Arial" panose="020B0604020202020204" pitchFamily="34" charset="0"/>
              </a:rPr>
              <a:t>involve a form of rental through which customers can obtain benefits (Lovelock &amp; </a:t>
            </a:r>
            <a:r>
              <a:rPr lang="en-US" altLang="cs-CZ" sz="2200" dirty="0" err="1">
                <a:latin typeface="Arial" panose="020B0604020202020204" pitchFamily="34" charset="0"/>
              </a:rPr>
              <a:t>Gummesson</a:t>
            </a:r>
            <a:r>
              <a:rPr lang="en-US" altLang="cs-CZ" sz="2200" dirty="0">
                <a:latin typeface="Arial" panose="020B0604020202020204" pitchFamily="34" charset="0"/>
              </a:rPr>
              <a:t>, 2004). </a:t>
            </a:r>
            <a:endParaRPr lang="cs-CZ" altLang="cs-CZ" sz="2200" dirty="0" smtClean="0">
              <a:latin typeface="Arial" panose="020B0604020202020204" pitchFamily="34" charset="0"/>
            </a:endParaRPr>
          </a:p>
          <a:p>
            <a:pPr marL="285750" indent="-285750" eaLnBrk="1" hangingPunct="1">
              <a:spcBef>
                <a:spcPct val="0"/>
              </a:spcBef>
              <a:defRPr/>
            </a:pPr>
            <a:r>
              <a:rPr lang="cs-CZ" altLang="cs-CZ" sz="2200" dirty="0" err="1" smtClean="0">
                <a:latin typeface="Arial" panose="020B0604020202020204" pitchFamily="34" charset="0"/>
              </a:rPr>
              <a:t>Customers</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dont</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want</a:t>
            </a:r>
            <a:r>
              <a:rPr lang="cs-CZ" altLang="cs-CZ" sz="2200" dirty="0" smtClean="0">
                <a:latin typeface="Arial" panose="020B0604020202020204" pitchFamily="34" charset="0"/>
              </a:rPr>
              <a:t> to </a:t>
            </a:r>
            <a:r>
              <a:rPr lang="cs-CZ" altLang="cs-CZ" sz="2200" dirty="0" err="1" smtClean="0">
                <a:latin typeface="Arial" panose="020B0604020202020204" pitchFamily="34" charset="0"/>
              </a:rPr>
              <a:t>own</a:t>
            </a:r>
            <a:r>
              <a:rPr lang="cs-CZ" altLang="cs-CZ" sz="2200" dirty="0">
                <a:latin typeface="Arial" panose="020B0604020202020204" pitchFamily="34" charset="0"/>
              </a:rPr>
              <a:t> </a:t>
            </a:r>
            <a:r>
              <a:rPr lang="cs-CZ" altLang="cs-CZ" sz="2200" dirty="0" err="1" smtClean="0">
                <a:latin typeface="Arial" panose="020B0604020202020204" pitchFamily="34" charset="0"/>
              </a:rPr>
              <a:t>everything</a:t>
            </a:r>
            <a:r>
              <a:rPr lang="cs-CZ" altLang="cs-CZ" sz="2200" dirty="0" smtClean="0">
                <a:latin typeface="Arial" panose="020B0604020202020204" pitchFamily="34" charset="0"/>
              </a:rPr>
              <a:t> but </a:t>
            </a:r>
            <a:r>
              <a:rPr lang="cs-CZ" altLang="cs-CZ" sz="2200" dirty="0" err="1" smtClean="0">
                <a:latin typeface="Arial" panose="020B0604020202020204" pitchFamily="34" charset="0"/>
              </a:rPr>
              <a:t>they</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seek</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the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value</a:t>
            </a:r>
            <a:r>
              <a:rPr lang="cs-CZ" altLang="cs-CZ" sz="2200" dirty="0" smtClean="0">
                <a:latin typeface="Arial" panose="020B0604020202020204" pitchFamily="34" charset="0"/>
              </a:rPr>
              <a:t> of a </a:t>
            </a:r>
            <a:r>
              <a:rPr lang="cs-CZ" altLang="cs-CZ" sz="2200" dirty="0" err="1" smtClean="0">
                <a:latin typeface="Arial" panose="020B0604020202020204" pitchFamily="34" charset="0"/>
              </a:rPr>
              <a:t>product</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or</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service</a:t>
            </a:r>
            <a:r>
              <a:rPr lang="cs-CZ" altLang="cs-CZ" sz="2200" dirty="0" smtClean="0">
                <a:latin typeface="Arial" panose="020B0604020202020204" pitchFamily="34" charset="0"/>
              </a:rPr>
              <a:t> – </a:t>
            </a:r>
            <a:r>
              <a:rPr lang="cs-CZ" altLang="cs-CZ" sz="2200" dirty="0" err="1" smtClean="0">
                <a:latin typeface="Arial" panose="020B0604020202020204" pitchFamily="34" charset="0"/>
              </a:rPr>
              <a:t>this</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is</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where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renting</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items</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becomes</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increasingly</a:t>
            </a:r>
            <a:r>
              <a:rPr lang="cs-CZ" altLang="cs-CZ" sz="2200" dirty="0" smtClean="0">
                <a:latin typeface="Arial" panose="020B0604020202020204" pitchFamily="34" charset="0"/>
              </a:rPr>
              <a:t> hot trend (Uber, </a:t>
            </a:r>
            <a:r>
              <a:rPr lang="cs-CZ" altLang="cs-CZ" sz="2200" dirty="0" err="1" smtClean="0">
                <a:latin typeface="Arial" panose="020B0604020202020204" pitchFamily="34" charset="0"/>
              </a:rPr>
              <a:t>AirBnB</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etc</a:t>
            </a:r>
            <a:r>
              <a:rPr lang="cs-CZ" altLang="cs-CZ" sz="2200" dirty="0" smtClean="0">
                <a:latin typeface="Arial" panose="020B0604020202020204" pitchFamily="34" charset="0"/>
              </a:rPr>
              <a:t>.). Rent = </a:t>
            </a:r>
            <a:r>
              <a:rPr lang="cs-CZ" altLang="cs-CZ" sz="2200" dirty="0" err="1" smtClean="0">
                <a:latin typeface="Arial" panose="020B0604020202020204" pitchFamily="34" charset="0"/>
              </a:rPr>
              <a:t>payment</a:t>
            </a:r>
            <a:r>
              <a:rPr lang="cs-CZ" altLang="cs-CZ" sz="2200" dirty="0" smtClean="0">
                <a:latin typeface="Arial" panose="020B0604020202020204" pitchFamily="34" charset="0"/>
              </a:rPr>
              <a:t> made </a:t>
            </a:r>
            <a:r>
              <a:rPr lang="cs-CZ" altLang="cs-CZ" sz="2200" dirty="0" err="1" smtClean="0">
                <a:latin typeface="Arial" panose="020B0604020202020204" pitchFamily="34" charset="0"/>
              </a:rPr>
              <a:t>for</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access</a:t>
            </a:r>
            <a:r>
              <a:rPr lang="cs-CZ" altLang="cs-CZ" sz="2200" dirty="0" smtClean="0">
                <a:latin typeface="Arial" panose="020B0604020202020204" pitchFamily="34" charset="0"/>
              </a:rPr>
              <a:t> to </a:t>
            </a:r>
            <a:r>
              <a:rPr lang="cs-CZ" altLang="cs-CZ" sz="2200" dirty="0" err="1" smtClean="0">
                <a:latin typeface="Arial" panose="020B0604020202020204" pitchFamily="34" charset="0"/>
              </a:rPr>
              <a:t>something</a:t>
            </a:r>
            <a:r>
              <a:rPr lang="cs-CZ" altLang="cs-CZ" sz="2200" dirty="0" smtClean="0">
                <a:latin typeface="Arial" panose="020B0604020202020204" pitchFamily="34" charset="0"/>
              </a:rPr>
              <a:t>. </a:t>
            </a:r>
          </a:p>
          <a:p>
            <a:pPr marL="285750" indent="-285750" eaLnBrk="1" hangingPunct="1">
              <a:spcBef>
                <a:spcPct val="0"/>
              </a:spcBef>
              <a:defRPr/>
            </a:pPr>
            <a:r>
              <a:rPr lang="cs-CZ" altLang="cs-CZ" sz="2200" dirty="0" err="1" smtClean="0">
                <a:latin typeface="Arial" panose="020B0604020202020204" pitchFamily="34" charset="0"/>
              </a:rPr>
              <a:t>Examples</a:t>
            </a:r>
            <a:r>
              <a:rPr lang="cs-CZ" altLang="cs-CZ" sz="2200" dirty="0" smtClean="0">
                <a:latin typeface="Arial" panose="020B0604020202020204" pitchFamily="34" charset="0"/>
              </a:rPr>
              <a:t>:</a:t>
            </a:r>
          </a:p>
          <a:p>
            <a:pPr marL="1028700" lvl="1" eaLnBrk="1" hangingPunct="1">
              <a:spcBef>
                <a:spcPct val="0"/>
              </a:spcBef>
              <a:defRPr/>
            </a:pPr>
            <a:r>
              <a:rPr lang="cs-CZ" altLang="cs-CZ" sz="2000" dirty="0" smtClean="0">
                <a:latin typeface="Arial" panose="020B0604020202020204" pitchFamily="34" charset="0"/>
              </a:rPr>
              <a:t>Rent </a:t>
            </a:r>
            <a:r>
              <a:rPr lang="cs-CZ" altLang="cs-CZ" sz="2000" dirty="0" err="1" smtClean="0">
                <a:latin typeface="Arial" panose="020B0604020202020204" pitchFamily="34" charset="0"/>
              </a:rPr>
              <a:t>space</a:t>
            </a:r>
            <a:r>
              <a:rPr lang="cs-CZ" altLang="cs-CZ" sz="2000" dirty="0" smtClean="0">
                <a:latin typeface="Arial" panose="020B0604020202020204" pitchFamily="34" charset="0"/>
              </a:rPr>
              <a:t> – table in restaurant, </a:t>
            </a:r>
            <a:r>
              <a:rPr lang="cs-CZ" altLang="cs-CZ" sz="2000" dirty="0" err="1" smtClean="0">
                <a:latin typeface="Arial" panose="020B0604020202020204" pitchFamily="34" charset="0"/>
              </a:rPr>
              <a:t>storage</a:t>
            </a:r>
            <a:r>
              <a:rPr lang="cs-CZ" altLang="cs-CZ" sz="2000" dirty="0" smtClean="0">
                <a:latin typeface="Arial" panose="020B0604020202020204" pitchFamily="34" charset="0"/>
              </a:rPr>
              <a:t>, </a:t>
            </a:r>
            <a:r>
              <a:rPr lang="cs-CZ" altLang="cs-CZ" sz="2000" dirty="0" err="1" smtClean="0">
                <a:latin typeface="Arial" panose="020B0604020202020204" pitchFamily="34" charset="0"/>
              </a:rPr>
              <a:t>seat</a:t>
            </a:r>
            <a:r>
              <a:rPr lang="cs-CZ" altLang="cs-CZ" sz="2000" dirty="0" smtClean="0">
                <a:latin typeface="Arial" panose="020B0604020202020204" pitchFamily="34" charset="0"/>
              </a:rPr>
              <a:t> in </a:t>
            </a:r>
            <a:r>
              <a:rPr lang="cs-CZ" altLang="cs-CZ" sz="2000" dirty="0" err="1" smtClean="0">
                <a:latin typeface="Arial" panose="020B0604020202020204" pitchFamily="34" charset="0"/>
              </a:rPr>
              <a:t>aircraft</a:t>
            </a:r>
            <a:r>
              <a:rPr lang="cs-CZ" altLang="cs-CZ" sz="2000" dirty="0" smtClean="0">
                <a:latin typeface="Arial" panose="020B0604020202020204" pitchFamily="34" charset="0"/>
              </a:rPr>
              <a:t>.</a:t>
            </a:r>
          </a:p>
          <a:p>
            <a:pPr marL="1028700" lvl="1" eaLnBrk="1" hangingPunct="1">
              <a:spcBef>
                <a:spcPct val="0"/>
              </a:spcBef>
              <a:defRPr/>
            </a:pPr>
            <a:r>
              <a:rPr lang="cs-CZ" altLang="cs-CZ" sz="2000" dirty="0" smtClean="0">
                <a:latin typeface="Arial" panose="020B0604020202020204" pitchFamily="34" charset="0"/>
              </a:rPr>
              <a:t>Rent </a:t>
            </a:r>
            <a:r>
              <a:rPr lang="cs-CZ" altLang="cs-CZ" sz="2000" dirty="0" err="1" smtClean="0">
                <a:latin typeface="Arial" panose="020B0604020202020204" pitchFamily="34" charset="0"/>
              </a:rPr>
              <a:t>labor</a:t>
            </a:r>
            <a:r>
              <a:rPr lang="cs-CZ" altLang="cs-CZ" sz="2000" dirty="0" smtClean="0">
                <a:latin typeface="Arial" panose="020B0604020202020204" pitchFamily="34" charset="0"/>
              </a:rPr>
              <a:t> – car </a:t>
            </a:r>
            <a:r>
              <a:rPr lang="cs-CZ" altLang="cs-CZ" sz="2000" dirty="0" err="1" smtClean="0">
                <a:latin typeface="Arial" panose="020B0604020202020204" pitchFamily="34" charset="0"/>
              </a:rPr>
              <a:t>repairs</a:t>
            </a:r>
            <a:r>
              <a:rPr lang="cs-CZ" altLang="cs-CZ" sz="2000" dirty="0" smtClean="0">
                <a:latin typeface="Arial" panose="020B0604020202020204" pitchFamily="34" charset="0"/>
              </a:rPr>
              <a:t>, </a:t>
            </a:r>
            <a:r>
              <a:rPr lang="cs-CZ" altLang="cs-CZ" sz="2000" dirty="0" err="1" smtClean="0">
                <a:latin typeface="Arial" panose="020B0604020202020204" pitchFamily="34" charset="0"/>
              </a:rPr>
              <a:t>surgery</a:t>
            </a:r>
            <a:r>
              <a:rPr lang="cs-CZ" altLang="cs-CZ" sz="2000" dirty="0" smtClean="0">
                <a:latin typeface="Arial" panose="020B0604020202020204" pitchFamily="34" charset="0"/>
              </a:rPr>
              <a:t>, </a:t>
            </a:r>
            <a:r>
              <a:rPr lang="cs-CZ" altLang="cs-CZ" sz="2000" dirty="0" err="1" smtClean="0">
                <a:latin typeface="Arial" panose="020B0604020202020204" pitchFamily="34" charset="0"/>
              </a:rPr>
              <a:t>cleaning</a:t>
            </a:r>
            <a:r>
              <a:rPr lang="cs-CZ" altLang="cs-CZ" sz="2000" dirty="0" smtClean="0">
                <a:latin typeface="Arial" panose="020B0604020202020204" pitchFamily="34" charset="0"/>
              </a:rPr>
              <a:t>.</a:t>
            </a:r>
          </a:p>
          <a:p>
            <a:pPr marL="1028700" lvl="1" eaLnBrk="1" hangingPunct="1">
              <a:spcBef>
                <a:spcPct val="0"/>
              </a:spcBef>
              <a:defRPr/>
            </a:pPr>
            <a:r>
              <a:rPr lang="cs-CZ" altLang="cs-CZ" sz="2000" dirty="0" smtClean="0">
                <a:latin typeface="Arial" panose="020B0604020202020204" pitchFamily="34" charset="0"/>
              </a:rPr>
              <a:t>Rent </a:t>
            </a:r>
            <a:r>
              <a:rPr lang="cs-CZ" altLang="cs-CZ" sz="2000" dirty="0" err="1" smtClean="0">
                <a:latin typeface="Arial" panose="020B0604020202020204" pitchFamily="34" charset="0"/>
              </a:rPr>
              <a:t>goods</a:t>
            </a:r>
            <a:r>
              <a:rPr lang="cs-CZ" altLang="cs-CZ" sz="2000" dirty="0" smtClean="0">
                <a:latin typeface="Arial" panose="020B0604020202020204" pitchFamily="34" charset="0"/>
              </a:rPr>
              <a:t> – </a:t>
            </a:r>
            <a:r>
              <a:rPr lang="cs-CZ" altLang="cs-CZ" sz="2000" dirty="0" err="1" smtClean="0">
                <a:latin typeface="Arial" panose="020B0604020202020204" pitchFamily="34" charset="0"/>
              </a:rPr>
              <a:t>boats</a:t>
            </a:r>
            <a:r>
              <a:rPr lang="cs-CZ" altLang="cs-CZ" sz="2000" dirty="0" smtClean="0">
                <a:latin typeface="Arial" panose="020B0604020202020204" pitchFamily="34" charset="0"/>
              </a:rPr>
              <a:t>, </a:t>
            </a:r>
            <a:r>
              <a:rPr lang="cs-CZ" altLang="cs-CZ" sz="2000" dirty="0" err="1" smtClean="0">
                <a:latin typeface="Arial" panose="020B0604020202020204" pitchFamily="34" charset="0"/>
              </a:rPr>
              <a:t>costumes</a:t>
            </a:r>
            <a:r>
              <a:rPr lang="cs-CZ" altLang="cs-CZ" sz="2000" dirty="0" smtClean="0">
                <a:latin typeface="Arial" panose="020B0604020202020204" pitchFamily="34" charset="0"/>
              </a:rPr>
              <a:t>, </a:t>
            </a:r>
            <a:r>
              <a:rPr lang="cs-CZ" altLang="cs-CZ" sz="2000" dirty="0" err="1" smtClean="0">
                <a:latin typeface="Arial" panose="020B0604020202020204" pitchFamily="34" charset="0"/>
              </a:rPr>
              <a:t>cars</a:t>
            </a:r>
            <a:r>
              <a:rPr lang="cs-CZ" altLang="cs-CZ" sz="2000" dirty="0" smtClean="0">
                <a:latin typeface="Arial" panose="020B0604020202020204" pitchFamily="34" charset="0"/>
              </a:rPr>
              <a:t>.</a:t>
            </a:r>
          </a:p>
          <a:p>
            <a:pPr marL="1028700" lvl="1" eaLnBrk="1" hangingPunct="1">
              <a:spcBef>
                <a:spcPct val="0"/>
              </a:spcBef>
              <a:defRPr/>
            </a:pPr>
            <a:r>
              <a:rPr lang="cs-CZ" altLang="cs-CZ" sz="2000" dirty="0" smtClean="0">
                <a:latin typeface="Arial" panose="020B0604020202020204" pitchFamily="34" charset="0"/>
              </a:rPr>
              <a:t>Access to </a:t>
            </a:r>
            <a:r>
              <a:rPr lang="cs-CZ" altLang="cs-CZ" sz="2000" dirty="0" err="1" smtClean="0">
                <a:latin typeface="Arial" panose="020B0604020202020204" pitchFamily="34" charset="0"/>
              </a:rPr>
              <a:t>shared</a:t>
            </a:r>
            <a:r>
              <a:rPr lang="cs-CZ" altLang="cs-CZ" sz="2000" dirty="0" smtClean="0">
                <a:latin typeface="Arial" panose="020B0604020202020204" pitchFamily="34" charset="0"/>
              </a:rPr>
              <a:t> </a:t>
            </a:r>
            <a:r>
              <a:rPr lang="cs-CZ" altLang="cs-CZ" sz="2000" dirty="0" err="1" smtClean="0">
                <a:latin typeface="Arial" panose="020B0604020202020204" pitchFamily="34" charset="0"/>
              </a:rPr>
              <a:t>environment</a:t>
            </a:r>
            <a:r>
              <a:rPr lang="cs-CZ" altLang="cs-CZ" sz="2000" dirty="0" smtClean="0">
                <a:latin typeface="Arial" panose="020B0604020202020204" pitchFamily="34" charset="0"/>
              </a:rPr>
              <a:t> – </a:t>
            </a:r>
            <a:r>
              <a:rPr lang="cs-CZ" altLang="cs-CZ" sz="2000" dirty="0" err="1" smtClean="0">
                <a:latin typeface="Arial" panose="020B0604020202020204" pitchFamily="34" charset="0"/>
              </a:rPr>
              <a:t>museums</a:t>
            </a:r>
            <a:r>
              <a:rPr lang="cs-CZ" altLang="cs-CZ" sz="2000" dirty="0" smtClean="0">
                <a:latin typeface="Arial" panose="020B0604020202020204" pitchFamily="34" charset="0"/>
              </a:rPr>
              <a:t>, </a:t>
            </a:r>
            <a:r>
              <a:rPr lang="cs-CZ" altLang="cs-CZ" sz="2000" dirty="0" err="1" smtClean="0">
                <a:latin typeface="Arial" panose="020B0604020202020204" pitchFamily="34" charset="0"/>
              </a:rPr>
              <a:t>gyms</a:t>
            </a:r>
            <a:r>
              <a:rPr lang="cs-CZ" altLang="cs-CZ" sz="2000" dirty="0" smtClean="0">
                <a:latin typeface="Arial" panose="020B0604020202020204" pitchFamily="34" charset="0"/>
              </a:rPr>
              <a:t>, sport </a:t>
            </a:r>
            <a:r>
              <a:rPr lang="cs-CZ" altLang="cs-CZ" sz="2000" dirty="0" err="1" smtClean="0">
                <a:latin typeface="Arial" panose="020B0604020202020204" pitchFamily="34" charset="0"/>
              </a:rPr>
              <a:t>courses</a:t>
            </a:r>
            <a:r>
              <a:rPr lang="cs-CZ" altLang="cs-CZ" sz="2000" dirty="0" smtClean="0">
                <a:latin typeface="Arial" panose="020B0604020202020204" pitchFamily="34" charset="0"/>
              </a:rPr>
              <a:t>.</a:t>
            </a:r>
          </a:p>
          <a:p>
            <a:pPr marL="1028700" lvl="1" eaLnBrk="1" hangingPunct="1">
              <a:spcBef>
                <a:spcPct val="0"/>
              </a:spcBef>
              <a:defRPr/>
            </a:pPr>
            <a:r>
              <a:rPr lang="cs-CZ" altLang="cs-CZ" sz="2000" dirty="0" smtClean="0">
                <a:latin typeface="Arial" panose="020B0604020202020204" pitchFamily="34" charset="0"/>
              </a:rPr>
              <a:t>Access to </a:t>
            </a:r>
            <a:r>
              <a:rPr lang="cs-CZ" altLang="cs-CZ" sz="2000" dirty="0" err="1" smtClean="0">
                <a:latin typeface="Arial" panose="020B0604020202020204" pitchFamily="34" charset="0"/>
              </a:rPr>
              <a:t>networks</a:t>
            </a:r>
            <a:r>
              <a:rPr lang="cs-CZ" altLang="cs-CZ" sz="2000" dirty="0" smtClean="0">
                <a:latin typeface="Arial" panose="020B0604020202020204" pitchFamily="34" charset="0"/>
              </a:rPr>
              <a:t> – mobile, </a:t>
            </a:r>
            <a:r>
              <a:rPr lang="cs-CZ" altLang="cs-CZ" sz="2000" dirty="0" err="1" smtClean="0">
                <a:latin typeface="Arial" panose="020B0604020202020204" pitchFamily="34" charset="0"/>
              </a:rPr>
              <a:t>banking</a:t>
            </a:r>
            <a:r>
              <a:rPr lang="cs-CZ" altLang="cs-CZ" sz="2000" dirty="0" smtClean="0">
                <a:latin typeface="Arial" panose="020B0604020202020204" pitchFamily="34" charset="0"/>
              </a:rPr>
              <a:t>, </a:t>
            </a:r>
            <a:r>
              <a:rPr lang="cs-CZ" altLang="cs-CZ" sz="2000" dirty="0" err="1" smtClean="0">
                <a:latin typeface="Arial" panose="020B0604020202020204" pitchFamily="34" charset="0"/>
              </a:rPr>
              <a:t>insurance</a:t>
            </a:r>
            <a:r>
              <a:rPr lang="cs-CZ" altLang="cs-CZ" sz="2000" dirty="0" smtClean="0">
                <a:latin typeface="Arial" panose="020B0604020202020204" pitchFamily="34" charset="0"/>
              </a:rPr>
              <a:t>.</a:t>
            </a:r>
            <a:endParaRPr lang="en-US" altLang="cs-CZ" sz="2000" dirty="0">
              <a:latin typeface="Arial" panose="020B0604020202020204" pitchFamily="34" charset="0"/>
            </a:endParaRPr>
          </a:p>
        </p:txBody>
      </p:sp>
    </p:spTree>
    <p:extLst>
      <p:ext uri="{BB962C8B-B14F-4D97-AF65-F5344CB8AC3E}">
        <p14:creationId xmlns:p14="http://schemas.microsoft.com/office/powerpoint/2010/main" val="146438765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CRM and Services in </a:t>
            </a:r>
            <a:r>
              <a:rPr lang="cs-CZ" b="1" dirty="0">
                <a:latin typeface="Arial" pitchFamily="34" charset="0"/>
                <a:cs typeface="Arial" pitchFamily="34" charset="0"/>
              </a:rPr>
              <a:t>IM</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smtClean="0">
                <a:latin typeface="Arial" panose="020B0604020202020204" pitchFamily="34" charset="0"/>
              </a:rPr>
              <a:t>DEFINING CHARACTERISTICS OF SERVICES 1</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449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b="1" dirty="0">
                <a:latin typeface="Arial" panose="020B0604020202020204" pitchFamily="34" charset="0"/>
              </a:rPr>
              <a:t>Intangibility</a:t>
            </a:r>
            <a:r>
              <a:rPr lang="en-US" altLang="cs-CZ" sz="2200" dirty="0">
                <a:latin typeface="Arial" panose="020B0604020202020204" pitchFamily="34" charset="0"/>
              </a:rPr>
              <a:t>: </a:t>
            </a:r>
            <a:r>
              <a:rPr lang="cs-CZ" altLang="cs-CZ" sz="2200" dirty="0" err="1" smtClean="0">
                <a:latin typeface="Arial" panose="020B0604020202020204" pitchFamily="34" charset="0"/>
              </a:rPr>
              <a:t>services</a:t>
            </a:r>
            <a:r>
              <a:rPr lang="en-US" altLang="cs-CZ" sz="2200" dirty="0" smtClean="0">
                <a:latin typeface="Arial" panose="020B0604020202020204" pitchFamily="34" charset="0"/>
              </a:rPr>
              <a:t> </a:t>
            </a:r>
            <a:r>
              <a:rPr lang="en-US" altLang="cs-CZ" sz="2200" dirty="0">
                <a:latin typeface="Arial" panose="020B0604020202020204" pitchFamily="34" charset="0"/>
              </a:rPr>
              <a:t>do not have a physical </a:t>
            </a:r>
            <a:r>
              <a:rPr lang="en-US" altLang="cs-CZ" sz="2200" dirty="0" smtClean="0">
                <a:latin typeface="Arial" panose="020B0604020202020204" pitchFamily="34" charset="0"/>
              </a:rPr>
              <a:t>existence</a:t>
            </a:r>
            <a:r>
              <a:rPr lang="cs-CZ" altLang="cs-CZ" sz="2200" dirty="0" smtClean="0">
                <a:latin typeface="Arial" panose="020B0604020202020204" pitchFamily="34" charset="0"/>
              </a:rPr>
              <a:t>,</a:t>
            </a:r>
            <a:r>
              <a:rPr lang="en-US" altLang="cs-CZ" sz="2200" dirty="0" smtClean="0">
                <a:latin typeface="Arial" panose="020B0604020202020204" pitchFamily="34" charset="0"/>
              </a:rPr>
              <a:t> cannot </a:t>
            </a:r>
            <a:r>
              <a:rPr lang="en-US" altLang="cs-CZ" sz="2200" dirty="0">
                <a:latin typeface="Arial" panose="020B0604020202020204" pitchFamily="34" charset="0"/>
              </a:rPr>
              <a:t>be touched, held, tasted or </a:t>
            </a:r>
            <a:r>
              <a:rPr lang="en-US" altLang="cs-CZ" sz="2200" dirty="0" err="1" smtClean="0">
                <a:latin typeface="Arial" panose="020B0604020202020204" pitchFamily="34" charset="0"/>
              </a:rPr>
              <a:t>smel</a:t>
            </a:r>
            <a:r>
              <a:rPr lang="cs-CZ" altLang="cs-CZ" sz="2200" dirty="0" smtClean="0">
                <a:latin typeface="Arial" panose="020B0604020202020204" pitchFamily="34" charset="0"/>
              </a:rPr>
              <a:t>led</a:t>
            </a:r>
            <a:r>
              <a:rPr lang="en-US" altLang="cs-CZ" sz="2200" dirty="0" smtClean="0">
                <a:latin typeface="Arial" panose="020B0604020202020204" pitchFamily="34" charset="0"/>
              </a:rPr>
              <a:t>. </a:t>
            </a:r>
            <a:r>
              <a:rPr lang="en-US" altLang="cs-CZ" sz="2200" dirty="0">
                <a:latin typeface="Arial" panose="020B0604020202020204" pitchFamily="34" charset="0"/>
              </a:rPr>
              <a:t>This is most defining feature of a service and that which primarily differentiates it from a product. Also, it poses a unique challenge to those engaged in marketing a service as they need to attach tangible attributes to an otherwise intangible offering.</a:t>
            </a:r>
          </a:p>
          <a:p>
            <a:pPr marL="285750" indent="-285750" eaLnBrk="1" hangingPunct="1">
              <a:spcBef>
                <a:spcPct val="0"/>
              </a:spcBef>
              <a:defRPr/>
            </a:pPr>
            <a:r>
              <a:rPr lang="en-US" altLang="cs-CZ" sz="2200" b="1" dirty="0">
                <a:latin typeface="Arial" panose="020B0604020202020204" pitchFamily="34" charset="0"/>
              </a:rPr>
              <a:t>Heterogeneity/Variability</a:t>
            </a:r>
            <a:r>
              <a:rPr lang="en-US" altLang="cs-CZ" sz="2200" dirty="0">
                <a:latin typeface="Arial" panose="020B0604020202020204" pitchFamily="34" charset="0"/>
              </a:rPr>
              <a:t>: </a:t>
            </a:r>
            <a:r>
              <a:rPr lang="en-US" altLang="cs-CZ" sz="2200" dirty="0" smtClean="0">
                <a:latin typeface="Arial" panose="020B0604020202020204" pitchFamily="34" charset="0"/>
              </a:rPr>
              <a:t>each </a:t>
            </a:r>
            <a:r>
              <a:rPr lang="en-US" altLang="cs-CZ" sz="2200" dirty="0">
                <a:latin typeface="Arial" panose="020B0604020202020204" pitchFamily="34" charset="0"/>
              </a:rPr>
              <a:t>service offering is unique and cannot be exactly repeated even by the same service provider. </a:t>
            </a:r>
            <a:r>
              <a:rPr lang="cs-CZ" altLang="cs-CZ" sz="2200" dirty="0" err="1" smtClean="0">
                <a:latin typeface="Arial" panose="020B0604020202020204" pitchFamily="34" charset="0"/>
              </a:rPr>
              <a:t>Each</a:t>
            </a:r>
            <a:r>
              <a:rPr lang="cs-CZ" altLang="cs-CZ" sz="2200" dirty="0" smtClean="0">
                <a:latin typeface="Arial" panose="020B0604020202020204" pitchFamily="34" charset="0"/>
              </a:rPr>
              <a:t> of </a:t>
            </a:r>
            <a:r>
              <a:rPr lang="cs-CZ" altLang="cs-CZ" sz="2200" dirty="0" err="1" smtClean="0">
                <a:latin typeface="Arial" panose="020B0604020202020204" pitchFamily="34" charset="0"/>
              </a:rPr>
              <a:t>our</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employees</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will</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offer</a:t>
            </a:r>
            <a:r>
              <a:rPr lang="cs-CZ" altLang="cs-CZ" sz="2200" dirty="0" smtClean="0">
                <a:latin typeface="Arial" panose="020B0604020202020204" pitchFamily="34" charset="0"/>
              </a:rPr>
              <a:t> a bit </a:t>
            </a:r>
            <a:r>
              <a:rPr lang="cs-CZ" altLang="cs-CZ" sz="2200" dirty="0" err="1" smtClean="0">
                <a:latin typeface="Arial" panose="020B0604020202020204" pitchFamily="34" charset="0"/>
              </a:rPr>
              <a:t>different</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service</a:t>
            </a:r>
            <a:r>
              <a:rPr lang="en-US" altLang="cs-CZ" sz="2200" dirty="0" smtClean="0">
                <a:latin typeface="Arial" panose="020B0604020202020204" pitchFamily="34" charset="0"/>
              </a:rPr>
              <a:t>.</a:t>
            </a:r>
            <a:endParaRPr lang="cs-CZ" altLang="cs-CZ" sz="2200" dirty="0" smtClean="0">
              <a:latin typeface="Arial" panose="020B0604020202020204" pitchFamily="34" charset="0"/>
            </a:endParaRPr>
          </a:p>
          <a:p>
            <a:pPr marL="285750" indent="-285750" eaLnBrk="1" hangingPunct="1">
              <a:spcBef>
                <a:spcPct val="0"/>
              </a:spcBef>
              <a:defRPr/>
            </a:pPr>
            <a:r>
              <a:rPr lang="en-US" altLang="cs-CZ" sz="2200" b="1" dirty="0">
                <a:latin typeface="Arial" panose="020B0604020202020204" pitchFamily="34" charset="0"/>
              </a:rPr>
              <a:t>Perishability</a:t>
            </a:r>
            <a:r>
              <a:rPr lang="en-US" altLang="cs-CZ" sz="2200" dirty="0">
                <a:latin typeface="Arial" panose="020B0604020202020204" pitchFamily="34" charset="0"/>
              </a:rPr>
              <a:t>: </a:t>
            </a:r>
            <a:r>
              <a:rPr lang="en-US" altLang="cs-CZ" sz="2200" dirty="0" smtClean="0">
                <a:latin typeface="Arial" panose="020B0604020202020204" pitchFamily="34" charset="0"/>
              </a:rPr>
              <a:t>cannot </a:t>
            </a:r>
            <a:r>
              <a:rPr lang="en-US" altLang="cs-CZ" sz="2200" dirty="0">
                <a:latin typeface="Arial" panose="020B0604020202020204" pitchFamily="34" charset="0"/>
              </a:rPr>
              <a:t>be stored, saved, returned or resold once they have been used. Once rendered to a customer the service is completely consumed and cannot be delivered to another customer</a:t>
            </a:r>
            <a:r>
              <a:rPr lang="en-US" altLang="cs-CZ" sz="2200" dirty="0" smtClean="0">
                <a:latin typeface="Arial" panose="020B0604020202020204" pitchFamily="34" charset="0"/>
              </a:rPr>
              <a:t>.</a:t>
            </a:r>
            <a:endParaRPr lang="en-US" altLang="cs-CZ" sz="2200" dirty="0">
              <a:latin typeface="Arial" panose="020B0604020202020204" pitchFamily="34" charset="0"/>
            </a:endParaRPr>
          </a:p>
        </p:txBody>
      </p:sp>
    </p:spTree>
    <p:extLst>
      <p:ext uri="{BB962C8B-B14F-4D97-AF65-F5344CB8AC3E}">
        <p14:creationId xmlns:p14="http://schemas.microsoft.com/office/powerpoint/2010/main" val="215362527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CRM and Services in </a:t>
            </a:r>
            <a:r>
              <a:rPr lang="cs-CZ" b="1" dirty="0">
                <a:latin typeface="Arial" pitchFamily="34" charset="0"/>
                <a:cs typeface="Arial" pitchFamily="34" charset="0"/>
              </a:rPr>
              <a:t>IM</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smtClean="0">
                <a:latin typeface="Arial" panose="020B0604020202020204" pitchFamily="34" charset="0"/>
              </a:rPr>
              <a:t>MARKETING MIX IN SERVICES – PHYSICAL EVIDENCE</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48320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cs-CZ" altLang="cs-CZ" sz="2200" dirty="0" err="1" smtClean="0">
                <a:latin typeface="Arial" panose="020B0604020202020204" pitchFamily="34" charset="0"/>
              </a:rPr>
              <a:t>Customers</a:t>
            </a:r>
            <a:r>
              <a:rPr lang="cs-CZ" altLang="cs-CZ" sz="2200" dirty="0">
                <a:latin typeface="Arial" panose="020B0604020202020204" pitchFamily="34" charset="0"/>
              </a:rPr>
              <a:t> </a:t>
            </a:r>
            <a:r>
              <a:rPr lang="cs-CZ" altLang="cs-CZ" sz="2200" dirty="0" err="1" smtClean="0">
                <a:latin typeface="Arial" panose="020B0604020202020204" pitchFamily="34" charset="0"/>
              </a:rPr>
              <a:t>rely</a:t>
            </a:r>
            <a:r>
              <a:rPr lang="cs-CZ" altLang="cs-CZ" sz="2200" dirty="0" smtClean="0">
                <a:latin typeface="Arial" panose="020B0604020202020204" pitchFamily="34" charset="0"/>
              </a:rPr>
              <a:t> on </a:t>
            </a:r>
            <a:r>
              <a:rPr lang="cs-CZ" altLang="cs-CZ" sz="2200" dirty="0" err="1" smtClean="0">
                <a:latin typeface="Arial" panose="020B0604020202020204" pitchFamily="34" charset="0"/>
              </a:rPr>
              <a:t>physical</a:t>
            </a:r>
            <a:r>
              <a:rPr lang="cs-CZ" altLang="cs-CZ" sz="2200" dirty="0" smtClean="0">
                <a:latin typeface="Arial" panose="020B0604020202020204" pitchFamily="34" charset="0"/>
              </a:rPr>
              <a:t> evidence to </a:t>
            </a:r>
            <a:r>
              <a:rPr lang="cs-CZ" altLang="cs-CZ" sz="2200" dirty="0" err="1" smtClean="0">
                <a:latin typeface="Arial" panose="020B0604020202020204" pitchFamily="34" charset="0"/>
              </a:rPr>
              <a:t>evaluate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the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service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beforehand</a:t>
            </a:r>
            <a:r>
              <a:rPr lang="cs-CZ" altLang="cs-CZ" sz="2200" dirty="0" smtClean="0">
                <a:latin typeface="Arial" panose="020B0604020202020204" pitchFamily="34" charset="0"/>
              </a:rPr>
              <a:t>.</a:t>
            </a:r>
          </a:p>
          <a:p>
            <a:pPr marL="285750" indent="-285750" eaLnBrk="1" hangingPunct="1">
              <a:spcBef>
                <a:spcPct val="0"/>
              </a:spcBef>
              <a:defRPr/>
            </a:pPr>
            <a:r>
              <a:rPr lang="en-US" altLang="cs-CZ" sz="2200" dirty="0">
                <a:latin typeface="Arial" panose="020B0604020202020204" pitchFamily="34" charset="0"/>
              </a:rPr>
              <a:t>The physical environment is the space by which you are surrounded when you consume the service. So for a meal this is the restaurant and for a journey it is the aircraft that you travel inside. The physical environment is made up from its ambient conditions; spatial layout and functionality; and signs, symbols, and artefacts (</a:t>
            </a:r>
            <a:r>
              <a:rPr lang="en-US" altLang="cs-CZ" sz="2200" dirty="0" err="1">
                <a:latin typeface="Arial" panose="020B0604020202020204" pitchFamily="34" charset="0"/>
              </a:rPr>
              <a:t>Zeithaml</a:t>
            </a:r>
            <a:r>
              <a:rPr lang="en-US" altLang="cs-CZ" sz="2200" dirty="0">
                <a:latin typeface="Arial" panose="020B0604020202020204" pitchFamily="34" charset="0"/>
              </a:rPr>
              <a:t> 2000).</a:t>
            </a:r>
          </a:p>
          <a:p>
            <a:pPr marL="285750" indent="-285750" eaLnBrk="1" hangingPunct="1">
              <a:spcBef>
                <a:spcPct val="0"/>
              </a:spcBef>
              <a:defRPr/>
            </a:pPr>
            <a:r>
              <a:rPr lang="cs-CZ" altLang="cs-CZ" sz="2200" dirty="0" err="1" smtClean="0">
                <a:latin typeface="Arial" panose="020B0604020202020204" pitchFamily="34" charset="0"/>
              </a:rPr>
              <a:t>Exterior</a:t>
            </a:r>
            <a:r>
              <a:rPr lang="cs-CZ" altLang="cs-CZ" sz="2200" dirty="0" smtClean="0">
                <a:latin typeface="Arial" panose="020B0604020202020204" pitchFamily="34" charset="0"/>
              </a:rPr>
              <a:t> - </a:t>
            </a:r>
            <a:r>
              <a:rPr lang="en-US" altLang="cs-CZ" sz="2200" dirty="0" smtClean="0">
                <a:latin typeface="Arial" panose="020B0604020202020204" pitchFamily="34" charset="0"/>
              </a:rPr>
              <a:t>includes </a:t>
            </a:r>
            <a:r>
              <a:rPr lang="en-US" altLang="cs-CZ" sz="2200" dirty="0">
                <a:latin typeface="Arial" panose="020B0604020202020204" pitchFamily="34" charset="0"/>
              </a:rPr>
              <a:t>the design of the building itself, signage around the building, and parking at the building, how the building is landscaped and the environment that surrounds the building</a:t>
            </a:r>
            <a:r>
              <a:rPr lang="en-US" altLang="cs-CZ" sz="2200" dirty="0" smtClean="0">
                <a:latin typeface="Arial" panose="020B0604020202020204" pitchFamily="34" charset="0"/>
              </a:rPr>
              <a:t>.</a:t>
            </a:r>
            <a:endParaRPr lang="en-US" altLang="cs-CZ" sz="2200" dirty="0">
              <a:latin typeface="Arial" panose="020B0604020202020204" pitchFamily="34" charset="0"/>
            </a:endParaRPr>
          </a:p>
          <a:p>
            <a:pPr marL="285750" indent="-285750" eaLnBrk="1" hangingPunct="1">
              <a:spcBef>
                <a:spcPct val="0"/>
              </a:spcBef>
              <a:defRPr/>
            </a:pPr>
            <a:r>
              <a:rPr lang="cs-CZ" altLang="cs-CZ" sz="2200" dirty="0" err="1" smtClean="0">
                <a:latin typeface="Arial" panose="020B0604020202020204" pitchFamily="34" charset="0"/>
              </a:rPr>
              <a:t>Interior</a:t>
            </a:r>
            <a:r>
              <a:rPr lang="cs-CZ" altLang="cs-CZ" sz="2200" dirty="0" smtClean="0">
                <a:latin typeface="Arial" panose="020B0604020202020204" pitchFamily="34" charset="0"/>
              </a:rPr>
              <a:t> - </a:t>
            </a:r>
            <a:r>
              <a:rPr lang="en-US" altLang="cs-CZ" sz="2200" dirty="0" smtClean="0">
                <a:latin typeface="Arial" panose="020B0604020202020204" pitchFamily="34" charset="0"/>
              </a:rPr>
              <a:t>includes </a:t>
            </a:r>
            <a:r>
              <a:rPr lang="en-US" altLang="cs-CZ" sz="2200" dirty="0">
                <a:latin typeface="Arial" panose="020B0604020202020204" pitchFamily="34" charset="0"/>
              </a:rPr>
              <a:t>the interior design of the facility, how well it is equipped, internal signage, how well the internal environment is laid out, and aspects such as temperature and air conditioning</a:t>
            </a:r>
            <a:r>
              <a:rPr lang="en-US" altLang="cs-CZ" sz="2200" dirty="0" smtClean="0">
                <a:latin typeface="Arial" panose="020B0604020202020204" pitchFamily="34" charset="0"/>
              </a:rPr>
              <a:t>.</a:t>
            </a:r>
            <a:endParaRPr lang="en-US" altLang="cs-CZ" sz="2200" dirty="0">
              <a:latin typeface="Arial" panose="020B0604020202020204" pitchFamily="34" charset="0"/>
            </a:endParaRPr>
          </a:p>
        </p:txBody>
      </p:sp>
    </p:spTree>
    <p:extLst>
      <p:ext uri="{BB962C8B-B14F-4D97-AF65-F5344CB8AC3E}">
        <p14:creationId xmlns:p14="http://schemas.microsoft.com/office/powerpoint/2010/main" val="42604106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CRM and Services in </a:t>
            </a:r>
            <a:r>
              <a:rPr lang="cs-CZ" b="1" dirty="0">
                <a:latin typeface="Arial" pitchFamily="34" charset="0"/>
                <a:cs typeface="Arial" pitchFamily="34" charset="0"/>
              </a:rPr>
              <a:t>IM</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MARKETING MIX IN SERVICES </a:t>
            </a:r>
            <a:r>
              <a:rPr lang="cs-CZ" altLang="cs-CZ" sz="2400" b="1" dirty="0" smtClean="0">
                <a:latin typeface="Arial" panose="020B0604020202020204" pitchFamily="34" charset="0"/>
              </a:rPr>
              <a:t>– PEOPLE</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48013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People are the most important element of any service or </a:t>
            </a:r>
            <a:r>
              <a:rPr lang="en-US" altLang="cs-CZ" sz="2200" dirty="0" smtClean="0">
                <a:latin typeface="Arial" panose="020B0604020202020204" pitchFamily="34" charset="0"/>
              </a:rPr>
              <a:t>experience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Because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services</a:t>
            </a:r>
            <a:r>
              <a:rPr lang="cs-CZ" altLang="cs-CZ" sz="2200" dirty="0" smtClean="0">
                <a:latin typeface="Arial" panose="020B0604020202020204" pitchFamily="34" charset="0"/>
              </a:rPr>
              <a:t> are </a:t>
            </a:r>
            <a:r>
              <a:rPr lang="cs-CZ" altLang="cs-CZ" sz="2200" dirty="0" err="1" smtClean="0">
                <a:latin typeface="Arial" panose="020B0604020202020204" pitchFamily="34" charset="0"/>
              </a:rPr>
              <a:t>produced</a:t>
            </a:r>
            <a:r>
              <a:rPr lang="cs-CZ" altLang="cs-CZ" sz="2200" dirty="0" smtClean="0">
                <a:latin typeface="Arial" panose="020B0604020202020204" pitchFamily="34" charset="0"/>
              </a:rPr>
              <a:t> and </a:t>
            </a:r>
            <a:r>
              <a:rPr lang="cs-CZ" altLang="cs-CZ" sz="2200" dirty="0" err="1" smtClean="0">
                <a:latin typeface="Arial" panose="020B0604020202020204" pitchFamily="34" charset="0"/>
              </a:rPr>
              <a:t>consumed</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at</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the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same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time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at</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the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same</a:t>
            </a:r>
            <a:r>
              <a:rPr lang="cs-CZ" altLang="cs-CZ" sz="2200" dirty="0" smtClean="0">
                <a:latin typeface="Arial" panose="020B0604020202020204" pitchFamily="34" charset="0"/>
              </a:rPr>
              <a:t> place, </a:t>
            </a:r>
            <a:r>
              <a:rPr lang="cs-CZ" altLang="cs-CZ" sz="2200" dirty="0" err="1" smtClean="0">
                <a:latin typeface="Arial" panose="020B0604020202020204" pitchFamily="34" charset="0"/>
              </a:rPr>
              <a:t>the</a:t>
            </a:r>
            <a:r>
              <a:rPr lang="cs-CZ" altLang="cs-CZ" sz="2200" dirty="0" smtClean="0">
                <a:latin typeface="Arial" panose="020B0604020202020204" pitchFamily="34" charset="0"/>
              </a:rPr>
              <a:t> person </a:t>
            </a:r>
            <a:r>
              <a:rPr lang="cs-CZ" altLang="cs-CZ" sz="2200" dirty="0" err="1" smtClean="0">
                <a:latin typeface="Arial" panose="020B0604020202020204" pitchFamily="34" charset="0"/>
              </a:rPr>
              <a:t>deliviring</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them</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is</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important</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The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employee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can</a:t>
            </a:r>
            <a:r>
              <a:rPr lang="cs-CZ" altLang="cs-CZ" sz="2200" dirty="0" smtClean="0">
                <a:latin typeface="Arial" panose="020B0604020202020204" pitchFamily="34" charset="0"/>
              </a:rPr>
              <a:t> make </a:t>
            </a:r>
            <a:r>
              <a:rPr lang="cs-CZ" altLang="cs-CZ" sz="2200" dirty="0" err="1" smtClean="0">
                <a:latin typeface="Arial" panose="020B0604020202020204" pitchFamily="34" charset="0"/>
              </a:rPr>
              <a:t>or</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break</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the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whole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experience</a:t>
            </a:r>
            <a:r>
              <a:rPr lang="cs-CZ" altLang="cs-CZ" sz="2200" dirty="0">
                <a:latin typeface="Arial" panose="020B0604020202020204" pitchFamily="34" charset="0"/>
              </a:rPr>
              <a:t> </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customer</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loyalty</a:t>
            </a:r>
            <a:r>
              <a:rPr lang="cs-CZ" altLang="cs-CZ" sz="2200" dirty="0" smtClean="0">
                <a:latin typeface="Arial" panose="020B0604020202020204" pitchFamily="34" charset="0"/>
              </a:rPr>
              <a:t>.</a:t>
            </a:r>
            <a:r>
              <a:rPr lang="en-US" altLang="cs-CZ" sz="2200" dirty="0" smtClean="0">
                <a:latin typeface="Arial" panose="020B0604020202020204" pitchFamily="34" charset="0"/>
              </a:rPr>
              <a:t> </a:t>
            </a:r>
            <a:endParaRPr lang="en-US" altLang="cs-CZ" sz="2200" dirty="0">
              <a:latin typeface="Arial" panose="020B0604020202020204" pitchFamily="34" charset="0"/>
            </a:endParaRPr>
          </a:p>
          <a:p>
            <a:pPr marL="285750" indent="-285750" eaLnBrk="1" hangingPunct="1">
              <a:spcBef>
                <a:spcPct val="0"/>
              </a:spcBef>
              <a:defRPr/>
            </a:pPr>
            <a:r>
              <a:rPr lang="cs-CZ" altLang="cs-CZ" sz="2200" dirty="0" smtClean="0">
                <a:latin typeface="Arial" panose="020B0604020202020204" pitchFamily="34" charset="0"/>
              </a:rPr>
              <a:t>P</a:t>
            </a:r>
            <a:r>
              <a:rPr lang="en-US" altLang="cs-CZ" sz="2200" dirty="0" err="1" smtClean="0">
                <a:latin typeface="Arial" panose="020B0604020202020204" pitchFamily="34" charset="0"/>
              </a:rPr>
              <a:t>eople</a:t>
            </a:r>
            <a:r>
              <a:rPr lang="en-US" altLang="cs-CZ" sz="2200" dirty="0" smtClean="0">
                <a:latin typeface="Arial" panose="020B0604020202020204" pitchFamily="34" charset="0"/>
              </a:rPr>
              <a:t> </a:t>
            </a:r>
            <a:r>
              <a:rPr lang="cs-CZ" altLang="cs-CZ" sz="2200" dirty="0" err="1" smtClean="0">
                <a:latin typeface="Arial" panose="020B0604020202020204" pitchFamily="34" charset="0"/>
              </a:rPr>
              <a:t>tend</a:t>
            </a:r>
            <a:r>
              <a:rPr lang="cs-CZ" altLang="cs-CZ" sz="2200" dirty="0" smtClean="0">
                <a:latin typeface="Arial" panose="020B0604020202020204" pitchFamily="34" charset="0"/>
              </a:rPr>
              <a:t> to </a:t>
            </a:r>
            <a:r>
              <a:rPr lang="en-US" altLang="cs-CZ" sz="2200" dirty="0" smtClean="0">
                <a:latin typeface="Arial" panose="020B0604020202020204" pitchFamily="34" charset="0"/>
              </a:rPr>
              <a:t>buy </a:t>
            </a:r>
            <a:r>
              <a:rPr lang="en-US" altLang="cs-CZ" sz="2200" dirty="0">
                <a:latin typeface="Arial" panose="020B0604020202020204" pitchFamily="34" charset="0"/>
              </a:rPr>
              <a:t>from people </a:t>
            </a:r>
            <a:r>
              <a:rPr lang="en-US" altLang="cs-CZ" sz="2200" dirty="0" smtClean="0">
                <a:latin typeface="Arial" panose="020B0604020202020204" pitchFamily="34" charset="0"/>
              </a:rPr>
              <a:t>they like</a:t>
            </a:r>
            <a:r>
              <a:rPr lang="cs-CZ" altLang="cs-CZ" sz="2200" dirty="0" smtClean="0">
                <a:latin typeface="Arial" panose="020B0604020202020204" pitchFamily="34" charset="0"/>
              </a:rPr>
              <a:t> (a</a:t>
            </a:r>
            <a:r>
              <a:rPr lang="en-US" altLang="cs-CZ" sz="2200" dirty="0" err="1" smtClean="0">
                <a:latin typeface="Arial" panose="020B0604020202020204" pitchFamily="34" charset="0"/>
              </a:rPr>
              <a:t>ttitude</a:t>
            </a:r>
            <a:r>
              <a:rPr lang="en-US" altLang="cs-CZ" sz="2200" dirty="0">
                <a:latin typeface="Arial" panose="020B0604020202020204" pitchFamily="34" charset="0"/>
              </a:rPr>
              <a:t>, </a:t>
            </a:r>
            <a:r>
              <a:rPr lang="en-US" altLang="cs-CZ" sz="2200" dirty="0" smtClean="0">
                <a:latin typeface="Arial" panose="020B0604020202020204" pitchFamily="34" charset="0"/>
              </a:rPr>
              <a:t>skills</a:t>
            </a:r>
            <a:r>
              <a:rPr lang="cs-CZ" altLang="cs-CZ" sz="2200" dirty="0" smtClean="0">
                <a:latin typeface="Arial" panose="020B0604020202020204" pitchFamily="34" charset="0"/>
              </a:rPr>
              <a:t>,</a:t>
            </a:r>
            <a:r>
              <a:rPr lang="en-US" altLang="cs-CZ" sz="2200" dirty="0" smtClean="0">
                <a:latin typeface="Arial" panose="020B0604020202020204" pitchFamily="34" charset="0"/>
              </a:rPr>
              <a:t> appearance</a:t>
            </a:r>
            <a:r>
              <a:rPr lang="cs-CZ" altLang="cs-CZ" sz="2200" dirty="0" smtClean="0">
                <a:latin typeface="Arial" panose="020B0604020202020204" pitchFamily="34" charset="0"/>
              </a:rPr>
              <a:t>)</a:t>
            </a:r>
            <a:r>
              <a:rPr lang="en-US" altLang="cs-CZ" sz="2200" dirty="0" smtClean="0">
                <a:latin typeface="Arial" panose="020B0604020202020204" pitchFamily="34" charset="0"/>
              </a:rPr>
              <a:t>. </a:t>
            </a: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People in Marketing of Services are:</a:t>
            </a:r>
          </a:p>
          <a:p>
            <a:pPr marL="1028700" lvl="1" eaLnBrk="1" hangingPunct="1">
              <a:spcBef>
                <a:spcPct val="0"/>
              </a:spcBef>
              <a:defRPr/>
            </a:pPr>
            <a:r>
              <a:rPr lang="en-US" altLang="cs-CZ" sz="2000" dirty="0">
                <a:latin typeface="Arial" panose="020B0604020202020204" pitchFamily="34" charset="0"/>
              </a:rPr>
              <a:t>Employees</a:t>
            </a:r>
          </a:p>
          <a:p>
            <a:pPr marL="1428750" lvl="2" eaLnBrk="1" hangingPunct="1">
              <a:spcBef>
                <a:spcPct val="0"/>
              </a:spcBef>
              <a:defRPr/>
            </a:pPr>
            <a:r>
              <a:rPr lang="en-US" altLang="cs-CZ" sz="1800" dirty="0">
                <a:latin typeface="Arial" panose="020B0604020202020204" pitchFamily="34" charset="0"/>
              </a:rPr>
              <a:t>Front </a:t>
            </a:r>
            <a:r>
              <a:rPr lang="en-US" altLang="cs-CZ" sz="1800" dirty="0" smtClean="0">
                <a:latin typeface="Arial" panose="020B0604020202020204" pitchFamily="34" charset="0"/>
              </a:rPr>
              <a:t>office</a:t>
            </a:r>
            <a:r>
              <a:rPr lang="cs-CZ" altLang="cs-CZ" sz="1800" dirty="0" smtClean="0">
                <a:latin typeface="Arial" panose="020B0604020202020204" pitchFamily="34" charset="0"/>
              </a:rPr>
              <a:t>.</a:t>
            </a:r>
            <a:endParaRPr lang="en-US" altLang="cs-CZ" sz="1800" dirty="0">
              <a:latin typeface="Arial" panose="020B0604020202020204" pitchFamily="34" charset="0"/>
            </a:endParaRPr>
          </a:p>
          <a:p>
            <a:pPr marL="1428750" lvl="2" eaLnBrk="1" hangingPunct="1">
              <a:spcBef>
                <a:spcPct val="0"/>
              </a:spcBef>
              <a:defRPr/>
            </a:pPr>
            <a:r>
              <a:rPr lang="en-US" altLang="cs-CZ" sz="1800" dirty="0">
                <a:latin typeface="Arial" panose="020B0604020202020204" pitchFamily="34" charset="0"/>
              </a:rPr>
              <a:t>Back </a:t>
            </a:r>
            <a:r>
              <a:rPr lang="en-US" altLang="cs-CZ" sz="1800" dirty="0" smtClean="0">
                <a:latin typeface="Arial" panose="020B0604020202020204" pitchFamily="34" charset="0"/>
              </a:rPr>
              <a:t>office</a:t>
            </a:r>
            <a:r>
              <a:rPr lang="cs-CZ" altLang="cs-CZ" sz="1800" dirty="0" smtClean="0">
                <a:latin typeface="Arial" panose="020B0604020202020204" pitchFamily="34" charset="0"/>
              </a:rPr>
              <a:t>.</a:t>
            </a:r>
            <a:endParaRPr lang="en-US" altLang="cs-CZ" sz="1800" dirty="0">
              <a:latin typeface="Arial" panose="020B0604020202020204" pitchFamily="34" charset="0"/>
            </a:endParaRPr>
          </a:p>
          <a:p>
            <a:pPr marL="1028700" lvl="1" eaLnBrk="1" hangingPunct="1">
              <a:spcBef>
                <a:spcPct val="0"/>
              </a:spcBef>
              <a:defRPr/>
            </a:pPr>
            <a:r>
              <a:rPr lang="en-US" altLang="cs-CZ" sz="2000" dirty="0">
                <a:latin typeface="Arial" panose="020B0604020202020204" pitchFamily="34" charset="0"/>
              </a:rPr>
              <a:t>Customers</a:t>
            </a:r>
          </a:p>
          <a:p>
            <a:pPr marL="1428750" lvl="2" eaLnBrk="1" hangingPunct="1">
              <a:spcBef>
                <a:spcPct val="0"/>
              </a:spcBef>
              <a:defRPr/>
            </a:pPr>
            <a:r>
              <a:rPr lang="en-US" altLang="cs-CZ" sz="1800" dirty="0" smtClean="0">
                <a:latin typeface="Arial" panose="020B0604020202020204" pitchFamily="34" charset="0"/>
              </a:rPr>
              <a:t>Co-producer</a:t>
            </a:r>
            <a:r>
              <a:rPr lang="cs-CZ" altLang="cs-CZ" sz="1800" dirty="0" smtClean="0">
                <a:latin typeface="Arial" panose="020B0604020202020204" pitchFamily="34" charset="0"/>
              </a:rPr>
              <a:t>.</a:t>
            </a:r>
            <a:endParaRPr lang="en-US" altLang="cs-CZ" sz="1800" dirty="0">
              <a:latin typeface="Arial" panose="020B0604020202020204" pitchFamily="34" charset="0"/>
            </a:endParaRPr>
          </a:p>
          <a:p>
            <a:pPr marL="1428750" lvl="2" eaLnBrk="1" hangingPunct="1">
              <a:spcBef>
                <a:spcPct val="0"/>
              </a:spcBef>
              <a:defRPr/>
            </a:pPr>
            <a:r>
              <a:rPr lang="en-US" altLang="cs-CZ" sz="1800" dirty="0" smtClean="0">
                <a:latin typeface="Arial" panose="020B0604020202020204" pitchFamily="34" charset="0"/>
              </a:rPr>
              <a:t>User</a:t>
            </a:r>
            <a:r>
              <a:rPr lang="cs-CZ" altLang="cs-CZ" sz="1800" dirty="0" smtClean="0">
                <a:latin typeface="Arial" panose="020B0604020202020204" pitchFamily="34" charset="0"/>
              </a:rPr>
              <a:t>.</a:t>
            </a:r>
            <a:endParaRPr lang="en-US" altLang="cs-CZ" sz="1800" dirty="0">
              <a:latin typeface="Arial" panose="020B0604020202020204" pitchFamily="34" charset="0"/>
            </a:endParaRPr>
          </a:p>
          <a:p>
            <a:pPr marL="1428750" lvl="2" eaLnBrk="1" hangingPunct="1">
              <a:spcBef>
                <a:spcPct val="0"/>
              </a:spcBef>
              <a:defRPr/>
            </a:pPr>
            <a:r>
              <a:rPr lang="en-US" altLang="cs-CZ" sz="1800" dirty="0">
                <a:latin typeface="Arial" panose="020B0604020202020204" pitchFamily="34" charset="0"/>
              </a:rPr>
              <a:t>Information spreader – Word of Mouth (viral</a:t>
            </a:r>
            <a:r>
              <a:rPr lang="en-US" altLang="cs-CZ" sz="1800" dirty="0" smtClean="0">
                <a:latin typeface="Arial" panose="020B0604020202020204" pitchFamily="34" charset="0"/>
              </a:rPr>
              <a:t>)</a:t>
            </a:r>
            <a:r>
              <a:rPr lang="cs-CZ" altLang="cs-CZ" sz="1800" dirty="0" smtClean="0">
                <a:latin typeface="Arial" panose="020B0604020202020204" pitchFamily="34" charset="0"/>
              </a:rPr>
              <a:t>.</a:t>
            </a:r>
            <a:endParaRPr lang="en-US" altLang="cs-CZ" sz="1600" dirty="0">
              <a:latin typeface="Arial" panose="020B0604020202020204" pitchFamily="34" charset="0"/>
            </a:endParaRPr>
          </a:p>
        </p:txBody>
      </p:sp>
    </p:spTree>
    <p:extLst>
      <p:ext uri="{BB962C8B-B14F-4D97-AF65-F5344CB8AC3E}">
        <p14:creationId xmlns:p14="http://schemas.microsoft.com/office/powerpoint/2010/main" val="59492366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CRM and Services in </a:t>
            </a:r>
            <a:r>
              <a:rPr lang="cs-CZ" b="1" dirty="0">
                <a:latin typeface="Arial" pitchFamily="34" charset="0"/>
                <a:cs typeface="Arial" pitchFamily="34" charset="0"/>
              </a:rPr>
              <a:t>IM</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MARKETING MIX IN SERVICES </a:t>
            </a:r>
            <a:r>
              <a:rPr lang="cs-CZ" altLang="cs-CZ" sz="2400" b="1" dirty="0" smtClean="0">
                <a:latin typeface="Arial" panose="020B0604020202020204" pitchFamily="34" charset="0"/>
              </a:rPr>
              <a:t>– PROCESSES</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5232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cs-CZ" altLang="cs-CZ" sz="2200" dirty="0" err="1" smtClean="0">
                <a:latin typeface="Arial" panose="020B0604020202020204" pitchFamily="34" charset="0"/>
              </a:rPr>
              <a:t>Process</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is</a:t>
            </a:r>
            <a:r>
              <a:rPr lang="cs-CZ" altLang="cs-CZ" sz="2200" dirty="0" smtClean="0">
                <a:latin typeface="Arial" panose="020B0604020202020204" pitchFamily="34" charset="0"/>
              </a:rPr>
              <a:t> a step by step </a:t>
            </a:r>
            <a:r>
              <a:rPr lang="cs-CZ" altLang="cs-CZ" sz="2200" dirty="0" err="1" smtClean="0">
                <a:latin typeface="Arial" panose="020B0604020202020204" pitchFamily="34" charset="0"/>
              </a:rPr>
              <a:t>guide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how</a:t>
            </a:r>
            <a:r>
              <a:rPr lang="cs-CZ" altLang="cs-CZ" sz="2200" dirty="0" smtClean="0">
                <a:latin typeface="Arial" panose="020B0604020202020204" pitchFamily="34" charset="0"/>
              </a:rPr>
              <a:t> a </a:t>
            </a:r>
            <a:r>
              <a:rPr lang="cs-CZ" altLang="cs-CZ" sz="2200" dirty="0" err="1" smtClean="0">
                <a:latin typeface="Arial" panose="020B0604020202020204" pitchFamily="34" charset="0"/>
              </a:rPr>
              <a:t>certain</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activity</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should</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be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delivered</a:t>
            </a:r>
            <a:r>
              <a:rPr lang="en-US" altLang="cs-CZ" sz="2200" dirty="0" smtClean="0">
                <a:latin typeface="Arial" panose="020B0604020202020204" pitchFamily="34" charset="0"/>
              </a:rPr>
              <a:t>.</a:t>
            </a:r>
            <a:r>
              <a:rPr lang="en-US" altLang="cs-CZ" sz="2200" dirty="0">
                <a:latin typeface="Arial" panose="020B0604020202020204" pitchFamily="34" charset="0"/>
              </a:rPr>
              <a:t> </a:t>
            </a:r>
            <a:r>
              <a:rPr lang="cs-CZ" altLang="cs-CZ" sz="2200" dirty="0" smtClean="0">
                <a:latin typeface="Arial" panose="020B0604020202020204" pitchFamily="34" charset="0"/>
              </a:rPr>
              <a:t>In </a:t>
            </a:r>
            <a:r>
              <a:rPr lang="cs-CZ" altLang="cs-CZ" sz="2200" dirty="0" err="1" smtClean="0">
                <a:latin typeface="Arial" panose="020B0604020202020204" pitchFamily="34" charset="0"/>
              </a:rPr>
              <a:t>services</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it</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is</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important</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because</a:t>
            </a:r>
            <a:r>
              <a:rPr lang="cs-CZ" altLang="cs-CZ" sz="2200" dirty="0" smtClean="0">
                <a:latin typeface="Arial" panose="020B0604020202020204" pitchFamily="34" charset="0"/>
              </a:rPr>
              <a:t> of </a:t>
            </a:r>
            <a:r>
              <a:rPr lang="cs-CZ" altLang="cs-CZ" sz="2200" dirty="0" err="1" smtClean="0">
                <a:latin typeface="Arial" panose="020B0604020202020204" pitchFamily="34" charset="0"/>
              </a:rPr>
              <a:t>the</a:t>
            </a:r>
            <a:r>
              <a:rPr lang="cs-CZ" altLang="cs-CZ" sz="2200" dirty="0" smtClean="0">
                <a:latin typeface="Arial" panose="020B0604020202020204" pitchFamily="34" charset="0"/>
              </a:rPr>
              <a:t> homogenity – </a:t>
            </a:r>
            <a:r>
              <a:rPr lang="cs-CZ" altLang="cs-CZ" sz="2200" dirty="0" err="1" smtClean="0">
                <a:latin typeface="Arial" panose="020B0604020202020204" pitchFamily="34" charset="0"/>
              </a:rPr>
              <a:t>if</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we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have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good</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process</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guidlines</a:t>
            </a:r>
            <a:r>
              <a:rPr lang="cs-CZ" altLang="cs-CZ" sz="2200" dirty="0">
                <a:latin typeface="Arial" panose="020B0604020202020204" pitchFamily="34" charset="0"/>
              </a:rPr>
              <a:t> </a:t>
            </a:r>
            <a:r>
              <a:rPr lang="cs-CZ" altLang="cs-CZ" sz="2200" dirty="0" err="1" smtClean="0">
                <a:latin typeface="Arial" panose="020B0604020202020204" pitchFamily="34" charset="0"/>
              </a:rPr>
              <a:t>our</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employees</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can</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deliver</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our</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service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every</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time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the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same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Example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would</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be</a:t>
            </a:r>
            <a:r>
              <a:rPr lang="cs-CZ" altLang="cs-CZ" sz="2200" dirty="0" smtClean="0">
                <a:latin typeface="Arial" panose="020B0604020202020204" pitchFamily="34" charset="0"/>
              </a:rPr>
              <a:t> a </a:t>
            </a:r>
            <a:r>
              <a:rPr lang="cs-CZ" altLang="cs-CZ" sz="2200" dirty="0" err="1" smtClean="0">
                <a:latin typeface="Arial" panose="020B0604020202020204" pitchFamily="34" charset="0"/>
              </a:rPr>
              <a:t>process</a:t>
            </a:r>
            <a:r>
              <a:rPr lang="cs-CZ" altLang="cs-CZ" sz="2200" dirty="0" smtClean="0">
                <a:latin typeface="Arial" panose="020B0604020202020204" pitchFamily="34" charset="0"/>
              </a:rPr>
              <a:t> in a restaurant – </a:t>
            </a:r>
            <a:r>
              <a:rPr lang="cs-CZ" altLang="cs-CZ" sz="2200" dirty="0" err="1" smtClean="0">
                <a:latin typeface="Arial" panose="020B0604020202020204" pitchFamily="34" charset="0"/>
              </a:rPr>
              <a:t>greeting</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taking</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order</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delivering</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drinks</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delivering</a:t>
            </a:r>
            <a:r>
              <a:rPr lang="cs-CZ" altLang="cs-CZ" sz="2200" dirty="0" smtClean="0">
                <a:latin typeface="Arial" panose="020B0604020202020204" pitchFamily="34" charset="0"/>
              </a:rPr>
              <a:t> food, </a:t>
            </a:r>
            <a:r>
              <a:rPr lang="cs-CZ" altLang="cs-CZ" sz="2200" dirty="0" err="1" smtClean="0">
                <a:latin typeface="Arial" panose="020B0604020202020204" pitchFamily="34" charset="0"/>
              </a:rPr>
              <a:t>constant</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smiles</a:t>
            </a:r>
            <a:r>
              <a:rPr lang="cs-CZ" altLang="cs-CZ" sz="2200" dirty="0" smtClean="0">
                <a:latin typeface="Arial" panose="020B0604020202020204" pitchFamily="34" charset="0"/>
              </a:rPr>
              <a:t> and </a:t>
            </a:r>
            <a:r>
              <a:rPr lang="cs-CZ" altLang="cs-CZ" sz="2200" dirty="0" err="1" smtClean="0">
                <a:latin typeface="Arial" panose="020B0604020202020204" pitchFamily="34" charset="0"/>
              </a:rPr>
              <a:t>checking</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whether</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everything</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is</a:t>
            </a:r>
            <a:r>
              <a:rPr lang="cs-CZ" altLang="cs-CZ" sz="2200" dirty="0" smtClean="0">
                <a:latin typeface="Arial" panose="020B0604020202020204" pitchFamily="34" charset="0"/>
              </a:rPr>
              <a:t> OK, </a:t>
            </a:r>
            <a:r>
              <a:rPr lang="cs-CZ" altLang="cs-CZ" sz="2200" dirty="0" err="1" smtClean="0">
                <a:latin typeface="Arial" panose="020B0604020202020204" pitchFamily="34" charset="0"/>
              </a:rPr>
              <a:t>payment</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greeting</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bye</a:t>
            </a:r>
            <a:r>
              <a:rPr lang="en-US" altLang="cs-CZ" sz="2200" dirty="0" smtClean="0">
                <a:latin typeface="Arial" panose="020B0604020202020204" pitchFamily="34" charset="0"/>
              </a:rPr>
              <a:t>.</a:t>
            </a:r>
            <a:endParaRPr lang="cs-CZ" altLang="cs-CZ" sz="2200" dirty="0">
              <a:latin typeface="Arial" panose="020B0604020202020204" pitchFamily="34" charset="0"/>
            </a:endParaRPr>
          </a:p>
          <a:p>
            <a:pPr marL="1028700" lvl="1" eaLnBrk="1" hangingPunct="1">
              <a:spcBef>
                <a:spcPct val="0"/>
              </a:spcBef>
              <a:defRPr/>
            </a:pPr>
            <a:r>
              <a:rPr lang="en-US" altLang="cs-CZ" sz="2000" dirty="0">
                <a:latin typeface="Arial" panose="020B0604020202020204" pitchFamily="34" charset="0"/>
              </a:rPr>
              <a:t>Mass process – very simple, low interaction, high </a:t>
            </a:r>
            <a:r>
              <a:rPr lang="en-US" altLang="cs-CZ" sz="2000" dirty="0" err="1">
                <a:latin typeface="Arial" panose="020B0604020202020204" pitchFamily="34" charset="0"/>
              </a:rPr>
              <a:t>standardisation</a:t>
            </a:r>
            <a:r>
              <a:rPr lang="en-US" altLang="cs-CZ" sz="2000" dirty="0">
                <a:latin typeface="Arial" panose="020B0604020202020204" pitchFamily="34" charset="0"/>
              </a:rPr>
              <a:t>. </a:t>
            </a:r>
          </a:p>
          <a:p>
            <a:pPr marL="1028700" lvl="1" eaLnBrk="1" hangingPunct="1">
              <a:spcBef>
                <a:spcPct val="0"/>
              </a:spcBef>
              <a:defRPr/>
            </a:pPr>
            <a:r>
              <a:rPr lang="en-US" altLang="cs-CZ" sz="2000" dirty="0">
                <a:latin typeface="Arial" panose="020B0604020202020204" pitchFamily="34" charset="0"/>
              </a:rPr>
              <a:t>Customer-tailored process – average level of interaction, high adaptation.</a:t>
            </a:r>
          </a:p>
          <a:p>
            <a:pPr marL="1028700" lvl="1" eaLnBrk="1" hangingPunct="1">
              <a:spcBef>
                <a:spcPct val="0"/>
              </a:spcBef>
              <a:defRPr/>
            </a:pPr>
            <a:r>
              <a:rPr lang="en-US" altLang="cs-CZ" sz="2000" dirty="0">
                <a:latin typeface="Arial" panose="020B0604020202020204" pitchFamily="34" charset="0"/>
              </a:rPr>
              <a:t>Professional process – high interaction, needs high level of supplier specialization. </a:t>
            </a:r>
          </a:p>
          <a:p>
            <a:pPr marL="1028700" lvl="1" eaLnBrk="1" hangingPunct="1">
              <a:spcBef>
                <a:spcPct val="0"/>
              </a:spcBef>
              <a:defRPr/>
            </a:pPr>
            <a:r>
              <a:rPr lang="en-US" altLang="cs-CZ" sz="2000" dirty="0" smtClean="0">
                <a:latin typeface="Arial" panose="020B0604020202020204" pitchFamily="34" charset="0"/>
              </a:rPr>
              <a:t>Industrialization </a:t>
            </a:r>
            <a:r>
              <a:rPr lang="en-US" altLang="cs-CZ" sz="2000" dirty="0">
                <a:latin typeface="Arial" panose="020B0604020202020204" pitchFamily="34" charset="0"/>
              </a:rPr>
              <a:t>of processes – trend of narrowing down the process and make it available through electronic means of distribution. </a:t>
            </a:r>
            <a:r>
              <a:rPr lang="en-US" altLang="cs-CZ" sz="2000" dirty="0" smtClean="0">
                <a:latin typeface="Arial" panose="020B0604020202020204" pitchFamily="34" charset="0"/>
              </a:rPr>
              <a:t> </a:t>
            </a:r>
            <a:endParaRPr lang="en-US" altLang="cs-CZ" sz="2000" dirty="0">
              <a:latin typeface="Arial" panose="020B0604020202020204" pitchFamily="34" charset="0"/>
            </a:endParaRPr>
          </a:p>
        </p:txBody>
      </p:sp>
    </p:spTree>
    <p:extLst>
      <p:ext uri="{BB962C8B-B14F-4D97-AF65-F5344CB8AC3E}">
        <p14:creationId xmlns:p14="http://schemas.microsoft.com/office/powerpoint/2010/main" val="11267339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CRM and Services in </a:t>
            </a:r>
            <a:r>
              <a:rPr lang="cs-CZ" b="1" dirty="0" smtClean="0">
                <a:latin typeface="Arial" pitchFamily="34" charset="0"/>
                <a:cs typeface="Arial" pitchFamily="34" charset="0"/>
              </a:rPr>
              <a:t>IM</a:t>
            </a:r>
            <a:endParaRPr lang="en-GB" b="1" dirty="0">
              <a:latin typeface="Arial" pitchFamily="34" charset="0"/>
              <a:cs typeface="Arial" pitchFamily="34" charset="0"/>
            </a:endParaRPr>
          </a:p>
        </p:txBody>
      </p:sp>
      <p:sp>
        <p:nvSpPr>
          <p:cNvPr id="3077" name="TextovéPole 8"/>
          <p:cNvSpPr txBox="1">
            <a:spLocks noChangeArrowheads="1"/>
          </p:cNvSpPr>
          <p:nvPr/>
        </p:nvSpPr>
        <p:spPr bwMode="auto">
          <a:xfrm>
            <a:off x="338138" y="720725"/>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defRPr/>
            </a:pPr>
            <a:r>
              <a:rPr lang="en-GB" altLang="cs-CZ" sz="2400" b="1" cap="all" dirty="0" smtClean="0">
                <a:latin typeface="Arial" panose="020B0604020202020204" pitchFamily="34" charset="0"/>
              </a:rPr>
              <a:t>Outline of the lecture </a:t>
            </a:r>
          </a:p>
        </p:txBody>
      </p:sp>
      <p:sp>
        <p:nvSpPr>
          <p:cNvPr id="3078" name="TextovéPole 10"/>
          <p:cNvSpPr txBox="1">
            <a:spLocks noChangeArrowheads="1"/>
          </p:cNvSpPr>
          <p:nvPr/>
        </p:nvSpPr>
        <p:spPr bwMode="auto">
          <a:xfrm>
            <a:off x="320675" y="1551722"/>
            <a:ext cx="8477250" cy="2123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 typeface="+mj-lt"/>
              <a:buAutoNum type="arabicPeriod"/>
              <a:defRPr/>
            </a:pPr>
            <a:r>
              <a:rPr lang="cs-CZ" altLang="cs-CZ" sz="2200" dirty="0" smtClean="0">
                <a:latin typeface="Arial" panose="020B0604020202020204" pitchFamily="34" charset="0"/>
              </a:rPr>
              <a:t>CRM – </a:t>
            </a:r>
            <a:r>
              <a:rPr lang="cs-CZ" altLang="cs-CZ" sz="2200" dirty="0" err="1" smtClean="0">
                <a:latin typeface="Arial" panose="020B0604020202020204" pitchFamily="34" charset="0"/>
              </a:rPr>
              <a:t>Customer</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Relationship</a:t>
            </a:r>
            <a:r>
              <a:rPr lang="cs-CZ" altLang="cs-CZ" sz="2200" dirty="0" smtClean="0">
                <a:latin typeface="Arial" panose="020B0604020202020204" pitchFamily="34" charset="0"/>
              </a:rPr>
              <a:t> Management.</a:t>
            </a:r>
          </a:p>
          <a:p>
            <a:pPr eaLnBrk="1" hangingPunct="1">
              <a:spcBef>
                <a:spcPct val="0"/>
              </a:spcBef>
              <a:buFont typeface="+mj-lt"/>
              <a:buAutoNum type="arabicPeriod"/>
              <a:defRPr/>
            </a:pPr>
            <a:endParaRPr lang="cs-CZ" altLang="cs-CZ" sz="2200" dirty="0">
              <a:latin typeface="Arial" panose="020B0604020202020204" pitchFamily="34" charset="0"/>
            </a:endParaRPr>
          </a:p>
          <a:p>
            <a:pPr eaLnBrk="1" hangingPunct="1">
              <a:spcBef>
                <a:spcPct val="0"/>
              </a:spcBef>
              <a:buFont typeface="+mj-lt"/>
              <a:buAutoNum type="arabicPeriod"/>
              <a:defRPr/>
            </a:pPr>
            <a:r>
              <a:rPr lang="cs-CZ" altLang="cs-CZ" sz="2200" dirty="0" err="1" smtClean="0">
                <a:latin typeface="Arial" panose="020B0604020202020204" pitchFamily="34" charset="0"/>
              </a:rPr>
              <a:t>Services</a:t>
            </a:r>
            <a:r>
              <a:rPr lang="cs-CZ" altLang="cs-CZ" sz="2200" dirty="0" smtClean="0">
                <a:latin typeface="Arial" panose="020B0604020202020204" pitchFamily="34" charset="0"/>
              </a:rPr>
              <a:t> in </a:t>
            </a:r>
            <a:r>
              <a:rPr lang="cs-CZ" altLang="cs-CZ" sz="2200" dirty="0">
                <a:latin typeface="Arial" panose="020B0604020202020204" pitchFamily="34" charset="0"/>
              </a:rPr>
              <a:t>I</a:t>
            </a:r>
            <a:r>
              <a:rPr lang="cs-CZ" altLang="cs-CZ" sz="2200" dirty="0" smtClean="0">
                <a:latin typeface="Arial" panose="020B0604020202020204" pitchFamily="34" charset="0"/>
              </a:rPr>
              <a:t>nternational </a:t>
            </a:r>
            <a:r>
              <a:rPr lang="cs-CZ" altLang="cs-CZ" sz="2200" dirty="0">
                <a:latin typeface="Arial" panose="020B0604020202020204" pitchFamily="34" charset="0"/>
              </a:rPr>
              <a:t>M</a:t>
            </a:r>
            <a:r>
              <a:rPr lang="cs-CZ" altLang="cs-CZ" sz="2200" dirty="0" smtClean="0">
                <a:latin typeface="Arial" panose="020B0604020202020204" pitchFamily="34" charset="0"/>
              </a:rPr>
              <a:t>arketing.</a:t>
            </a:r>
          </a:p>
          <a:p>
            <a:pPr eaLnBrk="1" hangingPunct="1">
              <a:spcBef>
                <a:spcPct val="0"/>
              </a:spcBef>
              <a:buFont typeface="+mj-lt"/>
              <a:buAutoNum type="arabicPeriod"/>
              <a:defRPr/>
            </a:pPr>
            <a:endParaRPr lang="cs-CZ" altLang="cs-CZ" sz="2200" dirty="0">
              <a:latin typeface="Arial" panose="020B0604020202020204" pitchFamily="34" charset="0"/>
            </a:endParaRPr>
          </a:p>
          <a:p>
            <a:pPr eaLnBrk="1" hangingPunct="1">
              <a:spcBef>
                <a:spcPct val="0"/>
              </a:spcBef>
              <a:buFont typeface="+mj-lt"/>
              <a:buAutoNum type="arabicPeriod"/>
              <a:defRPr/>
            </a:pPr>
            <a:r>
              <a:rPr lang="cs-CZ" altLang="cs-CZ" sz="2200" dirty="0" err="1" smtClean="0">
                <a:latin typeface="Arial" panose="020B0604020202020204" pitchFamily="34" charset="0"/>
              </a:rPr>
              <a:t>Negotiations</a:t>
            </a:r>
            <a:r>
              <a:rPr lang="cs-CZ" altLang="cs-CZ" sz="2200" dirty="0" smtClean="0">
                <a:latin typeface="Arial" panose="020B0604020202020204" pitchFamily="34" charset="0"/>
              </a:rPr>
              <a:t> in International Marketing.</a:t>
            </a:r>
          </a:p>
          <a:p>
            <a:pPr eaLnBrk="1" hangingPunct="1">
              <a:spcBef>
                <a:spcPct val="0"/>
              </a:spcBef>
              <a:buFont typeface="+mj-lt"/>
              <a:buAutoNum type="arabicPeriod"/>
              <a:defRPr/>
            </a:pPr>
            <a:endParaRPr lang="en-US" altLang="cs-CZ" sz="2200" dirty="0">
              <a:latin typeface="Arial" panose="020B0604020202020204"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CRM and Services in </a:t>
            </a:r>
            <a:r>
              <a:rPr lang="cs-CZ" b="1" dirty="0">
                <a:latin typeface="Arial" pitchFamily="34" charset="0"/>
                <a:cs typeface="Arial" pitchFamily="34" charset="0"/>
              </a:rPr>
              <a:t>IM</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smtClean="0">
                <a:latin typeface="Arial" panose="020B0604020202020204" pitchFamily="34" charset="0"/>
              </a:rPr>
              <a:t>SERVICES IN INTERNATIONAL MARKETING 1</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cs-CZ" altLang="cs-CZ" sz="2200" dirty="0" smtClean="0">
                <a:latin typeface="Arial" panose="020B0604020202020204" pitchFamily="34" charset="0"/>
              </a:rPr>
              <a:t>As </a:t>
            </a:r>
            <a:r>
              <a:rPr lang="cs-CZ" altLang="cs-CZ" sz="2200" dirty="0" err="1" smtClean="0">
                <a:latin typeface="Arial" panose="020B0604020202020204" pitchFamily="34" charset="0"/>
              </a:rPr>
              <a:t>was</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described</a:t>
            </a:r>
            <a:r>
              <a:rPr lang="cs-CZ" altLang="cs-CZ" sz="2200" dirty="0" smtClean="0">
                <a:latin typeface="Arial" panose="020B0604020202020204" pitchFamily="34" charset="0"/>
              </a:rPr>
              <a:t> on </a:t>
            </a:r>
            <a:r>
              <a:rPr lang="cs-CZ" altLang="cs-CZ" sz="2200" dirty="0" err="1" smtClean="0">
                <a:latin typeface="Arial" panose="020B0604020202020204" pitchFamily="34" charset="0"/>
              </a:rPr>
              <a:t>previous</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slides</a:t>
            </a:r>
            <a:r>
              <a:rPr lang="cs-CZ" altLang="cs-CZ" sz="2200" dirty="0" smtClean="0">
                <a:latin typeface="Arial" panose="020B0604020202020204" pitchFamily="34" charset="0"/>
              </a:rPr>
              <a:t> – </a:t>
            </a:r>
            <a:r>
              <a:rPr lang="cs-CZ" altLang="cs-CZ" sz="2200" dirty="0" err="1" smtClean="0">
                <a:latin typeface="Arial" panose="020B0604020202020204" pitchFamily="34" charset="0"/>
              </a:rPr>
              <a:t>services</a:t>
            </a:r>
            <a:r>
              <a:rPr lang="cs-CZ" altLang="cs-CZ" sz="2200" dirty="0" smtClean="0">
                <a:latin typeface="Arial" panose="020B0604020202020204" pitchFamily="34" charset="0"/>
              </a:rPr>
              <a:t> are much more </a:t>
            </a:r>
            <a:r>
              <a:rPr lang="cs-CZ" altLang="cs-CZ" sz="2200" dirty="0" err="1" smtClean="0">
                <a:latin typeface="Arial" panose="020B0604020202020204" pitchFamily="34" charset="0"/>
              </a:rPr>
              <a:t>complex</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than</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tangible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goods</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This</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fact</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brings</a:t>
            </a:r>
            <a:r>
              <a:rPr lang="cs-CZ" altLang="cs-CZ" sz="2200" dirty="0" smtClean="0">
                <a:latin typeface="Arial" panose="020B0604020202020204" pitchFamily="34" charset="0"/>
              </a:rPr>
              <a:t> many </a:t>
            </a:r>
            <a:r>
              <a:rPr lang="cs-CZ" altLang="cs-CZ" sz="2200" dirty="0" err="1" smtClean="0">
                <a:latin typeface="Arial" panose="020B0604020202020204" pitchFamily="34" charset="0"/>
              </a:rPr>
              <a:t>challenges</a:t>
            </a:r>
            <a:r>
              <a:rPr lang="cs-CZ" altLang="cs-CZ" sz="2200" dirty="0" smtClean="0">
                <a:latin typeface="Arial" panose="020B0604020202020204" pitchFamily="34" charset="0"/>
              </a:rPr>
              <a:t> to </a:t>
            </a:r>
            <a:r>
              <a:rPr lang="cs-CZ" altLang="cs-CZ" sz="2200" dirty="0" err="1" smtClean="0">
                <a:latin typeface="Arial" panose="020B0604020202020204" pitchFamily="34" charset="0"/>
              </a:rPr>
              <a:t>marketers</a:t>
            </a:r>
            <a:r>
              <a:rPr lang="cs-CZ" altLang="cs-CZ" sz="2200" dirty="0" smtClean="0">
                <a:latin typeface="Arial" panose="020B0604020202020204" pitchFamily="34" charset="0"/>
              </a:rPr>
              <a:t>.</a:t>
            </a:r>
          </a:p>
          <a:p>
            <a:pPr marL="285750" indent="-285750" eaLnBrk="1" hangingPunct="1">
              <a:spcBef>
                <a:spcPct val="0"/>
              </a:spcBef>
              <a:defRPr/>
            </a:pPr>
            <a:endParaRPr lang="cs-CZ" altLang="cs-CZ" sz="2200" dirty="0" smtClean="0">
              <a:latin typeface="Arial" panose="020B0604020202020204" pitchFamily="34" charset="0"/>
            </a:endParaRPr>
          </a:p>
          <a:p>
            <a:pPr marL="285750" indent="-285750" eaLnBrk="1" hangingPunct="1">
              <a:spcBef>
                <a:spcPct val="0"/>
              </a:spcBef>
              <a:defRPr/>
            </a:pPr>
            <a:r>
              <a:rPr lang="cs-CZ" altLang="cs-CZ" sz="2200" dirty="0" smtClean="0">
                <a:latin typeface="Arial" panose="020B0604020202020204" pitchFamily="34" charset="0"/>
              </a:rPr>
              <a:t>In International marketing, </a:t>
            </a:r>
            <a:r>
              <a:rPr lang="cs-CZ" altLang="cs-CZ" sz="2200" dirty="0" err="1" smtClean="0">
                <a:latin typeface="Arial" panose="020B0604020202020204" pitchFamily="34" charset="0"/>
              </a:rPr>
              <a:t>we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have</a:t>
            </a:r>
            <a:r>
              <a:rPr lang="cs-CZ" altLang="cs-CZ" sz="2200" dirty="0" smtClean="0">
                <a:latin typeface="Arial" panose="020B0604020202020204" pitchFamily="34" charset="0"/>
              </a:rPr>
              <a:t> to </a:t>
            </a:r>
            <a:r>
              <a:rPr lang="cs-CZ" altLang="cs-CZ" sz="2200" dirty="0" err="1" smtClean="0">
                <a:latin typeface="Arial" panose="020B0604020202020204" pitchFamily="34" charset="0"/>
              </a:rPr>
              <a:t>trully</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understand</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our</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customer</a:t>
            </a:r>
            <a:r>
              <a:rPr lang="cs-CZ" altLang="cs-CZ" sz="2200" dirty="0" smtClean="0">
                <a:latin typeface="Arial" panose="020B0604020202020204" pitchFamily="34" charset="0"/>
              </a:rPr>
              <a:t> to </a:t>
            </a:r>
            <a:r>
              <a:rPr lang="cs-CZ" altLang="cs-CZ" sz="2200" dirty="0" err="1" smtClean="0">
                <a:latin typeface="Arial" panose="020B0604020202020204" pitchFamily="34" charset="0"/>
              </a:rPr>
              <a:t>be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able</a:t>
            </a:r>
            <a:r>
              <a:rPr lang="cs-CZ" altLang="cs-CZ" sz="2200" dirty="0" smtClean="0">
                <a:latin typeface="Arial" panose="020B0604020202020204" pitchFamily="34" charset="0"/>
              </a:rPr>
              <a:t> to export </a:t>
            </a:r>
            <a:r>
              <a:rPr lang="cs-CZ" altLang="cs-CZ" sz="2200" dirty="0" err="1" smtClean="0">
                <a:latin typeface="Arial" panose="020B0604020202020204" pitchFamily="34" charset="0"/>
              </a:rPr>
              <a:t>our</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services</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or</a:t>
            </a:r>
            <a:r>
              <a:rPr lang="cs-CZ" altLang="cs-CZ" sz="2200" dirty="0" smtClean="0">
                <a:latin typeface="Arial" panose="020B0604020202020204" pitchFamily="34" charset="0"/>
              </a:rPr>
              <a:t> start </a:t>
            </a:r>
            <a:r>
              <a:rPr lang="cs-CZ" altLang="cs-CZ" sz="2200" dirty="0" err="1" smtClean="0">
                <a:latin typeface="Arial" panose="020B0604020202020204" pitchFamily="34" charset="0"/>
              </a:rPr>
              <a:t>offering</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them</a:t>
            </a:r>
            <a:r>
              <a:rPr lang="cs-CZ" altLang="cs-CZ" sz="2200" dirty="0" smtClean="0">
                <a:latin typeface="Arial" panose="020B0604020202020204" pitchFamily="34" charset="0"/>
              </a:rPr>
              <a:t> in a </a:t>
            </a:r>
            <a:r>
              <a:rPr lang="cs-CZ" altLang="cs-CZ" sz="2200" dirty="0" err="1" smtClean="0">
                <a:latin typeface="Arial" panose="020B0604020202020204" pitchFamily="34" charset="0"/>
              </a:rPr>
              <a:t>different</a:t>
            </a:r>
            <a:r>
              <a:rPr lang="cs-CZ" altLang="cs-CZ" sz="2200" dirty="0" smtClean="0">
                <a:latin typeface="Arial" panose="020B0604020202020204" pitchFamily="34" charset="0"/>
              </a:rPr>
              <a:t> country.</a:t>
            </a:r>
          </a:p>
          <a:p>
            <a:pPr marL="285750" indent="-285750" eaLnBrk="1" hangingPunct="1">
              <a:spcBef>
                <a:spcPct val="0"/>
              </a:spcBef>
              <a:defRPr/>
            </a:pPr>
            <a:endParaRPr lang="cs-CZ" altLang="cs-CZ" sz="2200" dirty="0" smtClean="0">
              <a:latin typeface="Arial" panose="020B0604020202020204" pitchFamily="34" charset="0"/>
            </a:endParaRPr>
          </a:p>
          <a:p>
            <a:pPr marL="285750" indent="-285750" eaLnBrk="1" hangingPunct="1">
              <a:spcBef>
                <a:spcPct val="0"/>
              </a:spcBef>
              <a:defRPr/>
            </a:pPr>
            <a:r>
              <a:rPr lang="cs-CZ" altLang="cs-CZ" sz="2200" dirty="0" err="1" smtClean="0">
                <a:latin typeface="Arial" panose="020B0604020202020204" pitchFamily="34" charset="0"/>
              </a:rPr>
              <a:t>Biggest</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challenges</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arise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from</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the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socio-cultural</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environment</a:t>
            </a:r>
            <a:r>
              <a:rPr lang="cs-CZ" altLang="cs-CZ" sz="2200" dirty="0" smtClean="0">
                <a:latin typeface="Arial" panose="020B0604020202020204" pitchFamily="34" charset="0"/>
              </a:rPr>
              <a:t> – </a:t>
            </a:r>
            <a:r>
              <a:rPr lang="cs-CZ" altLang="cs-CZ" sz="2200" dirty="0" err="1" smtClean="0">
                <a:latin typeface="Arial" panose="020B0604020202020204" pitchFamily="34" charset="0"/>
              </a:rPr>
              <a:t>the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way</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how</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people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behave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what</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they</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value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etc</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This</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will</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mean</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that</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our</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services</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will</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have</a:t>
            </a:r>
            <a:r>
              <a:rPr lang="cs-CZ" altLang="cs-CZ" sz="2200" dirty="0" smtClean="0">
                <a:latin typeface="Arial" panose="020B0604020202020204" pitchFamily="34" charset="0"/>
              </a:rPr>
              <a:t> to </a:t>
            </a:r>
            <a:r>
              <a:rPr lang="cs-CZ" altLang="cs-CZ" sz="2200" dirty="0" err="1" smtClean="0">
                <a:latin typeface="Arial" panose="020B0604020202020204" pitchFamily="34" charset="0"/>
              </a:rPr>
              <a:t>adapted</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there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is</a:t>
            </a:r>
            <a:r>
              <a:rPr lang="cs-CZ" altLang="cs-CZ" sz="2200" dirty="0" smtClean="0">
                <a:latin typeface="Arial" panose="020B0604020202020204" pitchFamily="34" charset="0"/>
              </a:rPr>
              <a:t> very </a:t>
            </a:r>
            <a:r>
              <a:rPr lang="cs-CZ" altLang="cs-CZ" sz="2200" dirty="0" err="1" smtClean="0">
                <a:latin typeface="Arial" panose="020B0604020202020204" pitchFamily="34" charset="0"/>
              </a:rPr>
              <a:t>little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space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for</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service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standardization</a:t>
            </a:r>
            <a:r>
              <a:rPr lang="cs-CZ" altLang="cs-CZ" sz="2200" dirty="0" smtClean="0">
                <a:latin typeface="Arial" panose="020B0604020202020204" pitchFamily="34" charset="0"/>
              </a:rPr>
              <a:t>. </a:t>
            </a:r>
            <a:endParaRPr lang="en-US" altLang="cs-CZ" sz="2000" dirty="0">
              <a:latin typeface="Arial" panose="020B0604020202020204" pitchFamily="34" charset="0"/>
            </a:endParaRPr>
          </a:p>
        </p:txBody>
      </p:sp>
    </p:spTree>
    <p:extLst>
      <p:ext uri="{BB962C8B-B14F-4D97-AF65-F5344CB8AC3E}">
        <p14:creationId xmlns:p14="http://schemas.microsoft.com/office/powerpoint/2010/main" val="53761023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CRM and Services in </a:t>
            </a:r>
            <a:r>
              <a:rPr lang="cs-CZ" b="1" dirty="0">
                <a:latin typeface="Arial" pitchFamily="34" charset="0"/>
                <a:cs typeface="Arial" pitchFamily="34" charset="0"/>
              </a:rPr>
              <a:t>IM</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SERVICES IN INTERNATIONAL </a:t>
            </a:r>
            <a:r>
              <a:rPr lang="cs-CZ" altLang="cs-CZ" sz="2400" b="1" dirty="0" smtClean="0">
                <a:latin typeface="Arial" panose="020B0604020202020204" pitchFamily="34" charset="0"/>
              </a:rPr>
              <a:t>MARKETING 2</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3139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cs-CZ" altLang="cs-CZ" sz="2200" dirty="0" err="1" smtClean="0">
                <a:latin typeface="Arial" panose="020B0604020202020204" pitchFamily="34" charset="0"/>
              </a:rPr>
              <a:t>There</a:t>
            </a:r>
            <a:r>
              <a:rPr lang="cs-CZ" altLang="cs-CZ" sz="2200" dirty="0" smtClean="0">
                <a:latin typeface="Arial" panose="020B0604020202020204" pitchFamily="34" charset="0"/>
              </a:rPr>
              <a:t> are </a:t>
            </a:r>
            <a:r>
              <a:rPr lang="cs-CZ" altLang="cs-CZ" sz="2200" dirty="0" err="1" smtClean="0">
                <a:latin typeface="Arial" panose="020B0604020202020204" pitchFamily="34" charset="0"/>
              </a:rPr>
              <a:t>certain</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services</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industries</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that</a:t>
            </a:r>
            <a:r>
              <a:rPr lang="cs-CZ" altLang="cs-CZ" sz="2200" dirty="0" smtClean="0">
                <a:latin typeface="Arial" panose="020B0604020202020204" pitchFamily="34" charset="0"/>
              </a:rPr>
              <a:t> are very hot in IM:</a:t>
            </a:r>
          </a:p>
          <a:p>
            <a:pPr marL="285750" indent="-285750" eaLnBrk="1" hangingPunct="1">
              <a:spcBef>
                <a:spcPct val="0"/>
              </a:spcBef>
              <a:defRPr/>
            </a:pPr>
            <a:r>
              <a:rPr lang="cs-CZ" altLang="cs-CZ" sz="2200" b="1" dirty="0" err="1" smtClean="0">
                <a:latin typeface="Arial" panose="020B0604020202020204" pitchFamily="34" charset="0"/>
              </a:rPr>
              <a:t>Entertainment</a:t>
            </a:r>
            <a:r>
              <a:rPr lang="cs-CZ" altLang="cs-CZ" sz="2200" dirty="0" smtClean="0">
                <a:latin typeface="Arial" panose="020B0604020202020204" pitchFamily="34" charset="0"/>
              </a:rPr>
              <a:t> – very </a:t>
            </a:r>
            <a:r>
              <a:rPr lang="cs-CZ" altLang="cs-CZ" sz="2200" dirty="0" err="1" smtClean="0">
                <a:latin typeface="Arial" panose="020B0604020202020204" pitchFamily="34" charset="0"/>
              </a:rPr>
              <a:t>easy</a:t>
            </a:r>
            <a:r>
              <a:rPr lang="cs-CZ" altLang="cs-CZ" sz="2200" dirty="0" smtClean="0">
                <a:latin typeface="Arial" panose="020B0604020202020204" pitchFamily="34" charset="0"/>
              </a:rPr>
              <a:t> to export </a:t>
            </a:r>
            <a:r>
              <a:rPr lang="cs-CZ" altLang="cs-CZ" sz="2200" dirty="0" err="1" smtClean="0">
                <a:latin typeface="Arial" panose="020B0604020202020204" pitchFamily="34" charset="0"/>
              </a:rPr>
              <a:t>due</a:t>
            </a:r>
            <a:r>
              <a:rPr lang="cs-CZ" altLang="cs-CZ" sz="2200" dirty="0" smtClean="0">
                <a:latin typeface="Arial" panose="020B0604020202020204" pitchFamily="34" charset="0"/>
              </a:rPr>
              <a:t> to </a:t>
            </a:r>
            <a:r>
              <a:rPr lang="cs-CZ" altLang="cs-CZ" sz="2200" dirty="0" err="1" smtClean="0">
                <a:latin typeface="Arial" panose="020B0604020202020204" pitchFamily="34" charset="0"/>
              </a:rPr>
              <a:t>globalization</a:t>
            </a:r>
            <a:r>
              <a:rPr lang="cs-CZ" altLang="cs-CZ" sz="2200" dirty="0" smtClean="0">
                <a:latin typeface="Arial" panose="020B0604020202020204" pitchFamily="34" charset="0"/>
              </a:rPr>
              <a:t> of </a:t>
            </a:r>
            <a:r>
              <a:rPr lang="cs-CZ" altLang="cs-CZ" sz="2200" dirty="0" err="1" smtClean="0">
                <a:latin typeface="Arial" panose="020B0604020202020204" pitchFamily="34" charset="0"/>
              </a:rPr>
              <a:t>culture</a:t>
            </a:r>
            <a:r>
              <a:rPr lang="cs-CZ" altLang="cs-CZ" sz="2200" dirty="0" smtClean="0">
                <a:latin typeface="Arial" panose="020B0604020202020204" pitchFamily="34" charset="0"/>
              </a:rPr>
              <a:t>, but limited by </a:t>
            </a:r>
            <a:r>
              <a:rPr lang="cs-CZ" altLang="cs-CZ" sz="2200" dirty="0" err="1" smtClean="0">
                <a:latin typeface="Arial" panose="020B0604020202020204" pitchFamily="34" charset="0"/>
              </a:rPr>
              <a:t>legislation</a:t>
            </a:r>
            <a:r>
              <a:rPr lang="cs-CZ" altLang="cs-CZ" sz="2200" dirty="0" smtClean="0">
                <a:latin typeface="Arial" panose="020B0604020202020204" pitchFamily="34" charset="0"/>
              </a:rPr>
              <a:t>.</a:t>
            </a:r>
          </a:p>
          <a:p>
            <a:pPr marL="285750" indent="-285750" eaLnBrk="1" hangingPunct="1">
              <a:spcBef>
                <a:spcPct val="0"/>
              </a:spcBef>
              <a:defRPr/>
            </a:pPr>
            <a:r>
              <a:rPr lang="cs-CZ" altLang="cs-CZ" sz="2200" b="1" dirty="0" smtClean="0">
                <a:latin typeface="Arial" panose="020B0604020202020204" pitchFamily="34" charset="0"/>
              </a:rPr>
              <a:t>Transport</a:t>
            </a:r>
            <a:r>
              <a:rPr lang="cs-CZ" altLang="cs-CZ" sz="2200" dirty="0" smtClean="0">
                <a:latin typeface="Arial" panose="020B0604020202020204" pitchFamily="34" charset="0"/>
              </a:rPr>
              <a:t> – </a:t>
            </a:r>
            <a:r>
              <a:rPr lang="cs-CZ" altLang="cs-CZ" sz="2200" dirty="0" err="1" smtClean="0">
                <a:latin typeface="Arial" panose="020B0604020202020204" pitchFamily="34" charset="0"/>
              </a:rPr>
              <a:t>shipping</a:t>
            </a:r>
            <a:r>
              <a:rPr lang="cs-CZ" altLang="cs-CZ" sz="2200" dirty="0" smtClean="0">
                <a:latin typeface="Arial" panose="020B0604020202020204" pitchFamily="34" charset="0"/>
              </a:rPr>
              <a:t> of </a:t>
            </a:r>
            <a:r>
              <a:rPr lang="cs-CZ" altLang="cs-CZ" sz="2200" dirty="0" err="1" smtClean="0">
                <a:latin typeface="Arial" panose="020B0604020202020204" pitchFamily="34" charset="0"/>
              </a:rPr>
              <a:t>goods</a:t>
            </a:r>
            <a:r>
              <a:rPr lang="cs-CZ" altLang="cs-CZ" sz="2200" dirty="0" smtClean="0">
                <a:latin typeface="Arial" panose="020B0604020202020204" pitchFamily="34" charset="0"/>
              </a:rPr>
              <a:t> and </a:t>
            </a:r>
            <a:r>
              <a:rPr lang="cs-CZ" altLang="cs-CZ" sz="2200" dirty="0" err="1" smtClean="0">
                <a:latin typeface="Arial" panose="020B0604020202020204" pitchFamily="34" charset="0"/>
              </a:rPr>
              <a:t>services</a:t>
            </a:r>
            <a:r>
              <a:rPr lang="cs-CZ" altLang="cs-CZ" sz="2200" dirty="0" smtClean="0">
                <a:latin typeface="Arial" panose="020B0604020202020204" pitchFamily="34" charset="0"/>
              </a:rPr>
              <a:t>.</a:t>
            </a:r>
          </a:p>
          <a:p>
            <a:pPr marL="285750" indent="-285750" eaLnBrk="1" hangingPunct="1">
              <a:spcBef>
                <a:spcPct val="0"/>
              </a:spcBef>
              <a:defRPr/>
            </a:pPr>
            <a:r>
              <a:rPr lang="cs-CZ" altLang="cs-CZ" sz="2200" b="1" dirty="0" err="1" smtClean="0">
                <a:latin typeface="Arial" panose="020B0604020202020204" pitchFamily="34" charset="0"/>
              </a:rPr>
              <a:t>Accomodation</a:t>
            </a:r>
            <a:r>
              <a:rPr lang="cs-CZ" altLang="cs-CZ" sz="2200" dirty="0" smtClean="0">
                <a:latin typeface="Arial" panose="020B0604020202020204" pitchFamily="34" charset="0"/>
              </a:rPr>
              <a:t> – hotel </a:t>
            </a:r>
            <a:r>
              <a:rPr lang="cs-CZ" altLang="cs-CZ" sz="2200" dirty="0" err="1" smtClean="0">
                <a:latin typeface="Arial" panose="020B0604020202020204" pitchFamily="34" charset="0"/>
              </a:rPr>
              <a:t>chains</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franchising</a:t>
            </a:r>
            <a:r>
              <a:rPr lang="cs-CZ" altLang="cs-CZ" sz="2200" dirty="0" smtClean="0">
                <a:latin typeface="Arial" panose="020B0604020202020204" pitchFamily="34" charset="0"/>
              </a:rPr>
              <a:t>, rent a place.</a:t>
            </a:r>
          </a:p>
          <a:p>
            <a:pPr marL="285750" indent="-285750" eaLnBrk="1" hangingPunct="1">
              <a:spcBef>
                <a:spcPct val="0"/>
              </a:spcBef>
              <a:defRPr/>
            </a:pPr>
            <a:r>
              <a:rPr lang="cs-CZ" altLang="cs-CZ" sz="2200" b="1" dirty="0" smtClean="0">
                <a:latin typeface="Arial" panose="020B0604020202020204" pitchFamily="34" charset="0"/>
              </a:rPr>
              <a:t>Professional </a:t>
            </a:r>
            <a:r>
              <a:rPr lang="cs-CZ" altLang="cs-CZ" sz="2200" b="1" dirty="0" err="1" smtClean="0">
                <a:latin typeface="Arial" panose="020B0604020202020204" pitchFamily="34" charset="0"/>
              </a:rPr>
              <a:t>services</a:t>
            </a:r>
            <a:r>
              <a:rPr lang="cs-CZ" altLang="cs-CZ" sz="2200" b="1" dirty="0" smtClean="0">
                <a:latin typeface="Arial" panose="020B0604020202020204" pitchFamily="34" charset="0"/>
              </a:rPr>
              <a:t> </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accounting</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law</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health</a:t>
            </a:r>
            <a:r>
              <a:rPr lang="cs-CZ" altLang="cs-CZ" sz="2200" dirty="0" smtClean="0">
                <a:latin typeface="Arial" panose="020B0604020202020204" pitchFamily="34" charset="0"/>
              </a:rPr>
              <a:t>-care.</a:t>
            </a:r>
          </a:p>
          <a:p>
            <a:pPr marL="285750" indent="-285750" eaLnBrk="1" hangingPunct="1">
              <a:spcBef>
                <a:spcPct val="0"/>
              </a:spcBef>
              <a:defRPr/>
            </a:pPr>
            <a:r>
              <a:rPr lang="cs-CZ" altLang="cs-CZ" sz="2200" b="1" dirty="0" smtClean="0">
                <a:latin typeface="Arial" panose="020B0604020202020204" pitchFamily="34" charset="0"/>
              </a:rPr>
              <a:t>Retail</a:t>
            </a:r>
            <a:r>
              <a:rPr lang="cs-CZ" altLang="cs-CZ" sz="2200" dirty="0" smtClean="0">
                <a:latin typeface="Arial" panose="020B0604020202020204" pitchFamily="34" charset="0"/>
              </a:rPr>
              <a:t> – </a:t>
            </a:r>
            <a:r>
              <a:rPr lang="cs-CZ" altLang="cs-CZ" sz="2200" dirty="0" err="1" smtClean="0">
                <a:latin typeface="Arial" panose="020B0604020202020204" pitchFamily="34" charset="0"/>
              </a:rPr>
              <a:t>internationalization</a:t>
            </a:r>
            <a:r>
              <a:rPr lang="cs-CZ" altLang="cs-CZ" sz="2200" dirty="0" smtClean="0">
                <a:latin typeface="Arial" panose="020B0604020202020204" pitchFamily="34" charset="0"/>
              </a:rPr>
              <a:t> and </a:t>
            </a:r>
            <a:r>
              <a:rPr lang="cs-CZ" altLang="cs-CZ" sz="2200" dirty="0" err="1" smtClean="0">
                <a:latin typeface="Arial" panose="020B0604020202020204" pitchFamily="34" charset="0"/>
              </a:rPr>
              <a:t>concentration</a:t>
            </a:r>
            <a:r>
              <a:rPr lang="cs-CZ" altLang="cs-CZ" sz="2200" dirty="0" smtClean="0">
                <a:latin typeface="Arial" panose="020B0604020202020204" pitchFamily="34" charset="0"/>
              </a:rPr>
              <a:t>.</a:t>
            </a:r>
          </a:p>
          <a:p>
            <a:pPr marL="285750" indent="-285750" eaLnBrk="1" hangingPunct="1">
              <a:spcBef>
                <a:spcPct val="0"/>
              </a:spcBef>
              <a:defRPr/>
            </a:pPr>
            <a:r>
              <a:rPr lang="cs-CZ" altLang="cs-CZ" sz="2200" b="1" dirty="0" err="1" smtClean="0">
                <a:latin typeface="Arial" panose="020B0604020202020204" pitchFamily="34" charset="0"/>
              </a:rPr>
              <a:t>Financial</a:t>
            </a:r>
            <a:r>
              <a:rPr lang="cs-CZ" altLang="cs-CZ" sz="2200" b="1" dirty="0" smtClean="0">
                <a:latin typeface="Arial" panose="020B0604020202020204" pitchFamily="34" charset="0"/>
              </a:rPr>
              <a:t> </a:t>
            </a:r>
            <a:r>
              <a:rPr lang="cs-CZ" altLang="cs-CZ" sz="2200" b="1" dirty="0" err="1" smtClean="0">
                <a:latin typeface="Arial" panose="020B0604020202020204" pitchFamily="34" charset="0"/>
              </a:rPr>
              <a:t>services</a:t>
            </a:r>
            <a:r>
              <a:rPr lang="cs-CZ" altLang="cs-CZ" sz="2200" b="1" dirty="0" smtClean="0">
                <a:latin typeface="Arial" panose="020B0604020202020204" pitchFamily="34" charset="0"/>
              </a:rPr>
              <a:t> </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customer</a:t>
            </a:r>
            <a:r>
              <a:rPr lang="cs-CZ" altLang="cs-CZ" sz="2200" dirty="0" err="1" smtClean="0">
                <a:latin typeface="Arial" panose="020B0604020202020204" pitchFamily="34" charset="0"/>
              </a:rPr>
              <a:t>s</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want</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access</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everywhere</a:t>
            </a:r>
            <a:r>
              <a:rPr lang="cs-CZ" altLang="cs-CZ" sz="2200" dirty="0" smtClean="0">
                <a:latin typeface="Arial" panose="020B0604020202020204" pitchFamily="34" charset="0"/>
              </a:rPr>
              <a:t>.</a:t>
            </a:r>
          </a:p>
          <a:p>
            <a:pPr marL="285750" indent="-285750" eaLnBrk="1" hangingPunct="1">
              <a:spcBef>
                <a:spcPct val="0"/>
              </a:spcBef>
              <a:defRPr/>
            </a:pPr>
            <a:endParaRPr lang="en-US" altLang="cs-CZ" sz="2200" dirty="0">
              <a:latin typeface="Arial" panose="020B0604020202020204" pitchFamily="34" charset="0"/>
            </a:endParaRPr>
          </a:p>
        </p:txBody>
      </p:sp>
    </p:spTree>
    <p:extLst>
      <p:ext uri="{BB962C8B-B14F-4D97-AF65-F5344CB8AC3E}">
        <p14:creationId xmlns:p14="http://schemas.microsoft.com/office/powerpoint/2010/main" val="183921189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CRM and Services in </a:t>
            </a:r>
            <a:r>
              <a:rPr lang="cs-CZ" b="1" dirty="0">
                <a:latin typeface="Arial" pitchFamily="34" charset="0"/>
                <a:cs typeface="Arial" pitchFamily="34" charset="0"/>
              </a:rPr>
              <a:t>IM</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smtClean="0">
                <a:latin typeface="Arial" panose="020B0604020202020204" pitchFamily="34" charset="0"/>
              </a:rPr>
              <a:t>3. NEGOTIATIONS</a:t>
            </a:r>
            <a:endParaRPr lang="en-US"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5170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b="1" dirty="0">
                <a:latin typeface="Arial" panose="020B0604020202020204" pitchFamily="34" charset="0"/>
              </a:rPr>
              <a:t>Be prepared </a:t>
            </a:r>
            <a:r>
              <a:rPr lang="en-US" altLang="cs-CZ" sz="2200" dirty="0">
                <a:latin typeface="Arial" panose="020B0604020202020204" pitchFamily="34" charset="0"/>
              </a:rPr>
              <a:t>– do as complete cultural analysis as possible to avoid cultural mistakes.</a:t>
            </a:r>
          </a:p>
          <a:p>
            <a:pPr marL="285750" indent="-285750" eaLnBrk="1" hangingPunct="1">
              <a:spcBef>
                <a:spcPct val="0"/>
              </a:spcBef>
              <a:defRPr/>
            </a:pPr>
            <a:r>
              <a:rPr lang="en-US" altLang="cs-CZ" sz="2200" b="1" dirty="0">
                <a:latin typeface="Arial" panose="020B0604020202020204" pitchFamily="34" charset="0"/>
              </a:rPr>
              <a:t>Slow down </a:t>
            </a:r>
            <a:r>
              <a:rPr lang="en-US" altLang="cs-CZ" sz="2200" dirty="0">
                <a:latin typeface="Arial" panose="020B0604020202020204" pitchFamily="34" charset="0"/>
              </a:rPr>
              <a:t>– in many countries emphasis on time implies unfriendliness, </a:t>
            </a:r>
            <a:r>
              <a:rPr lang="en-US" altLang="cs-CZ" sz="2200" dirty="0" smtClean="0">
                <a:latin typeface="Arial" panose="020B0604020202020204" pitchFamily="34" charset="0"/>
              </a:rPr>
              <a:t>arrogance</a:t>
            </a:r>
            <a:r>
              <a:rPr lang="cs-CZ" altLang="cs-CZ" sz="2200" dirty="0" smtClean="0">
                <a:latin typeface="Arial" panose="020B0604020202020204" pitchFamily="34" charset="0"/>
              </a:rPr>
              <a:t>.</a:t>
            </a:r>
          </a:p>
          <a:p>
            <a:pPr marL="285750" indent="-285750" eaLnBrk="1" hangingPunct="1">
              <a:spcBef>
                <a:spcPct val="0"/>
              </a:spcBef>
              <a:defRPr/>
            </a:pPr>
            <a:r>
              <a:rPr lang="en-US" altLang="cs-CZ" sz="2200" b="1" dirty="0" smtClean="0">
                <a:latin typeface="Arial" panose="020B0604020202020204" pitchFamily="34" charset="0"/>
              </a:rPr>
              <a:t>Develop </a:t>
            </a:r>
            <a:r>
              <a:rPr lang="en-US" altLang="cs-CZ" sz="2200" b="1" dirty="0">
                <a:latin typeface="Arial" panose="020B0604020202020204" pitchFamily="34" charset="0"/>
              </a:rPr>
              <a:t>relationships </a:t>
            </a:r>
            <a:r>
              <a:rPr lang="en-US" altLang="cs-CZ" sz="2200" dirty="0">
                <a:latin typeface="Arial" panose="020B0604020202020204" pitchFamily="34" charset="0"/>
              </a:rPr>
              <a:t>and trust before getting down to business.</a:t>
            </a:r>
          </a:p>
          <a:p>
            <a:pPr marL="285750" indent="-285750" eaLnBrk="1" hangingPunct="1">
              <a:spcBef>
                <a:spcPct val="0"/>
              </a:spcBef>
              <a:defRPr/>
            </a:pPr>
            <a:r>
              <a:rPr lang="en-US" altLang="cs-CZ" sz="2200" b="1" dirty="0">
                <a:latin typeface="Arial" panose="020B0604020202020204" pitchFamily="34" charset="0"/>
              </a:rPr>
              <a:t>Learn the language </a:t>
            </a:r>
            <a:r>
              <a:rPr lang="en-US" altLang="cs-CZ" sz="2200" dirty="0">
                <a:latin typeface="Arial" panose="020B0604020202020204" pitchFamily="34" charset="0"/>
              </a:rPr>
              <a:t>or get interpreter.</a:t>
            </a:r>
          </a:p>
          <a:p>
            <a:pPr marL="285750" indent="-285750" eaLnBrk="1" hangingPunct="1">
              <a:spcBef>
                <a:spcPct val="0"/>
              </a:spcBef>
              <a:defRPr/>
            </a:pPr>
            <a:r>
              <a:rPr lang="en-US" altLang="cs-CZ" sz="2200" b="1" dirty="0">
                <a:latin typeface="Arial" panose="020B0604020202020204" pitchFamily="34" charset="0"/>
              </a:rPr>
              <a:t>Respect the culture </a:t>
            </a:r>
            <a:r>
              <a:rPr lang="en-US" altLang="cs-CZ" sz="2200" dirty="0">
                <a:latin typeface="Arial" panose="020B0604020202020204" pitchFamily="34" charset="0"/>
              </a:rPr>
              <a:t>– manners are important. </a:t>
            </a:r>
            <a:endParaRPr lang="cs-CZ" altLang="cs-CZ" sz="2200" dirty="0" smtClean="0">
              <a:latin typeface="Arial" panose="020B0604020202020204" pitchFamily="34" charset="0"/>
            </a:endParaRPr>
          </a:p>
          <a:p>
            <a:pPr marL="285750" indent="-285750" eaLnBrk="1" hangingPunct="1">
              <a:spcBef>
                <a:spcPct val="0"/>
              </a:spcBef>
              <a:defRPr/>
            </a:pPr>
            <a:endParaRPr lang="cs-CZ" altLang="cs-CZ" sz="2200" dirty="0">
              <a:latin typeface="Arial" panose="020B0604020202020204" pitchFamily="34" charset="0"/>
            </a:endParaRPr>
          </a:p>
          <a:p>
            <a:pPr marL="285750" indent="-285750" eaLnBrk="1" hangingPunct="1">
              <a:spcBef>
                <a:spcPct val="0"/>
              </a:spcBef>
              <a:defRPr/>
            </a:pPr>
            <a:r>
              <a:rPr lang="cs-CZ" altLang="cs-CZ" sz="2200" b="1" dirty="0" smtClean="0">
                <a:latin typeface="Arial" panose="020B0604020202020204" pitchFamily="34" charset="0"/>
              </a:rPr>
              <a:t>P</a:t>
            </a:r>
            <a:r>
              <a:rPr lang="en-US" altLang="cs-CZ" sz="2200" b="1" dirty="0" smtClean="0">
                <a:latin typeface="Arial" panose="020B0604020202020204" pitchFamily="34" charset="0"/>
              </a:rPr>
              <a:t>re-negotiation </a:t>
            </a:r>
            <a:r>
              <a:rPr lang="en-US" altLang="cs-CZ" sz="2200" b="1" dirty="0">
                <a:latin typeface="Arial" panose="020B0604020202020204" pitchFamily="34" charset="0"/>
              </a:rPr>
              <a:t>stage </a:t>
            </a:r>
            <a:r>
              <a:rPr lang="en-US" altLang="cs-CZ" sz="2200" dirty="0">
                <a:latin typeface="Arial" panose="020B0604020202020204" pitchFamily="34" charset="0"/>
              </a:rPr>
              <a:t>– try to understand each others needs and offers which is done through informal meeting and arrangements.</a:t>
            </a:r>
          </a:p>
          <a:p>
            <a:pPr marL="285750" indent="-285750" eaLnBrk="1" hangingPunct="1">
              <a:spcBef>
                <a:spcPct val="0"/>
              </a:spcBef>
              <a:defRPr/>
            </a:pPr>
            <a:r>
              <a:rPr lang="en-US" altLang="cs-CZ" sz="2200" b="1" dirty="0" smtClean="0">
                <a:latin typeface="Arial" panose="020B0604020202020204" pitchFamily="34" charset="0"/>
              </a:rPr>
              <a:t>Face-to-face </a:t>
            </a:r>
            <a:r>
              <a:rPr lang="en-US" altLang="cs-CZ" sz="2200" b="1" dirty="0">
                <a:latin typeface="Arial" panose="020B0604020202020204" pitchFamily="34" charset="0"/>
              </a:rPr>
              <a:t>negotiation stage </a:t>
            </a:r>
            <a:r>
              <a:rPr lang="en-US" altLang="cs-CZ" sz="2200" dirty="0">
                <a:latin typeface="Arial" panose="020B0604020202020204" pitchFamily="34" charset="0"/>
              </a:rPr>
              <a:t>– formal meeting, parties evaluate alternatives.</a:t>
            </a:r>
          </a:p>
          <a:p>
            <a:pPr marL="285750" indent="-285750" eaLnBrk="1" hangingPunct="1">
              <a:spcBef>
                <a:spcPct val="0"/>
              </a:spcBef>
              <a:defRPr/>
            </a:pPr>
            <a:r>
              <a:rPr lang="en-US" altLang="cs-CZ" sz="2200" b="1" dirty="0" smtClean="0">
                <a:latin typeface="Arial" panose="020B0604020202020204" pitchFamily="34" charset="0"/>
              </a:rPr>
              <a:t>Post-negotiation </a:t>
            </a:r>
            <a:r>
              <a:rPr lang="en-US" altLang="cs-CZ" sz="2200" b="1" dirty="0">
                <a:latin typeface="Arial" panose="020B0604020202020204" pitchFamily="34" charset="0"/>
              </a:rPr>
              <a:t>stage </a:t>
            </a:r>
            <a:r>
              <a:rPr lang="en-US" altLang="cs-CZ" sz="2200" dirty="0">
                <a:latin typeface="Arial" panose="020B0604020202020204" pitchFamily="34" charset="0"/>
              </a:rPr>
              <a:t>– the contract is drawn up</a:t>
            </a:r>
            <a:r>
              <a:rPr lang="en-US" altLang="cs-CZ" sz="2200" dirty="0" smtClean="0">
                <a:latin typeface="Arial" panose="020B0604020202020204" pitchFamily="34" charset="0"/>
              </a:rPr>
              <a:t>.</a:t>
            </a:r>
            <a:endParaRPr lang="en-US" altLang="cs-CZ" sz="2200" dirty="0">
              <a:latin typeface="Arial" panose="020B0604020202020204" pitchFamily="34" charset="0"/>
            </a:endParaRPr>
          </a:p>
        </p:txBody>
      </p:sp>
    </p:spTree>
    <p:extLst>
      <p:ext uri="{BB962C8B-B14F-4D97-AF65-F5344CB8AC3E}">
        <p14:creationId xmlns:p14="http://schemas.microsoft.com/office/powerpoint/2010/main" val="180497258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CRM and Services in </a:t>
            </a:r>
            <a:r>
              <a:rPr lang="cs-CZ" b="1" dirty="0">
                <a:latin typeface="Arial" pitchFamily="34" charset="0"/>
                <a:cs typeface="Arial" pitchFamily="34" charset="0"/>
              </a:rPr>
              <a:t>IM</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smtClean="0">
                <a:latin typeface="Arial" panose="020B0604020202020204" pitchFamily="34" charset="0"/>
              </a:rPr>
              <a:t>DIFFERENCES IN NEGOTIATIONS</a:t>
            </a:r>
            <a:endParaRPr lang="en-US"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449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sz="2200" b="1" dirty="0" smtClean="0">
                <a:latin typeface="Arial" panose="020B0604020202020204" pitchFamily="34" charset="0"/>
              </a:rPr>
              <a:t>Sweden</a:t>
            </a:r>
            <a:r>
              <a:rPr lang="cs-CZ" sz="2200" dirty="0" smtClean="0">
                <a:latin typeface="Arial" panose="020B0604020202020204" pitchFamily="34" charset="0"/>
              </a:rPr>
              <a:t> - </a:t>
            </a:r>
            <a:r>
              <a:rPr lang="en-US" sz="2200" dirty="0" smtClean="0">
                <a:latin typeface="Arial" panose="020B0604020202020204" pitchFamily="34" charset="0"/>
              </a:rPr>
              <a:t>they don´t speak a lot. They are reserved, shy, too formal.</a:t>
            </a:r>
          </a:p>
          <a:p>
            <a:pPr marL="285750" indent="-285750" eaLnBrk="1" hangingPunct="1">
              <a:spcBef>
                <a:spcPct val="0"/>
              </a:spcBef>
              <a:defRPr/>
            </a:pPr>
            <a:r>
              <a:rPr lang="en-US" sz="2200" b="1" dirty="0" smtClean="0">
                <a:latin typeface="Arial" panose="020B0604020202020204" pitchFamily="34" charset="0"/>
              </a:rPr>
              <a:t>Latin </a:t>
            </a:r>
            <a:r>
              <a:rPr lang="cs-CZ" sz="2200" b="1" dirty="0" smtClean="0">
                <a:latin typeface="Arial" panose="020B0604020202020204" pitchFamily="34" charset="0"/>
              </a:rPr>
              <a:t>A</a:t>
            </a:r>
            <a:r>
              <a:rPr lang="en-US" sz="2200" b="1" dirty="0" err="1" smtClean="0">
                <a:latin typeface="Arial" panose="020B0604020202020204" pitchFamily="34" charset="0"/>
              </a:rPr>
              <a:t>merica</a:t>
            </a:r>
            <a:r>
              <a:rPr lang="cs-CZ" sz="2200" b="1" dirty="0" smtClean="0">
                <a:latin typeface="Arial" panose="020B0604020202020204" pitchFamily="34" charset="0"/>
              </a:rPr>
              <a:t> </a:t>
            </a:r>
            <a:r>
              <a:rPr lang="cs-CZ" sz="2200" dirty="0" smtClean="0">
                <a:latin typeface="Arial" panose="020B0604020202020204" pitchFamily="34" charset="0"/>
              </a:rPr>
              <a:t>- </a:t>
            </a:r>
            <a:r>
              <a:rPr lang="en-US" sz="2200" dirty="0" smtClean="0">
                <a:latin typeface="Arial" panose="020B0604020202020204" pitchFamily="34" charset="0"/>
              </a:rPr>
              <a:t>friendly, lively, informal. They respect their family. They are joking all the time. They usually like postponing their decisions. </a:t>
            </a:r>
          </a:p>
          <a:p>
            <a:pPr marL="285750" indent="-285750" eaLnBrk="1" hangingPunct="1">
              <a:spcBef>
                <a:spcPct val="0"/>
              </a:spcBef>
              <a:defRPr/>
            </a:pPr>
            <a:r>
              <a:rPr lang="en-US" sz="2200" b="1" dirty="0" err="1" smtClean="0">
                <a:latin typeface="Arial" panose="020B0604020202020204" pitchFamily="34" charset="0"/>
              </a:rPr>
              <a:t>Arabi</a:t>
            </a:r>
            <a:r>
              <a:rPr lang="cs-CZ" sz="2200" b="1" dirty="0" smtClean="0">
                <a:latin typeface="Arial" panose="020B0604020202020204" pitchFamily="34" charset="0"/>
              </a:rPr>
              <a:t>c</a:t>
            </a:r>
            <a:r>
              <a:rPr lang="en-US" sz="2200" b="1" dirty="0" smtClean="0">
                <a:latin typeface="Arial" panose="020B0604020202020204" pitchFamily="34" charset="0"/>
              </a:rPr>
              <a:t> countries </a:t>
            </a:r>
            <a:r>
              <a:rPr lang="cs-CZ" sz="2200" dirty="0" smtClean="0">
                <a:latin typeface="Arial" panose="020B0604020202020204" pitchFamily="34" charset="0"/>
              </a:rPr>
              <a:t>- </a:t>
            </a:r>
            <a:r>
              <a:rPr lang="en-US" sz="2200" dirty="0" smtClean="0">
                <a:latin typeface="Arial" panose="020B0604020202020204" pitchFamily="34" charset="0"/>
              </a:rPr>
              <a:t>pleasant, informal, friendly, proud, religious.  They hate distrust. They are not in hurry in any case. They require haggling</a:t>
            </a:r>
            <a:r>
              <a:rPr lang="cs-CZ" sz="2200" dirty="0" smtClean="0">
                <a:latin typeface="Arial" panose="020B0604020202020204" pitchFamily="34" charset="0"/>
              </a:rPr>
              <a:t> / </a:t>
            </a:r>
            <a:r>
              <a:rPr lang="cs-CZ" sz="2200" dirty="0" err="1" smtClean="0">
                <a:latin typeface="Arial" panose="020B0604020202020204" pitchFamily="34" charset="0"/>
              </a:rPr>
              <a:t>bargaining</a:t>
            </a:r>
            <a:r>
              <a:rPr lang="en-US" sz="2200" dirty="0" smtClean="0">
                <a:latin typeface="Arial" panose="020B0604020202020204" pitchFamily="34" charset="0"/>
              </a:rPr>
              <a:t>. </a:t>
            </a:r>
          </a:p>
          <a:p>
            <a:pPr marL="285750" indent="-285750" eaLnBrk="1" hangingPunct="1">
              <a:spcBef>
                <a:spcPct val="0"/>
              </a:spcBef>
              <a:defRPr/>
            </a:pPr>
            <a:r>
              <a:rPr lang="en-US" sz="2200" b="1" dirty="0" smtClean="0">
                <a:latin typeface="Arial" panose="020B0604020202020204" pitchFamily="34" charset="0"/>
              </a:rPr>
              <a:t>Japan</a:t>
            </a:r>
            <a:r>
              <a:rPr lang="cs-CZ" sz="2200" dirty="0" smtClean="0">
                <a:latin typeface="Arial" panose="020B0604020202020204" pitchFamily="34" charset="0"/>
              </a:rPr>
              <a:t> - </a:t>
            </a:r>
            <a:r>
              <a:rPr lang="en-US" sz="2200" dirty="0" smtClean="0">
                <a:latin typeface="Arial" panose="020B0604020202020204" pitchFamily="34" charset="0"/>
              </a:rPr>
              <a:t>the typical feature is kindness, hospitality, smile, politeness, reliability, consistence.  They don´t argue and protest. </a:t>
            </a:r>
          </a:p>
          <a:p>
            <a:pPr marL="285750" indent="-285750" eaLnBrk="1" hangingPunct="1">
              <a:spcBef>
                <a:spcPct val="0"/>
              </a:spcBef>
              <a:defRPr/>
            </a:pPr>
            <a:r>
              <a:rPr lang="en-US" sz="2200" b="1" dirty="0" smtClean="0">
                <a:latin typeface="Arial" panose="020B0604020202020204" pitchFamily="34" charset="0"/>
              </a:rPr>
              <a:t>Russia</a:t>
            </a:r>
            <a:r>
              <a:rPr lang="cs-CZ" sz="2200" dirty="0" smtClean="0">
                <a:latin typeface="Arial" panose="020B0604020202020204" pitchFamily="34" charset="0"/>
              </a:rPr>
              <a:t> - </a:t>
            </a:r>
            <a:r>
              <a:rPr lang="en-US" sz="2200" dirty="0" smtClean="0">
                <a:latin typeface="Arial" panose="020B0604020202020204" pitchFamily="34" charset="0"/>
              </a:rPr>
              <a:t>warm-hearted, patient, in business – strict, inflexible, </a:t>
            </a:r>
            <a:r>
              <a:rPr lang="en-US" sz="2200" dirty="0" err="1" smtClean="0">
                <a:latin typeface="Arial" panose="020B0604020202020204" pitchFamily="34" charset="0"/>
              </a:rPr>
              <a:t>detailmen</a:t>
            </a:r>
            <a:r>
              <a:rPr lang="en-US" sz="2200" dirty="0" smtClean="0">
                <a:latin typeface="Arial" panose="020B0604020202020204" pitchFamily="34" charset="0"/>
              </a:rPr>
              <a:t>, slower negotiation. </a:t>
            </a:r>
            <a:endParaRPr lang="en-US" sz="2200" dirty="0">
              <a:latin typeface="Arial" panose="020B0604020202020204" pitchFamily="34" charset="0"/>
            </a:endParaRPr>
          </a:p>
        </p:txBody>
      </p:sp>
    </p:spTree>
    <p:extLst>
      <p:ext uri="{BB962C8B-B14F-4D97-AF65-F5344CB8AC3E}">
        <p14:creationId xmlns:p14="http://schemas.microsoft.com/office/powerpoint/2010/main" val="71523026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CRM and Services in </a:t>
            </a:r>
            <a:r>
              <a:rPr lang="cs-CZ" b="1" dirty="0">
                <a:latin typeface="Arial" pitchFamily="34" charset="0"/>
                <a:cs typeface="Arial" pitchFamily="34" charset="0"/>
              </a:rPr>
              <a:t>IM</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cs-CZ" sz="2400" b="1" dirty="0">
                <a:latin typeface="Arial" panose="020B0604020202020204" pitchFamily="34" charset="0"/>
              </a:rPr>
              <a:t>STRATEGY OF BUSINESS NEGOTIATION</a:t>
            </a:r>
            <a:endParaRPr lang="en-US"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28007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ts val="0"/>
              </a:spcBef>
              <a:spcAft>
                <a:spcPts val="0"/>
              </a:spcAft>
            </a:pPr>
            <a:r>
              <a:rPr lang="cs-CZ" sz="2200" b="1" dirty="0" err="1">
                <a:solidFill>
                  <a:srgbClr val="000000"/>
                </a:solidFill>
                <a:latin typeface="Arial" panose="020B0604020202020204" pitchFamily="34" charset="0"/>
                <a:cs typeface="Times New Roman" panose="02020603050405020304" pitchFamily="18" charset="0"/>
              </a:rPr>
              <a:t>American</a:t>
            </a:r>
            <a:r>
              <a:rPr lang="cs-CZ" sz="2200" b="1" dirty="0">
                <a:solidFill>
                  <a:srgbClr val="000000"/>
                </a:solidFill>
                <a:latin typeface="Arial" panose="020B0604020202020204" pitchFamily="34" charset="0"/>
                <a:cs typeface="Times New Roman" panose="02020603050405020304" pitchFamily="18" charset="0"/>
              </a:rPr>
              <a:t>, </a:t>
            </a:r>
            <a:r>
              <a:rPr lang="cs-CZ" sz="2200" b="1" dirty="0" err="1" smtClean="0">
                <a:solidFill>
                  <a:srgbClr val="000000"/>
                </a:solidFill>
                <a:latin typeface="Arial" panose="020B0604020202020204" pitchFamily="34" charset="0"/>
                <a:cs typeface="Times New Roman" panose="02020603050405020304" pitchFamily="18" charset="0"/>
              </a:rPr>
              <a:t>Russian</a:t>
            </a:r>
            <a:r>
              <a:rPr lang="cs-CZ" sz="2200" b="1" dirty="0" smtClean="0">
                <a:solidFill>
                  <a:srgbClr val="000000"/>
                </a:solidFill>
                <a:latin typeface="Arial" panose="020B0604020202020204" pitchFamily="34" charset="0"/>
                <a:cs typeface="Times New Roman" panose="02020603050405020304" pitchFamily="18" charset="0"/>
              </a:rPr>
              <a:t> </a:t>
            </a:r>
            <a:r>
              <a:rPr lang="cs-CZ" sz="2200" dirty="0" smtClean="0">
                <a:solidFill>
                  <a:srgbClr val="000000"/>
                </a:solidFill>
                <a:latin typeface="Arial" panose="020B0604020202020204" pitchFamily="34" charset="0"/>
                <a:cs typeface="Times New Roman" panose="02020603050405020304" pitchFamily="18" charset="0"/>
              </a:rPr>
              <a:t>- </a:t>
            </a:r>
            <a:r>
              <a:rPr lang="cs-CZ" sz="2200" dirty="0" err="1" smtClean="0">
                <a:solidFill>
                  <a:srgbClr val="000000"/>
                </a:solidFill>
                <a:latin typeface="Arial" panose="020B0604020202020204" pitchFamily="34" charset="0"/>
                <a:cs typeface="Times New Roman" panose="02020603050405020304" pitchFamily="18" charset="0"/>
              </a:rPr>
              <a:t>winning</a:t>
            </a:r>
            <a:r>
              <a:rPr lang="cs-CZ" sz="2200" dirty="0" smtClean="0">
                <a:solidFill>
                  <a:srgbClr val="000000"/>
                </a:solidFill>
                <a:latin typeface="Arial" panose="020B0604020202020204" pitchFamily="34" charset="0"/>
                <a:cs typeface="Times New Roman" panose="02020603050405020304" pitchFamily="18" charset="0"/>
              </a:rPr>
              <a:t> </a:t>
            </a:r>
            <a:r>
              <a:rPr lang="cs-CZ" sz="2200" dirty="0" err="1">
                <a:solidFill>
                  <a:srgbClr val="000000"/>
                </a:solidFill>
                <a:latin typeface="Arial" panose="020B0604020202020204" pitchFamily="34" charset="0"/>
                <a:cs typeface="Times New Roman" panose="02020603050405020304" pitchFamily="18" charset="0"/>
              </a:rPr>
              <a:t>or</a:t>
            </a:r>
            <a:r>
              <a:rPr lang="cs-CZ" sz="2200" dirty="0">
                <a:solidFill>
                  <a:srgbClr val="000000"/>
                </a:solidFill>
                <a:latin typeface="Arial" panose="020B0604020202020204" pitchFamily="34" charset="0"/>
                <a:cs typeface="Times New Roman" panose="02020603050405020304" pitchFamily="18" charset="0"/>
              </a:rPr>
              <a:t> </a:t>
            </a:r>
            <a:r>
              <a:rPr lang="cs-CZ" sz="2200" dirty="0" err="1" smtClean="0">
                <a:solidFill>
                  <a:srgbClr val="000000"/>
                </a:solidFill>
                <a:latin typeface="Arial" panose="020B0604020202020204" pitchFamily="34" charset="0"/>
                <a:cs typeface="Times New Roman" panose="02020603050405020304" pitchFamily="18" charset="0"/>
              </a:rPr>
              <a:t>failure</a:t>
            </a:r>
            <a:r>
              <a:rPr lang="cs-CZ" sz="2200" dirty="0" smtClean="0">
                <a:solidFill>
                  <a:srgbClr val="000000"/>
                </a:solidFill>
                <a:latin typeface="Arial" panose="020B0604020202020204" pitchFamily="34" charset="0"/>
                <a:cs typeface="Times New Roman" panose="02020603050405020304" pitchFamily="18" charset="0"/>
              </a:rPr>
              <a:t>. </a:t>
            </a:r>
            <a:r>
              <a:rPr lang="cs-CZ" sz="2200" dirty="0" err="1" smtClean="0">
                <a:solidFill>
                  <a:srgbClr val="000000"/>
                </a:solidFill>
                <a:latin typeface="Arial" panose="020B0604020202020204" pitchFamily="34" charset="0"/>
                <a:cs typeface="Times New Roman" panose="02020603050405020304" pitchFamily="18" charset="0"/>
              </a:rPr>
              <a:t>Negotiation</a:t>
            </a:r>
            <a:r>
              <a:rPr lang="cs-CZ" sz="2200" dirty="0" smtClean="0">
                <a:solidFill>
                  <a:srgbClr val="000000"/>
                </a:solidFill>
                <a:latin typeface="Arial" panose="020B0604020202020204" pitchFamily="34" charset="0"/>
                <a:cs typeface="Times New Roman" panose="02020603050405020304" pitchFamily="18" charset="0"/>
              </a:rPr>
              <a:t> in team.</a:t>
            </a:r>
            <a:endParaRPr lang="cs-CZ" sz="2200" dirty="0">
              <a:latin typeface="Arial" panose="020B0604020202020204" pitchFamily="34" charset="0"/>
            </a:endParaRPr>
          </a:p>
          <a:p>
            <a:pPr eaLnBrk="1" hangingPunct="1">
              <a:spcBef>
                <a:spcPts val="0"/>
              </a:spcBef>
              <a:spcAft>
                <a:spcPts val="0"/>
              </a:spcAft>
            </a:pPr>
            <a:r>
              <a:rPr lang="cs-CZ" sz="2200" b="1" dirty="0" err="1">
                <a:solidFill>
                  <a:srgbClr val="000000"/>
                </a:solidFill>
                <a:latin typeface="Arial" panose="020B0604020202020204" pitchFamily="34" charset="0"/>
                <a:cs typeface="Times New Roman" panose="02020603050405020304" pitchFamily="18" charset="0"/>
              </a:rPr>
              <a:t>Japanese</a:t>
            </a:r>
            <a:r>
              <a:rPr lang="cs-CZ" sz="2200" b="1" dirty="0">
                <a:solidFill>
                  <a:srgbClr val="000000"/>
                </a:solidFill>
                <a:latin typeface="Arial" panose="020B0604020202020204" pitchFamily="34" charset="0"/>
                <a:cs typeface="Times New Roman" panose="02020603050405020304" pitchFamily="18" charset="0"/>
              </a:rPr>
              <a:t>, </a:t>
            </a:r>
            <a:r>
              <a:rPr lang="cs-CZ" sz="2200" b="1" dirty="0" err="1">
                <a:solidFill>
                  <a:srgbClr val="000000"/>
                </a:solidFill>
                <a:latin typeface="Arial" panose="020B0604020202020204" pitchFamily="34" charset="0"/>
                <a:cs typeface="Times New Roman" panose="02020603050405020304" pitchFamily="18" charset="0"/>
              </a:rPr>
              <a:t>west</a:t>
            </a:r>
            <a:r>
              <a:rPr lang="cs-CZ" sz="2200" b="1" dirty="0">
                <a:solidFill>
                  <a:srgbClr val="000000"/>
                </a:solidFill>
                <a:latin typeface="Arial" panose="020B0604020202020204" pitchFamily="34" charset="0"/>
                <a:cs typeface="Times New Roman" panose="02020603050405020304" pitchFamily="18" charset="0"/>
              </a:rPr>
              <a:t> </a:t>
            </a:r>
            <a:r>
              <a:rPr lang="cs-CZ" sz="2200" b="1" dirty="0" err="1" smtClean="0">
                <a:solidFill>
                  <a:srgbClr val="000000"/>
                </a:solidFill>
                <a:latin typeface="Arial" panose="020B0604020202020204" pitchFamily="34" charset="0"/>
                <a:cs typeface="Times New Roman" panose="02020603050405020304" pitchFamily="18" charset="0"/>
              </a:rPr>
              <a:t>Europe</a:t>
            </a:r>
            <a:r>
              <a:rPr lang="cs-CZ" sz="2200" b="1" dirty="0" smtClean="0">
                <a:solidFill>
                  <a:srgbClr val="000000"/>
                </a:solidFill>
                <a:latin typeface="Arial" panose="020B0604020202020204" pitchFamily="34" charset="0"/>
                <a:cs typeface="Times New Roman" panose="02020603050405020304" pitchFamily="18" charset="0"/>
              </a:rPr>
              <a:t> </a:t>
            </a:r>
            <a:r>
              <a:rPr lang="cs-CZ" sz="2200" dirty="0" smtClean="0">
                <a:solidFill>
                  <a:srgbClr val="000000"/>
                </a:solidFill>
                <a:latin typeface="Arial" panose="020B0604020202020204" pitchFamily="34" charset="0"/>
                <a:cs typeface="Times New Roman" panose="02020603050405020304" pitchFamily="18" charset="0"/>
              </a:rPr>
              <a:t>– </a:t>
            </a:r>
            <a:r>
              <a:rPr lang="cs-CZ" sz="2200" dirty="0" err="1" smtClean="0">
                <a:solidFill>
                  <a:srgbClr val="000000"/>
                </a:solidFill>
                <a:latin typeface="Arial" panose="020B0604020202020204" pitchFamily="34" charset="0"/>
                <a:cs typeface="Times New Roman" panose="02020603050405020304" pitchFamily="18" charset="0"/>
              </a:rPr>
              <a:t>Compromise</a:t>
            </a:r>
            <a:r>
              <a:rPr lang="cs-CZ" sz="2200" dirty="0" smtClean="0">
                <a:solidFill>
                  <a:srgbClr val="000000"/>
                </a:solidFill>
                <a:latin typeface="Arial" panose="020B0604020202020204" pitchFamily="34" charset="0"/>
                <a:cs typeface="Times New Roman" panose="02020603050405020304" pitchFamily="18" charset="0"/>
              </a:rPr>
              <a:t>. </a:t>
            </a:r>
            <a:r>
              <a:rPr lang="cs-CZ" sz="2200" dirty="0" err="1" smtClean="0">
                <a:solidFill>
                  <a:srgbClr val="000000"/>
                </a:solidFill>
                <a:latin typeface="Arial" panose="020B0604020202020204" pitchFamily="34" charset="0"/>
                <a:cs typeface="Times New Roman" panose="02020603050405020304" pitchFamily="18" charset="0"/>
              </a:rPr>
              <a:t>Negotiation</a:t>
            </a:r>
            <a:r>
              <a:rPr lang="cs-CZ" sz="2200" dirty="0" smtClean="0">
                <a:solidFill>
                  <a:srgbClr val="000000"/>
                </a:solidFill>
                <a:latin typeface="Arial" panose="020B0604020202020204" pitchFamily="34" charset="0"/>
                <a:cs typeface="Times New Roman" panose="02020603050405020304" pitchFamily="18" charset="0"/>
              </a:rPr>
              <a:t> </a:t>
            </a:r>
            <a:r>
              <a:rPr lang="cs-CZ" sz="2200" dirty="0" err="1" smtClean="0">
                <a:solidFill>
                  <a:srgbClr val="000000"/>
                </a:solidFill>
                <a:latin typeface="Arial" panose="020B0604020202020204" pitchFamily="34" charset="0"/>
                <a:cs typeface="Times New Roman" panose="02020603050405020304" pitchFamily="18" charset="0"/>
              </a:rPr>
              <a:t>individual</a:t>
            </a:r>
            <a:r>
              <a:rPr lang="cs-CZ" sz="2200" dirty="0" smtClean="0">
                <a:solidFill>
                  <a:srgbClr val="000000"/>
                </a:solidFill>
                <a:latin typeface="Arial" panose="020B0604020202020204" pitchFamily="34" charset="0"/>
                <a:cs typeface="Times New Roman" panose="02020603050405020304" pitchFamily="18" charset="0"/>
              </a:rPr>
              <a:t>.</a:t>
            </a:r>
            <a:endParaRPr lang="cs-CZ" sz="2200" dirty="0">
              <a:latin typeface="Arial" panose="020B0604020202020204" pitchFamily="34" charset="0"/>
            </a:endParaRPr>
          </a:p>
          <a:p>
            <a:pPr eaLnBrk="1" hangingPunct="1">
              <a:spcBef>
                <a:spcPts val="0"/>
              </a:spcBef>
              <a:spcAft>
                <a:spcPts val="0"/>
              </a:spcAft>
            </a:pPr>
            <a:r>
              <a:rPr lang="cs-CZ" sz="2200" b="1" dirty="0" err="1" smtClean="0">
                <a:solidFill>
                  <a:srgbClr val="000000"/>
                </a:solidFill>
                <a:latin typeface="Arial" panose="020B0604020202020204" pitchFamily="34" charset="0"/>
                <a:cs typeface="Times New Roman" panose="02020603050405020304" pitchFamily="18" charset="0"/>
              </a:rPr>
              <a:t>Chinese</a:t>
            </a:r>
            <a:r>
              <a:rPr lang="cs-CZ" sz="2200" b="1" dirty="0" smtClean="0">
                <a:solidFill>
                  <a:srgbClr val="000000"/>
                </a:solidFill>
                <a:latin typeface="Arial" panose="020B0604020202020204" pitchFamily="34" charset="0"/>
                <a:cs typeface="Times New Roman" panose="02020603050405020304" pitchFamily="18" charset="0"/>
              </a:rPr>
              <a:t> </a:t>
            </a:r>
            <a:r>
              <a:rPr lang="cs-CZ" sz="2200" dirty="0" smtClean="0">
                <a:solidFill>
                  <a:srgbClr val="000000"/>
                </a:solidFill>
                <a:latin typeface="Arial" panose="020B0604020202020204" pitchFamily="34" charset="0"/>
                <a:cs typeface="Times New Roman" panose="02020603050405020304" pitchFamily="18" charset="0"/>
              </a:rPr>
              <a:t>- long </a:t>
            </a:r>
            <a:r>
              <a:rPr lang="cs-CZ" sz="2200" dirty="0" err="1" smtClean="0">
                <a:solidFill>
                  <a:srgbClr val="000000"/>
                </a:solidFill>
                <a:latin typeface="Arial" panose="020B0604020202020204" pitchFamily="34" charset="0"/>
                <a:cs typeface="Times New Roman" panose="02020603050405020304" pitchFamily="18" charset="0"/>
              </a:rPr>
              <a:t>negotiation</a:t>
            </a:r>
            <a:r>
              <a:rPr lang="cs-CZ" sz="2200" dirty="0" smtClean="0">
                <a:solidFill>
                  <a:srgbClr val="000000"/>
                </a:solidFill>
                <a:latin typeface="Arial" panose="020B0604020202020204" pitchFamily="34" charset="0"/>
                <a:cs typeface="Times New Roman" panose="02020603050405020304" pitchFamily="18" charset="0"/>
              </a:rPr>
              <a:t>.</a:t>
            </a:r>
            <a:endParaRPr lang="cs-CZ" sz="2200" dirty="0">
              <a:latin typeface="Arial" panose="020B0604020202020204" pitchFamily="34" charset="0"/>
            </a:endParaRPr>
          </a:p>
          <a:p>
            <a:pPr eaLnBrk="1" hangingPunct="1">
              <a:spcBef>
                <a:spcPts val="0"/>
              </a:spcBef>
              <a:spcAft>
                <a:spcPts val="0"/>
              </a:spcAft>
            </a:pPr>
            <a:r>
              <a:rPr lang="cs-CZ" sz="2200" b="1" dirty="0" err="1" smtClean="0">
                <a:solidFill>
                  <a:srgbClr val="000000"/>
                </a:solidFill>
                <a:latin typeface="Arial" panose="020B0604020202020204" pitchFamily="34" charset="0"/>
                <a:cs typeface="Times New Roman" panose="02020603050405020304" pitchFamily="18" charset="0"/>
              </a:rPr>
              <a:t>Arabic</a:t>
            </a:r>
            <a:r>
              <a:rPr lang="cs-CZ" sz="2200" b="1" dirty="0" smtClean="0">
                <a:solidFill>
                  <a:srgbClr val="000000"/>
                </a:solidFill>
                <a:latin typeface="Arial" panose="020B0604020202020204" pitchFamily="34" charset="0"/>
                <a:cs typeface="Times New Roman" panose="02020603050405020304" pitchFamily="18" charset="0"/>
              </a:rPr>
              <a:t> </a:t>
            </a:r>
            <a:r>
              <a:rPr lang="cs-CZ" sz="2200" dirty="0" smtClean="0">
                <a:solidFill>
                  <a:srgbClr val="000000"/>
                </a:solidFill>
                <a:latin typeface="Arial" panose="020B0604020202020204" pitchFamily="34" charset="0"/>
                <a:cs typeface="Times New Roman" panose="02020603050405020304" pitchFamily="18" charset="0"/>
              </a:rPr>
              <a:t>- </a:t>
            </a:r>
            <a:r>
              <a:rPr lang="cs-CZ" sz="2200" dirty="0" err="1" smtClean="0">
                <a:solidFill>
                  <a:srgbClr val="000000"/>
                </a:solidFill>
                <a:latin typeface="Arial" panose="020B0604020202020204" pitchFamily="34" charset="0"/>
                <a:cs typeface="Times New Roman" panose="02020603050405020304" pitchFamily="18" charset="0"/>
              </a:rPr>
              <a:t>higher</a:t>
            </a:r>
            <a:r>
              <a:rPr lang="cs-CZ" sz="2200" dirty="0" smtClean="0">
                <a:solidFill>
                  <a:srgbClr val="000000"/>
                </a:solidFill>
                <a:latin typeface="Arial" panose="020B0604020202020204" pitchFamily="34" charset="0"/>
                <a:cs typeface="Times New Roman" panose="02020603050405020304" pitchFamily="18" charset="0"/>
              </a:rPr>
              <a:t> </a:t>
            </a:r>
            <a:r>
              <a:rPr lang="cs-CZ" sz="2200" dirty="0" err="1">
                <a:solidFill>
                  <a:srgbClr val="000000"/>
                </a:solidFill>
                <a:latin typeface="Arial" panose="020B0604020202020204" pitchFamily="34" charset="0"/>
                <a:cs typeface="Times New Roman" panose="02020603050405020304" pitchFamily="18" charset="0"/>
              </a:rPr>
              <a:t>price</a:t>
            </a:r>
            <a:r>
              <a:rPr lang="cs-CZ" sz="2200" dirty="0">
                <a:solidFill>
                  <a:srgbClr val="000000"/>
                </a:solidFill>
                <a:latin typeface="Arial" panose="020B0604020202020204" pitchFamily="34" charset="0"/>
                <a:cs typeface="Times New Roman" panose="02020603050405020304" pitchFamily="18" charset="0"/>
              </a:rPr>
              <a:t> – </a:t>
            </a:r>
            <a:r>
              <a:rPr lang="cs-CZ" sz="2200" dirty="0" err="1" smtClean="0">
                <a:solidFill>
                  <a:srgbClr val="000000"/>
                </a:solidFill>
                <a:latin typeface="Arial" panose="020B0604020202020204" pitchFamily="34" charset="0"/>
                <a:cs typeface="Times New Roman" panose="02020603050405020304" pitchFamily="18" charset="0"/>
              </a:rPr>
              <a:t>haggling</a:t>
            </a:r>
            <a:r>
              <a:rPr lang="cs-CZ" sz="2200" dirty="0" smtClean="0">
                <a:solidFill>
                  <a:srgbClr val="000000"/>
                </a:solidFill>
                <a:latin typeface="Arial" panose="020B0604020202020204" pitchFamily="34" charset="0"/>
                <a:cs typeface="Times New Roman" panose="02020603050405020304" pitchFamily="18" charset="0"/>
              </a:rPr>
              <a:t> / </a:t>
            </a:r>
            <a:r>
              <a:rPr lang="cs-CZ" sz="2200" dirty="0" err="1" smtClean="0">
                <a:solidFill>
                  <a:srgbClr val="000000"/>
                </a:solidFill>
                <a:latin typeface="Arial" panose="020B0604020202020204" pitchFamily="34" charset="0"/>
                <a:cs typeface="Times New Roman" panose="02020603050405020304" pitchFamily="18" charset="0"/>
              </a:rPr>
              <a:t>bargain</a:t>
            </a:r>
            <a:r>
              <a:rPr lang="cs-CZ" sz="2200" dirty="0" smtClean="0">
                <a:solidFill>
                  <a:srgbClr val="000000"/>
                </a:solidFill>
                <a:latin typeface="Arial" panose="020B0604020202020204" pitchFamily="34" charset="0"/>
                <a:cs typeface="Times New Roman" panose="02020603050405020304" pitchFamily="18" charset="0"/>
              </a:rPr>
              <a:t>. </a:t>
            </a:r>
            <a:endParaRPr lang="cs-CZ" sz="2200" dirty="0">
              <a:latin typeface="Arial" panose="020B0604020202020204" pitchFamily="34" charset="0"/>
            </a:endParaRPr>
          </a:p>
          <a:p>
            <a:pPr eaLnBrk="1" hangingPunct="1">
              <a:spcBef>
                <a:spcPts val="0"/>
              </a:spcBef>
              <a:spcAft>
                <a:spcPts val="0"/>
              </a:spcAft>
            </a:pPr>
            <a:r>
              <a:rPr lang="cs-CZ" sz="2200" b="1" dirty="0" err="1" smtClean="0">
                <a:solidFill>
                  <a:srgbClr val="000000"/>
                </a:solidFill>
                <a:latin typeface="Arial" panose="020B0604020202020204" pitchFamily="34" charset="0"/>
                <a:cs typeface="Times New Roman" panose="02020603050405020304" pitchFamily="18" charset="0"/>
              </a:rPr>
              <a:t>Russian</a:t>
            </a:r>
            <a:r>
              <a:rPr lang="cs-CZ" sz="2200" b="1" dirty="0" smtClean="0">
                <a:solidFill>
                  <a:srgbClr val="000000"/>
                </a:solidFill>
                <a:latin typeface="Arial" panose="020B0604020202020204" pitchFamily="34" charset="0"/>
                <a:cs typeface="Times New Roman" panose="02020603050405020304" pitchFamily="18" charset="0"/>
              </a:rPr>
              <a:t> </a:t>
            </a:r>
            <a:r>
              <a:rPr lang="cs-CZ" sz="2200" dirty="0" smtClean="0">
                <a:solidFill>
                  <a:srgbClr val="000000"/>
                </a:solidFill>
                <a:latin typeface="Arial" panose="020B0604020202020204" pitchFamily="34" charset="0"/>
                <a:cs typeface="Times New Roman" panose="02020603050405020304" pitchFamily="18" charset="0"/>
              </a:rPr>
              <a:t>- </a:t>
            </a:r>
            <a:r>
              <a:rPr lang="cs-CZ" sz="2200" dirty="0" err="1" smtClean="0">
                <a:solidFill>
                  <a:srgbClr val="000000"/>
                </a:solidFill>
                <a:latin typeface="Arial" panose="020B0604020202020204" pitchFamily="34" charset="0"/>
                <a:cs typeface="Times New Roman" panose="02020603050405020304" pitchFamily="18" charset="0"/>
              </a:rPr>
              <a:t>categorical</a:t>
            </a:r>
            <a:r>
              <a:rPr lang="cs-CZ" sz="2200" dirty="0" smtClean="0">
                <a:solidFill>
                  <a:srgbClr val="000000"/>
                </a:solidFill>
                <a:latin typeface="Arial" panose="020B0604020202020204" pitchFamily="34" charset="0"/>
                <a:cs typeface="Times New Roman" panose="02020603050405020304" pitchFamily="18" charset="0"/>
              </a:rPr>
              <a:t> negative. Meeting </a:t>
            </a:r>
            <a:r>
              <a:rPr lang="cs-CZ" sz="2200" dirty="0" err="1" smtClean="0">
                <a:solidFill>
                  <a:srgbClr val="000000"/>
                </a:solidFill>
                <a:latin typeface="Arial" panose="020B0604020202020204" pitchFamily="34" charset="0"/>
                <a:cs typeface="Times New Roman" panose="02020603050405020304" pitchFamily="18" charset="0"/>
              </a:rPr>
              <a:t>before</a:t>
            </a:r>
            <a:r>
              <a:rPr lang="cs-CZ" sz="2200" dirty="0" smtClean="0">
                <a:solidFill>
                  <a:srgbClr val="000000"/>
                </a:solidFill>
                <a:latin typeface="Arial" panose="020B0604020202020204" pitchFamily="34" charset="0"/>
                <a:cs typeface="Times New Roman" panose="02020603050405020304" pitchFamily="18" charset="0"/>
              </a:rPr>
              <a:t> </a:t>
            </a:r>
            <a:r>
              <a:rPr lang="cs-CZ" sz="2200" dirty="0" err="1" smtClean="0">
                <a:solidFill>
                  <a:srgbClr val="000000"/>
                </a:solidFill>
                <a:latin typeface="Arial" panose="020B0604020202020204" pitchFamily="34" charset="0"/>
                <a:cs typeface="Times New Roman" panose="02020603050405020304" pitchFamily="18" charset="0"/>
              </a:rPr>
              <a:t>negotiation</a:t>
            </a:r>
            <a:r>
              <a:rPr lang="cs-CZ" sz="2200" dirty="0" smtClean="0">
                <a:solidFill>
                  <a:srgbClr val="000000"/>
                </a:solidFill>
                <a:latin typeface="Arial" panose="020B0604020202020204" pitchFamily="34" charset="0"/>
                <a:cs typeface="Times New Roman" panose="02020603050405020304" pitchFamily="18" charset="0"/>
              </a:rPr>
              <a:t>.</a:t>
            </a:r>
            <a:endParaRPr lang="cs-CZ" sz="2200" dirty="0">
              <a:latin typeface="Arial" panose="020B0604020202020204" pitchFamily="34" charset="0"/>
            </a:endParaRPr>
          </a:p>
          <a:p>
            <a:pPr eaLnBrk="1" hangingPunct="1">
              <a:spcBef>
                <a:spcPts val="0"/>
              </a:spcBef>
              <a:spcAft>
                <a:spcPts val="0"/>
              </a:spcAft>
            </a:pPr>
            <a:r>
              <a:rPr lang="cs-CZ" sz="2200" b="1" dirty="0" err="1" smtClean="0">
                <a:solidFill>
                  <a:srgbClr val="000000"/>
                </a:solidFill>
                <a:latin typeface="Arial" panose="020B0604020202020204" pitchFamily="34" charset="0"/>
                <a:cs typeface="Times New Roman" panose="02020603050405020304" pitchFamily="18" charset="0"/>
              </a:rPr>
              <a:t>American</a:t>
            </a:r>
            <a:r>
              <a:rPr lang="cs-CZ" sz="2200" b="1" dirty="0" smtClean="0">
                <a:solidFill>
                  <a:srgbClr val="000000"/>
                </a:solidFill>
                <a:latin typeface="Arial" panose="020B0604020202020204" pitchFamily="34" charset="0"/>
                <a:cs typeface="Times New Roman" panose="02020603050405020304" pitchFamily="18" charset="0"/>
              </a:rPr>
              <a:t>  </a:t>
            </a:r>
            <a:r>
              <a:rPr lang="cs-CZ" sz="2200" dirty="0" smtClean="0">
                <a:solidFill>
                  <a:srgbClr val="000000"/>
                </a:solidFill>
                <a:latin typeface="Arial" panose="020B0604020202020204" pitchFamily="34" charset="0"/>
                <a:cs typeface="Times New Roman" panose="02020603050405020304" pitchFamily="18" charset="0"/>
              </a:rPr>
              <a:t>- </a:t>
            </a:r>
            <a:r>
              <a:rPr lang="cs-CZ" sz="2200" dirty="0" err="1" smtClean="0">
                <a:solidFill>
                  <a:srgbClr val="000000"/>
                </a:solidFill>
                <a:latin typeface="Arial" panose="020B0604020202020204" pitchFamily="34" charset="0"/>
                <a:cs typeface="Times New Roman" panose="02020603050405020304" pitchFamily="18" charset="0"/>
              </a:rPr>
              <a:t>the</a:t>
            </a:r>
            <a:r>
              <a:rPr lang="cs-CZ" sz="2200" dirty="0" smtClean="0">
                <a:solidFill>
                  <a:srgbClr val="000000"/>
                </a:solidFill>
                <a:latin typeface="Arial" panose="020B0604020202020204" pitchFamily="34" charset="0"/>
                <a:cs typeface="Times New Roman" panose="02020603050405020304" pitchFamily="18" charset="0"/>
              </a:rPr>
              <a:t> </a:t>
            </a:r>
            <a:r>
              <a:rPr lang="cs-CZ" sz="2200" dirty="0" err="1">
                <a:solidFill>
                  <a:srgbClr val="000000"/>
                </a:solidFill>
                <a:latin typeface="Arial" panose="020B0604020202020204" pitchFamily="34" charset="0"/>
                <a:cs typeface="Times New Roman" panose="02020603050405020304" pitchFamily="18" charset="0"/>
              </a:rPr>
              <a:t>quality</a:t>
            </a:r>
            <a:r>
              <a:rPr lang="cs-CZ" sz="2200" dirty="0">
                <a:solidFill>
                  <a:srgbClr val="000000"/>
                </a:solidFill>
                <a:latin typeface="Arial" panose="020B0604020202020204" pitchFamily="34" charset="0"/>
                <a:cs typeface="Times New Roman" panose="02020603050405020304" pitchFamily="18" charset="0"/>
              </a:rPr>
              <a:t> of </a:t>
            </a:r>
            <a:r>
              <a:rPr lang="cs-CZ" sz="2200" dirty="0" err="1" smtClean="0">
                <a:solidFill>
                  <a:srgbClr val="000000"/>
                </a:solidFill>
                <a:latin typeface="Arial" panose="020B0604020202020204" pitchFamily="34" charset="0"/>
                <a:cs typeface="Times New Roman" panose="02020603050405020304" pitchFamily="18" charset="0"/>
              </a:rPr>
              <a:t>contract</a:t>
            </a:r>
            <a:r>
              <a:rPr lang="cs-CZ" sz="2200" dirty="0" smtClean="0">
                <a:solidFill>
                  <a:srgbClr val="000000"/>
                </a:solidFill>
                <a:latin typeface="Arial" panose="020B0604020202020204" pitchFamily="34" charset="0"/>
                <a:cs typeface="Times New Roman" panose="02020603050405020304" pitchFamily="18" charset="0"/>
              </a:rPr>
              <a:t>. </a:t>
            </a:r>
            <a:r>
              <a:rPr lang="cs-CZ" sz="2200" dirty="0" err="1" smtClean="0">
                <a:solidFill>
                  <a:srgbClr val="000000"/>
                </a:solidFill>
                <a:latin typeface="Arial" panose="020B0604020202020204" pitchFamily="34" charset="0"/>
                <a:cs typeface="Times New Roman" panose="02020603050405020304" pitchFamily="18" charset="0"/>
              </a:rPr>
              <a:t>Without</a:t>
            </a:r>
            <a:r>
              <a:rPr lang="cs-CZ" sz="2200" dirty="0" smtClean="0">
                <a:solidFill>
                  <a:srgbClr val="000000"/>
                </a:solidFill>
                <a:latin typeface="Arial" panose="020B0604020202020204" pitchFamily="34" charset="0"/>
                <a:cs typeface="Times New Roman" panose="02020603050405020304" pitchFamily="18" charset="0"/>
              </a:rPr>
              <a:t> </a:t>
            </a:r>
            <a:r>
              <a:rPr lang="cs-CZ" sz="2200" dirty="0" err="1" smtClean="0">
                <a:solidFill>
                  <a:srgbClr val="000000"/>
                </a:solidFill>
                <a:latin typeface="Arial" panose="020B0604020202020204" pitchFamily="34" charset="0"/>
                <a:cs typeface="Times New Roman" panose="02020603050405020304" pitchFamily="18" charset="0"/>
              </a:rPr>
              <a:t>preparation</a:t>
            </a:r>
            <a:r>
              <a:rPr lang="cs-CZ" sz="2200" dirty="0" smtClean="0">
                <a:solidFill>
                  <a:srgbClr val="000000"/>
                </a:solidFill>
                <a:latin typeface="Arial" panose="020B0604020202020204" pitchFamily="34" charset="0"/>
                <a:cs typeface="Times New Roman" panose="02020603050405020304" pitchFamily="18" charset="0"/>
              </a:rPr>
              <a:t>.</a:t>
            </a:r>
            <a:endParaRPr lang="cs-CZ" sz="2200" dirty="0">
              <a:latin typeface="Arial" panose="020B0604020202020204" pitchFamily="34" charset="0"/>
            </a:endParaRPr>
          </a:p>
          <a:p>
            <a:pPr eaLnBrk="1" hangingPunct="1">
              <a:spcBef>
                <a:spcPts val="0"/>
              </a:spcBef>
              <a:spcAft>
                <a:spcPts val="0"/>
              </a:spcAft>
            </a:pPr>
            <a:r>
              <a:rPr lang="cs-CZ" sz="2200" b="1" dirty="0" err="1">
                <a:solidFill>
                  <a:srgbClr val="000000"/>
                </a:solidFill>
                <a:latin typeface="Arial" panose="020B0604020202020204" pitchFamily="34" charset="0"/>
                <a:cs typeface="Times New Roman" panose="02020603050405020304" pitchFamily="18" charset="0"/>
              </a:rPr>
              <a:t>Sweden</a:t>
            </a:r>
            <a:r>
              <a:rPr lang="cs-CZ" sz="2200" b="1" dirty="0">
                <a:solidFill>
                  <a:srgbClr val="000000"/>
                </a:solidFill>
                <a:latin typeface="Arial" panose="020B0604020202020204" pitchFamily="34" charset="0"/>
                <a:cs typeface="Times New Roman" panose="02020603050405020304" pitchFamily="18" charset="0"/>
              </a:rPr>
              <a:t>, </a:t>
            </a:r>
            <a:r>
              <a:rPr lang="cs-CZ" sz="2200" b="1" dirty="0" err="1" smtClean="0">
                <a:solidFill>
                  <a:srgbClr val="000000"/>
                </a:solidFill>
                <a:latin typeface="Arial" panose="020B0604020202020204" pitchFamily="34" charset="0"/>
                <a:cs typeface="Times New Roman" panose="02020603050405020304" pitchFamily="18" charset="0"/>
              </a:rPr>
              <a:t>Chinese</a:t>
            </a:r>
            <a:r>
              <a:rPr lang="cs-CZ" sz="2200" b="1" dirty="0" smtClean="0">
                <a:solidFill>
                  <a:srgbClr val="000000"/>
                </a:solidFill>
                <a:latin typeface="Arial" panose="020B0604020202020204" pitchFamily="34" charset="0"/>
                <a:cs typeface="Times New Roman" panose="02020603050405020304" pitchFamily="18" charset="0"/>
              </a:rPr>
              <a:t> </a:t>
            </a:r>
            <a:r>
              <a:rPr lang="cs-CZ" sz="2200" dirty="0" smtClean="0">
                <a:solidFill>
                  <a:srgbClr val="000000"/>
                </a:solidFill>
                <a:latin typeface="Arial" panose="020B0604020202020204" pitchFamily="34" charset="0"/>
                <a:cs typeface="Times New Roman" panose="02020603050405020304" pitchFamily="18" charset="0"/>
              </a:rPr>
              <a:t>- </a:t>
            </a:r>
            <a:r>
              <a:rPr lang="cs-CZ" sz="2200" dirty="0" err="1" smtClean="0">
                <a:solidFill>
                  <a:srgbClr val="000000"/>
                </a:solidFill>
                <a:latin typeface="Arial" panose="020B0604020202020204" pitchFamily="34" charset="0"/>
                <a:cs typeface="Times New Roman" panose="02020603050405020304" pitchFamily="18" charset="0"/>
              </a:rPr>
              <a:t>the</a:t>
            </a:r>
            <a:r>
              <a:rPr lang="cs-CZ" sz="2200" dirty="0" smtClean="0">
                <a:solidFill>
                  <a:srgbClr val="000000"/>
                </a:solidFill>
                <a:latin typeface="Arial" panose="020B0604020202020204" pitchFamily="34" charset="0"/>
                <a:cs typeface="Times New Roman" panose="02020603050405020304" pitchFamily="18" charset="0"/>
              </a:rPr>
              <a:t> </a:t>
            </a:r>
            <a:r>
              <a:rPr lang="cs-CZ" sz="2200" dirty="0" err="1">
                <a:solidFill>
                  <a:srgbClr val="000000"/>
                </a:solidFill>
                <a:latin typeface="Arial" panose="020B0604020202020204" pitchFamily="34" charset="0"/>
                <a:cs typeface="Times New Roman" panose="02020603050405020304" pitchFamily="18" charset="0"/>
              </a:rPr>
              <a:t>quality</a:t>
            </a:r>
            <a:r>
              <a:rPr lang="cs-CZ" sz="2200" dirty="0">
                <a:solidFill>
                  <a:srgbClr val="000000"/>
                </a:solidFill>
                <a:latin typeface="Arial" panose="020B0604020202020204" pitchFamily="34" charset="0"/>
                <a:cs typeface="Times New Roman" panose="02020603050405020304" pitchFamily="18" charset="0"/>
              </a:rPr>
              <a:t> of </a:t>
            </a:r>
            <a:r>
              <a:rPr lang="cs-CZ" sz="2200" dirty="0" err="1" smtClean="0">
                <a:solidFill>
                  <a:srgbClr val="000000"/>
                </a:solidFill>
                <a:latin typeface="Arial" panose="020B0604020202020204" pitchFamily="34" charset="0"/>
                <a:cs typeface="Times New Roman" panose="02020603050405020304" pitchFamily="18" charset="0"/>
              </a:rPr>
              <a:t>relationship</a:t>
            </a:r>
            <a:r>
              <a:rPr lang="cs-CZ" sz="2200" dirty="0" smtClean="0">
                <a:solidFill>
                  <a:srgbClr val="000000"/>
                </a:solidFill>
                <a:latin typeface="Arial" panose="020B0604020202020204" pitchFamily="34" charset="0"/>
                <a:cs typeface="Times New Roman" panose="02020603050405020304" pitchFamily="18" charset="0"/>
              </a:rPr>
              <a:t>. </a:t>
            </a:r>
            <a:endParaRPr lang="cs-CZ" sz="2200" dirty="0">
              <a:latin typeface="Arial" panose="020B0604020202020204" pitchFamily="34" charset="0"/>
            </a:endParaRPr>
          </a:p>
          <a:p>
            <a:pPr eaLnBrk="1" hangingPunct="1">
              <a:spcBef>
                <a:spcPts val="0"/>
              </a:spcBef>
              <a:spcAft>
                <a:spcPts val="0"/>
              </a:spcAft>
            </a:pPr>
            <a:r>
              <a:rPr lang="cs-CZ" sz="2200" b="1" dirty="0" err="1" smtClean="0">
                <a:solidFill>
                  <a:srgbClr val="000000"/>
                </a:solidFill>
                <a:latin typeface="Arial" panose="020B0604020202020204" pitchFamily="34" charset="0"/>
                <a:cs typeface="Times New Roman" panose="02020603050405020304" pitchFamily="18" charset="0"/>
              </a:rPr>
              <a:t>Arabian</a:t>
            </a:r>
            <a:r>
              <a:rPr lang="cs-CZ" sz="2200" b="1" dirty="0" smtClean="0">
                <a:solidFill>
                  <a:srgbClr val="000000"/>
                </a:solidFill>
                <a:latin typeface="Arial" panose="020B0604020202020204" pitchFamily="34" charset="0"/>
                <a:cs typeface="Times New Roman" panose="02020603050405020304" pitchFamily="18" charset="0"/>
              </a:rPr>
              <a:t> </a:t>
            </a:r>
            <a:r>
              <a:rPr lang="cs-CZ" sz="2200" dirty="0" smtClean="0">
                <a:solidFill>
                  <a:srgbClr val="000000"/>
                </a:solidFill>
                <a:latin typeface="Arial" panose="020B0604020202020204" pitchFamily="34" charset="0"/>
                <a:cs typeface="Times New Roman" panose="02020603050405020304" pitchFamily="18" charset="0"/>
              </a:rPr>
              <a:t>- </a:t>
            </a:r>
            <a:r>
              <a:rPr lang="cs-CZ" sz="2200" dirty="0" err="1" smtClean="0">
                <a:solidFill>
                  <a:srgbClr val="000000"/>
                </a:solidFill>
                <a:latin typeface="Arial" panose="020B0604020202020204" pitchFamily="34" charset="0"/>
                <a:cs typeface="Times New Roman" panose="02020603050405020304" pitchFamily="18" charset="0"/>
              </a:rPr>
              <a:t>verbal</a:t>
            </a:r>
            <a:r>
              <a:rPr lang="cs-CZ" sz="2200" dirty="0" smtClean="0">
                <a:solidFill>
                  <a:srgbClr val="000000"/>
                </a:solidFill>
                <a:latin typeface="Arial" panose="020B0604020202020204" pitchFamily="34" charset="0"/>
                <a:cs typeface="Times New Roman" panose="02020603050405020304" pitchFamily="18" charset="0"/>
              </a:rPr>
              <a:t> </a:t>
            </a:r>
            <a:r>
              <a:rPr lang="cs-CZ" sz="2200" dirty="0" err="1">
                <a:solidFill>
                  <a:srgbClr val="000000"/>
                </a:solidFill>
                <a:latin typeface="Arial" panose="020B0604020202020204" pitchFamily="34" charset="0"/>
                <a:cs typeface="Times New Roman" panose="02020603050405020304" pitchFamily="18" charset="0"/>
              </a:rPr>
              <a:t>agreement</a:t>
            </a:r>
            <a:r>
              <a:rPr lang="cs-CZ" sz="2200" dirty="0">
                <a:solidFill>
                  <a:srgbClr val="000000"/>
                </a:solidFill>
                <a:latin typeface="Arial" panose="020B0604020202020204" pitchFamily="34" charset="0"/>
                <a:cs typeface="Times New Roman" panose="02020603050405020304" pitchFamily="18" charset="0"/>
              </a:rPr>
              <a:t> (</a:t>
            </a:r>
            <a:r>
              <a:rPr lang="cs-CZ" sz="2200" dirty="0" err="1">
                <a:solidFill>
                  <a:srgbClr val="000000"/>
                </a:solidFill>
                <a:latin typeface="Arial" panose="020B0604020202020204" pitchFamily="34" charset="0"/>
                <a:cs typeface="Times New Roman" panose="02020603050405020304" pitchFamily="18" charset="0"/>
              </a:rPr>
              <a:t>signature</a:t>
            </a:r>
            <a:r>
              <a:rPr lang="cs-CZ" sz="2200" dirty="0">
                <a:solidFill>
                  <a:srgbClr val="000000"/>
                </a:solidFill>
                <a:latin typeface="Arial" panose="020B0604020202020204" pitchFamily="34" charset="0"/>
                <a:cs typeface="Times New Roman" panose="02020603050405020304" pitchFamily="18" charset="0"/>
              </a:rPr>
              <a:t> – </a:t>
            </a:r>
            <a:r>
              <a:rPr lang="cs-CZ" sz="2200" dirty="0" err="1">
                <a:solidFill>
                  <a:srgbClr val="000000"/>
                </a:solidFill>
                <a:latin typeface="Arial" panose="020B0604020202020204" pitchFamily="34" charset="0"/>
                <a:cs typeface="Times New Roman" panose="02020603050405020304" pitchFamily="18" charset="0"/>
              </a:rPr>
              <a:t>dishonour</a:t>
            </a:r>
            <a:r>
              <a:rPr lang="cs-CZ" sz="2200" dirty="0" smtClean="0">
                <a:solidFill>
                  <a:srgbClr val="000000"/>
                </a:solidFill>
                <a:latin typeface="Arial" panose="020B0604020202020204" pitchFamily="34" charset="0"/>
                <a:cs typeface="Times New Roman" panose="02020603050405020304" pitchFamily="18" charset="0"/>
              </a:rPr>
              <a:t>).</a:t>
            </a:r>
            <a:endParaRPr lang="cs-CZ" sz="2200" b="0" i="0" u="none" strike="noStrike" dirty="0">
              <a:effectLst/>
              <a:latin typeface="Arial" panose="020B0604020202020204" pitchFamily="34" charset="0"/>
            </a:endParaRPr>
          </a:p>
        </p:txBody>
      </p:sp>
    </p:spTree>
    <p:extLst>
      <p:ext uri="{BB962C8B-B14F-4D97-AF65-F5344CB8AC3E}">
        <p14:creationId xmlns:p14="http://schemas.microsoft.com/office/powerpoint/2010/main" val="139358565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CRM and Services in </a:t>
            </a:r>
            <a:r>
              <a:rPr lang="cs-CZ" b="1" dirty="0">
                <a:latin typeface="Arial" pitchFamily="34" charset="0"/>
                <a:cs typeface="Arial" pitchFamily="34" charset="0"/>
              </a:rPr>
              <a:t>IM</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smtClean="0">
                <a:latin typeface="Arial" panose="020B0604020202020204" pitchFamily="34" charset="0"/>
              </a:rPr>
              <a:t>THE END</a:t>
            </a:r>
          </a:p>
        </p:txBody>
      </p:sp>
      <p:sp>
        <p:nvSpPr>
          <p:cNvPr id="3079" name="TextovéPole 10"/>
          <p:cNvSpPr txBox="1">
            <a:spLocks noChangeArrowheads="1"/>
          </p:cNvSpPr>
          <p:nvPr/>
        </p:nvSpPr>
        <p:spPr bwMode="auto">
          <a:xfrm>
            <a:off x="503238" y="1512044"/>
            <a:ext cx="8477250" cy="2462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None/>
              <a:defRPr/>
            </a:pPr>
            <a:endParaRPr lang="cs-CZ" altLang="cs-CZ" sz="2200" dirty="0" smtClean="0">
              <a:latin typeface="Arial" panose="020B0604020202020204" pitchFamily="34" charset="0"/>
            </a:endParaRPr>
          </a:p>
          <a:p>
            <a:pPr algn="ctr" eaLnBrk="1" hangingPunct="1">
              <a:spcBef>
                <a:spcPct val="0"/>
              </a:spcBef>
              <a:buNone/>
              <a:defRPr/>
            </a:pPr>
            <a:endParaRPr lang="cs-CZ" altLang="cs-CZ" sz="2200" dirty="0">
              <a:latin typeface="Arial" panose="020B0604020202020204" pitchFamily="34" charset="0"/>
            </a:endParaRPr>
          </a:p>
          <a:p>
            <a:pPr algn="ctr" eaLnBrk="1" hangingPunct="1">
              <a:spcBef>
                <a:spcPct val="0"/>
              </a:spcBef>
              <a:buNone/>
              <a:defRPr/>
            </a:pPr>
            <a:endParaRPr lang="cs-CZ" altLang="cs-CZ" sz="2200" dirty="0" smtClean="0">
              <a:latin typeface="Arial" panose="020B0604020202020204" pitchFamily="34" charset="0"/>
            </a:endParaRPr>
          </a:p>
          <a:p>
            <a:pPr algn="ctr" eaLnBrk="1" hangingPunct="1">
              <a:spcBef>
                <a:spcPct val="0"/>
              </a:spcBef>
              <a:buNone/>
              <a:defRPr/>
            </a:pPr>
            <a:r>
              <a:rPr lang="cs-CZ" altLang="cs-CZ" sz="2200" dirty="0" err="1" smtClean="0">
                <a:latin typeface="Arial" panose="020B0604020202020204" pitchFamily="34" charset="0"/>
              </a:rPr>
              <a:t>Thank</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you</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for</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your</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attention</a:t>
            </a:r>
            <a:r>
              <a:rPr lang="cs-CZ" altLang="cs-CZ" sz="2200" dirty="0" smtClean="0">
                <a:latin typeface="Arial" panose="020B0604020202020204" pitchFamily="34" charset="0"/>
              </a:rPr>
              <a:t>.</a:t>
            </a:r>
          </a:p>
          <a:p>
            <a:pPr algn="ctr" eaLnBrk="1" hangingPunct="1">
              <a:spcBef>
                <a:spcPct val="0"/>
              </a:spcBef>
              <a:buNone/>
              <a:defRPr/>
            </a:pPr>
            <a:r>
              <a:rPr lang="cs-CZ" altLang="cs-CZ" sz="2200" dirty="0" smtClean="0">
                <a:latin typeface="Arial" panose="020B0604020202020204" pitchFamily="34" charset="0"/>
                <a:sym typeface="Wingdings" panose="05000000000000000000" pitchFamily="2" charset="2"/>
              </a:rPr>
              <a:t> </a:t>
            </a:r>
            <a:endParaRPr lang="cs-CZ" altLang="cs-CZ" sz="2200" dirty="0" smtClean="0">
              <a:latin typeface="Arial" panose="020B0604020202020204" pitchFamily="34" charset="0"/>
            </a:endParaRPr>
          </a:p>
          <a:p>
            <a:pPr eaLnBrk="1" hangingPunct="1">
              <a:spcBef>
                <a:spcPct val="0"/>
              </a:spcBef>
              <a:buNone/>
              <a:defRPr/>
            </a:pPr>
            <a:endParaRPr lang="en-GB" altLang="cs-CZ" sz="2200" dirty="0" smtClean="0">
              <a:latin typeface="Arial" panose="020B0604020202020204" pitchFamily="34" charset="0"/>
            </a:endParaRPr>
          </a:p>
          <a:p>
            <a:pPr eaLnBrk="1" hangingPunct="1">
              <a:spcBef>
                <a:spcPct val="0"/>
              </a:spcBef>
              <a:buFont typeface="Arial" panose="020B0604020202020204" pitchFamily="34" charset="0"/>
              <a:buNone/>
              <a:defRPr/>
            </a:pPr>
            <a:endParaRPr lang="en-GB" altLang="cs-CZ" sz="2200" dirty="0" smtClean="0">
              <a:latin typeface="Arial" panose="020B0604020202020204" pitchFamily="34" charset="0"/>
            </a:endParaRPr>
          </a:p>
        </p:txBody>
      </p:sp>
    </p:spTree>
    <p:extLst>
      <p:ext uri="{BB962C8B-B14F-4D97-AF65-F5344CB8AC3E}">
        <p14:creationId xmlns:p14="http://schemas.microsoft.com/office/powerpoint/2010/main" val="23057327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CRM and Services in </a:t>
            </a:r>
            <a:r>
              <a:rPr lang="cs-CZ" b="1" dirty="0">
                <a:latin typeface="Arial" pitchFamily="34" charset="0"/>
                <a:cs typeface="Arial" pitchFamily="34" charset="0"/>
              </a:rPr>
              <a:t>IM</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cs-CZ" sz="2400" b="1" dirty="0">
                <a:latin typeface="Arial" panose="020B0604020202020204" pitchFamily="34" charset="0"/>
              </a:rPr>
              <a:t>1. </a:t>
            </a:r>
            <a:r>
              <a:rPr lang="cs-CZ" altLang="cs-CZ" sz="2400" b="1" dirty="0" smtClean="0">
                <a:latin typeface="Arial" panose="020B0604020202020204" pitchFamily="34" charset="0"/>
              </a:rPr>
              <a:t>CRM CUSTOMER RELATIONSHIP MANAGEMENT</a:t>
            </a:r>
            <a:endParaRPr lang="cs-CZ" altLang="cs-CZ" sz="2400" b="1" dirty="0" smtClean="0">
              <a:latin typeface="Arial" panose="020B0604020202020204" pitchFamily="34" charset="0"/>
            </a:endParaRPr>
          </a:p>
        </p:txBody>
      </p:sp>
      <p:sp>
        <p:nvSpPr>
          <p:cNvPr id="3079" name="TextovéPole 10"/>
          <p:cNvSpPr txBox="1">
            <a:spLocks noChangeArrowheads="1"/>
          </p:cNvSpPr>
          <p:nvPr/>
        </p:nvSpPr>
        <p:spPr bwMode="auto">
          <a:xfrm>
            <a:off x="503238" y="1512044"/>
            <a:ext cx="8477250" cy="4247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cs-CZ" altLang="cs-CZ" sz="2200" dirty="0" smtClean="0">
                <a:latin typeface="Arial" panose="020B0604020202020204" pitchFamily="34" charset="0"/>
              </a:rPr>
              <a:t>In </a:t>
            </a:r>
            <a:r>
              <a:rPr lang="cs-CZ" altLang="cs-CZ" sz="2200" dirty="0" err="1" smtClean="0">
                <a:latin typeface="Arial" panose="020B0604020202020204" pitchFamily="34" charset="0"/>
              </a:rPr>
              <a:t>time</a:t>
            </a:r>
            <a:r>
              <a:rPr lang="cs-CZ" altLang="cs-CZ" sz="2200" dirty="0" smtClean="0">
                <a:latin typeface="Arial" panose="020B0604020202020204" pitchFamily="34" charset="0"/>
              </a:rPr>
              <a:t> Marketing as a </a:t>
            </a:r>
            <a:r>
              <a:rPr lang="cs-CZ" altLang="cs-CZ" sz="2200" dirty="0" err="1" smtClean="0">
                <a:latin typeface="Arial" panose="020B0604020202020204" pitchFamily="34" charset="0"/>
              </a:rPr>
              <a:t>discipline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evolved</a:t>
            </a:r>
            <a:r>
              <a:rPr lang="cs-CZ" altLang="cs-CZ" sz="2200" dirty="0" smtClean="0">
                <a:latin typeface="Arial" panose="020B0604020202020204" pitchFamily="34" charset="0"/>
              </a:rPr>
              <a:t> to suit </a:t>
            </a:r>
            <a:r>
              <a:rPr lang="cs-CZ" altLang="cs-CZ" sz="2200" dirty="0" err="1" smtClean="0">
                <a:latin typeface="Arial" panose="020B0604020202020204" pitchFamily="34" charset="0"/>
              </a:rPr>
              <a:t>customers</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better</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It</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went</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through</a:t>
            </a:r>
            <a:r>
              <a:rPr lang="cs-CZ" altLang="cs-CZ" sz="2200" dirty="0" smtClean="0">
                <a:latin typeface="Arial" panose="020B0604020202020204" pitchFamily="34" charset="0"/>
              </a:rPr>
              <a:t> many </a:t>
            </a:r>
            <a:r>
              <a:rPr lang="cs-CZ" altLang="cs-CZ" sz="2200" dirty="0" err="1" smtClean="0">
                <a:latin typeface="Arial" panose="020B0604020202020204" pitchFamily="34" charset="0"/>
              </a:rPr>
              <a:t>stages</a:t>
            </a:r>
            <a:r>
              <a:rPr lang="cs-CZ" altLang="cs-CZ" sz="2200" dirty="0" smtClean="0">
                <a:latin typeface="Arial" panose="020B0604020202020204" pitchFamily="34" charset="0"/>
              </a:rPr>
              <a:t> – </a:t>
            </a:r>
            <a:r>
              <a:rPr lang="cs-CZ" altLang="cs-CZ" sz="2200" dirty="0" err="1" smtClean="0">
                <a:latin typeface="Arial" panose="020B0604020202020204" pitchFamily="34" charset="0"/>
              </a:rPr>
              <a:t>now</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its</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Customer</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Relationship</a:t>
            </a:r>
            <a:r>
              <a:rPr lang="cs-CZ" altLang="cs-CZ" sz="2200" dirty="0" smtClean="0">
                <a:latin typeface="Arial" panose="020B0604020202020204" pitchFamily="34" charset="0"/>
              </a:rPr>
              <a:t> Management.</a:t>
            </a:r>
          </a:p>
          <a:p>
            <a:pPr marL="285750" indent="-285750" eaLnBrk="1" hangingPunct="1">
              <a:spcBef>
                <a:spcPct val="0"/>
              </a:spcBef>
              <a:defRPr/>
            </a:pPr>
            <a:endParaRPr lang="cs-CZ" altLang="cs-CZ" sz="2200" dirty="0" smtClean="0">
              <a:latin typeface="Arial" panose="020B0604020202020204" pitchFamily="34" charset="0"/>
            </a:endParaRPr>
          </a:p>
          <a:p>
            <a:pPr marL="285750" indent="-285750" eaLnBrk="1" hangingPunct="1">
              <a:spcBef>
                <a:spcPct val="0"/>
              </a:spcBef>
              <a:defRPr/>
            </a:pPr>
            <a:r>
              <a:rPr lang="cs-CZ" altLang="cs-CZ" sz="2200" dirty="0" err="1" smtClean="0">
                <a:latin typeface="Arial" panose="020B0604020202020204" pitchFamily="34" charset="0"/>
              </a:rPr>
              <a:t>What</a:t>
            </a:r>
            <a:r>
              <a:rPr lang="cs-CZ" altLang="cs-CZ" sz="2200" dirty="0" smtClean="0">
                <a:latin typeface="Arial" panose="020B0604020202020204" pitchFamily="34" charset="0"/>
              </a:rPr>
              <a:t> are </a:t>
            </a:r>
            <a:r>
              <a:rPr lang="cs-CZ" altLang="cs-CZ" sz="2200" dirty="0" err="1" smtClean="0">
                <a:latin typeface="Arial" panose="020B0604020202020204" pitchFamily="34" charset="0"/>
              </a:rPr>
              <a:t>the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goals</a:t>
            </a:r>
            <a:r>
              <a:rPr lang="cs-CZ" altLang="cs-CZ" sz="2200" dirty="0" smtClean="0">
                <a:latin typeface="Arial" panose="020B0604020202020204" pitchFamily="34" charset="0"/>
              </a:rPr>
              <a:t> of </a:t>
            </a:r>
            <a:r>
              <a:rPr lang="cs-CZ" altLang="cs-CZ" sz="2200" dirty="0" err="1" smtClean="0">
                <a:latin typeface="Arial" panose="020B0604020202020204" pitchFamily="34" charset="0"/>
              </a:rPr>
              <a:t>every</a:t>
            </a:r>
            <a:r>
              <a:rPr lang="cs-CZ" altLang="cs-CZ" sz="2200" dirty="0" smtClean="0">
                <a:latin typeface="Arial" panose="020B0604020202020204" pitchFamily="34" charset="0"/>
              </a:rPr>
              <a:t> marketing </a:t>
            </a:r>
            <a:r>
              <a:rPr lang="cs-CZ" altLang="cs-CZ" sz="2200" dirty="0" err="1" smtClean="0">
                <a:latin typeface="Arial" panose="020B0604020202020204" pitchFamily="34" charset="0"/>
              </a:rPr>
              <a:t>company</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It</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need</a:t>
            </a:r>
            <a:r>
              <a:rPr lang="cs-CZ" altLang="cs-CZ" sz="2200" dirty="0" err="1" smtClean="0">
                <a:latin typeface="Arial" panose="020B0604020202020204" pitchFamily="34" charset="0"/>
              </a:rPr>
              <a:t>s</a:t>
            </a:r>
            <a:r>
              <a:rPr lang="cs-CZ" altLang="cs-CZ" sz="2200" dirty="0" smtClean="0">
                <a:latin typeface="Arial" panose="020B0604020202020204" pitchFamily="34" charset="0"/>
              </a:rPr>
              <a:t> to: </a:t>
            </a:r>
          </a:p>
          <a:p>
            <a:pPr marL="1028700" lvl="1" eaLnBrk="1" hangingPunct="1">
              <a:spcBef>
                <a:spcPct val="0"/>
              </a:spcBef>
              <a:defRPr/>
            </a:pPr>
            <a:r>
              <a:rPr lang="en-US" altLang="cs-CZ" sz="2000" dirty="0" smtClean="0">
                <a:latin typeface="Arial" panose="020B0604020202020204" pitchFamily="34" charset="0"/>
              </a:rPr>
              <a:t>Retain </a:t>
            </a:r>
            <a:r>
              <a:rPr lang="en-US" altLang="cs-CZ" sz="2000" dirty="0">
                <a:latin typeface="Arial" panose="020B0604020202020204" pitchFamily="34" charset="0"/>
              </a:rPr>
              <a:t>existing </a:t>
            </a:r>
            <a:r>
              <a:rPr lang="en-US" altLang="cs-CZ" sz="2000" dirty="0" smtClean="0">
                <a:latin typeface="Arial" panose="020B0604020202020204" pitchFamily="34" charset="0"/>
              </a:rPr>
              <a:t>customers</a:t>
            </a:r>
            <a:r>
              <a:rPr lang="cs-CZ" altLang="cs-CZ" sz="2000" dirty="0" smtClean="0">
                <a:latin typeface="Arial" panose="020B0604020202020204" pitchFamily="34" charset="0"/>
              </a:rPr>
              <a:t>.</a:t>
            </a:r>
            <a:endParaRPr lang="en-US" altLang="cs-CZ" sz="2000" dirty="0">
              <a:latin typeface="Arial" panose="020B0604020202020204" pitchFamily="34" charset="0"/>
            </a:endParaRPr>
          </a:p>
          <a:p>
            <a:pPr marL="1028700" lvl="1" eaLnBrk="1" hangingPunct="1">
              <a:spcBef>
                <a:spcPct val="0"/>
              </a:spcBef>
              <a:defRPr/>
            </a:pPr>
            <a:r>
              <a:rPr lang="cs-CZ" altLang="cs-CZ" sz="2000" dirty="0" smtClean="0">
                <a:latin typeface="Arial" panose="020B0604020202020204" pitchFamily="34" charset="0"/>
              </a:rPr>
              <a:t>U</a:t>
            </a:r>
            <a:r>
              <a:rPr lang="en-US" altLang="cs-CZ" sz="2000" dirty="0" err="1" smtClean="0">
                <a:latin typeface="Arial" panose="020B0604020202020204" pitchFamily="34" charset="0"/>
              </a:rPr>
              <a:t>nderstand</a:t>
            </a:r>
            <a:r>
              <a:rPr lang="en-US" altLang="cs-CZ" sz="2000" dirty="0" smtClean="0">
                <a:latin typeface="Arial" panose="020B0604020202020204" pitchFamily="34" charset="0"/>
              </a:rPr>
              <a:t> customers</a:t>
            </a:r>
            <a:r>
              <a:rPr lang="cs-CZ" altLang="cs-CZ" sz="2000" dirty="0" smtClean="0">
                <a:latin typeface="Arial" panose="020B0604020202020204" pitchFamily="34" charset="0"/>
              </a:rPr>
              <a:t>.</a:t>
            </a:r>
            <a:endParaRPr lang="en-US" altLang="cs-CZ" sz="2000" dirty="0">
              <a:latin typeface="Arial" panose="020B0604020202020204" pitchFamily="34" charset="0"/>
            </a:endParaRPr>
          </a:p>
          <a:p>
            <a:pPr marL="1028700" lvl="1" eaLnBrk="1" hangingPunct="1">
              <a:spcBef>
                <a:spcPct val="0"/>
              </a:spcBef>
              <a:defRPr/>
            </a:pPr>
            <a:r>
              <a:rPr lang="cs-CZ" altLang="cs-CZ" sz="2000" dirty="0" smtClean="0">
                <a:latin typeface="Arial" panose="020B0604020202020204" pitchFamily="34" charset="0"/>
              </a:rPr>
              <a:t>L</a:t>
            </a:r>
            <a:r>
              <a:rPr lang="en-US" altLang="cs-CZ" sz="2000" dirty="0" err="1" smtClean="0">
                <a:latin typeface="Arial" panose="020B0604020202020204" pitchFamily="34" charset="0"/>
              </a:rPr>
              <a:t>isten</a:t>
            </a:r>
            <a:r>
              <a:rPr lang="cs-CZ" altLang="cs-CZ" sz="2000" dirty="0" smtClean="0">
                <a:latin typeface="Arial" panose="020B0604020202020204" pitchFamily="34" charset="0"/>
              </a:rPr>
              <a:t>.</a:t>
            </a:r>
            <a:endParaRPr lang="en-US" altLang="cs-CZ" sz="2000" dirty="0">
              <a:latin typeface="Arial" panose="020B0604020202020204" pitchFamily="34" charset="0"/>
            </a:endParaRPr>
          </a:p>
          <a:p>
            <a:pPr marL="1028700" lvl="1" eaLnBrk="1" hangingPunct="1">
              <a:spcBef>
                <a:spcPct val="0"/>
              </a:spcBef>
              <a:defRPr/>
            </a:pPr>
            <a:r>
              <a:rPr lang="en-US" altLang="cs-CZ" sz="2000" dirty="0" err="1" smtClean="0">
                <a:latin typeface="Arial" panose="020B0604020202020204" pitchFamily="34" charset="0"/>
              </a:rPr>
              <a:t>Identif</a:t>
            </a:r>
            <a:r>
              <a:rPr lang="cs-CZ" altLang="cs-CZ" sz="2000" dirty="0" smtClean="0">
                <a:latin typeface="Arial" panose="020B0604020202020204" pitchFamily="34" charset="0"/>
              </a:rPr>
              <a:t>y</a:t>
            </a:r>
            <a:r>
              <a:rPr lang="en-US" altLang="cs-CZ" sz="2000" dirty="0" smtClean="0">
                <a:latin typeface="Arial" panose="020B0604020202020204" pitchFamily="34" charset="0"/>
              </a:rPr>
              <a:t> </a:t>
            </a:r>
            <a:r>
              <a:rPr lang="en-US" altLang="cs-CZ" sz="2000" dirty="0">
                <a:latin typeface="Arial" panose="020B0604020202020204" pitchFamily="34" charset="0"/>
              </a:rPr>
              <a:t>key </a:t>
            </a:r>
            <a:r>
              <a:rPr lang="en-US" altLang="cs-CZ" sz="2000" dirty="0" smtClean="0">
                <a:latin typeface="Arial" panose="020B0604020202020204" pitchFamily="34" charset="0"/>
              </a:rPr>
              <a:t>processes</a:t>
            </a:r>
            <a:r>
              <a:rPr lang="cs-CZ" altLang="cs-CZ" sz="2000" dirty="0" smtClean="0">
                <a:latin typeface="Arial" panose="020B0604020202020204" pitchFamily="34" charset="0"/>
              </a:rPr>
              <a:t>.</a:t>
            </a:r>
            <a:endParaRPr lang="en-US" altLang="cs-CZ" sz="2000" dirty="0">
              <a:latin typeface="Arial" panose="020B0604020202020204" pitchFamily="34" charset="0"/>
            </a:endParaRPr>
          </a:p>
          <a:p>
            <a:pPr marL="1028700" lvl="1" eaLnBrk="1" hangingPunct="1">
              <a:spcBef>
                <a:spcPct val="0"/>
              </a:spcBef>
              <a:defRPr/>
            </a:pPr>
            <a:r>
              <a:rPr lang="en-US" altLang="cs-CZ" sz="2000" dirty="0" err="1" smtClean="0">
                <a:latin typeface="Arial" panose="020B0604020202020204" pitchFamily="34" charset="0"/>
              </a:rPr>
              <a:t>Increas</a:t>
            </a:r>
            <a:r>
              <a:rPr lang="en-US" altLang="cs-CZ" sz="2000" dirty="0" smtClean="0">
                <a:latin typeface="Arial" panose="020B0604020202020204" pitchFamily="34" charset="0"/>
              </a:rPr>
              <a:t> </a:t>
            </a:r>
            <a:r>
              <a:rPr lang="en-US" altLang="cs-CZ" sz="2000" dirty="0">
                <a:latin typeface="Arial" panose="020B0604020202020204" pitchFamily="34" charset="0"/>
              </a:rPr>
              <a:t>customer satisfaction while improving key </a:t>
            </a:r>
            <a:r>
              <a:rPr lang="en-US" altLang="cs-CZ" sz="2000" dirty="0" smtClean="0">
                <a:latin typeface="Arial" panose="020B0604020202020204" pitchFamily="34" charset="0"/>
              </a:rPr>
              <a:t>processes</a:t>
            </a:r>
            <a:r>
              <a:rPr lang="cs-CZ" altLang="cs-CZ" sz="2000" dirty="0" smtClean="0">
                <a:latin typeface="Arial" panose="020B0604020202020204" pitchFamily="34" charset="0"/>
              </a:rPr>
              <a:t>.</a:t>
            </a:r>
            <a:endParaRPr lang="en-US" altLang="cs-CZ" sz="2000" dirty="0">
              <a:latin typeface="Arial" panose="020B0604020202020204" pitchFamily="34" charset="0"/>
            </a:endParaRPr>
          </a:p>
          <a:p>
            <a:pPr marL="1028700" lvl="1" eaLnBrk="1" hangingPunct="1">
              <a:spcBef>
                <a:spcPct val="0"/>
              </a:spcBef>
              <a:defRPr/>
            </a:pPr>
            <a:r>
              <a:rPr lang="en-US" altLang="cs-CZ" sz="2000" dirty="0" err="1" smtClean="0">
                <a:latin typeface="Arial" panose="020B0604020202020204" pitchFamily="34" charset="0"/>
              </a:rPr>
              <a:t>Creat</a:t>
            </a:r>
            <a:r>
              <a:rPr lang="cs-CZ" altLang="cs-CZ" sz="2000" dirty="0" smtClean="0">
                <a:latin typeface="Arial" panose="020B0604020202020204" pitchFamily="34" charset="0"/>
              </a:rPr>
              <a:t>e</a:t>
            </a:r>
            <a:r>
              <a:rPr lang="en-US" altLang="cs-CZ" sz="2000" dirty="0" smtClean="0">
                <a:latin typeface="Arial" panose="020B0604020202020204" pitchFamily="34" charset="0"/>
              </a:rPr>
              <a:t> marketing </a:t>
            </a:r>
            <a:r>
              <a:rPr lang="en-US" altLang="cs-CZ" sz="2000" dirty="0">
                <a:latin typeface="Arial" panose="020B0604020202020204" pitchFamily="34" charset="0"/>
              </a:rPr>
              <a:t>strategy to retain existing customers and attract new </a:t>
            </a:r>
            <a:r>
              <a:rPr lang="en-US" altLang="cs-CZ" sz="2000" dirty="0" smtClean="0">
                <a:latin typeface="Arial" panose="020B0604020202020204" pitchFamily="34" charset="0"/>
              </a:rPr>
              <a:t>customers</a:t>
            </a:r>
            <a:r>
              <a:rPr lang="cs-CZ" altLang="cs-CZ" sz="2000" dirty="0" smtClean="0">
                <a:latin typeface="Arial" panose="020B0604020202020204" pitchFamily="34" charset="0"/>
              </a:rPr>
              <a:t>.</a:t>
            </a:r>
            <a:endParaRPr lang="en-US" altLang="cs-CZ" sz="2000" dirty="0">
              <a:latin typeface="Arial" panose="020B0604020202020204" pitchFamily="34" charset="0"/>
            </a:endParaRPr>
          </a:p>
          <a:p>
            <a:pPr marL="1028700" lvl="1" eaLnBrk="1" hangingPunct="1">
              <a:spcBef>
                <a:spcPct val="0"/>
              </a:spcBef>
              <a:defRPr/>
            </a:pPr>
            <a:r>
              <a:rPr lang="en-US" altLang="cs-CZ" sz="2000" dirty="0">
                <a:latin typeface="Arial" panose="020B0604020202020204" pitchFamily="34" charset="0"/>
              </a:rPr>
              <a:t>Ability to attract new </a:t>
            </a:r>
            <a:r>
              <a:rPr lang="en-US" altLang="cs-CZ" sz="2000" dirty="0" smtClean="0">
                <a:latin typeface="Arial" panose="020B0604020202020204" pitchFamily="34" charset="0"/>
              </a:rPr>
              <a:t>customers</a:t>
            </a:r>
            <a:r>
              <a:rPr lang="cs-CZ" altLang="cs-CZ" sz="2000" dirty="0" smtClean="0">
                <a:latin typeface="Arial" panose="020B0604020202020204" pitchFamily="34" charset="0"/>
              </a:rPr>
              <a:t>.</a:t>
            </a:r>
            <a:endParaRPr lang="en-US" altLang="cs-CZ" sz="2000" dirty="0">
              <a:latin typeface="Arial" panose="020B0604020202020204" pitchFamily="34" charset="0"/>
            </a:endParaRPr>
          </a:p>
        </p:txBody>
      </p:sp>
    </p:spTree>
    <p:extLst>
      <p:ext uri="{BB962C8B-B14F-4D97-AF65-F5344CB8AC3E}">
        <p14:creationId xmlns:p14="http://schemas.microsoft.com/office/powerpoint/2010/main" val="29751656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CRM and Services in </a:t>
            </a:r>
            <a:r>
              <a:rPr lang="cs-CZ" b="1" dirty="0">
                <a:latin typeface="Arial" pitchFamily="34" charset="0"/>
                <a:cs typeface="Arial" pitchFamily="34" charset="0"/>
              </a:rPr>
              <a:t>IM</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smtClean="0">
                <a:latin typeface="Arial" panose="020B0604020202020204" pitchFamily="34" charset="0"/>
              </a:rPr>
              <a:t>TRANSACTIONAL VS. RELATIONSHIP MARKETING</a:t>
            </a:r>
            <a:endParaRPr lang="cs-CZ" altLang="cs-CZ" sz="2400" b="1" dirty="0" smtClean="0">
              <a:latin typeface="Arial" panose="020B0604020202020204" pitchFamily="34" charset="0"/>
            </a:endParaRPr>
          </a:p>
        </p:txBody>
      </p:sp>
      <p:graphicFrame>
        <p:nvGraphicFramePr>
          <p:cNvPr id="2" name="Tabulka 1"/>
          <p:cNvGraphicFramePr>
            <a:graphicFrameLocks noGrp="1"/>
          </p:cNvGraphicFramePr>
          <p:nvPr>
            <p:extLst>
              <p:ext uri="{D42A27DB-BD31-4B8C-83A1-F6EECF244321}">
                <p14:modId xmlns:p14="http://schemas.microsoft.com/office/powerpoint/2010/main" val="2638843132"/>
              </p:ext>
            </p:extLst>
          </p:nvPr>
        </p:nvGraphicFramePr>
        <p:xfrm>
          <a:off x="338138" y="1293515"/>
          <a:ext cx="8653462" cy="5357909"/>
        </p:xfrm>
        <a:graphic>
          <a:graphicData uri="http://schemas.openxmlformats.org/drawingml/2006/table">
            <a:tbl>
              <a:tblPr firstRow="1" bandRow="1">
                <a:tableStyleId>{5C22544A-7EE6-4342-B048-85BDC9FD1C3A}</a:tableStyleId>
              </a:tblPr>
              <a:tblGrid>
                <a:gridCol w="4357231"/>
                <a:gridCol w="4296231"/>
              </a:tblGrid>
              <a:tr h="529391">
                <a:tc>
                  <a:txBody>
                    <a:bodyPr/>
                    <a:lstStyle/>
                    <a:p>
                      <a:r>
                        <a:rPr lang="cs-CZ" sz="2200" noProof="0" dirty="0" err="1" smtClean="0">
                          <a:latin typeface="Arial" panose="020B0604020202020204" pitchFamily="34" charset="0"/>
                          <a:cs typeface="Arial" panose="020B0604020202020204" pitchFamily="34" charset="0"/>
                        </a:rPr>
                        <a:t>Transactional</a:t>
                      </a:r>
                      <a:r>
                        <a:rPr lang="cs-CZ" sz="2200" noProof="0" dirty="0" smtClean="0">
                          <a:latin typeface="Arial" panose="020B0604020202020204" pitchFamily="34" charset="0"/>
                          <a:cs typeface="Arial" panose="020B0604020202020204" pitchFamily="34" charset="0"/>
                        </a:rPr>
                        <a:t> Marketing</a:t>
                      </a:r>
                      <a:endParaRPr lang="en-US" sz="2200" noProof="0" dirty="0" smtClean="0">
                        <a:latin typeface="Arial" panose="020B0604020202020204" pitchFamily="34" charset="0"/>
                        <a:cs typeface="Arial" panose="020B0604020202020204" pitchFamily="34" charset="0"/>
                      </a:endParaRPr>
                    </a:p>
                  </a:txBody>
                  <a:tcPr/>
                </a:tc>
                <a:tc>
                  <a:txBody>
                    <a:bodyPr/>
                    <a:lstStyle/>
                    <a:p>
                      <a:r>
                        <a:rPr lang="en-US" sz="2200" noProof="0" dirty="0" smtClean="0">
                          <a:latin typeface="Arial" panose="020B0604020202020204" pitchFamily="34" charset="0"/>
                          <a:cs typeface="Arial" panose="020B0604020202020204" pitchFamily="34" charset="0"/>
                        </a:rPr>
                        <a:t>Relationship Marketing</a:t>
                      </a:r>
                      <a:endParaRPr lang="en-US" sz="2200" noProof="0" dirty="0">
                        <a:latin typeface="Arial" panose="020B0604020202020204" pitchFamily="34" charset="0"/>
                        <a:cs typeface="Arial" panose="020B0604020202020204" pitchFamily="34" charset="0"/>
                      </a:endParaRPr>
                    </a:p>
                  </a:txBody>
                  <a:tcPr/>
                </a:tc>
              </a:tr>
              <a:tr h="413369">
                <a:tc>
                  <a:txBody>
                    <a:bodyPr/>
                    <a:lstStyle/>
                    <a:p>
                      <a:r>
                        <a:rPr lang="en-US" sz="2200" noProof="0" dirty="0" smtClean="0">
                          <a:latin typeface="Arial" panose="020B0604020202020204" pitchFamily="34" charset="0"/>
                          <a:cs typeface="Arial" panose="020B0604020202020204" pitchFamily="34" charset="0"/>
                        </a:rPr>
                        <a:t>One-time sale</a:t>
                      </a:r>
                      <a:endParaRPr lang="en-US" sz="2200" noProof="0" dirty="0">
                        <a:latin typeface="Arial" panose="020B0604020202020204" pitchFamily="34" charset="0"/>
                        <a:cs typeface="Arial" panose="020B0604020202020204" pitchFamily="34" charset="0"/>
                      </a:endParaRPr>
                    </a:p>
                  </a:txBody>
                  <a:tcPr/>
                </a:tc>
                <a:tc>
                  <a:txBody>
                    <a:bodyPr/>
                    <a:lstStyle/>
                    <a:p>
                      <a:r>
                        <a:rPr lang="en-US" sz="2200" noProof="0" dirty="0" smtClean="0">
                          <a:latin typeface="Arial" panose="020B0604020202020204" pitchFamily="34" charset="0"/>
                          <a:cs typeface="Arial" panose="020B0604020202020204" pitchFamily="34" charset="0"/>
                        </a:rPr>
                        <a:t>Customer loyalty</a:t>
                      </a:r>
                      <a:endParaRPr lang="en-US" sz="2200" noProof="0" dirty="0">
                        <a:latin typeface="Arial" panose="020B0604020202020204" pitchFamily="34" charset="0"/>
                        <a:cs typeface="Arial" panose="020B0604020202020204" pitchFamily="34" charset="0"/>
                      </a:endParaRPr>
                    </a:p>
                  </a:txBody>
                  <a:tcPr/>
                </a:tc>
              </a:tr>
              <a:tr h="738159">
                <a:tc>
                  <a:txBody>
                    <a:bodyPr/>
                    <a:lstStyle/>
                    <a:p>
                      <a:r>
                        <a:rPr lang="en-US" sz="2200" noProof="0" dirty="0" smtClean="0">
                          <a:latin typeface="Arial" panose="020B0604020202020204" pitchFamily="34" charset="0"/>
                          <a:cs typeface="Arial" panose="020B0604020202020204" pitchFamily="34" charset="0"/>
                        </a:rPr>
                        <a:t>Focused on product characteristics</a:t>
                      </a:r>
                      <a:endParaRPr lang="en-US" sz="2200" noProof="0" dirty="0">
                        <a:latin typeface="Arial" panose="020B0604020202020204" pitchFamily="34" charset="0"/>
                        <a:cs typeface="Arial" panose="020B0604020202020204" pitchFamily="34" charset="0"/>
                      </a:endParaRPr>
                    </a:p>
                  </a:txBody>
                  <a:tcPr/>
                </a:tc>
                <a:tc>
                  <a:txBody>
                    <a:bodyPr/>
                    <a:lstStyle/>
                    <a:p>
                      <a:r>
                        <a:rPr lang="en-US" sz="2200" noProof="0" dirty="0" smtClean="0">
                          <a:latin typeface="Arial" panose="020B0604020202020204" pitchFamily="34" charset="0"/>
                          <a:cs typeface="Arial" panose="020B0604020202020204" pitchFamily="34" charset="0"/>
                        </a:rPr>
                        <a:t>Focused on product value</a:t>
                      </a:r>
                      <a:endParaRPr lang="en-US" sz="2200" noProof="0" dirty="0">
                        <a:latin typeface="Arial" panose="020B0604020202020204" pitchFamily="34" charset="0"/>
                        <a:cs typeface="Arial" panose="020B0604020202020204" pitchFamily="34" charset="0"/>
                      </a:endParaRPr>
                    </a:p>
                  </a:txBody>
                  <a:tcPr/>
                </a:tc>
              </a:tr>
              <a:tr h="413369">
                <a:tc>
                  <a:txBody>
                    <a:bodyPr/>
                    <a:lstStyle/>
                    <a:p>
                      <a:r>
                        <a:rPr lang="en-US" sz="2200" noProof="0" dirty="0" smtClean="0">
                          <a:latin typeface="Arial" panose="020B0604020202020204" pitchFamily="34" charset="0"/>
                          <a:cs typeface="Arial" panose="020B0604020202020204" pitchFamily="34" charset="0"/>
                        </a:rPr>
                        <a:t>Short-term</a:t>
                      </a:r>
                      <a:endParaRPr lang="en-US" sz="2200" noProof="0" dirty="0">
                        <a:latin typeface="Arial" panose="020B0604020202020204" pitchFamily="34" charset="0"/>
                        <a:cs typeface="Arial" panose="020B0604020202020204" pitchFamily="34" charset="0"/>
                      </a:endParaRPr>
                    </a:p>
                  </a:txBody>
                  <a:tcPr/>
                </a:tc>
                <a:tc>
                  <a:txBody>
                    <a:bodyPr/>
                    <a:lstStyle/>
                    <a:p>
                      <a:r>
                        <a:rPr lang="en-US" sz="2200" noProof="0" dirty="0" smtClean="0">
                          <a:latin typeface="Arial" panose="020B0604020202020204" pitchFamily="34" charset="0"/>
                          <a:cs typeface="Arial" panose="020B0604020202020204" pitchFamily="34" charset="0"/>
                        </a:rPr>
                        <a:t>Long-term</a:t>
                      </a:r>
                      <a:endParaRPr lang="en-US" sz="2200" noProof="0" dirty="0">
                        <a:latin typeface="Arial" panose="020B0604020202020204" pitchFamily="34" charset="0"/>
                        <a:cs typeface="Arial" panose="020B0604020202020204" pitchFamily="34" charset="0"/>
                      </a:endParaRPr>
                    </a:p>
                  </a:txBody>
                  <a:tcPr/>
                </a:tc>
              </a:tr>
              <a:tr h="738159">
                <a:tc>
                  <a:txBody>
                    <a:bodyPr/>
                    <a:lstStyle/>
                    <a:p>
                      <a:r>
                        <a:rPr lang="en-US" sz="2200" noProof="0" dirty="0" smtClean="0">
                          <a:latin typeface="Arial" panose="020B0604020202020204" pitchFamily="34" charset="0"/>
                          <a:cs typeface="Arial" panose="020B0604020202020204" pitchFamily="34" charset="0"/>
                        </a:rPr>
                        <a:t>Not focused on services to customer</a:t>
                      </a:r>
                      <a:endParaRPr lang="en-US" sz="2200" noProof="0" dirty="0">
                        <a:latin typeface="Arial" panose="020B0604020202020204" pitchFamily="34" charset="0"/>
                        <a:cs typeface="Arial" panose="020B0604020202020204" pitchFamily="34" charset="0"/>
                      </a:endParaRPr>
                    </a:p>
                  </a:txBody>
                  <a:tcPr/>
                </a:tc>
                <a:tc>
                  <a:txBody>
                    <a:bodyPr/>
                    <a:lstStyle/>
                    <a:p>
                      <a:r>
                        <a:rPr lang="en-US" sz="2200" noProof="0" dirty="0" smtClean="0">
                          <a:latin typeface="Arial" panose="020B0604020202020204" pitchFamily="34" charset="0"/>
                          <a:cs typeface="Arial" panose="020B0604020202020204" pitchFamily="34" charset="0"/>
                        </a:rPr>
                        <a:t>Focused on services</a:t>
                      </a:r>
                      <a:r>
                        <a:rPr lang="en-US" sz="2200" baseline="0" noProof="0" dirty="0" smtClean="0">
                          <a:latin typeface="Arial" panose="020B0604020202020204" pitchFamily="34" charset="0"/>
                          <a:cs typeface="Arial" panose="020B0604020202020204" pitchFamily="34" charset="0"/>
                        </a:rPr>
                        <a:t> to customer</a:t>
                      </a:r>
                      <a:endParaRPr lang="en-US" sz="2200" noProof="0" dirty="0">
                        <a:latin typeface="Arial" panose="020B0604020202020204" pitchFamily="34" charset="0"/>
                        <a:cs typeface="Arial" panose="020B0604020202020204" pitchFamily="34" charset="0"/>
                      </a:endParaRPr>
                    </a:p>
                  </a:txBody>
                  <a:tcPr/>
                </a:tc>
              </a:tr>
              <a:tr h="692245">
                <a:tc>
                  <a:txBody>
                    <a:bodyPr/>
                    <a:lstStyle/>
                    <a:p>
                      <a:r>
                        <a:rPr lang="en-US" sz="2200" noProof="0" dirty="0" smtClean="0">
                          <a:latin typeface="Arial" panose="020B0604020202020204" pitchFamily="34" charset="0"/>
                          <a:cs typeface="Arial" panose="020B0604020202020204" pitchFamily="34" charset="0"/>
                        </a:rPr>
                        <a:t>Limited responsibility to customer</a:t>
                      </a:r>
                      <a:endParaRPr lang="en-US" sz="2200" noProof="0" dirty="0">
                        <a:latin typeface="Arial" panose="020B0604020202020204" pitchFamily="34" charset="0"/>
                        <a:cs typeface="Arial" panose="020B0604020202020204" pitchFamily="34" charset="0"/>
                      </a:endParaRPr>
                    </a:p>
                  </a:txBody>
                  <a:tcPr/>
                </a:tc>
                <a:tc>
                  <a:txBody>
                    <a:bodyPr/>
                    <a:lstStyle/>
                    <a:p>
                      <a:r>
                        <a:rPr lang="en-US" sz="2200" noProof="0" dirty="0" smtClean="0">
                          <a:latin typeface="Arial" panose="020B0604020202020204" pitchFamily="34" charset="0"/>
                          <a:cs typeface="Arial" panose="020B0604020202020204" pitchFamily="34" charset="0"/>
                        </a:rPr>
                        <a:t>High responsibility to customer</a:t>
                      </a:r>
                      <a:endParaRPr lang="en-US" sz="2200" noProof="0" dirty="0">
                        <a:latin typeface="Arial" panose="020B0604020202020204" pitchFamily="34" charset="0"/>
                        <a:cs typeface="Arial" panose="020B0604020202020204" pitchFamily="34" charset="0"/>
                      </a:endParaRPr>
                    </a:p>
                  </a:txBody>
                  <a:tcPr/>
                </a:tc>
              </a:tr>
              <a:tr h="738159">
                <a:tc>
                  <a:txBody>
                    <a:bodyPr/>
                    <a:lstStyle/>
                    <a:p>
                      <a:r>
                        <a:rPr lang="en-US" sz="2200" noProof="0" dirty="0" smtClean="0">
                          <a:latin typeface="Arial" panose="020B0604020202020204" pitchFamily="34" charset="0"/>
                          <a:cs typeface="Arial" panose="020B0604020202020204" pitchFamily="34" charset="0"/>
                        </a:rPr>
                        <a:t>Unsatisfactory</a:t>
                      </a:r>
                      <a:r>
                        <a:rPr lang="en-US" sz="2200" baseline="0" noProof="0" dirty="0" smtClean="0">
                          <a:latin typeface="Arial" panose="020B0604020202020204" pitchFamily="34" charset="0"/>
                          <a:cs typeface="Arial" panose="020B0604020202020204" pitchFamily="34" charset="0"/>
                        </a:rPr>
                        <a:t> contact with customer</a:t>
                      </a:r>
                      <a:endParaRPr lang="en-US" sz="2200" noProof="0" dirty="0">
                        <a:latin typeface="Arial" panose="020B0604020202020204" pitchFamily="34" charset="0"/>
                        <a:cs typeface="Arial" panose="020B0604020202020204" pitchFamily="34" charset="0"/>
                      </a:endParaRPr>
                    </a:p>
                  </a:txBody>
                  <a:tcPr/>
                </a:tc>
                <a:tc>
                  <a:txBody>
                    <a:bodyPr/>
                    <a:lstStyle/>
                    <a:p>
                      <a:r>
                        <a:rPr lang="en-US" sz="2200" noProof="0" dirty="0" smtClean="0">
                          <a:latin typeface="Arial" panose="020B0604020202020204" pitchFamily="34" charset="0"/>
                          <a:cs typeface="Arial" panose="020B0604020202020204" pitchFamily="34" charset="0"/>
                        </a:rPr>
                        <a:t>Intensive contact with customer</a:t>
                      </a:r>
                      <a:endParaRPr lang="en-US" sz="2200" noProof="0" dirty="0">
                        <a:latin typeface="Arial" panose="020B0604020202020204" pitchFamily="34" charset="0"/>
                        <a:cs typeface="Arial" panose="020B0604020202020204" pitchFamily="34" charset="0"/>
                      </a:endParaRPr>
                    </a:p>
                  </a:txBody>
                  <a:tcPr/>
                </a:tc>
              </a:tr>
              <a:tr h="996833">
                <a:tc>
                  <a:txBody>
                    <a:bodyPr/>
                    <a:lstStyle/>
                    <a:p>
                      <a:r>
                        <a:rPr lang="en-US" sz="2200" noProof="0" dirty="0" smtClean="0">
                          <a:latin typeface="Arial" panose="020B0604020202020204" pitchFamily="34" charset="0"/>
                          <a:cs typeface="Arial" panose="020B0604020202020204" pitchFamily="34" charset="0"/>
                        </a:rPr>
                        <a:t>Quality is done through production</a:t>
                      </a:r>
                      <a:endParaRPr lang="en-US" sz="2200" noProof="0" dirty="0">
                        <a:latin typeface="Arial" panose="020B0604020202020204" pitchFamily="34" charset="0"/>
                        <a:cs typeface="Arial" panose="020B0604020202020204" pitchFamily="34" charset="0"/>
                      </a:endParaRPr>
                    </a:p>
                  </a:txBody>
                  <a:tcPr/>
                </a:tc>
                <a:tc>
                  <a:txBody>
                    <a:bodyPr/>
                    <a:lstStyle/>
                    <a:p>
                      <a:r>
                        <a:rPr lang="en-US" sz="2200" noProof="0" dirty="0" smtClean="0">
                          <a:latin typeface="Arial" panose="020B0604020202020204" pitchFamily="34" charset="0"/>
                          <a:cs typeface="Arial" panose="020B0604020202020204" pitchFamily="34" charset="0"/>
                        </a:rPr>
                        <a:t>Quality is done throughout</a:t>
                      </a:r>
                      <a:r>
                        <a:rPr lang="en-US" sz="2200" baseline="0" noProof="0" dirty="0" smtClean="0">
                          <a:latin typeface="Arial" panose="020B0604020202020204" pitchFamily="34" charset="0"/>
                          <a:cs typeface="Arial" panose="020B0604020202020204" pitchFamily="34" charset="0"/>
                        </a:rPr>
                        <a:t> the whole company</a:t>
                      </a:r>
                      <a:endParaRPr lang="en-US" sz="2200" noProof="0" dirty="0">
                        <a:latin typeface="Arial" panose="020B0604020202020204" pitchFamily="34" charset="0"/>
                        <a:cs typeface="Arial" panose="020B0604020202020204" pitchFamily="34" charset="0"/>
                      </a:endParaRPr>
                    </a:p>
                  </a:txBody>
                  <a:tcPr/>
                </a:tc>
              </a:tr>
            </a:tbl>
          </a:graphicData>
        </a:graphic>
      </p:graphicFrame>
    </p:spTree>
    <p:extLst>
      <p:ext uri="{BB962C8B-B14F-4D97-AF65-F5344CB8AC3E}">
        <p14:creationId xmlns:p14="http://schemas.microsoft.com/office/powerpoint/2010/main" val="33059035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CRM and Services in </a:t>
            </a:r>
            <a:r>
              <a:rPr lang="cs-CZ" b="1" dirty="0">
                <a:latin typeface="Arial" pitchFamily="34" charset="0"/>
                <a:cs typeface="Arial" pitchFamily="34" charset="0"/>
              </a:rPr>
              <a:t>IM</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smtClean="0">
                <a:latin typeface="Arial" panose="020B0604020202020204" pitchFamily="34" charset="0"/>
              </a:rPr>
              <a:t>ERP SYSTEMS – ENTERPRISE RESOURCE PLANNING 1</a:t>
            </a:r>
            <a:endParaRPr lang="cs-CZ" altLang="cs-CZ" sz="2400" b="1" dirty="0" smtClean="0">
              <a:latin typeface="Arial" panose="020B0604020202020204" pitchFamily="34" charset="0"/>
            </a:endParaRPr>
          </a:p>
        </p:txBody>
      </p:sp>
      <p:sp>
        <p:nvSpPr>
          <p:cNvPr id="3079" name="TextovéPole 10"/>
          <p:cNvSpPr txBox="1">
            <a:spLocks noChangeArrowheads="1"/>
          </p:cNvSpPr>
          <p:nvPr/>
        </p:nvSpPr>
        <p:spPr bwMode="auto">
          <a:xfrm>
            <a:off x="503238" y="1512044"/>
            <a:ext cx="847725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cs-CZ" altLang="cs-CZ" sz="2200" dirty="0" smtClean="0">
                <a:latin typeface="Arial" panose="020B0604020202020204" pitchFamily="34" charset="0"/>
              </a:rPr>
              <a:t>ERP </a:t>
            </a:r>
            <a:r>
              <a:rPr lang="cs-CZ" altLang="cs-CZ" sz="2200" dirty="0" err="1" smtClean="0">
                <a:latin typeface="Arial" panose="020B0604020202020204" pitchFamily="34" charset="0"/>
              </a:rPr>
              <a:t>is</a:t>
            </a:r>
            <a:r>
              <a:rPr lang="cs-CZ" altLang="cs-CZ" sz="2200" dirty="0" smtClean="0">
                <a:latin typeface="Arial" panose="020B0604020202020204" pitchFamily="34" charset="0"/>
              </a:rPr>
              <a:t> a</a:t>
            </a:r>
            <a:r>
              <a:rPr lang="en-US" altLang="cs-CZ" sz="2200" dirty="0" smtClean="0">
                <a:latin typeface="Arial" panose="020B0604020202020204" pitchFamily="34" charset="0"/>
              </a:rPr>
              <a:t> system </a:t>
            </a:r>
            <a:r>
              <a:rPr lang="cs-CZ" altLang="cs-CZ" sz="2200" dirty="0" err="1" smtClean="0">
                <a:latin typeface="Arial" panose="020B0604020202020204" pitchFamily="34" charset="0"/>
              </a:rPr>
              <a:t>through</a:t>
            </a:r>
            <a:r>
              <a:rPr lang="cs-CZ" altLang="cs-CZ" sz="2200" dirty="0" smtClean="0">
                <a:latin typeface="Arial" panose="020B0604020202020204" pitchFamily="34" charset="0"/>
              </a:rPr>
              <a:t> </a:t>
            </a:r>
            <a:r>
              <a:rPr lang="en-US" altLang="cs-CZ" sz="2200" dirty="0" smtClean="0">
                <a:latin typeface="Arial" panose="020B0604020202020204" pitchFamily="34" charset="0"/>
              </a:rPr>
              <a:t>which company</a:t>
            </a:r>
            <a:r>
              <a:rPr lang="cs-CZ" altLang="cs-CZ" sz="2200" dirty="0" smtClean="0">
                <a:latin typeface="Arial" panose="020B0604020202020204" pitchFamily="34" charset="0"/>
              </a:rPr>
              <a:t>, </a:t>
            </a:r>
            <a:r>
              <a:rPr lang="en-US" altLang="cs-CZ" sz="2200" dirty="0" smtClean="0">
                <a:latin typeface="Arial" panose="020B0604020202020204" pitchFamily="34" charset="0"/>
              </a:rPr>
              <a:t>with </a:t>
            </a:r>
            <a:r>
              <a:rPr lang="en-US" altLang="cs-CZ" sz="2200" dirty="0">
                <a:latin typeface="Arial" panose="020B0604020202020204" pitchFamily="34" charset="0"/>
              </a:rPr>
              <a:t>the help of a </a:t>
            </a:r>
            <a:r>
              <a:rPr lang="en-US" altLang="cs-CZ" sz="2200" dirty="0" smtClean="0">
                <a:latin typeface="Arial" panose="020B0604020202020204" pitchFamily="34" charset="0"/>
              </a:rPr>
              <a:t>computer</a:t>
            </a:r>
            <a:r>
              <a:rPr lang="cs-CZ" altLang="cs-CZ" sz="2200" dirty="0" smtClean="0">
                <a:latin typeface="Arial" panose="020B0604020202020204" pitchFamily="34" charset="0"/>
              </a:rPr>
              <a:t>,</a:t>
            </a:r>
            <a:r>
              <a:rPr lang="en-US" altLang="cs-CZ" sz="2200" dirty="0" smtClean="0">
                <a:latin typeface="Arial" panose="020B0604020202020204" pitchFamily="34" charset="0"/>
              </a:rPr>
              <a:t> </a:t>
            </a:r>
            <a:r>
              <a:rPr lang="en-US" altLang="cs-CZ" sz="2200" dirty="0">
                <a:latin typeface="Arial" panose="020B0604020202020204" pitchFamily="34" charset="0"/>
              </a:rPr>
              <a:t>manages and integrates all or most of their business, such as scheduling, inventory, purchasing, sales, marketing, finance, human resources, etc</a:t>
            </a:r>
            <a:r>
              <a:rPr lang="en-US" altLang="cs-CZ" sz="2200" dirty="0" smtClean="0">
                <a:latin typeface="Arial" panose="020B0604020202020204" pitchFamily="34" charset="0"/>
              </a:rPr>
              <a:t>.</a:t>
            </a:r>
            <a:r>
              <a:rPr lang="cs-CZ" altLang="cs-CZ" sz="2200" dirty="0" smtClean="0">
                <a:latin typeface="Arial" panose="020B0604020202020204" pitchFamily="34" charset="0"/>
              </a:rPr>
              <a:t> </a:t>
            </a:r>
          </a:p>
          <a:p>
            <a:pPr marL="285750" indent="-285750" eaLnBrk="1" hangingPunct="1">
              <a:spcBef>
                <a:spcPct val="0"/>
              </a:spcBef>
              <a:defRPr/>
            </a:pPr>
            <a:r>
              <a:rPr lang="cs-CZ" altLang="cs-CZ" sz="2200" dirty="0" err="1" smtClean="0">
                <a:latin typeface="Arial" panose="020B0604020202020204" pitchFamily="34" charset="0"/>
              </a:rPr>
              <a:t>The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benefits</a:t>
            </a:r>
            <a:r>
              <a:rPr lang="cs-CZ" altLang="cs-CZ" sz="2200" dirty="0" smtClean="0">
                <a:latin typeface="Arial" panose="020B0604020202020204" pitchFamily="34" charset="0"/>
              </a:rPr>
              <a:t> are:</a:t>
            </a:r>
          </a:p>
          <a:p>
            <a:pPr marL="1028700" lvl="1" eaLnBrk="1" hangingPunct="1">
              <a:spcBef>
                <a:spcPct val="0"/>
              </a:spcBef>
              <a:defRPr/>
            </a:pPr>
            <a:r>
              <a:rPr lang="en-US" altLang="cs-CZ" sz="2000" dirty="0" smtClean="0">
                <a:latin typeface="Arial" panose="020B0604020202020204" pitchFamily="34" charset="0"/>
              </a:rPr>
              <a:t>Standardization of processes</a:t>
            </a:r>
            <a:r>
              <a:rPr lang="cs-CZ" altLang="cs-CZ" sz="2000" dirty="0" smtClean="0">
                <a:latin typeface="Arial" panose="020B0604020202020204" pitchFamily="34" charset="0"/>
              </a:rPr>
              <a:t>.</a:t>
            </a:r>
            <a:endParaRPr lang="en-US" altLang="cs-CZ" sz="2000" dirty="0" smtClean="0">
              <a:latin typeface="Arial" panose="020B0604020202020204" pitchFamily="34" charset="0"/>
            </a:endParaRPr>
          </a:p>
          <a:p>
            <a:pPr marL="1428750" lvl="2" eaLnBrk="1" hangingPunct="1">
              <a:spcBef>
                <a:spcPct val="0"/>
              </a:spcBef>
              <a:defRPr/>
            </a:pPr>
            <a:r>
              <a:rPr lang="en-US" altLang="cs-CZ" sz="1800" dirty="0" smtClean="0">
                <a:latin typeface="Arial" panose="020B0604020202020204" pitchFamily="34" charset="0"/>
              </a:rPr>
              <a:t>Each process is set according to best practices</a:t>
            </a:r>
            <a:r>
              <a:rPr lang="cs-CZ" altLang="cs-CZ" sz="1800" dirty="0" smtClean="0">
                <a:latin typeface="Arial" panose="020B0604020202020204" pitchFamily="34" charset="0"/>
              </a:rPr>
              <a:t>.</a:t>
            </a:r>
            <a:endParaRPr lang="en-US" altLang="cs-CZ" sz="1800" dirty="0" smtClean="0">
              <a:latin typeface="Arial" panose="020B0604020202020204" pitchFamily="34" charset="0"/>
            </a:endParaRPr>
          </a:p>
          <a:p>
            <a:pPr marL="1428750" lvl="2" eaLnBrk="1" hangingPunct="1">
              <a:spcBef>
                <a:spcPct val="0"/>
              </a:spcBef>
              <a:defRPr/>
            </a:pPr>
            <a:r>
              <a:rPr lang="en-US" altLang="cs-CZ" sz="1800" dirty="0" smtClean="0">
                <a:latin typeface="Arial" panose="020B0604020202020204" pitchFamily="34" charset="0"/>
              </a:rPr>
              <a:t>Substitutability </a:t>
            </a:r>
            <a:r>
              <a:rPr lang="cs-CZ" altLang="cs-CZ" sz="1800" dirty="0" smtClean="0">
                <a:latin typeface="Arial" panose="020B0604020202020204" pitchFamily="34" charset="0"/>
              </a:rPr>
              <a:t>of </a:t>
            </a:r>
            <a:r>
              <a:rPr lang="cs-CZ" altLang="cs-CZ" sz="1800" dirty="0" err="1" smtClean="0">
                <a:latin typeface="Arial" panose="020B0604020202020204" pitchFamily="34" charset="0"/>
              </a:rPr>
              <a:t>employees</a:t>
            </a:r>
            <a:r>
              <a:rPr lang="cs-CZ" altLang="cs-CZ" sz="1800" dirty="0" smtClean="0">
                <a:latin typeface="Arial" panose="020B0604020202020204" pitchFamily="34" charset="0"/>
              </a:rPr>
              <a:t>.</a:t>
            </a:r>
            <a:endParaRPr lang="en-US" altLang="cs-CZ" sz="1800" dirty="0" smtClean="0">
              <a:latin typeface="Arial" panose="020B0604020202020204" pitchFamily="34" charset="0"/>
            </a:endParaRPr>
          </a:p>
          <a:p>
            <a:pPr marL="1428750" lvl="2" eaLnBrk="1" hangingPunct="1">
              <a:spcBef>
                <a:spcPct val="0"/>
              </a:spcBef>
              <a:defRPr/>
            </a:pPr>
            <a:r>
              <a:rPr lang="en-US" altLang="cs-CZ" sz="1800" dirty="0" smtClean="0">
                <a:latin typeface="Arial" panose="020B0604020202020204" pitchFamily="34" charset="0"/>
              </a:rPr>
              <a:t>Elimination of non-standard solutions</a:t>
            </a:r>
            <a:r>
              <a:rPr lang="cs-CZ" altLang="cs-CZ" sz="1800" dirty="0" smtClean="0">
                <a:latin typeface="Arial" panose="020B0604020202020204" pitchFamily="34" charset="0"/>
              </a:rPr>
              <a:t>.</a:t>
            </a:r>
            <a:endParaRPr lang="en-US" altLang="cs-CZ" sz="1800" dirty="0" smtClean="0">
              <a:latin typeface="Arial" panose="020B0604020202020204" pitchFamily="34" charset="0"/>
            </a:endParaRPr>
          </a:p>
          <a:p>
            <a:pPr marL="1028700" lvl="1" eaLnBrk="1" hangingPunct="1">
              <a:spcBef>
                <a:spcPct val="0"/>
              </a:spcBef>
              <a:defRPr/>
            </a:pPr>
            <a:r>
              <a:rPr lang="en-US" altLang="cs-CZ" sz="2000" dirty="0" smtClean="0">
                <a:latin typeface="Arial" panose="020B0604020202020204" pitchFamily="34" charset="0"/>
              </a:rPr>
              <a:t>Acceleration</a:t>
            </a:r>
            <a:r>
              <a:rPr lang="cs-CZ" altLang="cs-CZ" sz="2000" dirty="0" smtClean="0">
                <a:latin typeface="Arial" panose="020B0604020202020204" pitchFamily="34" charset="0"/>
              </a:rPr>
              <a:t> of</a:t>
            </a:r>
            <a:r>
              <a:rPr lang="en-US" altLang="cs-CZ" sz="2000" dirty="0" smtClean="0">
                <a:latin typeface="Arial" panose="020B0604020202020204" pitchFamily="34" charset="0"/>
              </a:rPr>
              <a:t> process</a:t>
            </a:r>
            <a:r>
              <a:rPr lang="cs-CZ" altLang="cs-CZ" sz="2000" dirty="0" smtClean="0">
                <a:latin typeface="Arial" panose="020B0604020202020204" pitchFamily="34" charset="0"/>
              </a:rPr>
              <a:t>es.</a:t>
            </a:r>
            <a:endParaRPr lang="en-US" altLang="cs-CZ" sz="2000" dirty="0" smtClean="0">
              <a:latin typeface="Arial" panose="020B0604020202020204" pitchFamily="34" charset="0"/>
            </a:endParaRPr>
          </a:p>
          <a:p>
            <a:pPr marL="1028700" lvl="1" eaLnBrk="1" hangingPunct="1">
              <a:spcBef>
                <a:spcPct val="0"/>
              </a:spcBef>
              <a:defRPr/>
            </a:pPr>
            <a:r>
              <a:rPr lang="en-US" altLang="cs-CZ" sz="2000" dirty="0" smtClean="0">
                <a:latin typeface="Arial" panose="020B0604020202020204" pitchFamily="34" charset="0"/>
              </a:rPr>
              <a:t>Delegation of powers</a:t>
            </a:r>
            <a:r>
              <a:rPr lang="cs-CZ" altLang="cs-CZ" sz="2000" dirty="0" smtClean="0">
                <a:latin typeface="Arial" panose="020B0604020202020204" pitchFamily="34" charset="0"/>
              </a:rPr>
              <a:t>.</a:t>
            </a:r>
            <a:endParaRPr lang="en-US" altLang="cs-CZ" sz="2000" dirty="0" smtClean="0">
              <a:latin typeface="Arial" panose="020B0604020202020204" pitchFamily="34" charset="0"/>
            </a:endParaRPr>
          </a:p>
          <a:p>
            <a:pPr marL="1028700" lvl="1" eaLnBrk="1" hangingPunct="1">
              <a:spcBef>
                <a:spcPct val="0"/>
              </a:spcBef>
              <a:defRPr/>
            </a:pPr>
            <a:r>
              <a:rPr lang="en-US" altLang="cs-CZ" sz="2000" dirty="0" smtClean="0">
                <a:latin typeface="Arial" panose="020B0604020202020204" pitchFamily="34" charset="0"/>
              </a:rPr>
              <a:t>Extrapolation of personal responsibility</a:t>
            </a:r>
            <a:r>
              <a:rPr lang="cs-CZ" altLang="cs-CZ" sz="2000" dirty="0" smtClean="0">
                <a:latin typeface="Arial" panose="020B0604020202020204" pitchFamily="34" charset="0"/>
              </a:rPr>
              <a:t>.</a:t>
            </a:r>
            <a:endParaRPr lang="en-US" altLang="cs-CZ" sz="2000" dirty="0" smtClean="0">
              <a:latin typeface="Arial" panose="020B0604020202020204" pitchFamily="34" charset="0"/>
            </a:endParaRPr>
          </a:p>
          <a:p>
            <a:pPr marL="1028700" lvl="1" eaLnBrk="1" hangingPunct="1">
              <a:spcBef>
                <a:spcPct val="0"/>
              </a:spcBef>
              <a:defRPr/>
            </a:pPr>
            <a:r>
              <a:rPr lang="en-US" altLang="cs-CZ" sz="2000" dirty="0" smtClean="0">
                <a:latin typeface="Arial" panose="020B0604020202020204" pitchFamily="34" charset="0"/>
              </a:rPr>
              <a:t>Accurate and immediate data capture</a:t>
            </a:r>
            <a:r>
              <a:rPr lang="cs-CZ" altLang="cs-CZ" sz="2000" dirty="0" smtClean="0">
                <a:latin typeface="Arial" panose="020B0604020202020204" pitchFamily="34" charset="0"/>
              </a:rPr>
              <a:t>.</a:t>
            </a:r>
            <a:endParaRPr lang="en-US" altLang="cs-CZ" sz="2000" dirty="0">
              <a:latin typeface="Arial" panose="020B0604020202020204" pitchFamily="34" charset="0"/>
            </a:endParaRPr>
          </a:p>
        </p:txBody>
      </p:sp>
    </p:spTree>
    <p:extLst>
      <p:ext uri="{BB962C8B-B14F-4D97-AF65-F5344CB8AC3E}">
        <p14:creationId xmlns:p14="http://schemas.microsoft.com/office/powerpoint/2010/main" val="15044877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CRM and Services in </a:t>
            </a:r>
            <a:r>
              <a:rPr lang="cs-CZ" b="1" dirty="0">
                <a:latin typeface="Arial" pitchFamily="34" charset="0"/>
                <a:cs typeface="Arial" pitchFamily="34" charset="0"/>
              </a:rPr>
              <a:t>IM</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ERP SYSTEMS – ENTERPRISE RESOURCE </a:t>
            </a:r>
            <a:r>
              <a:rPr lang="cs-CZ" altLang="cs-CZ" sz="2400" b="1" dirty="0" smtClean="0">
                <a:latin typeface="Arial" panose="020B0604020202020204" pitchFamily="34" charset="0"/>
              </a:rPr>
              <a:t>PLANNING 2</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397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cs-CZ" altLang="cs-CZ" sz="2200" dirty="0" err="1">
                <a:latin typeface="Arial" panose="020B0604020202020204" pitchFamily="34" charset="0"/>
              </a:rPr>
              <a:t>Additional</a:t>
            </a:r>
            <a:r>
              <a:rPr lang="cs-CZ" altLang="cs-CZ" sz="2200" dirty="0">
                <a:latin typeface="Arial" panose="020B0604020202020204" pitchFamily="34" charset="0"/>
              </a:rPr>
              <a:t> </a:t>
            </a:r>
            <a:r>
              <a:rPr lang="cs-CZ" altLang="cs-CZ" sz="2200" dirty="0" err="1">
                <a:latin typeface="Arial" panose="020B0604020202020204" pitchFamily="34" charset="0"/>
              </a:rPr>
              <a:t>benefits</a:t>
            </a:r>
            <a:r>
              <a:rPr lang="cs-CZ" altLang="cs-CZ" sz="2200" dirty="0">
                <a:latin typeface="Arial" panose="020B0604020202020204" pitchFamily="34" charset="0"/>
              </a:rPr>
              <a:t> are:</a:t>
            </a:r>
          </a:p>
          <a:p>
            <a:pPr marL="1028700" lvl="1" eaLnBrk="1" hangingPunct="1">
              <a:spcBef>
                <a:spcPct val="0"/>
              </a:spcBef>
              <a:defRPr/>
            </a:pPr>
            <a:r>
              <a:rPr lang="en-US" altLang="cs-CZ" sz="2000" dirty="0">
                <a:latin typeface="Arial" panose="020B0604020202020204" pitchFamily="34" charset="0"/>
              </a:rPr>
              <a:t>Automated data processing</a:t>
            </a:r>
            <a:r>
              <a:rPr lang="cs-CZ" altLang="cs-CZ" sz="2000" dirty="0">
                <a:latin typeface="Arial" panose="020B0604020202020204" pitchFamily="34" charset="0"/>
              </a:rPr>
              <a:t>.</a:t>
            </a:r>
            <a:endParaRPr lang="en-US" altLang="cs-CZ" sz="2000" dirty="0">
              <a:latin typeface="Arial" panose="020B0604020202020204" pitchFamily="34" charset="0"/>
            </a:endParaRPr>
          </a:p>
          <a:p>
            <a:pPr marL="1028700" lvl="1" eaLnBrk="1" hangingPunct="1">
              <a:spcBef>
                <a:spcPct val="0"/>
              </a:spcBef>
              <a:defRPr/>
            </a:pPr>
            <a:r>
              <a:rPr lang="en-US" altLang="cs-CZ" sz="2000" dirty="0">
                <a:latin typeface="Arial" panose="020B0604020202020204" pitchFamily="34" charset="0"/>
              </a:rPr>
              <a:t>Troubleshooting and multiple versions of data</a:t>
            </a:r>
            <a:r>
              <a:rPr lang="cs-CZ" altLang="cs-CZ" sz="2000" dirty="0">
                <a:latin typeface="Arial" panose="020B0604020202020204" pitchFamily="34" charset="0"/>
              </a:rPr>
              <a:t>.</a:t>
            </a:r>
            <a:endParaRPr lang="en-US" altLang="cs-CZ" sz="2000" dirty="0">
              <a:latin typeface="Arial" panose="020B0604020202020204" pitchFamily="34" charset="0"/>
            </a:endParaRPr>
          </a:p>
          <a:p>
            <a:pPr marL="1028700" lvl="1" eaLnBrk="1" hangingPunct="1">
              <a:spcBef>
                <a:spcPct val="0"/>
              </a:spcBef>
              <a:defRPr/>
            </a:pPr>
            <a:r>
              <a:rPr lang="en-US" altLang="cs-CZ" sz="2000" dirty="0">
                <a:latin typeface="Arial" panose="020B0604020202020204" pitchFamily="34" charset="0"/>
              </a:rPr>
              <a:t>Dismissal of incompetent staff</a:t>
            </a:r>
            <a:r>
              <a:rPr lang="cs-CZ" altLang="cs-CZ" sz="2000" dirty="0">
                <a:latin typeface="Arial" panose="020B0604020202020204" pitchFamily="34" charset="0"/>
              </a:rPr>
              <a:t>.</a:t>
            </a:r>
            <a:endParaRPr lang="en-US" altLang="cs-CZ" sz="2000" dirty="0">
              <a:latin typeface="Arial" panose="020B0604020202020204" pitchFamily="34" charset="0"/>
            </a:endParaRPr>
          </a:p>
          <a:p>
            <a:pPr marL="1028700" lvl="1" eaLnBrk="1" hangingPunct="1">
              <a:spcBef>
                <a:spcPct val="0"/>
              </a:spcBef>
              <a:defRPr/>
            </a:pPr>
            <a:r>
              <a:rPr lang="en-US" altLang="cs-CZ" sz="2000" dirty="0">
                <a:latin typeface="Arial" panose="020B0604020202020204" pitchFamily="34" charset="0"/>
              </a:rPr>
              <a:t>Instant data </a:t>
            </a:r>
            <a:r>
              <a:rPr lang="cs-CZ" altLang="cs-CZ" sz="2000" dirty="0" err="1">
                <a:latin typeface="Arial" panose="020B0604020202020204" pitchFamily="34" charset="0"/>
              </a:rPr>
              <a:t>for</a:t>
            </a:r>
            <a:r>
              <a:rPr lang="cs-CZ" altLang="cs-CZ" sz="2000" dirty="0">
                <a:latin typeface="Arial" panose="020B0604020202020204" pitchFamily="34" charset="0"/>
              </a:rPr>
              <a:t> </a:t>
            </a:r>
            <a:r>
              <a:rPr lang="en-US" altLang="cs-CZ" sz="2000" dirty="0">
                <a:latin typeface="Arial" panose="020B0604020202020204" pitchFamily="34" charset="0"/>
              </a:rPr>
              <a:t>decision making</a:t>
            </a:r>
            <a:r>
              <a:rPr lang="cs-CZ" altLang="cs-CZ" sz="2000" dirty="0">
                <a:latin typeface="Arial" panose="020B0604020202020204" pitchFamily="34" charset="0"/>
              </a:rPr>
              <a:t>.</a:t>
            </a:r>
            <a:endParaRPr lang="en-US" altLang="cs-CZ" sz="2000" dirty="0">
              <a:latin typeface="Arial" panose="020B0604020202020204" pitchFamily="34" charset="0"/>
            </a:endParaRPr>
          </a:p>
          <a:p>
            <a:pPr marL="1028700" lvl="1" eaLnBrk="1" hangingPunct="1">
              <a:spcBef>
                <a:spcPct val="0"/>
              </a:spcBef>
              <a:defRPr/>
            </a:pPr>
            <a:r>
              <a:rPr lang="en-US" altLang="cs-CZ" sz="2000" dirty="0">
                <a:latin typeface="Arial" panose="020B0604020202020204" pitchFamily="34" charset="0"/>
              </a:rPr>
              <a:t>Accurate basis for estimating future</a:t>
            </a:r>
            <a:r>
              <a:rPr lang="cs-CZ" altLang="cs-CZ" sz="2000" dirty="0">
                <a:latin typeface="Arial" panose="020B0604020202020204" pitchFamily="34" charset="0"/>
              </a:rPr>
              <a:t>.</a:t>
            </a:r>
            <a:endParaRPr lang="en-US" altLang="cs-CZ" sz="2000" dirty="0">
              <a:latin typeface="Arial" panose="020B0604020202020204" pitchFamily="34" charset="0"/>
            </a:endParaRPr>
          </a:p>
          <a:p>
            <a:pPr marL="1028700" lvl="1" eaLnBrk="1" hangingPunct="1">
              <a:spcBef>
                <a:spcPct val="0"/>
              </a:spcBef>
              <a:defRPr/>
            </a:pPr>
            <a:r>
              <a:rPr lang="en-US" altLang="cs-CZ" sz="2000" dirty="0">
                <a:latin typeface="Arial" panose="020B0604020202020204" pitchFamily="34" charset="0"/>
              </a:rPr>
              <a:t>Immediate information for customers and partners</a:t>
            </a:r>
            <a:r>
              <a:rPr lang="cs-CZ" altLang="cs-CZ" sz="2000" dirty="0">
                <a:latin typeface="Arial" panose="020B0604020202020204" pitchFamily="34" charset="0"/>
              </a:rPr>
              <a:t>.</a:t>
            </a:r>
            <a:endParaRPr lang="en-US" altLang="cs-CZ" sz="2000" dirty="0">
              <a:latin typeface="Arial" panose="020B0604020202020204" pitchFamily="34" charset="0"/>
            </a:endParaRPr>
          </a:p>
          <a:p>
            <a:pPr marL="285750" indent="-285750" eaLnBrk="1" hangingPunct="1">
              <a:spcBef>
                <a:spcPct val="0"/>
              </a:spcBef>
              <a:defRPr/>
            </a:pPr>
            <a:endParaRPr lang="cs-CZ" altLang="cs-CZ" sz="2200" dirty="0" smtClean="0">
              <a:latin typeface="Arial" panose="020B0604020202020204" pitchFamily="34" charset="0"/>
            </a:endParaRPr>
          </a:p>
          <a:p>
            <a:pPr marL="285750" indent="-285750" eaLnBrk="1" hangingPunct="1">
              <a:spcBef>
                <a:spcPct val="0"/>
              </a:spcBef>
              <a:defRPr/>
            </a:pPr>
            <a:r>
              <a:rPr lang="cs-CZ" altLang="cs-CZ" sz="2200" dirty="0" smtClean="0">
                <a:latin typeface="Arial" panose="020B0604020202020204" pitchFamily="34" charset="0"/>
              </a:rPr>
              <a:t>ERP </a:t>
            </a:r>
            <a:r>
              <a:rPr lang="cs-CZ" altLang="cs-CZ" sz="2200" dirty="0" err="1" smtClean="0">
                <a:latin typeface="Arial" panose="020B0604020202020204" pitchFamily="34" charset="0"/>
              </a:rPr>
              <a:t>system</a:t>
            </a:r>
            <a:r>
              <a:rPr lang="cs-CZ" altLang="cs-CZ" sz="2200" dirty="0" smtClean="0">
                <a:latin typeface="Arial" panose="020B0604020202020204" pitchFamily="34" charset="0"/>
              </a:rPr>
              <a:t> in a </a:t>
            </a:r>
            <a:r>
              <a:rPr lang="cs-CZ" altLang="cs-CZ" sz="2200" dirty="0" err="1" smtClean="0">
                <a:latin typeface="Arial" panose="020B0604020202020204" pitchFamily="34" charset="0"/>
              </a:rPr>
              <a:t>company</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is</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basicaly</a:t>
            </a:r>
            <a:r>
              <a:rPr lang="cs-CZ" altLang="cs-CZ" sz="2200" dirty="0" smtClean="0">
                <a:latin typeface="Arial" panose="020B0604020202020204" pitchFamily="34" charset="0"/>
              </a:rPr>
              <a:t> a Software </a:t>
            </a:r>
            <a:r>
              <a:rPr lang="cs-CZ" altLang="cs-CZ" sz="2200" dirty="0" err="1" smtClean="0">
                <a:latin typeface="Arial" panose="020B0604020202020204" pitchFamily="34" charset="0"/>
              </a:rPr>
              <a:t>that</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helps</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it</a:t>
            </a:r>
            <a:r>
              <a:rPr lang="cs-CZ" altLang="cs-CZ" sz="2200" dirty="0" smtClean="0">
                <a:latin typeface="Arial" panose="020B0604020202020204" pitchFamily="34" charset="0"/>
              </a:rPr>
              <a:t> run </a:t>
            </a:r>
            <a:r>
              <a:rPr lang="cs-CZ" altLang="cs-CZ" sz="2200" dirty="0" err="1" smtClean="0">
                <a:latin typeface="Arial" panose="020B0604020202020204" pitchFamily="34" charset="0"/>
              </a:rPr>
              <a:t>smoothly</a:t>
            </a:r>
            <a:r>
              <a:rPr lang="cs-CZ" altLang="cs-CZ" sz="2200" dirty="0" smtClean="0">
                <a:latin typeface="Arial" panose="020B0604020202020204" pitchFamily="34" charset="0"/>
              </a:rPr>
              <a:t> and </a:t>
            </a:r>
            <a:r>
              <a:rPr lang="cs-CZ" altLang="cs-CZ" sz="2200" dirty="0" err="1" smtClean="0">
                <a:latin typeface="Arial" panose="020B0604020202020204" pitchFamily="34" charset="0"/>
              </a:rPr>
              <a:t>enables</a:t>
            </a:r>
            <a:r>
              <a:rPr lang="cs-CZ" altLang="cs-CZ" sz="2200" dirty="0" smtClean="0">
                <a:latin typeface="Arial" panose="020B0604020202020204" pitchFamily="34" charset="0"/>
              </a:rPr>
              <a:t> data </a:t>
            </a:r>
            <a:r>
              <a:rPr lang="cs-CZ" altLang="cs-CZ" sz="2200" dirty="0" err="1" smtClean="0">
                <a:latin typeface="Arial" panose="020B0604020202020204" pitchFamily="34" charset="0"/>
              </a:rPr>
              <a:t>gathering</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for</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process</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optimizations</a:t>
            </a:r>
            <a:r>
              <a:rPr lang="cs-CZ" altLang="cs-CZ" sz="2200" dirty="0" smtClean="0">
                <a:latin typeface="Arial" panose="020B0604020202020204" pitchFamily="34" charset="0"/>
              </a:rPr>
              <a:t>.</a:t>
            </a:r>
            <a:endParaRPr lang="cs-CZ" altLang="cs-CZ" sz="2200" dirty="0">
              <a:latin typeface="Arial" panose="020B0604020202020204" pitchFamily="34" charset="0"/>
            </a:endParaRPr>
          </a:p>
          <a:p>
            <a:pPr marL="285750" indent="-285750" eaLnBrk="1" hangingPunct="1">
              <a:spcBef>
                <a:spcPct val="0"/>
              </a:spcBef>
              <a:defRPr/>
            </a:pPr>
            <a:endParaRPr lang="cs-CZ" altLang="cs-CZ" sz="2200" dirty="0" smtClean="0">
              <a:latin typeface="Arial" panose="020B0604020202020204" pitchFamily="34" charset="0"/>
            </a:endParaRPr>
          </a:p>
        </p:txBody>
      </p:sp>
    </p:spTree>
    <p:extLst>
      <p:ext uri="{BB962C8B-B14F-4D97-AF65-F5344CB8AC3E}">
        <p14:creationId xmlns:p14="http://schemas.microsoft.com/office/powerpoint/2010/main" val="15375977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CRM and Services in </a:t>
            </a:r>
            <a:r>
              <a:rPr lang="cs-CZ" b="1" dirty="0">
                <a:latin typeface="Arial" pitchFamily="34" charset="0"/>
                <a:cs typeface="Arial" pitchFamily="34" charset="0"/>
              </a:rPr>
              <a:t>IM</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smtClean="0">
                <a:latin typeface="Arial" panose="020B0604020202020204" pitchFamily="34" charset="0"/>
              </a:rPr>
              <a:t>AUNT EMMA'S SHOP</a:t>
            </a:r>
            <a:endParaRPr lang="cs-CZ" altLang="cs-CZ" sz="2400" b="1" dirty="0" smtClean="0">
              <a:latin typeface="Arial" panose="020B0604020202020204" pitchFamily="34" charset="0"/>
            </a:endParaRPr>
          </a:p>
        </p:txBody>
      </p:sp>
      <p:sp>
        <p:nvSpPr>
          <p:cNvPr id="3079" name="TextovéPole 10"/>
          <p:cNvSpPr txBox="1">
            <a:spLocks noChangeArrowheads="1"/>
          </p:cNvSpPr>
          <p:nvPr/>
        </p:nvSpPr>
        <p:spPr bwMode="auto">
          <a:xfrm>
            <a:off x="503238" y="1512044"/>
            <a:ext cx="8477250" cy="449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cs-CZ" altLang="cs-CZ" sz="2200" dirty="0" smtClean="0">
                <a:latin typeface="Arial" panose="020B0604020202020204" pitchFamily="34" charset="0"/>
              </a:rPr>
              <a:t>C</a:t>
            </a:r>
            <a:r>
              <a:rPr lang="en-US" altLang="cs-CZ" sz="2200" dirty="0" err="1" smtClean="0">
                <a:latin typeface="Arial" panose="020B0604020202020204" pitchFamily="34" charset="0"/>
              </a:rPr>
              <a:t>ustomer</a:t>
            </a:r>
            <a:r>
              <a:rPr lang="cs-CZ" altLang="cs-CZ" sz="2200" dirty="0" smtClean="0">
                <a:latin typeface="Arial" panose="020B0604020202020204" pitchFamily="34" charset="0"/>
              </a:rPr>
              <a:t> Karl</a:t>
            </a:r>
            <a:r>
              <a:rPr lang="en-US" altLang="cs-CZ" sz="2200" dirty="0" smtClean="0">
                <a:latin typeface="Arial" panose="020B0604020202020204" pitchFamily="34" charset="0"/>
              </a:rPr>
              <a:t> </a:t>
            </a:r>
            <a:r>
              <a:rPr lang="en-US" altLang="cs-CZ" sz="2200" dirty="0">
                <a:latin typeface="Arial" panose="020B0604020202020204" pitchFamily="34" charset="0"/>
              </a:rPr>
              <a:t>parked his car close to the </a:t>
            </a:r>
            <a:r>
              <a:rPr lang="cs-CZ" altLang="cs-CZ" sz="2200" dirty="0" err="1" smtClean="0">
                <a:latin typeface="Arial" panose="020B0604020202020204" pitchFamily="34" charset="0"/>
              </a:rPr>
              <a:t>shop</a:t>
            </a:r>
            <a:r>
              <a:rPr lang="en-US" altLang="cs-CZ" sz="2200" dirty="0" smtClean="0">
                <a:latin typeface="Arial" panose="020B0604020202020204" pitchFamily="34" charset="0"/>
              </a:rPr>
              <a:t> </a:t>
            </a:r>
            <a:r>
              <a:rPr lang="en-US" altLang="cs-CZ" sz="2200" dirty="0">
                <a:latin typeface="Arial" panose="020B0604020202020204" pitchFamily="34" charset="0"/>
              </a:rPr>
              <a:t>and Aunt Emma </a:t>
            </a:r>
            <a:r>
              <a:rPr lang="cs-CZ" altLang="cs-CZ" sz="2200" dirty="0" err="1" smtClean="0">
                <a:latin typeface="Arial" panose="020B0604020202020204" pitchFamily="34" charset="0"/>
              </a:rPr>
              <a:t>sees</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him</a:t>
            </a:r>
            <a:r>
              <a:rPr lang="en-US" altLang="cs-CZ" sz="2200" dirty="0" smtClean="0">
                <a:latin typeface="Arial" panose="020B0604020202020204" pitchFamily="34" charset="0"/>
              </a:rPr>
              <a:t> </a:t>
            </a:r>
            <a:r>
              <a:rPr lang="en-US" altLang="cs-CZ" sz="2200" dirty="0">
                <a:latin typeface="Arial" panose="020B0604020202020204" pitchFamily="34" charset="0"/>
              </a:rPr>
              <a:t>from the window (identification). Once </a:t>
            </a:r>
            <a:r>
              <a:rPr lang="cs-CZ" altLang="cs-CZ" sz="2200" dirty="0" smtClean="0">
                <a:latin typeface="Arial" panose="020B0604020202020204" pitchFamily="34" charset="0"/>
              </a:rPr>
              <a:t>he </a:t>
            </a:r>
            <a:r>
              <a:rPr lang="en-US" altLang="cs-CZ" sz="2200" dirty="0" smtClean="0">
                <a:latin typeface="Arial" panose="020B0604020202020204" pitchFamily="34" charset="0"/>
              </a:rPr>
              <a:t>enter</a:t>
            </a:r>
            <a:r>
              <a:rPr lang="cs-CZ" altLang="cs-CZ" sz="2200" dirty="0" smtClean="0">
                <a:latin typeface="Arial" panose="020B0604020202020204" pitchFamily="34" charset="0"/>
              </a:rPr>
              <a:t>s</a:t>
            </a:r>
            <a:r>
              <a:rPr lang="en-US" altLang="cs-CZ" sz="2200" dirty="0" smtClean="0">
                <a:latin typeface="Arial" panose="020B0604020202020204" pitchFamily="34" charset="0"/>
              </a:rPr>
              <a:t> </a:t>
            </a:r>
            <a:r>
              <a:rPr lang="en-US" altLang="cs-CZ" sz="2200" dirty="0">
                <a:latin typeface="Arial" panose="020B0604020202020204" pitchFamily="34" charset="0"/>
              </a:rPr>
              <a:t>into the </a:t>
            </a:r>
            <a:r>
              <a:rPr lang="en-US" altLang="cs-CZ" sz="2200" dirty="0" smtClean="0">
                <a:latin typeface="Arial" panose="020B0604020202020204" pitchFamily="34" charset="0"/>
              </a:rPr>
              <a:t>s</a:t>
            </a:r>
            <a:r>
              <a:rPr lang="cs-CZ" altLang="cs-CZ" sz="2200" dirty="0" smtClean="0">
                <a:latin typeface="Arial" panose="020B0604020202020204" pitchFamily="34" charset="0"/>
              </a:rPr>
              <a:t>tore</a:t>
            </a:r>
            <a:r>
              <a:rPr lang="en-US" altLang="cs-CZ" sz="2200" dirty="0" smtClean="0">
                <a:latin typeface="Arial" panose="020B0604020202020204" pitchFamily="34" charset="0"/>
              </a:rPr>
              <a:t>, </a:t>
            </a:r>
            <a:r>
              <a:rPr lang="en-US" altLang="cs-CZ" sz="2200" dirty="0">
                <a:latin typeface="Arial" panose="020B0604020202020204" pitchFamily="34" charset="0"/>
              </a:rPr>
              <a:t>Aunt </a:t>
            </a:r>
            <a:r>
              <a:rPr lang="cs-CZ" altLang="cs-CZ" sz="2200" dirty="0" err="1" smtClean="0">
                <a:latin typeface="Arial" panose="020B0604020202020204" pitchFamily="34" charset="0"/>
              </a:rPr>
              <a:t>gives</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him</a:t>
            </a:r>
            <a:r>
              <a:rPr lang="cs-CZ" altLang="cs-CZ" sz="2200" dirty="0" smtClean="0">
                <a:latin typeface="Arial" panose="020B0604020202020204" pitchFamily="34" charset="0"/>
              </a:rPr>
              <a:t> a </a:t>
            </a:r>
            <a:r>
              <a:rPr lang="en-US" altLang="cs-CZ" sz="2200" dirty="0" smtClean="0">
                <a:latin typeface="Arial" panose="020B0604020202020204" pitchFamily="34" charset="0"/>
              </a:rPr>
              <a:t>friendly </a:t>
            </a:r>
            <a:r>
              <a:rPr lang="en-US" altLang="cs-CZ" sz="2200" dirty="0">
                <a:latin typeface="Arial" panose="020B0604020202020204" pitchFamily="34" charset="0"/>
              </a:rPr>
              <a:t>greeting </a:t>
            </a:r>
            <a:r>
              <a:rPr lang="cs-CZ" altLang="cs-CZ" sz="2200" dirty="0" smtClean="0">
                <a:latin typeface="Arial" panose="020B0604020202020204" pitchFamily="34" charset="0"/>
              </a:rPr>
              <a:t>and </a:t>
            </a:r>
            <a:r>
              <a:rPr lang="cs-CZ" altLang="cs-CZ" sz="2200" dirty="0" err="1" smtClean="0">
                <a:latin typeface="Arial" panose="020B0604020202020204" pitchFamily="34" charset="0"/>
              </a:rPr>
              <a:t>knows</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him</a:t>
            </a:r>
            <a:r>
              <a:rPr lang="cs-CZ" altLang="cs-CZ" sz="2200" dirty="0" smtClean="0">
                <a:latin typeface="Arial" panose="020B0604020202020204" pitchFamily="34" charset="0"/>
              </a:rPr>
              <a:t> by his </a:t>
            </a:r>
            <a:r>
              <a:rPr lang="cs-CZ" altLang="cs-CZ" sz="2200" dirty="0" err="1" smtClean="0">
                <a:latin typeface="Arial" panose="020B0604020202020204" pitchFamily="34" charset="0"/>
              </a:rPr>
              <a:t>name</a:t>
            </a:r>
            <a:r>
              <a:rPr lang="cs-CZ" altLang="cs-CZ" sz="2200" dirty="0" smtClean="0">
                <a:latin typeface="Arial" panose="020B0604020202020204" pitchFamily="34" charset="0"/>
              </a:rPr>
              <a:t> </a:t>
            </a:r>
            <a:r>
              <a:rPr lang="en-US" altLang="cs-CZ" sz="2200" dirty="0" smtClean="0">
                <a:latin typeface="Arial" panose="020B0604020202020204" pitchFamily="34" charset="0"/>
              </a:rPr>
              <a:t>(personalization</a:t>
            </a:r>
            <a:r>
              <a:rPr lang="en-US" altLang="cs-CZ" sz="2200" dirty="0">
                <a:latin typeface="Arial" panose="020B0604020202020204" pitchFamily="34" charset="0"/>
              </a:rPr>
              <a:t>). Aunt knows the structure and requirements of </a:t>
            </a:r>
            <a:r>
              <a:rPr lang="cs-CZ" altLang="cs-CZ" sz="2200" dirty="0" smtClean="0">
                <a:latin typeface="Arial" panose="020B0604020202020204" pitchFamily="34" charset="0"/>
              </a:rPr>
              <a:t>her </a:t>
            </a:r>
            <a:r>
              <a:rPr lang="en-US" altLang="cs-CZ" sz="2200" dirty="0" smtClean="0">
                <a:latin typeface="Arial" panose="020B0604020202020204" pitchFamily="34" charset="0"/>
              </a:rPr>
              <a:t>customer</a:t>
            </a:r>
            <a:r>
              <a:rPr lang="cs-CZ" altLang="cs-CZ" sz="2200" dirty="0" smtClean="0">
                <a:latin typeface="Arial" panose="020B0604020202020204" pitchFamily="34" charset="0"/>
              </a:rPr>
              <a:t>, and</a:t>
            </a:r>
            <a:r>
              <a:rPr lang="en-US" altLang="cs-CZ" sz="2200" dirty="0" smtClean="0">
                <a:latin typeface="Arial" panose="020B0604020202020204" pitchFamily="34" charset="0"/>
              </a:rPr>
              <a:t> </a:t>
            </a:r>
            <a:r>
              <a:rPr lang="en-US" altLang="cs-CZ" sz="2200" dirty="0">
                <a:latin typeface="Arial" panose="020B0604020202020204" pitchFamily="34" charset="0"/>
              </a:rPr>
              <a:t>knows what </a:t>
            </a:r>
            <a:r>
              <a:rPr lang="cs-CZ" altLang="cs-CZ" sz="2200" dirty="0" smtClean="0">
                <a:latin typeface="Arial" panose="020B0604020202020204" pitchFamily="34" charset="0"/>
              </a:rPr>
              <a:t>Karl </a:t>
            </a:r>
            <a:r>
              <a:rPr lang="en-US" altLang="cs-CZ" sz="2200" dirty="0" smtClean="0">
                <a:latin typeface="Arial" panose="020B0604020202020204" pitchFamily="34" charset="0"/>
              </a:rPr>
              <a:t>usually </a:t>
            </a:r>
            <a:r>
              <a:rPr lang="cs-CZ" altLang="cs-CZ" sz="2200" dirty="0" err="1" smtClean="0">
                <a:latin typeface="Arial" panose="020B0604020202020204" pitchFamily="34" charset="0"/>
              </a:rPr>
              <a:t>purchases</a:t>
            </a:r>
            <a:r>
              <a:rPr lang="en-US" altLang="cs-CZ" sz="2200" dirty="0" smtClean="0">
                <a:latin typeface="Arial" panose="020B0604020202020204" pitchFamily="34" charset="0"/>
              </a:rPr>
              <a:t> </a:t>
            </a:r>
            <a:r>
              <a:rPr lang="en-US" altLang="cs-CZ" sz="2200" dirty="0">
                <a:latin typeface="Arial" panose="020B0604020202020204" pitchFamily="34" charset="0"/>
              </a:rPr>
              <a:t>(history and customer information, shopping cart). Mr. Wagner </a:t>
            </a:r>
            <a:r>
              <a:rPr lang="cs-CZ" altLang="cs-CZ" sz="2200" dirty="0" err="1" smtClean="0">
                <a:latin typeface="Arial" panose="020B0604020202020204" pitchFamily="34" charset="0"/>
              </a:rPr>
              <a:t>likes</a:t>
            </a:r>
            <a:r>
              <a:rPr lang="cs-CZ" altLang="cs-CZ" sz="2200" dirty="0" smtClean="0">
                <a:latin typeface="Arial" panose="020B0604020202020204" pitchFamily="34" charset="0"/>
              </a:rPr>
              <a:t> to </a:t>
            </a:r>
            <a:r>
              <a:rPr lang="cs-CZ" altLang="cs-CZ" sz="2200" dirty="0" err="1" smtClean="0">
                <a:latin typeface="Arial" panose="020B0604020202020204" pitchFamily="34" charset="0"/>
              </a:rPr>
              <a:t>get</a:t>
            </a:r>
            <a:r>
              <a:rPr lang="en-US" altLang="cs-CZ" sz="2200" dirty="0" smtClean="0">
                <a:latin typeface="Arial" panose="020B0604020202020204" pitchFamily="34" charset="0"/>
              </a:rPr>
              <a:t> </a:t>
            </a:r>
            <a:r>
              <a:rPr lang="en-US" altLang="cs-CZ" sz="2200" dirty="0">
                <a:latin typeface="Arial" panose="020B0604020202020204" pitchFamily="34" charset="0"/>
              </a:rPr>
              <a:t>drawn into </a:t>
            </a:r>
            <a:r>
              <a:rPr lang="en-US" altLang="cs-CZ" sz="2200" dirty="0" smtClean="0">
                <a:latin typeface="Arial" panose="020B0604020202020204" pitchFamily="34" charset="0"/>
              </a:rPr>
              <a:t>conversation</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during</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purchasing</a:t>
            </a:r>
            <a:r>
              <a:rPr lang="cs-CZ" altLang="cs-CZ" sz="2200" dirty="0">
                <a:latin typeface="Arial" panose="020B0604020202020204" pitchFamily="34" charset="0"/>
              </a:rPr>
              <a:t> </a:t>
            </a:r>
            <a:r>
              <a:rPr lang="en-US" altLang="cs-CZ" sz="2200" dirty="0" smtClean="0">
                <a:latin typeface="Arial" panose="020B0604020202020204" pitchFamily="34" charset="0"/>
              </a:rPr>
              <a:t> </a:t>
            </a:r>
            <a:r>
              <a:rPr lang="cs-CZ" altLang="cs-CZ" sz="2200" dirty="0" smtClean="0">
                <a:latin typeface="Arial" panose="020B0604020202020204" pitchFamily="34" charset="0"/>
              </a:rPr>
              <a:t>and</a:t>
            </a:r>
            <a:r>
              <a:rPr lang="en-US" altLang="cs-CZ" sz="2200" dirty="0" smtClean="0">
                <a:latin typeface="Arial" panose="020B0604020202020204" pitchFamily="34" charset="0"/>
              </a:rPr>
              <a:t> communicate</a:t>
            </a:r>
            <a:r>
              <a:rPr lang="cs-CZ" altLang="cs-CZ" sz="2200" dirty="0" smtClean="0">
                <a:latin typeface="Arial" panose="020B0604020202020204" pitchFamily="34" charset="0"/>
              </a:rPr>
              <a:t>s</a:t>
            </a:r>
            <a:r>
              <a:rPr lang="en-US" altLang="cs-CZ" sz="2200" dirty="0" smtClean="0">
                <a:latin typeface="Arial" panose="020B0604020202020204" pitchFamily="34" charset="0"/>
              </a:rPr>
              <a:t> </a:t>
            </a:r>
            <a:r>
              <a:rPr lang="en-US" altLang="cs-CZ" sz="2200" dirty="0">
                <a:latin typeface="Arial" panose="020B0604020202020204" pitchFamily="34" charset="0"/>
              </a:rPr>
              <a:t>some personal </a:t>
            </a:r>
            <a:r>
              <a:rPr lang="en-US" altLang="cs-CZ" sz="2200" dirty="0" smtClean="0">
                <a:latin typeface="Arial" panose="020B0604020202020204" pitchFamily="34" charset="0"/>
              </a:rPr>
              <a:t>information</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himself</a:t>
            </a:r>
            <a:r>
              <a:rPr lang="en-US" altLang="cs-CZ" sz="2200" dirty="0" smtClean="0">
                <a:latin typeface="Arial" panose="020B0604020202020204" pitchFamily="34" charset="0"/>
              </a:rPr>
              <a:t> </a:t>
            </a:r>
            <a:r>
              <a:rPr lang="en-US" altLang="cs-CZ" sz="2200" dirty="0">
                <a:latin typeface="Arial" panose="020B0604020202020204" pitchFamily="34" charset="0"/>
              </a:rPr>
              <a:t>(friendship, empathy). </a:t>
            </a:r>
            <a:r>
              <a:rPr lang="cs-CZ" altLang="cs-CZ" sz="2200" dirty="0" smtClean="0">
                <a:latin typeface="Arial" panose="020B0604020202020204" pitchFamily="34" charset="0"/>
              </a:rPr>
              <a:t>He </a:t>
            </a:r>
            <a:r>
              <a:rPr lang="cs-CZ" altLang="cs-CZ" sz="2200" dirty="0" err="1" smtClean="0">
                <a:latin typeface="Arial" panose="020B0604020202020204" pitchFamily="34" charset="0"/>
              </a:rPr>
              <a:t>likes</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this</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shop</a:t>
            </a:r>
            <a:r>
              <a:rPr lang="en-US" altLang="cs-CZ" sz="2200" dirty="0" smtClean="0">
                <a:latin typeface="Arial" panose="020B0604020202020204" pitchFamily="34" charset="0"/>
              </a:rPr>
              <a:t> </a:t>
            </a:r>
            <a:r>
              <a:rPr lang="en-US" altLang="cs-CZ" sz="2200" dirty="0">
                <a:latin typeface="Arial" panose="020B0604020202020204" pitchFamily="34" charset="0"/>
              </a:rPr>
              <a:t>over other grocery stores in particular </a:t>
            </a:r>
            <a:r>
              <a:rPr lang="en-US" altLang="cs-CZ" sz="2200" dirty="0" smtClean="0">
                <a:latin typeface="Arial" panose="020B0604020202020204" pitchFamily="34" charset="0"/>
              </a:rPr>
              <a:t>because</a:t>
            </a:r>
            <a:r>
              <a:rPr lang="cs-CZ" altLang="cs-CZ" sz="2200" dirty="0" smtClean="0">
                <a:latin typeface="Arial" panose="020B0604020202020204" pitchFamily="34" charset="0"/>
              </a:rPr>
              <a:t> he</a:t>
            </a:r>
            <a:r>
              <a:rPr lang="en-US" altLang="cs-CZ" sz="2200" dirty="0" smtClean="0">
                <a:latin typeface="Arial" panose="020B0604020202020204" pitchFamily="34" charset="0"/>
              </a:rPr>
              <a:t> </a:t>
            </a:r>
            <a:r>
              <a:rPr lang="en-US" altLang="cs-CZ" sz="2200" dirty="0">
                <a:latin typeface="Arial" panose="020B0604020202020204" pitchFamily="34" charset="0"/>
              </a:rPr>
              <a:t>immediately gets what </a:t>
            </a:r>
            <a:r>
              <a:rPr lang="cs-CZ" altLang="cs-CZ" sz="2200" dirty="0" smtClean="0">
                <a:latin typeface="Arial" panose="020B0604020202020204" pitchFamily="34" charset="0"/>
              </a:rPr>
              <a:t>he </a:t>
            </a:r>
            <a:r>
              <a:rPr lang="en-US" altLang="cs-CZ" sz="2200" dirty="0" smtClean="0">
                <a:latin typeface="Arial" panose="020B0604020202020204" pitchFamily="34" charset="0"/>
              </a:rPr>
              <a:t>needs there </a:t>
            </a:r>
            <a:r>
              <a:rPr lang="en-US" altLang="cs-CZ" sz="2200" dirty="0">
                <a:latin typeface="Arial" panose="020B0604020202020204" pitchFamily="34" charset="0"/>
              </a:rPr>
              <a:t>without a long search </a:t>
            </a:r>
            <a:r>
              <a:rPr lang="en-US" altLang="cs-CZ" sz="2200" dirty="0" smtClean="0">
                <a:latin typeface="Arial" panose="020B0604020202020204" pitchFamily="34" charset="0"/>
              </a:rPr>
              <a:t>(custom</a:t>
            </a:r>
            <a:r>
              <a:rPr lang="cs-CZ" altLang="cs-CZ" sz="2200" dirty="0" err="1" smtClean="0">
                <a:latin typeface="Arial" panose="020B0604020202020204" pitchFamily="34" charset="0"/>
              </a:rPr>
              <a:t>er</a:t>
            </a:r>
            <a:r>
              <a:rPr lang="en-US" altLang="cs-CZ" sz="2200" dirty="0" smtClean="0">
                <a:latin typeface="Arial" panose="020B0604020202020204" pitchFamily="34" charset="0"/>
              </a:rPr>
              <a:t> </a:t>
            </a:r>
            <a:r>
              <a:rPr lang="en-US" altLang="cs-CZ" sz="2200" dirty="0">
                <a:latin typeface="Arial" panose="020B0604020202020204" pitchFamily="34" charset="0"/>
              </a:rPr>
              <a:t>"</a:t>
            </a:r>
            <a:r>
              <a:rPr lang="en-US" altLang="cs-CZ" sz="2200" dirty="0" smtClean="0">
                <a:latin typeface="Arial" panose="020B0604020202020204" pitchFamily="34" charset="0"/>
              </a:rPr>
              <a:t>feel</a:t>
            </a:r>
            <a:r>
              <a:rPr lang="cs-CZ" altLang="cs-CZ" sz="2200" dirty="0" smtClean="0">
                <a:latin typeface="Arial" panose="020B0604020202020204" pitchFamily="34" charset="0"/>
              </a:rPr>
              <a:t>s</a:t>
            </a:r>
            <a:r>
              <a:rPr lang="en-US" altLang="cs-CZ" sz="2200" dirty="0" smtClean="0">
                <a:latin typeface="Arial" panose="020B0604020202020204" pitchFamily="34" charset="0"/>
              </a:rPr>
              <a:t> </a:t>
            </a:r>
            <a:r>
              <a:rPr lang="en-US" altLang="cs-CZ" sz="2200" dirty="0">
                <a:latin typeface="Arial" panose="020B0604020202020204" pitchFamily="34" charset="0"/>
              </a:rPr>
              <a:t>at home"). In addition, his </a:t>
            </a:r>
            <a:r>
              <a:rPr lang="cs-CZ" altLang="cs-CZ" sz="2200" dirty="0" err="1" smtClean="0">
                <a:latin typeface="Arial" panose="020B0604020202020204" pitchFamily="34" charset="0"/>
              </a:rPr>
              <a:t>can</a:t>
            </a:r>
            <a:r>
              <a:rPr lang="cs-CZ" altLang="cs-CZ" sz="2200" dirty="0" smtClean="0">
                <a:latin typeface="Arial" panose="020B0604020202020204" pitchFamily="34" charset="0"/>
              </a:rPr>
              <a:t> </a:t>
            </a:r>
            <a:r>
              <a:rPr lang="en-US" altLang="cs-CZ" sz="2200" dirty="0" smtClean="0">
                <a:latin typeface="Arial" panose="020B0604020202020204" pitchFamily="34" charset="0"/>
              </a:rPr>
              <a:t>settle</a:t>
            </a:r>
            <a:r>
              <a:rPr lang="cs-CZ" altLang="cs-CZ" sz="2200" dirty="0" smtClean="0">
                <a:latin typeface="Arial" panose="020B0604020202020204" pitchFamily="34" charset="0"/>
              </a:rPr>
              <a:t> his</a:t>
            </a:r>
            <a:r>
              <a:rPr lang="en-US" altLang="cs-CZ" sz="2200" dirty="0" smtClean="0">
                <a:latin typeface="Arial" panose="020B0604020202020204" pitchFamily="34" charset="0"/>
              </a:rPr>
              <a:t> </a:t>
            </a:r>
            <a:r>
              <a:rPr lang="en-US" altLang="cs-CZ" sz="2200" dirty="0">
                <a:latin typeface="Arial" panose="020B0604020202020204" pitchFamily="34" charset="0"/>
              </a:rPr>
              <a:t>account once a month </a:t>
            </a:r>
            <a:r>
              <a:rPr lang="cs-CZ" altLang="cs-CZ" sz="2200" dirty="0" err="1" smtClean="0">
                <a:latin typeface="Arial" panose="020B0604020202020204" pitchFamily="34" charset="0"/>
              </a:rPr>
              <a:t>instead</a:t>
            </a:r>
            <a:r>
              <a:rPr lang="cs-CZ" altLang="cs-CZ" sz="2200" dirty="0" smtClean="0">
                <a:latin typeface="Arial" panose="020B0604020202020204" pitchFamily="34" charset="0"/>
              </a:rPr>
              <a:t> of </a:t>
            </a:r>
            <a:r>
              <a:rPr lang="en-US" altLang="cs-CZ" sz="2200" dirty="0" smtClean="0">
                <a:latin typeface="Arial" panose="020B0604020202020204" pitchFamily="34" charset="0"/>
              </a:rPr>
              <a:t>paying </a:t>
            </a:r>
            <a:r>
              <a:rPr lang="en-US" altLang="cs-CZ" sz="2200" dirty="0">
                <a:latin typeface="Arial" panose="020B0604020202020204" pitchFamily="34" charset="0"/>
              </a:rPr>
              <a:t>for each purchase (trust).</a:t>
            </a:r>
            <a:endParaRPr lang="en-US" altLang="cs-CZ" sz="2200" dirty="0">
              <a:latin typeface="Arial" panose="020B0604020202020204" pitchFamily="34" charset="0"/>
            </a:endParaRPr>
          </a:p>
        </p:txBody>
      </p:sp>
    </p:spTree>
    <p:extLst>
      <p:ext uri="{BB962C8B-B14F-4D97-AF65-F5344CB8AC3E}">
        <p14:creationId xmlns:p14="http://schemas.microsoft.com/office/powerpoint/2010/main" val="16885276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CRM and Services in </a:t>
            </a:r>
            <a:r>
              <a:rPr lang="cs-CZ" b="1" dirty="0">
                <a:latin typeface="Arial" pitchFamily="34" charset="0"/>
                <a:cs typeface="Arial" pitchFamily="34" charset="0"/>
              </a:rPr>
              <a:t>IM</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smtClean="0">
                <a:latin typeface="Arial" panose="020B0604020202020204" pitchFamily="34" charset="0"/>
              </a:rPr>
              <a:t>CRM DEFINITION</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At the center of our thinking is </a:t>
            </a:r>
            <a:r>
              <a:rPr lang="en-US" altLang="cs-CZ" sz="2200" dirty="0" smtClean="0">
                <a:latin typeface="Arial" panose="020B0604020202020204" pitchFamily="34" charset="0"/>
              </a:rPr>
              <a:t>the </a:t>
            </a:r>
            <a:r>
              <a:rPr lang="en-US" altLang="cs-CZ" sz="2200" b="1" dirty="0" smtClean="0">
                <a:latin typeface="Arial" panose="020B0604020202020204" pitchFamily="34" charset="0"/>
              </a:rPr>
              <a:t>customer</a:t>
            </a:r>
            <a:r>
              <a:rPr lang="en-US" altLang="cs-CZ" sz="2200" dirty="0" smtClean="0">
                <a:latin typeface="Arial" panose="020B0604020202020204" pitchFamily="34" charset="0"/>
              </a:rPr>
              <a:t>, </a:t>
            </a:r>
            <a:r>
              <a:rPr lang="en-US" altLang="cs-CZ" sz="2200" dirty="0">
                <a:latin typeface="Arial" panose="020B0604020202020204" pitchFamily="34" charset="0"/>
              </a:rPr>
              <a:t>whose </a:t>
            </a:r>
            <a:r>
              <a:rPr lang="en-US" altLang="cs-CZ" sz="2200" b="1" dirty="0">
                <a:latin typeface="Arial" panose="020B0604020202020204" pitchFamily="34" charset="0"/>
              </a:rPr>
              <a:t>relationship</a:t>
            </a:r>
            <a:r>
              <a:rPr lang="en-US" altLang="cs-CZ" sz="2200" dirty="0">
                <a:latin typeface="Arial" panose="020B0604020202020204" pitchFamily="34" charset="0"/>
              </a:rPr>
              <a:t> </a:t>
            </a:r>
            <a:r>
              <a:rPr lang="en-US" altLang="cs-CZ" sz="2200" dirty="0" smtClean="0">
                <a:latin typeface="Arial" panose="020B0604020202020204" pitchFamily="34" charset="0"/>
              </a:rPr>
              <a:t>to </a:t>
            </a:r>
            <a:r>
              <a:rPr lang="en-US" altLang="cs-CZ" sz="2200" dirty="0">
                <a:latin typeface="Arial" panose="020B0604020202020204" pitchFamily="34" charset="0"/>
              </a:rPr>
              <a:t>the company </a:t>
            </a:r>
            <a:r>
              <a:rPr lang="cs-CZ" altLang="cs-CZ" sz="2200" dirty="0" err="1" smtClean="0">
                <a:latin typeface="Arial" panose="020B0604020202020204" pitchFamily="34" charset="0"/>
              </a:rPr>
              <a:t>needs</a:t>
            </a:r>
            <a:r>
              <a:rPr lang="cs-CZ" altLang="cs-CZ" sz="2200" dirty="0" smtClean="0">
                <a:latin typeface="Arial" panose="020B0604020202020204" pitchFamily="34" charset="0"/>
              </a:rPr>
              <a:t> </a:t>
            </a:r>
            <a:r>
              <a:rPr lang="en-US" altLang="cs-CZ" sz="2200" dirty="0" smtClean="0">
                <a:latin typeface="Arial" panose="020B0604020202020204" pitchFamily="34" charset="0"/>
              </a:rPr>
              <a:t>to </a:t>
            </a:r>
            <a:r>
              <a:rPr lang="cs-CZ" altLang="cs-CZ" sz="2200" dirty="0" err="1" smtClean="0">
                <a:latin typeface="Arial" panose="020B0604020202020204" pitchFamily="34" charset="0"/>
              </a:rPr>
              <a:t>be</a:t>
            </a:r>
            <a:r>
              <a:rPr lang="cs-CZ" altLang="cs-CZ" sz="2200" dirty="0" smtClean="0">
                <a:latin typeface="Arial" panose="020B0604020202020204" pitchFamily="34" charset="0"/>
              </a:rPr>
              <a:t> </a:t>
            </a:r>
            <a:r>
              <a:rPr lang="en-US" altLang="cs-CZ" sz="2200" b="1" dirty="0" smtClean="0">
                <a:latin typeface="Arial" panose="020B0604020202020204" pitchFamily="34" charset="0"/>
              </a:rPr>
              <a:t>manage</a:t>
            </a:r>
            <a:r>
              <a:rPr lang="cs-CZ" altLang="cs-CZ" sz="2200" b="1" dirty="0" smtClean="0">
                <a:latin typeface="Arial" panose="020B0604020202020204" pitchFamily="34" charset="0"/>
              </a:rPr>
              <a:t>d</a:t>
            </a:r>
            <a:r>
              <a:rPr lang="en-US" altLang="cs-CZ" sz="2200" dirty="0" smtClean="0">
                <a:latin typeface="Arial" panose="020B0604020202020204" pitchFamily="34" charset="0"/>
              </a:rPr>
              <a:t>.</a:t>
            </a:r>
            <a:endParaRPr lang="en-US" altLang="cs-CZ" sz="2200" dirty="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One of the new rules of the game is </a:t>
            </a:r>
            <a:r>
              <a:rPr lang="en-US" altLang="cs-CZ" sz="2200" b="1" dirty="0">
                <a:latin typeface="Arial" panose="020B0604020202020204" pitchFamily="34" charset="0"/>
              </a:rPr>
              <a:t>loyalty</a:t>
            </a:r>
            <a:r>
              <a:rPr lang="en-US" altLang="cs-CZ" sz="2200" dirty="0">
                <a:latin typeface="Arial" panose="020B0604020202020204" pitchFamily="34" charset="0"/>
              </a:rPr>
              <a:t>. Emphasis is placed on the loyalty of the company towards its </a:t>
            </a:r>
            <a:r>
              <a:rPr lang="en-US" altLang="cs-CZ" sz="2200" dirty="0" smtClean="0">
                <a:latin typeface="Arial" panose="020B0604020202020204" pitchFamily="34" charset="0"/>
              </a:rPr>
              <a:t>customers</a:t>
            </a:r>
            <a:r>
              <a:rPr lang="cs-CZ" altLang="cs-CZ" sz="2200" dirty="0" smtClean="0">
                <a:latin typeface="Arial" panose="020B0604020202020204" pitchFamily="34" charset="0"/>
              </a:rPr>
              <a:t>, and vice versa</a:t>
            </a:r>
            <a:r>
              <a:rPr lang="en-US" altLang="cs-CZ" sz="2200" dirty="0" smtClean="0">
                <a:latin typeface="Arial" panose="020B0604020202020204" pitchFamily="34" charset="0"/>
              </a:rPr>
              <a:t>.</a:t>
            </a:r>
            <a:endParaRPr lang="cs-CZ" altLang="cs-CZ" sz="2200" dirty="0" smtClean="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CRM is </a:t>
            </a:r>
            <a:r>
              <a:rPr lang="en-US" altLang="cs-CZ" sz="2200" dirty="0" smtClean="0">
                <a:latin typeface="Arial" panose="020B0604020202020204" pitchFamily="34" charset="0"/>
              </a:rPr>
              <a:t>interaction </a:t>
            </a:r>
            <a:r>
              <a:rPr lang="en-US" altLang="cs-CZ" sz="2200" dirty="0">
                <a:latin typeface="Arial" panose="020B0604020202020204" pitchFamily="34" charset="0"/>
              </a:rPr>
              <a:t>(one-to-one marketing) </a:t>
            </a:r>
            <a:r>
              <a:rPr lang="cs-CZ" altLang="cs-CZ" sz="2200" dirty="0" err="1" smtClean="0">
                <a:latin typeface="Arial" panose="020B0604020202020204" pitchFamily="34" charset="0"/>
              </a:rPr>
              <a:t>with</a:t>
            </a:r>
            <a:r>
              <a:rPr lang="cs-CZ" altLang="cs-CZ" sz="2200" dirty="0" smtClean="0">
                <a:latin typeface="Arial" panose="020B0604020202020204" pitchFamily="34" charset="0"/>
              </a:rPr>
              <a:t> </a:t>
            </a:r>
            <a:r>
              <a:rPr lang="en-US" altLang="cs-CZ" sz="2200" dirty="0" smtClean="0">
                <a:latin typeface="Arial" panose="020B0604020202020204" pitchFamily="34" charset="0"/>
              </a:rPr>
              <a:t>customer</a:t>
            </a:r>
            <a:r>
              <a:rPr lang="cs-CZ" altLang="cs-CZ" sz="2200" dirty="0" smtClean="0">
                <a:latin typeface="Arial" panose="020B0604020202020204" pitchFamily="34" charset="0"/>
              </a:rPr>
              <a:t>.</a:t>
            </a:r>
            <a:endParaRPr lang="en-US" altLang="cs-CZ" sz="2200" dirty="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CRM is the active management of relationships with individual customers at all points of contact, with a </a:t>
            </a:r>
            <a:r>
              <a:rPr lang="cs-CZ" altLang="cs-CZ" sz="2200" dirty="0" smtClean="0">
                <a:latin typeface="Arial" panose="020B0604020202020204" pitchFamily="34" charset="0"/>
              </a:rPr>
              <a:t>focus </a:t>
            </a:r>
            <a:r>
              <a:rPr lang="en-US" altLang="cs-CZ" sz="2200" dirty="0" smtClean="0">
                <a:latin typeface="Arial" panose="020B0604020202020204" pitchFamily="34" charset="0"/>
              </a:rPr>
              <a:t>o</a:t>
            </a:r>
            <a:r>
              <a:rPr lang="cs-CZ" altLang="cs-CZ" sz="2200" dirty="0" smtClean="0">
                <a:latin typeface="Arial" panose="020B0604020202020204" pitchFamily="34" charset="0"/>
              </a:rPr>
              <a:t>n</a:t>
            </a:r>
            <a:r>
              <a:rPr lang="en-US" altLang="cs-CZ" sz="2200" dirty="0" smtClean="0">
                <a:latin typeface="Arial" panose="020B0604020202020204" pitchFamily="34" charset="0"/>
              </a:rPr>
              <a:t> </a:t>
            </a:r>
            <a:r>
              <a:rPr lang="en-US" altLang="cs-CZ" sz="2200" dirty="0">
                <a:latin typeface="Arial" panose="020B0604020202020204" pitchFamily="34" charset="0"/>
              </a:rPr>
              <a:t>creating a mutually beneficial </a:t>
            </a:r>
            <a:r>
              <a:rPr lang="en-US" altLang="cs-CZ" sz="2200" dirty="0" smtClean="0">
                <a:latin typeface="Arial" panose="020B0604020202020204" pitchFamily="34" charset="0"/>
              </a:rPr>
              <a:t>relationship</a:t>
            </a:r>
            <a:r>
              <a:rPr lang="cs-CZ" altLang="cs-CZ" sz="2200" dirty="0" smtClean="0">
                <a:latin typeface="Arial" panose="020B0604020202020204" pitchFamily="34" charset="0"/>
              </a:rPr>
              <a:t>.</a:t>
            </a:r>
            <a:endParaRPr lang="en-US" altLang="cs-CZ" sz="2200" dirty="0">
              <a:latin typeface="Arial" panose="020B0604020202020204" pitchFamily="34" charset="0"/>
            </a:endParaRPr>
          </a:p>
        </p:txBody>
      </p:sp>
    </p:spTree>
    <p:extLst>
      <p:ext uri="{BB962C8B-B14F-4D97-AF65-F5344CB8AC3E}">
        <p14:creationId xmlns:p14="http://schemas.microsoft.com/office/powerpoint/2010/main" val="2761758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CRM and Services in </a:t>
            </a:r>
            <a:r>
              <a:rPr lang="cs-CZ" b="1" dirty="0">
                <a:latin typeface="Arial" pitchFamily="34" charset="0"/>
                <a:cs typeface="Arial" pitchFamily="34" charset="0"/>
              </a:rPr>
              <a:t>IM</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smtClean="0">
                <a:latin typeface="Arial" panose="020B0604020202020204" pitchFamily="34" charset="0"/>
              </a:rPr>
              <a:t>CRM DEVELOPMENT</a:t>
            </a:r>
            <a:endParaRPr lang="cs-CZ" altLang="cs-CZ" sz="2400" b="1" dirty="0" smtClean="0">
              <a:latin typeface="Arial" panose="020B0604020202020204" pitchFamily="34" charset="0"/>
            </a:endParaRPr>
          </a:p>
        </p:txBody>
      </p:sp>
      <p:sp>
        <p:nvSpPr>
          <p:cNvPr id="3079" name="TextovéPole 10"/>
          <p:cNvSpPr txBox="1">
            <a:spLocks noChangeArrowheads="1"/>
          </p:cNvSpPr>
          <p:nvPr/>
        </p:nvSpPr>
        <p:spPr bwMode="auto">
          <a:xfrm>
            <a:off x="503238" y="1512044"/>
            <a:ext cx="847725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One of the first definitions by Kotler specifies customer relationship management as special </a:t>
            </a:r>
            <a:r>
              <a:rPr lang="en-US" altLang="cs-CZ" sz="2200" b="1" dirty="0">
                <a:latin typeface="Arial" panose="020B0604020202020204" pitchFamily="34" charset="0"/>
              </a:rPr>
              <a:t>software</a:t>
            </a:r>
            <a:r>
              <a:rPr lang="en-US" altLang="cs-CZ" sz="2200" dirty="0">
                <a:latin typeface="Arial" panose="020B0604020202020204" pitchFamily="34" charset="0"/>
              </a:rPr>
              <a:t> </a:t>
            </a:r>
            <a:r>
              <a:rPr lang="en-US" altLang="cs-CZ" sz="2200" dirty="0" err="1">
                <a:latin typeface="Arial" panose="020B0604020202020204" pitchFamily="34" charset="0"/>
              </a:rPr>
              <a:t>programmes</a:t>
            </a:r>
            <a:r>
              <a:rPr lang="en-US" altLang="cs-CZ" sz="2200" dirty="0">
                <a:latin typeface="Arial" panose="020B0604020202020204" pitchFamily="34" charset="0"/>
              </a:rPr>
              <a:t> and analytical techniques that serve for integration and utilization of vast amount of data about individual customers stored in databases. Customer relationship management consists of sophisticated software and analytical tools which sort customer`s information from all sources, conduct deep analysis and use these outcomes for strengthening the relationship with the customer</a:t>
            </a:r>
            <a:r>
              <a:rPr lang="en-US" altLang="cs-CZ" sz="2200" dirty="0" smtClean="0">
                <a:latin typeface="Arial" panose="020B0604020202020204" pitchFamily="34" charset="0"/>
              </a:rPr>
              <a:t>.</a:t>
            </a:r>
            <a:endParaRPr lang="cs-CZ" altLang="cs-CZ" sz="2200" dirty="0" smtClean="0">
              <a:latin typeface="Arial" panose="020B0604020202020204" pitchFamily="34" charset="0"/>
            </a:endParaRPr>
          </a:p>
          <a:p>
            <a:pPr marL="285750" indent="-285750" eaLnBrk="1" hangingPunct="1">
              <a:spcBef>
                <a:spcPct val="0"/>
              </a:spcBef>
              <a:defRPr/>
            </a:pPr>
            <a:endParaRPr lang="cs-CZ" altLang="cs-CZ" sz="2200" dirty="0" smtClean="0">
              <a:latin typeface="Arial" panose="020B0604020202020204" pitchFamily="34" charset="0"/>
            </a:endParaRPr>
          </a:p>
          <a:p>
            <a:pPr marL="285750" indent="-285750" eaLnBrk="1" hangingPunct="1">
              <a:spcBef>
                <a:spcPct val="0"/>
              </a:spcBef>
              <a:defRPr/>
            </a:pPr>
            <a:r>
              <a:rPr lang="cs-CZ" altLang="cs-CZ" sz="2200" dirty="0" err="1" smtClean="0">
                <a:latin typeface="Arial" panose="020B0604020202020204" pitchFamily="34" charset="0"/>
              </a:rPr>
              <a:t>However</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nowadays</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is</a:t>
            </a:r>
            <a:r>
              <a:rPr lang="cs-CZ" altLang="cs-CZ" sz="2200" dirty="0" smtClean="0">
                <a:latin typeface="Arial" panose="020B0604020202020204" pitchFamily="34" charset="0"/>
              </a:rPr>
              <a:t> CRM </a:t>
            </a:r>
            <a:r>
              <a:rPr lang="cs-CZ" altLang="cs-CZ" sz="2200" dirty="0" err="1" smtClean="0">
                <a:latin typeface="Arial" panose="020B0604020202020204" pitchFamily="34" charset="0"/>
              </a:rPr>
              <a:t>perceived</a:t>
            </a:r>
            <a:r>
              <a:rPr lang="cs-CZ" altLang="cs-CZ" sz="2200" dirty="0" smtClean="0">
                <a:latin typeface="Arial" panose="020B0604020202020204" pitchFamily="34" charset="0"/>
              </a:rPr>
              <a:t> as a </a:t>
            </a:r>
            <a:r>
              <a:rPr lang="cs-CZ" altLang="cs-CZ" sz="2200" dirty="0" err="1" smtClean="0">
                <a:latin typeface="Arial" panose="020B0604020202020204" pitchFamily="34" charset="0"/>
              </a:rPr>
              <a:t>company</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philosophy</a:t>
            </a:r>
            <a:r>
              <a:rPr lang="cs-CZ" altLang="cs-CZ" sz="2200" dirty="0" smtClean="0">
                <a:latin typeface="Arial" panose="020B0604020202020204" pitchFamily="34" charset="0"/>
              </a:rPr>
              <a:t>.</a:t>
            </a:r>
            <a:endParaRPr lang="en-US" altLang="cs-CZ" sz="2200" dirty="0">
              <a:latin typeface="Arial" panose="020B0604020202020204" pitchFamily="34" charset="0"/>
            </a:endParaRPr>
          </a:p>
        </p:txBody>
      </p:sp>
    </p:spTree>
    <p:extLst>
      <p:ext uri="{BB962C8B-B14F-4D97-AF65-F5344CB8AC3E}">
        <p14:creationId xmlns:p14="http://schemas.microsoft.com/office/powerpoint/2010/main" val="1687619317"/>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zentace_OPF_návrh [režim kompatibility]" id="{F70FC462-D9F3-4EB2-B923-5E5330675293}" vid="{CCD9E1B5-EE89-42D1-936D-BB4AE5A7B3F6}"/>
    </a:ext>
  </a:extLst>
</a:theme>
</file>

<file path=ppt/theme/theme2.xml><?xml version="1.0" encoding="utf-8"?>
<a:theme xmlns:a="http://schemas.openxmlformats.org/drawingml/2006/main" name="Vlastní návrh">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šablona</Template>
  <TotalTime>1901</TotalTime>
  <Words>2434</Words>
  <Application>Microsoft Office PowerPoint</Application>
  <PresentationFormat>Předvádění na obrazovce (4:3)</PresentationFormat>
  <Paragraphs>199</Paragraphs>
  <Slides>25</Slides>
  <Notes>0</Notes>
  <HiddenSlides>0</HiddenSlides>
  <MMClips>0</MMClips>
  <ScaleCrop>false</ScaleCrop>
  <HeadingPairs>
    <vt:vector size="6" baseType="variant">
      <vt:variant>
        <vt:lpstr>Použitá písma</vt:lpstr>
      </vt:variant>
      <vt:variant>
        <vt:i4>5</vt:i4>
      </vt:variant>
      <vt:variant>
        <vt:lpstr>Motiv</vt:lpstr>
      </vt:variant>
      <vt:variant>
        <vt:i4>2</vt:i4>
      </vt:variant>
      <vt:variant>
        <vt:lpstr>Nadpisy snímků</vt:lpstr>
      </vt:variant>
      <vt:variant>
        <vt:i4>25</vt:i4>
      </vt:variant>
    </vt:vector>
  </HeadingPairs>
  <TitlesOfParts>
    <vt:vector size="32" baseType="lpstr">
      <vt:lpstr>Arial</vt:lpstr>
      <vt:lpstr>Calibri</vt:lpstr>
      <vt:lpstr>Calibri Light</vt:lpstr>
      <vt:lpstr>Times New Roman</vt:lpstr>
      <vt:lpstr>Wingdings</vt:lpstr>
      <vt:lpstr>Motiv sady Office</vt:lpstr>
      <vt:lpstr>Vlastní návrh</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Roman Šperka</dc:creator>
  <cp:lastModifiedBy>Michal Stoklasa</cp:lastModifiedBy>
  <cp:revision>152</cp:revision>
  <dcterms:created xsi:type="dcterms:W3CDTF">2016-03-17T12:08:01Z</dcterms:created>
  <dcterms:modified xsi:type="dcterms:W3CDTF">2016-07-25T14:47:30Z</dcterms:modified>
</cp:coreProperties>
</file>