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257" r:id="rId4"/>
    <p:sldId id="260" r:id="rId5"/>
    <p:sldId id="309" r:id="rId6"/>
    <p:sldId id="325" r:id="rId7"/>
    <p:sldId id="326" r:id="rId8"/>
    <p:sldId id="262" r:id="rId9"/>
    <p:sldId id="310" r:id="rId10"/>
    <p:sldId id="311" r:id="rId11"/>
    <p:sldId id="312" r:id="rId12"/>
    <p:sldId id="327" r:id="rId13"/>
    <p:sldId id="313" r:id="rId14"/>
    <p:sldId id="314" r:id="rId15"/>
    <p:sldId id="321" r:id="rId16"/>
    <p:sldId id="322" r:id="rId17"/>
    <p:sldId id="323" r:id="rId18"/>
    <p:sldId id="324" r:id="rId19"/>
    <p:sldId id="328" r:id="rId20"/>
    <p:sldId id="264" r:id="rId21"/>
    <p:sldId id="265" r:id="rId22"/>
    <p:sldId id="281" r:id="rId23"/>
    <p:sldId id="267" r:id="rId24"/>
    <p:sldId id="315" r:id="rId25"/>
    <p:sldId id="316" r:id="rId26"/>
    <p:sldId id="319" r:id="rId27"/>
    <p:sldId id="320" r:id="rId28"/>
    <p:sldId id="317" r:id="rId29"/>
    <p:sldId id="318" r:id="rId30"/>
    <p:sldId id="280" r:id="rId3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6412" autoAdjust="0"/>
  </p:normalViewPr>
  <p:slideViewPr>
    <p:cSldViewPr snapToGrid="0">
      <p:cViewPr varScale="1">
        <p:scale>
          <a:sx n="110" d="100"/>
          <a:sy n="110" d="100"/>
        </p:scale>
        <p:origin x="816" y="11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F545CF-F5B0-451E-B305-122FBFC97590}" type="datetimeFigureOut">
              <a:rPr lang="en-US" smtClean="0"/>
              <a:t>2/25/2020</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7B952-8F62-4768-BB00-0EBA2FB8BF75}" type="slidenum">
              <a:rPr lang="en-US" smtClean="0"/>
              <a:t>‹#›</a:t>
            </a:fld>
            <a:endParaRPr lang="en-US"/>
          </a:p>
        </p:txBody>
      </p:sp>
    </p:spTree>
    <p:extLst>
      <p:ext uri="{BB962C8B-B14F-4D97-AF65-F5344CB8AC3E}">
        <p14:creationId xmlns:p14="http://schemas.microsoft.com/office/powerpoint/2010/main" val="10443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Source: STOKLASA, M. and J. URBÁNEK, 2014. </a:t>
            </a:r>
            <a:r>
              <a:rPr lang="cs-CZ" dirty="0" err="1"/>
              <a:t>Intercultural</a:t>
            </a:r>
            <a:r>
              <a:rPr lang="cs-CZ" baseline="0" dirty="0"/>
              <a:t> Marketing. OPF SLU. </a:t>
            </a:r>
            <a:r>
              <a:rPr lang="cs-CZ" baseline="0" dirty="0" err="1"/>
              <a:t>This</a:t>
            </a:r>
            <a:r>
              <a:rPr lang="cs-CZ" baseline="0" dirty="0"/>
              <a:t> </a:t>
            </a:r>
            <a:r>
              <a:rPr lang="cs-CZ" baseline="0" dirty="0" err="1"/>
              <a:t>is</a:t>
            </a:r>
            <a:r>
              <a:rPr lang="cs-CZ" baseline="0" dirty="0"/>
              <a:t> </a:t>
            </a:r>
            <a:r>
              <a:rPr lang="cs-CZ" baseline="0" dirty="0" err="1"/>
              <a:t>our</a:t>
            </a:r>
            <a:r>
              <a:rPr lang="cs-CZ" baseline="0" dirty="0"/>
              <a:t> </a:t>
            </a:r>
            <a:r>
              <a:rPr lang="cs-CZ" baseline="0" dirty="0" err="1"/>
              <a:t>own</a:t>
            </a:r>
            <a:r>
              <a:rPr lang="cs-CZ" baseline="0" dirty="0"/>
              <a:t> </a:t>
            </a:r>
            <a:r>
              <a:rPr lang="cs-CZ" baseline="0" dirty="0" err="1"/>
              <a:t>book</a:t>
            </a:r>
            <a:r>
              <a:rPr lang="cs-CZ" baseline="0" dirty="0"/>
              <a:t>, </a:t>
            </a:r>
            <a:r>
              <a:rPr lang="cs-CZ" baseline="0" dirty="0" err="1"/>
              <a:t>you</a:t>
            </a:r>
            <a:r>
              <a:rPr lang="cs-CZ" baseline="0" dirty="0"/>
              <a:t> </a:t>
            </a:r>
            <a:r>
              <a:rPr lang="cs-CZ" baseline="0" dirty="0" err="1"/>
              <a:t>can</a:t>
            </a:r>
            <a:r>
              <a:rPr lang="cs-CZ" baseline="0" dirty="0"/>
              <a:t> </a:t>
            </a:r>
            <a:r>
              <a:rPr lang="cs-CZ" baseline="0" dirty="0" err="1"/>
              <a:t>find</a:t>
            </a:r>
            <a:r>
              <a:rPr lang="cs-CZ" baseline="0" dirty="0"/>
              <a:t> </a:t>
            </a:r>
            <a:r>
              <a:rPr lang="cs-CZ" baseline="0" dirty="0" err="1"/>
              <a:t>it</a:t>
            </a:r>
            <a:r>
              <a:rPr lang="cs-CZ" baseline="0" dirty="0"/>
              <a:t> in </a:t>
            </a:r>
            <a:r>
              <a:rPr lang="cs-CZ" baseline="0" dirty="0" err="1"/>
              <a:t>Moodle</a:t>
            </a:r>
            <a:r>
              <a:rPr lang="cs-CZ" baseline="0" dirty="0"/>
              <a:t>.</a:t>
            </a:r>
            <a:endParaRPr lang="en-US" dirty="0"/>
          </a:p>
        </p:txBody>
      </p:sp>
      <p:sp>
        <p:nvSpPr>
          <p:cNvPr id="4" name="Zástupný symbol pro číslo snímku 3"/>
          <p:cNvSpPr>
            <a:spLocks noGrp="1"/>
          </p:cNvSpPr>
          <p:nvPr>
            <p:ph type="sldNum" sz="quarter" idx="10"/>
          </p:nvPr>
        </p:nvSpPr>
        <p:spPr/>
        <p:txBody>
          <a:bodyPr/>
          <a:lstStyle/>
          <a:p>
            <a:fld id="{1E07B952-8F62-4768-BB00-0EBA2FB8BF75}" type="slidenum">
              <a:rPr lang="en-US" smtClean="0"/>
              <a:t>14</a:t>
            </a:fld>
            <a:endParaRPr lang="en-US"/>
          </a:p>
        </p:txBody>
      </p:sp>
    </p:spTree>
    <p:extLst>
      <p:ext uri="{BB962C8B-B14F-4D97-AF65-F5344CB8AC3E}">
        <p14:creationId xmlns:p14="http://schemas.microsoft.com/office/powerpoint/2010/main" val="3363851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STOKLASA, M. and J. URBÁNEK, 2014. </a:t>
            </a:r>
            <a:r>
              <a:rPr lang="cs-CZ" dirty="0" err="1"/>
              <a:t>Intercultural</a:t>
            </a:r>
            <a:r>
              <a:rPr lang="cs-CZ" baseline="0" dirty="0"/>
              <a:t> Marketing. OPF SLU. </a:t>
            </a:r>
            <a:r>
              <a:rPr lang="cs-CZ" baseline="0" dirty="0" err="1"/>
              <a:t>This</a:t>
            </a:r>
            <a:r>
              <a:rPr lang="cs-CZ" baseline="0" dirty="0"/>
              <a:t> </a:t>
            </a:r>
            <a:r>
              <a:rPr lang="cs-CZ" baseline="0" dirty="0" err="1"/>
              <a:t>is</a:t>
            </a:r>
            <a:r>
              <a:rPr lang="cs-CZ" baseline="0" dirty="0"/>
              <a:t> </a:t>
            </a:r>
            <a:r>
              <a:rPr lang="cs-CZ" baseline="0" dirty="0" err="1"/>
              <a:t>our</a:t>
            </a:r>
            <a:r>
              <a:rPr lang="cs-CZ" baseline="0" dirty="0"/>
              <a:t> </a:t>
            </a:r>
            <a:r>
              <a:rPr lang="cs-CZ" baseline="0" dirty="0" err="1"/>
              <a:t>own</a:t>
            </a:r>
            <a:r>
              <a:rPr lang="cs-CZ" baseline="0" dirty="0"/>
              <a:t> </a:t>
            </a:r>
            <a:r>
              <a:rPr lang="cs-CZ" baseline="0" dirty="0" err="1"/>
              <a:t>book</a:t>
            </a:r>
            <a:r>
              <a:rPr lang="cs-CZ" baseline="0" dirty="0"/>
              <a:t>, </a:t>
            </a:r>
            <a:r>
              <a:rPr lang="cs-CZ" baseline="0" dirty="0" err="1"/>
              <a:t>you</a:t>
            </a:r>
            <a:r>
              <a:rPr lang="cs-CZ" baseline="0" dirty="0"/>
              <a:t> </a:t>
            </a:r>
            <a:r>
              <a:rPr lang="cs-CZ" baseline="0" dirty="0" err="1"/>
              <a:t>can</a:t>
            </a:r>
            <a:r>
              <a:rPr lang="cs-CZ" baseline="0" dirty="0"/>
              <a:t> </a:t>
            </a:r>
            <a:r>
              <a:rPr lang="cs-CZ" baseline="0" dirty="0" err="1"/>
              <a:t>find</a:t>
            </a:r>
            <a:r>
              <a:rPr lang="cs-CZ" baseline="0" dirty="0"/>
              <a:t> </a:t>
            </a:r>
            <a:r>
              <a:rPr lang="cs-CZ" baseline="0" dirty="0" err="1"/>
              <a:t>it</a:t>
            </a:r>
            <a:r>
              <a:rPr lang="cs-CZ" baseline="0" dirty="0"/>
              <a:t> in </a:t>
            </a:r>
            <a:r>
              <a:rPr lang="cs-CZ" baseline="0" dirty="0" err="1"/>
              <a:t>Moodle</a:t>
            </a:r>
            <a:r>
              <a:rPr lang="cs-CZ" baseline="0" dirty="0"/>
              <a:t>.</a:t>
            </a:r>
            <a:endParaRPr lang="en-US" dirty="0"/>
          </a:p>
          <a:p>
            <a:endParaRPr lang="en-US" dirty="0"/>
          </a:p>
        </p:txBody>
      </p:sp>
      <p:sp>
        <p:nvSpPr>
          <p:cNvPr id="4" name="Zástupný symbol pro číslo snímku 3"/>
          <p:cNvSpPr>
            <a:spLocks noGrp="1"/>
          </p:cNvSpPr>
          <p:nvPr>
            <p:ph type="sldNum" sz="quarter" idx="10"/>
          </p:nvPr>
        </p:nvSpPr>
        <p:spPr/>
        <p:txBody>
          <a:bodyPr/>
          <a:lstStyle/>
          <a:p>
            <a:fld id="{1E07B952-8F62-4768-BB00-0EBA2FB8BF75}" type="slidenum">
              <a:rPr lang="en-US" smtClean="0"/>
              <a:t>15</a:t>
            </a:fld>
            <a:endParaRPr lang="en-US"/>
          </a:p>
        </p:txBody>
      </p:sp>
    </p:spTree>
    <p:extLst>
      <p:ext uri="{BB962C8B-B14F-4D97-AF65-F5344CB8AC3E}">
        <p14:creationId xmlns:p14="http://schemas.microsoft.com/office/powerpoint/2010/main" val="289870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STOKLASA, M. and J. URBÁNEK, 2014. </a:t>
            </a:r>
            <a:r>
              <a:rPr lang="cs-CZ" dirty="0" err="1"/>
              <a:t>Intercultural</a:t>
            </a:r>
            <a:r>
              <a:rPr lang="cs-CZ" baseline="0" dirty="0"/>
              <a:t> Marketing. OPF SLU. </a:t>
            </a:r>
            <a:r>
              <a:rPr lang="cs-CZ" baseline="0" dirty="0" err="1"/>
              <a:t>This</a:t>
            </a:r>
            <a:r>
              <a:rPr lang="cs-CZ" baseline="0" dirty="0"/>
              <a:t> </a:t>
            </a:r>
            <a:r>
              <a:rPr lang="cs-CZ" baseline="0" dirty="0" err="1"/>
              <a:t>is</a:t>
            </a:r>
            <a:r>
              <a:rPr lang="cs-CZ" baseline="0" dirty="0"/>
              <a:t> </a:t>
            </a:r>
            <a:r>
              <a:rPr lang="cs-CZ" baseline="0" dirty="0" err="1"/>
              <a:t>our</a:t>
            </a:r>
            <a:r>
              <a:rPr lang="cs-CZ" baseline="0" dirty="0"/>
              <a:t> </a:t>
            </a:r>
            <a:r>
              <a:rPr lang="cs-CZ" baseline="0" dirty="0" err="1"/>
              <a:t>own</a:t>
            </a:r>
            <a:r>
              <a:rPr lang="cs-CZ" baseline="0" dirty="0"/>
              <a:t> </a:t>
            </a:r>
            <a:r>
              <a:rPr lang="cs-CZ" baseline="0" dirty="0" err="1"/>
              <a:t>book</a:t>
            </a:r>
            <a:r>
              <a:rPr lang="cs-CZ" baseline="0" dirty="0"/>
              <a:t>, </a:t>
            </a:r>
            <a:r>
              <a:rPr lang="cs-CZ" baseline="0" dirty="0" err="1"/>
              <a:t>you</a:t>
            </a:r>
            <a:r>
              <a:rPr lang="cs-CZ" baseline="0" dirty="0"/>
              <a:t> </a:t>
            </a:r>
            <a:r>
              <a:rPr lang="cs-CZ" baseline="0" dirty="0" err="1"/>
              <a:t>can</a:t>
            </a:r>
            <a:r>
              <a:rPr lang="cs-CZ" baseline="0" dirty="0"/>
              <a:t> </a:t>
            </a:r>
            <a:r>
              <a:rPr lang="cs-CZ" baseline="0" dirty="0" err="1"/>
              <a:t>find</a:t>
            </a:r>
            <a:r>
              <a:rPr lang="cs-CZ" baseline="0" dirty="0"/>
              <a:t> </a:t>
            </a:r>
            <a:r>
              <a:rPr lang="cs-CZ" baseline="0" dirty="0" err="1"/>
              <a:t>it</a:t>
            </a:r>
            <a:r>
              <a:rPr lang="cs-CZ" baseline="0" dirty="0"/>
              <a:t> in </a:t>
            </a:r>
            <a:r>
              <a:rPr lang="cs-CZ" baseline="0" dirty="0" err="1"/>
              <a:t>Moodle</a:t>
            </a:r>
            <a:r>
              <a:rPr lang="cs-CZ" baseline="0" dirty="0"/>
              <a:t>.</a:t>
            </a:r>
            <a:endParaRPr lang="en-US" dirty="0"/>
          </a:p>
          <a:p>
            <a:endParaRPr lang="en-US" dirty="0"/>
          </a:p>
        </p:txBody>
      </p:sp>
      <p:sp>
        <p:nvSpPr>
          <p:cNvPr id="4" name="Zástupný symbol pro číslo snímku 3"/>
          <p:cNvSpPr>
            <a:spLocks noGrp="1"/>
          </p:cNvSpPr>
          <p:nvPr>
            <p:ph type="sldNum" sz="quarter" idx="10"/>
          </p:nvPr>
        </p:nvSpPr>
        <p:spPr/>
        <p:txBody>
          <a:bodyPr/>
          <a:lstStyle/>
          <a:p>
            <a:fld id="{1E07B952-8F62-4768-BB00-0EBA2FB8BF75}" type="slidenum">
              <a:rPr lang="en-US" smtClean="0"/>
              <a:t>16</a:t>
            </a:fld>
            <a:endParaRPr lang="en-US"/>
          </a:p>
        </p:txBody>
      </p:sp>
    </p:spTree>
    <p:extLst>
      <p:ext uri="{BB962C8B-B14F-4D97-AF65-F5344CB8AC3E}">
        <p14:creationId xmlns:p14="http://schemas.microsoft.com/office/powerpoint/2010/main" val="1202669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STOKLASA, M. and J. URBÁNEK, 2014. </a:t>
            </a:r>
            <a:r>
              <a:rPr lang="cs-CZ" dirty="0" err="1"/>
              <a:t>Intercultural</a:t>
            </a:r>
            <a:r>
              <a:rPr lang="cs-CZ" baseline="0" dirty="0"/>
              <a:t> Marketing. OPF SLU. </a:t>
            </a:r>
            <a:r>
              <a:rPr lang="cs-CZ" baseline="0" dirty="0" err="1"/>
              <a:t>This</a:t>
            </a:r>
            <a:r>
              <a:rPr lang="cs-CZ" baseline="0" dirty="0"/>
              <a:t> </a:t>
            </a:r>
            <a:r>
              <a:rPr lang="cs-CZ" baseline="0" dirty="0" err="1"/>
              <a:t>is</a:t>
            </a:r>
            <a:r>
              <a:rPr lang="cs-CZ" baseline="0" dirty="0"/>
              <a:t> </a:t>
            </a:r>
            <a:r>
              <a:rPr lang="cs-CZ" baseline="0" dirty="0" err="1"/>
              <a:t>our</a:t>
            </a:r>
            <a:r>
              <a:rPr lang="cs-CZ" baseline="0" dirty="0"/>
              <a:t> </a:t>
            </a:r>
            <a:r>
              <a:rPr lang="cs-CZ" baseline="0" dirty="0" err="1"/>
              <a:t>own</a:t>
            </a:r>
            <a:r>
              <a:rPr lang="cs-CZ" baseline="0" dirty="0"/>
              <a:t> </a:t>
            </a:r>
            <a:r>
              <a:rPr lang="cs-CZ" baseline="0" dirty="0" err="1"/>
              <a:t>book</a:t>
            </a:r>
            <a:r>
              <a:rPr lang="cs-CZ" baseline="0" dirty="0"/>
              <a:t>, </a:t>
            </a:r>
            <a:r>
              <a:rPr lang="cs-CZ" baseline="0" dirty="0" err="1"/>
              <a:t>you</a:t>
            </a:r>
            <a:r>
              <a:rPr lang="cs-CZ" baseline="0" dirty="0"/>
              <a:t> </a:t>
            </a:r>
            <a:r>
              <a:rPr lang="cs-CZ" baseline="0" dirty="0" err="1"/>
              <a:t>can</a:t>
            </a:r>
            <a:r>
              <a:rPr lang="cs-CZ" baseline="0" dirty="0"/>
              <a:t> </a:t>
            </a:r>
            <a:r>
              <a:rPr lang="cs-CZ" baseline="0" dirty="0" err="1"/>
              <a:t>find</a:t>
            </a:r>
            <a:r>
              <a:rPr lang="cs-CZ" baseline="0" dirty="0"/>
              <a:t> </a:t>
            </a:r>
            <a:r>
              <a:rPr lang="cs-CZ" baseline="0" dirty="0" err="1"/>
              <a:t>it</a:t>
            </a:r>
            <a:r>
              <a:rPr lang="cs-CZ" baseline="0" dirty="0"/>
              <a:t> in </a:t>
            </a:r>
            <a:r>
              <a:rPr lang="cs-CZ" baseline="0" dirty="0" err="1"/>
              <a:t>Moodle</a:t>
            </a:r>
            <a:r>
              <a:rPr lang="cs-CZ" baseline="0" dirty="0"/>
              <a:t>.</a:t>
            </a:r>
            <a:endParaRPr lang="en-US" dirty="0"/>
          </a:p>
          <a:p>
            <a:endParaRPr lang="en-US" dirty="0"/>
          </a:p>
        </p:txBody>
      </p:sp>
      <p:sp>
        <p:nvSpPr>
          <p:cNvPr id="4" name="Zástupný symbol pro číslo snímku 3"/>
          <p:cNvSpPr>
            <a:spLocks noGrp="1"/>
          </p:cNvSpPr>
          <p:nvPr>
            <p:ph type="sldNum" sz="quarter" idx="10"/>
          </p:nvPr>
        </p:nvSpPr>
        <p:spPr/>
        <p:txBody>
          <a:bodyPr/>
          <a:lstStyle/>
          <a:p>
            <a:fld id="{1E07B952-8F62-4768-BB00-0EBA2FB8BF75}" type="slidenum">
              <a:rPr lang="en-US" smtClean="0"/>
              <a:t>17</a:t>
            </a:fld>
            <a:endParaRPr lang="en-US"/>
          </a:p>
        </p:txBody>
      </p:sp>
    </p:spTree>
    <p:extLst>
      <p:ext uri="{BB962C8B-B14F-4D97-AF65-F5344CB8AC3E}">
        <p14:creationId xmlns:p14="http://schemas.microsoft.com/office/powerpoint/2010/main" val="3880211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STOKLASA, M. and J. URBÁNEK, 2014. </a:t>
            </a:r>
            <a:r>
              <a:rPr lang="cs-CZ" dirty="0" err="1"/>
              <a:t>Intercultural</a:t>
            </a:r>
            <a:r>
              <a:rPr lang="cs-CZ" baseline="0" dirty="0"/>
              <a:t> Marketing. OPF SLU. </a:t>
            </a:r>
            <a:r>
              <a:rPr lang="cs-CZ" baseline="0" dirty="0" err="1"/>
              <a:t>This</a:t>
            </a:r>
            <a:r>
              <a:rPr lang="cs-CZ" baseline="0" dirty="0"/>
              <a:t> </a:t>
            </a:r>
            <a:r>
              <a:rPr lang="cs-CZ" baseline="0" dirty="0" err="1"/>
              <a:t>is</a:t>
            </a:r>
            <a:r>
              <a:rPr lang="cs-CZ" baseline="0" dirty="0"/>
              <a:t> </a:t>
            </a:r>
            <a:r>
              <a:rPr lang="cs-CZ" baseline="0" dirty="0" err="1"/>
              <a:t>our</a:t>
            </a:r>
            <a:r>
              <a:rPr lang="cs-CZ" baseline="0" dirty="0"/>
              <a:t> </a:t>
            </a:r>
            <a:r>
              <a:rPr lang="cs-CZ" baseline="0" dirty="0" err="1"/>
              <a:t>own</a:t>
            </a:r>
            <a:r>
              <a:rPr lang="cs-CZ" baseline="0" dirty="0"/>
              <a:t> </a:t>
            </a:r>
            <a:r>
              <a:rPr lang="cs-CZ" baseline="0" dirty="0" err="1"/>
              <a:t>book</a:t>
            </a:r>
            <a:r>
              <a:rPr lang="cs-CZ" baseline="0" dirty="0"/>
              <a:t>, </a:t>
            </a:r>
            <a:r>
              <a:rPr lang="cs-CZ" baseline="0" dirty="0" err="1"/>
              <a:t>you</a:t>
            </a:r>
            <a:r>
              <a:rPr lang="cs-CZ" baseline="0" dirty="0"/>
              <a:t> </a:t>
            </a:r>
            <a:r>
              <a:rPr lang="cs-CZ" baseline="0" dirty="0" err="1"/>
              <a:t>can</a:t>
            </a:r>
            <a:r>
              <a:rPr lang="cs-CZ" baseline="0" dirty="0"/>
              <a:t> </a:t>
            </a:r>
            <a:r>
              <a:rPr lang="cs-CZ" baseline="0" dirty="0" err="1"/>
              <a:t>find</a:t>
            </a:r>
            <a:r>
              <a:rPr lang="cs-CZ" baseline="0" dirty="0"/>
              <a:t> </a:t>
            </a:r>
            <a:r>
              <a:rPr lang="cs-CZ" baseline="0" dirty="0" err="1"/>
              <a:t>it</a:t>
            </a:r>
            <a:r>
              <a:rPr lang="cs-CZ" baseline="0" dirty="0"/>
              <a:t> in </a:t>
            </a:r>
            <a:r>
              <a:rPr lang="cs-CZ" baseline="0" dirty="0" err="1"/>
              <a:t>Moodle</a:t>
            </a:r>
            <a:r>
              <a:rPr lang="cs-CZ" baseline="0" dirty="0"/>
              <a:t>.</a:t>
            </a:r>
            <a:endParaRPr lang="en-US" dirty="0"/>
          </a:p>
          <a:p>
            <a:endParaRPr lang="en-US" dirty="0"/>
          </a:p>
        </p:txBody>
      </p:sp>
      <p:sp>
        <p:nvSpPr>
          <p:cNvPr id="4" name="Zástupný symbol pro číslo snímku 3"/>
          <p:cNvSpPr>
            <a:spLocks noGrp="1"/>
          </p:cNvSpPr>
          <p:nvPr>
            <p:ph type="sldNum" sz="quarter" idx="10"/>
          </p:nvPr>
        </p:nvSpPr>
        <p:spPr/>
        <p:txBody>
          <a:bodyPr/>
          <a:lstStyle/>
          <a:p>
            <a:fld id="{1E07B952-8F62-4768-BB00-0EBA2FB8BF75}" type="slidenum">
              <a:rPr lang="en-US" smtClean="0"/>
              <a:t>18</a:t>
            </a:fld>
            <a:endParaRPr lang="en-US"/>
          </a:p>
        </p:txBody>
      </p:sp>
    </p:spTree>
    <p:extLst>
      <p:ext uri="{BB962C8B-B14F-4D97-AF65-F5344CB8AC3E}">
        <p14:creationId xmlns:p14="http://schemas.microsoft.com/office/powerpoint/2010/main" val="70087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25.02.2020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25.02.2020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25.02.2020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25.02.2020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25.02.2020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25.02.2020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25.02.2020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25.02.2020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25.02.2020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25.02.2020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25.02.2020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25.02.2020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25.02.2020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25.02.2020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25.02.2020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25.02.2020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orbes.com/home_europe/" TargetMode="External"/><Relationship Id="rId2" Type="http://schemas.openxmlformats.org/officeDocument/2006/relationships/hyperlink" Target="https://www.ama.org/Pages/default.aspx" TargetMode="External"/><Relationship Id="rId1" Type="http://schemas.openxmlformats.org/officeDocument/2006/relationships/slideLayout" Target="../slideLayouts/slideLayout1.xml"/><Relationship Id="rId5" Type="http://schemas.openxmlformats.org/officeDocument/2006/relationships/hyperlink" Target="https://www.engadget.com/" TargetMode="External"/><Relationship Id="rId4" Type="http://schemas.openxmlformats.org/officeDocument/2006/relationships/hyperlink" Target="http://mashable.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ideo" Target="https://www.youtube.com/embed/ZHgfp83k-10" TargetMode="External"/><Relationship Id="rId5" Type="http://schemas.openxmlformats.org/officeDocument/2006/relationships/image" Target="../media/image3.jpeg"/><Relationship Id="rId4" Type="http://schemas.openxmlformats.org/officeDocument/2006/relationships/hyperlink" Target="https://www.youtube.com/watch?v=ZHgfp83k-10&amp;fbclid=IwAR08V1YHdGZmKMawqhjqfSi2JuLGDBhcUnqwQmxGTSYFCxhdLLMJq_d9YKg&amp;app=deskto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Introduction</a:t>
            </a:r>
            <a:r>
              <a:rPr lang="cs-CZ" sz="3600" b="1" dirty="0">
                <a:latin typeface="Arial" pitchFamily="34" charset="0"/>
                <a:cs typeface="Arial" pitchFamily="34" charset="0"/>
              </a:rPr>
              <a:t> to International Marketing</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International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BE ACTIVE, READ ON THE INTERNET</a:t>
            </a:r>
          </a:p>
        </p:txBody>
      </p:sp>
      <p:sp>
        <p:nvSpPr>
          <p:cNvPr id="3079" name="TextovéPole 10"/>
          <p:cNvSpPr txBox="1">
            <a:spLocks noChangeArrowheads="1"/>
          </p:cNvSpPr>
          <p:nvPr/>
        </p:nvSpPr>
        <p:spPr bwMode="auto">
          <a:xfrm>
            <a:off x="503238" y="1512044"/>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 can not stress out enough that you should be reading about the Things you study on the internet</a:t>
            </a:r>
            <a:r>
              <a:rPr lang="cs-CZ" altLang="cs-CZ" sz="2200" dirty="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Our own content is unfortunately for you in Czech, but there are plenty of English websites that you can check out and learn about real life examples from this course</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 recommend</a:t>
            </a:r>
            <a:r>
              <a:rPr lang="cs-CZ" altLang="cs-CZ" sz="2200" dirty="0">
                <a:latin typeface="Arial" panose="020B0604020202020204" pitchFamily="34" charset="0"/>
              </a:rPr>
              <a:t>.</a:t>
            </a:r>
          </a:p>
          <a:p>
            <a:pPr marL="1028700" lvl="1" eaLnBrk="1" hangingPunct="1">
              <a:spcBef>
                <a:spcPct val="0"/>
              </a:spcBef>
              <a:defRPr/>
            </a:pPr>
            <a:r>
              <a:rPr lang="cs-CZ" altLang="cs-CZ" sz="2000" dirty="0">
                <a:latin typeface="Arial" panose="020B0604020202020204" pitchFamily="34" charset="0"/>
                <a:hlinkClick r:id="rId2"/>
              </a:rPr>
              <a:t>https://www.ama.org/Pages/default.aspx</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3"/>
              </a:rPr>
              <a:t>http://www.forbes.com/home_europe/</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4"/>
              </a:rPr>
              <a:t>http://mashable.com/</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5"/>
              </a:rPr>
              <a:t>https://www.engadget.com/</a:t>
            </a:r>
            <a:r>
              <a:rPr lang="cs-CZ" altLang="cs-CZ" sz="20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48845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MOTIVATION – WHY THIS SUBJECT?</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subject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one</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subjects</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degree</a:t>
            </a:r>
            <a:r>
              <a:rPr lang="cs-CZ" altLang="cs-CZ" sz="2200" dirty="0">
                <a:latin typeface="Arial" panose="020B0604020202020204" pitchFamily="34" charset="0"/>
              </a:rPr>
              <a:t> </a:t>
            </a:r>
            <a:r>
              <a:rPr lang="cs-CZ" altLang="cs-CZ" sz="2200" dirty="0" err="1">
                <a:latin typeface="Arial" panose="020B0604020202020204" pitchFamily="34" charset="0"/>
              </a:rPr>
              <a:t>examinations</a:t>
            </a:r>
            <a:r>
              <a:rPr lang="cs-CZ" altLang="cs-CZ" sz="2200" dirty="0">
                <a:latin typeface="Arial" panose="020B0604020202020204" pitchFamily="34" charset="0"/>
              </a:rPr>
              <a:t>! </a:t>
            </a:r>
            <a:r>
              <a:rPr lang="cs-CZ" altLang="cs-CZ" sz="2200" dirty="0" err="1">
                <a:latin typeface="Arial" panose="020B0604020202020204" pitchFamily="34" charset="0"/>
              </a:rPr>
              <a:t>There</a:t>
            </a:r>
            <a:r>
              <a:rPr lang="cs-CZ" altLang="cs-CZ" sz="2200" dirty="0">
                <a:latin typeface="Arial" panose="020B0604020202020204" pitchFamily="34" charset="0"/>
              </a:rPr>
              <a:t> are 5 </a:t>
            </a:r>
            <a:r>
              <a:rPr lang="cs-CZ" altLang="cs-CZ" sz="2200" dirty="0" err="1">
                <a:latin typeface="Arial" panose="020B0604020202020204" pitchFamily="34" charset="0"/>
              </a:rPr>
              <a:t>questions</a:t>
            </a:r>
            <a:r>
              <a:rPr lang="cs-CZ" altLang="cs-CZ" sz="2200" dirty="0">
                <a:latin typeface="Arial" panose="020B0604020202020204" pitchFamily="34" charset="0"/>
              </a:rPr>
              <a:t> </a:t>
            </a:r>
            <a:r>
              <a:rPr lang="cs-CZ" altLang="cs-CZ" sz="2200" dirty="0" err="1">
                <a:latin typeface="Arial" panose="020B0604020202020204" pitchFamily="34" charset="0"/>
              </a:rPr>
              <a:t>covering</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whole</a:t>
            </a:r>
            <a:r>
              <a:rPr lang="cs-CZ" altLang="cs-CZ" sz="2200" dirty="0">
                <a:latin typeface="Arial" panose="020B0604020202020204" pitchFamily="34" charset="0"/>
              </a:rPr>
              <a:t> </a:t>
            </a:r>
            <a:r>
              <a:rPr lang="cs-CZ" altLang="cs-CZ" sz="2200" dirty="0" err="1">
                <a:latin typeface="Arial" panose="020B0604020202020204" pitchFamily="34" charset="0"/>
              </a:rPr>
              <a:t>subject</a:t>
            </a:r>
            <a:r>
              <a:rPr lang="cs-CZ" altLang="cs-CZ" sz="2200" dirty="0">
                <a:latin typeface="Arial" panose="020B0604020202020204" pitchFamily="34" charset="0"/>
              </a:rPr>
              <a:t> in </a:t>
            </a:r>
            <a:r>
              <a:rPr lang="cs-CZ" altLang="cs-CZ" sz="2200" dirty="0" err="1">
                <a:latin typeface="Arial" panose="020B0604020202020204" pitchFamily="34" charset="0"/>
              </a:rPr>
              <a:t>the</a:t>
            </a:r>
            <a:r>
              <a:rPr lang="cs-CZ" altLang="cs-CZ" sz="2200" dirty="0">
                <a:latin typeface="Arial" panose="020B0604020202020204" pitchFamily="34" charset="0"/>
              </a:rPr>
              <a:t> pool of </a:t>
            </a:r>
            <a:r>
              <a:rPr lang="cs-CZ" altLang="cs-CZ" sz="2200" dirty="0" err="1">
                <a:latin typeface="Arial" panose="020B0604020202020204" pitchFamily="34" charset="0"/>
              </a:rPr>
              <a:t>examination</a:t>
            </a:r>
            <a:r>
              <a:rPr lang="cs-CZ" altLang="cs-CZ" sz="2200" dirty="0">
                <a:latin typeface="Arial" panose="020B0604020202020204" pitchFamily="34" charset="0"/>
              </a:rPr>
              <a:t> </a:t>
            </a:r>
            <a:r>
              <a:rPr lang="cs-CZ" altLang="cs-CZ" sz="2200" dirty="0" err="1">
                <a:latin typeface="Arial" panose="020B0604020202020204" pitchFamily="34" charset="0"/>
              </a:rPr>
              <a:t>questions</a:t>
            </a:r>
            <a:r>
              <a:rPr lang="cs-CZ" altLang="cs-CZ" sz="2200" dirty="0">
                <a:latin typeface="Arial" panose="020B0604020202020204" pitchFamily="34" charset="0"/>
              </a:rPr>
              <a:t>.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subject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 </a:t>
            </a:r>
            <a:r>
              <a:rPr lang="cs-CZ" altLang="cs-CZ" sz="2200" dirty="0" err="1">
                <a:latin typeface="Arial" panose="020B0604020202020204" pitchFamily="34" charset="0"/>
              </a:rPr>
              <a:t>practical</a:t>
            </a:r>
            <a:r>
              <a:rPr lang="cs-CZ" altLang="cs-CZ" sz="2200" dirty="0">
                <a:latin typeface="Arial" panose="020B0604020202020204" pitchFamily="34" charset="0"/>
              </a:rPr>
              <a:t> </a:t>
            </a:r>
            <a:r>
              <a:rPr lang="cs-CZ" altLang="cs-CZ" sz="2200" dirty="0" err="1">
                <a:latin typeface="Arial" panose="020B0604020202020204" pitchFamily="34" charset="0"/>
              </a:rPr>
              <a:t>implication</a:t>
            </a:r>
            <a:r>
              <a:rPr lang="cs-CZ" altLang="cs-CZ" sz="2200" dirty="0">
                <a:latin typeface="Arial" panose="020B0604020202020204" pitchFamily="34" charset="0"/>
              </a:rPr>
              <a:t> of </a:t>
            </a:r>
            <a:r>
              <a:rPr lang="cs-CZ" altLang="cs-CZ" sz="2200" dirty="0" err="1">
                <a:latin typeface="Arial" panose="020B0604020202020204" pitchFamily="34" charset="0"/>
              </a:rPr>
              <a:t>everything</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cs-CZ" altLang="cs-CZ" sz="2200" dirty="0" err="1">
                <a:latin typeface="Arial" panose="020B0604020202020204" pitchFamily="34" charset="0"/>
              </a:rPr>
              <a:t>learned</a:t>
            </a:r>
            <a:r>
              <a:rPr lang="cs-CZ" altLang="cs-CZ" sz="2200" dirty="0">
                <a:latin typeface="Arial" panose="020B0604020202020204" pitchFamily="34" charset="0"/>
              </a:rPr>
              <a:t> so far. And I </a:t>
            </a:r>
            <a:r>
              <a:rPr lang="cs-CZ" altLang="cs-CZ" sz="2200" dirty="0" err="1">
                <a:latin typeface="Arial" panose="020B0604020202020204" pitchFamily="34" charset="0"/>
              </a:rPr>
              <a:t>really</a:t>
            </a:r>
            <a:r>
              <a:rPr lang="cs-CZ" altLang="cs-CZ" sz="2200" dirty="0">
                <a:latin typeface="Arial" panose="020B0604020202020204" pitchFamily="34" charset="0"/>
              </a:rPr>
              <a:t> </a:t>
            </a:r>
            <a:r>
              <a:rPr lang="cs-CZ" altLang="cs-CZ" sz="2200" dirty="0" err="1">
                <a:latin typeface="Arial" panose="020B0604020202020204" pitchFamily="34" charset="0"/>
              </a:rPr>
              <a:t>mean</a:t>
            </a:r>
            <a:r>
              <a:rPr lang="cs-CZ" altLang="cs-CZ" sz="2200" dirty="0">
                <a:latin typeface="Arial" panose="020B0604020202020204" pitchFamily="34" charset="0"/>
              </a:rPr>
              <a:t> EVERYTHING!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And I </a:t>
            </a:r>
            <a:r>
              <a:rPr lang="cs-CZ" altLang="cs-CZ" sz="2200" dirty="0" err="1">
                <a:latin typeface="Arial" panose="020B0604020202020204" pitchFamily="34" charset="0"/>
              </a:rPr>
              <a:t>am</a:t>
            </a:r>
            <a:r>
              <a:rPr lang="cs-CZ" altLang="cs-CZ" sz="2200" dirty="0">
                <a:latin typeface="Arial" panose="020B0604020202020204" pitchFamily="34" charset="0"/>
              </a:rPr>
              <a:t> </a:t>
            </a:r>
            <a:r>
              <a:rPr lang="cs-CZ" altLang="cs-CZ" sz="2200" dirty="0" err="1">
                <a:latin typeface="Arial" panose="020B0604020202020204" pitchFamily="34" charset="0"/>
              </a:rPr>
              <a:t>sure</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 lot of </a:t>
            </a:r>
            <a:r>
              <a:rPr lang="cs-CZ" altLang="cs-CZ" sz="2200" dirty="0" err="1">
                <a:latin typeface="Arial" panose="020B0604020202020204" pitchFamily="34" charset="0"/>
              </a:rPr>
              <a:t>fun</a:t>
            </a:r>
            <a:r>
              <a:rPr lang="cs-CZ" altLang="cs-CZ" sz="2200" dirty="0">
                <a:latin typeface="Arial" panose="020B0604020202020204" pitchFamily="34" charset="0"/>
              </a:rPr>
              <a:t> </a:t>
            </a:r>
            <a:r>
              <a:rPr lang="cs-CZ" altLang="cs-CZ" sz="2200" dirty="0" err="1">
                <a:latin typeface="Arial" panose="020B0604020202020204" pitchFamily="34" charset="0"/>
              </a:rPr>
              <a:t>together</a:t>
            </a:r>
            <a:r>
              <a:rPr lang="cs-CZ" altLang="cs-CZ" sz="2200" dirty="0">
                <a:latin typeface="Arial" panose="020B0604020202020204" pitchFamily="34" charset="0"/>
              </a:rPr>
              <a:t> </a:t>
            </a:r>
            <a:r>
              <a:rPr lang="cs-CZ" altLang="cs-CZ" sz="2200" dirty="0">
                <a:latin typeface="Arial" panose="020B0604020202020204" pitchFamily="34" charset="0"/>
                <a:sym typeface="Wingdings" panose="05000000000000000000" pitchFamily="2" charset="2"/>
              </a:rPr>
              <a:t></a:t>
            </a:r>
            <a:endParaRPr lang="en-GB"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312213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INTERNATIONAL MARKETING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International marketing </a:t>
            </a:r>
            <a:r>
              <a:rPr lang="en-US" altLang="cs-CZ" sz="2200" dirty="0">
                <a:latin typeface="Arial" panose="020B0604020202020204" pitchFamily="34" charset="0"/>
              </a:rPr>
              <a:t>is a business philosophy focused on meeting the needs and wishes of customers in international markets. The aim of the international marketing strategy is to create maximum value for business partners by optimizing resources and search for business opportunities in international markets. (</a:t>
            </a:r>
            <a:r>
              <a:rPr lang="en-US" altLang="cs-CZ" sz="2200" dirty="0" err="1">
                <a:latin typeface="Arial" panose="020B0604020202020204" pitchFamily="34" charset="0"/>
              </a:rPr>
              <a:t>Machková</a:t>
            </a:r>
            <a:r>
              <a:rPr lang="en-US" altLang="cs-CZ" sz="2200" dirty="0">
                <a:latin typeface="Arial" panose="020B0604020202020204" pitchFamily="34" charset="0"/>
              </a:rPr>
              <a:t>, 2006)</a:t>
            </a:r>
            <a:endParaRPr lang="cs-CZ" altLang="cs-CZ" sz="2200" dirty="0">
              <a:latin typeface="Arial" panose="020B0604020202020204" pitchFamily="34" charset="0"/>
            </a:endParaRPr>
          </a:p>
          <a:p>
            <a:pPr marL="285750" indent="-285750" eaLnBrk="1" hangingPunct="1">
              <a:spcBef>
                <a:spcPct val="0"/>
              </a:spcBef>
              <a:defRPr/>
            </a:pPr>
            <a:r>
              <a:rPr lang="cs-CZ" altLang="cs-CZ" sz="2200" b="1" dirty="0" err="1">
                <a:latin typeface="Arial" panose="020B0604020202020204" pitchFamily="34" charset="0"/>
              </a:rPr>
              <a:t>Domestic</a:t>
            </a:r>
            <a:r>
              <a:rPr lang="cs-CZ" altLang="cs-CZ" sz="2200" b="1" dirty="0">
                <a:latin typeface="Arial" panose="020B0604020202020204" pitchFamily="34" charset="0"/>
              </a:rPr>
              <a:t> marketing</a:t>
            </a:r>
            <a:r>
              <a:rPr lang="cs-CZ" altLang="cs-CZ" sz="2200" dirty="0">
                <a:latin typeface="Arial" panose="020B0604020202020204" pitchFamily="34" charset="0"/>
              </a:rPr>
              <a:t> </a:t>
            </a:r>
            <a:r>
              <a:rPr lang="en-US" altLang="cs-CZ" sz="2200" dirty="0">
                <a:latin typeface="Arial" panose="020B0604020202020204" pitchFamily="34" charset="0"/>
              </a:rPr>
              <a:t>is oriented o</a:t>
            </a:r>
            <a:r>
              <a:rPr lang="cs-CZ" altLang="cs-CZ" sz="2200" dirty="0">
                <a:latin typeface="Arial" panose="020B0604020202020204" pitchFamily="34" charset="0"/>
              </a:rPr>
              <a:t>n</a:t>
            </a:r>
            <a:r>
              <a:rPr lang="en-US" altLang="cs-CZ" sz="2200" dirty="0">
                <a:latin typeface="Arial" panose="020B0604020202020204" pitchFamily="34" charset="0"/>
              </a:rPr>
              <a:t> the domestic market.</a:t>
            </a:r>
            <a:r>
              <a:rPr lang="cs-CZ" altLang="cs-CZ" sz="2200" dirty="0">
                <a:latin typeface="Arial" panose="020B0604020202020204" pitchFamily="34" charset="0"/>
              </a:rPr>
              <a:t> </a:t>
            </a:r>
            <a:r>
              <a:rPr lang="en-US" altLang="cs-CZ" sz="2200" dirty="0">
                <a:latin typeface="Arial" panose="020B0604020202020204" pitchFamily="34" charset="0"/>
              </a:rPr>
              <a:t>In a domestic environment</a:t>
            </a:r>
            <a:r>
              <a:rPr lang="cs-CZ" altLang="cs-CZ" sz="2200" dirty="0">
                <a:latin typeface="Arial" panose="020B0604020202020204" pitchFamily="34" charset="0"/>
              </a:rPr>
              <a:t>,</a:t>
            </a:r>
            <a:r>
              <a:rPr lang="en-US" altLang="cs-CZ" sz="2200" dirty="0">
                <a:latin typeface="Arial" panose="020B0604020202020204" pitchFamily="34" charset="0"/>
              </a:rPr>
              <a:t> the company is facing relatively well known and identifiable factors (competition, economic and social environment, legislation, etc.).</a:t>
            </a:r>
            <a:r>
              <a:rPr lang="cs-CZ" altLang="cs-CZ" sz="2200" dirty="0">
                <a:latin typeface="Arial" panose="020B0604020202020204" pitchFamily="34" charset="0"/>
              </a:rPr>
              <a:t> </a:t>
            </a:r>
            <a:r>
              <a:rPr lang="en-US" altLang="cs-CZ" sz="2200" dirty="0">
                <a:latin typeface="Arial" panose="020B0604020202020204" pitchFamily="34" charset="0"/>
              </a:rPr>
              <a:t>Also,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much </a:t>
            </a:r>
            <a:r>
              <a:rPr lang="cs-CZ" altLang="cs-CZ" sz="2200" dirty="0" err="1">
                <a:latin typeface="Arial" panose="020B0604020202020204" pitchFamily="34" charset="0"/>
              </a:rPr>
              <a:t>easier</a:t>
            </a:r>
            <a:r>
              <a:rPr lang="cs-CZ" altLang="cs-CZ" sz="2200" dirty="0">
                <a:latin typeface="Arial" panose="020B0604020202020204" pitchFamily="34" charset="0"/>
              </a:rPr>
              <a:t> to </a:t>
            </a:r>
            <a:r>
              <a:rPr lang="cs-CZ" altLang="cs-CZ" sz="2200" dirty="0" err="1">
                <a:latin typeface="Arial" panose="020B0604020202020204" pitchFamily="34" charset="0"/>
              </a:rPr>
              <a:t>understand</a:t>
            </a:r>
            <a:r>
              <a:rPr lang="cs-CZ" altLang="cs-CZ" sz="2200" dirty="0">
                <a:latin typeface="Arial" panose="020B0604020202020204" pitchFamily="34" charset="0"/>
              </a:rPr>
              <a:t> </a:t>
            </a:r>
            <a:r>
              <a:rPr lang="en-US" altLang="cs-CZ" sz="2200" dirty="0">
                <a:latin typeface="Arial" panose="020B0604020202020204" pitchFamily="34" charset="0"/>
              </a:rPr>
              <a:t>the behavior and preferences of customers</a:t>
            </a:r>
            <a:r>
              <a:rPr lang="cs-CZ" altLang="cs-CZ" sz="2200" dirty="0">
                <a:latin typeface="Arial" panose="020B0604020202020204" pitchFamily="34" charset="0"/>
              </a:rPr>
              <a:t>, more so </a:t>
            </a:r>
            <a:r>
              <a:rPr lang="cs-CZ" altLang="cs-CZ" sz="2200" dirty="0" err="1">
                <a:latin typeface="Arial" panose="020B0604020202020204" pitchFamily="34" charset="0"/>
              </a:rPr>
              <a:t>when</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deals</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many </a:t>
            </a:r>
            <a:r>
              <a:rPr lang="cs-CZ" altLang="cs-CZ" sz="2200" dirty="0" err="1">
                <a:latin typeface="Arial" panose="020B0604020202020204" pitchFamily="34" charset="0"/>
              </a:rPr>
              <a:t>segments</a:t>
            </a:r>
            <a:r>
              <a:rPr lang="en-US" altLang="cs-CZ" sz="2200" dirty="0">
                <a:latin typeface="Arial" panose="020B0604020202020204" pitchFamily="34" charset="0"/>
              </a:rPr>
              <a:t>.</a:t>
            </a:r>
          </a:p>
        </p:txBody>
      </p:sp>
    </p:spTree>
    <p:extLst>
      <p:ext uri="{BB962C8B-B14F-4D97-AF65-F5344CB8AC3E}">
        <p14:creationId xmlns:p14="http://schemas.microsoft.com/office/powerpoint/2010/main" val="1688527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SIGNIFICANT DIFFERENCES BETWEEN DOMESTIC AND INTERNATIONAL MARKETING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Social and cultural differences and their influence on consumer behavior and decision making.</a:t>
            </a:r>
          </a:p>
          <a:p>
            <a:pPr marL="285750" indent="-285750" eaLnBrk="1" hangingPunct="1">
              <a:spcBef>
                <a:spcPct val="0"/>
              </a:spcBef>
              <a:defRPr/>
            </a:pPr>
            <a:r>
              <a:rPr lang="en-US" altLang="cs-CZ" sz="2200" dirty="0">
                <a:latin typeface="Arial" panose="020B0604020202020204" pitchFamily="34" charset="0"/>
              </a:rPr>
              <a:t>Differences in business </a:t>
            </a:r>
            <a:r>
              <a:rPr lang="cs-CZ" altLang="cs-CZ" sz="2200" dirty="0" err="1">
                <a:latin typeface="Arial" panose="020B0604020202020204" pitchFamily="34" charset="0"/>
              </a:rPr>
              <a:t>negotiations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Language barriers.</a:t>
            </a:r>
          </a:p>
          <a:p>
            <a:pPr marL="285750" indent="-285750" eaLnBrk="1" hangingPunct="1">
              <a:spcBef>
                <a:spcPct val="0"/>
              </a:spcBef>
              <a:defRPr/>
            </a:pPr>
            <a:r>
              <a:rPr lang="en-US" altLang="cs-CZ" sz="2200" dirty="0">
                <a:latin typeface="Arial" panose="020B0604020202020204" pitchFamily="34" charset="0"/>
              </a:rPr>
              <a:t>Legislation.</a:t>
            </a:r>
          </a:p>
          <a:p>
            <a:pPr marL="285750" indent="-285750" eaLnBrk="1" hangingPunct="1">
              <a:spcBef>
                <a:spcPct val="0"/>
              </a:spcBef>
              <a:defRPr/>
            </a:pPr>
            <a:r>
              <a:rPr lang="en-US" altLang="cs-CZ" sz="2200" dirty="0">
                <a:latin typeface="Arial" panose="020B0604020202020204" pitchFamily="34" charset="0"/>
              </a:rPr>
              <a:t>Potential reach </a:t>
            </a:r>
            <a:r>
              <a:rPr lang="cs-CZ" altLang="cs-CZ" sz="2200" dirty="0">
                <a:latin typeface="Arial" panose="020B0604020202020204" pitchFamily="34" charset="0"/>
              </a:rPr>
              <a:t>of </a:t>
            </a:r>
            <a:r>
              <a:rPr lang="en-US" altLang="cs-CZ" sz="2200" dirty="0">
                <a:latin typeface="Arial" panose="020B0604020202020204" pitchFamily="34" charset="0"/>
              </a:rPr>
              <a:t>about </a:t>
            </a:r>
            <a:r>
              <a:rPr lang="cs-CZ" altLang="cs-CZ" sz="2200" dirty="0">
                <a:latin typeface="Arial" panose="020B0604020202020204" pitchFamily="34" charset="0"/>
              </a:rPr>
              <a:t>20</a:t>
            </a:r>
            <a:r>
              <a:rPr lang="en-US" altLang="cs-CZ" sz="2200" dirty="0">
                <a:latin typeface="Arial" panose="020B0604020202020204" pitchFamily="34" charset="0"/>
              </a:rPr>
              <a:t>0 countries.</a:t>
            </a:r>
          </a:p>
          <a:p>
            <a:pPr marL="285750" indent="-285750" eaLnBrk="1" hangingPunct="1">
              <a:spcBef>
                <a:spcPct val="0"/>
              </a:spcBef>
              <a:defRPr/>
            </a:pPr>
            <a:r>
              <a:rPr lang="en-US" altLang="cs-CZ" sz="2200" dirty="0">
                <a:latin typeface="Arial" panose="020B0604020202020204" pitchFamily="34" charset="0"/>
              </a:rPr>
              <a:t>The predominant effort </a:t>
            </a:r>
            <a:r>
              <a:rPr lang="cs-CZ" altLang="cs-CZ" sz="2200" dirty="0">
                <a:latin typeface="Arial" panose="020B0604020202020204" pitchFamily="34" charset="0"/>
              </a:rPr>
              <a:t>to </a:t>
            </a:r>
            <a:r>
              <a:rPr lang="en-US" altLang="cs-CZ" sz="2200" dirty="0">
                <a:latin typeface="Arial" panose="020B0604020202020204" pitchFamily="34" charset="0"/>
              </a:rPr>
              <a:t>prefer domestic products, especially in developed countries</a:t>
            </a:r>
            <a:r>
              <a:rPr lang="cs-CZ" altLang="cs-CZ" sz="2200" dirty="0">
                <a:latin typeface="Arial" panose="020B0604020202020204" pitchFamily="34" charset="0"/>
              </a:rPr>
              <a:t> (</a:t>
            </a:r>
            <a:r>
              <a:rPr lang="cs-CZ" altLang="cs-CZ" sz="2200" dirty="0" err="1">
                <a:latin typeface="Arial" panose="020B0604020202020204" pitchFamily="34" charset="0"/>
              </a:rPr>
              <a:t>protectionism</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 </a:t>
            </a:r>
            <a:r>
              <a:rPr lang="cs-CZ" altLang="cs-CZ" sz="2200" dirty="0" err="1">
                <a:latin typeface="Arial" panose="020B0604020202020204" pitchFamily="34" charset="0"/>
              </a:rPr>
              <a:t>ethnocentrism</a:t>
            </a:r>
            <a:r>
              <a:rPr lang="cs-CZ" altLang="cs-CZ" sz="2200" dirty="0">
                <a:latin typeface="Arial" panose="020B0604020202020204" pitchFamily="34" charset="0"/>
              </a:rPr>
              <a: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Only relative explanatory power of marketing research abroad in both primary and secondary sources of information.</a:t>
            </a:r>
          </a:p>
          <a:p>
            <a:pPr marL="285750" indent="-285750" eaLnBrk="1" hangingPunct="1">
              <a:spcBef>
                <a:spcPct val="0"/>
              </a:spcBef>
              <a:defRPr/>
            </a:pPr>
            <a:r>
              <a:rPr lang="en-US" altLang="cs-CZ" sz="2200" dirty="0">
                <a:latin typeface="Arial" panose="020B0604020202020204" pitchFamily="34" charset="0"/>
              </a:rPr>
              <a:t>The </a:t>
            </a:r>
            <a:r>
              <a:rPr lang="cs-CZ" altLang="cs-CZ" sz="2200" dirty="0" err="1">
                <a:latin typeface="Arial" panose="020B0604020202020204" pitchFamily="34" charset="0"/>
              </a:rPr>
              <a:t>actual</a:t>
            </a:r>
            <a:r>
              <a:rPr lang="cs-CZ" altLang="cs-CZ" sz="2200" dirty="0">
                <a:latin typeface="Arial" panose="020B0604020202020204" pitchFamily="34" charset="0"/>
              </a:rPr>
              <a:t> business </a:t>
            </a:r>
            <a:r>
              <a:rPr lang="cs-CZ" altLang="cs-CZ" sz="2200" dirty="0" err="1">
                <a:latin typeface="Arial" panose="020B0604020202020204" pitchFamily="34" charset="0"/>
              </a:rPr>
              <a:t>activity</a:t>
            </a:r>
            <a:r>
              <a:rPr lang="en-US" altLang="cs-CZ" sz="2200" dirty="0">
                <a:latin typeface="Arial" panose="020B0604020202020204" pitchFamily="34" charset="0"/>
              </a:rPr>
              <a:t> in an </a:t>
            </a:r>
            <a:r>
              <a:rPr lang="cs-CZ" altLang="cs-CZ" sz="2200" dirty="0">
                <a:latin typeface="Arial" panose="020B0604020202020204" pitchFamily="34" charset="0"/>
              </a:rPr>
              <a:t>„</a:t>
            </a:r>
            <a:r>
              <a:rPr lang="en-US" altLang="cs-CZ" sz="2200" dirty="0">
                <a:latin typeface="Arial" panose="020B0604020202020204" pitchFamily="34" charset="0"/>
              </a:rPr>
              <a:t>alien</a:t>
            </a:r>
            <a:r>
              <a:rPr lang="cs-CZ" altLang="cs-CZ" sz="2200" dirty="0">
                <a:latin typeface="Arial" panose="020B0604020202020204" pitchFamily="34" charset="0"/>
              </a:rPr>
              <a:t>“</a:t>
            </a:r>
            <a:r>
              <a:rPr lang="en-US" altLang="cs-CZ" sz="2200" dirty="0">
                <a:latin typeface="Arial" panose="020B0604020202020204" pitchFamily="34" charset="0"/>
              </a:rPr>
              <a:t> environment.</a:t>
            </a:r>
          </a:p>
          <a:p>
            <a:pPr marL="285750" indent="-285750" eaLnBrk="1" hangingPunct="1">
              <a:spcBef>
                <a:spcPct val="0"/>
              </a:spcBef>
              <a:defRPr/>
            </a:pPr>
            <a:r>
              <a:rPr lang="en-US" altLang="cs-CZ" sz="2200" dirty="0">
                <a:latin typeface="Arial" panose="020B0604020202020204" pitchFamily="34" charset="0"/>
              </a:rPr>
              <a:t>The influence of professional lobby.</a:t>
            </a:r>
          </a:p>
          <a:p>
            <a:pPr marL="285750" indent="-285750" eaLnBrk="1" hangingPunct="1">
              <a:spcBef>
                <a:spcPct val="0"/>
              </a:spcBef>
              <a:defRPr/>
            </a:pPr>
            <a:r>
              <a:rPr lang="en-US" altLang="cs-CZ" sz="2200" dirty="0">
                <a:latin typeface="Arial" panose="020B0604020202020204" pitchFamily="34" charset="0"/>
              </a:rPr>
              <a:t>Higher costs of circulation</a:t>
            </a:r>
            <a:r>
              <a:rPr lang="cs-CZ" altLang="cs-CZ" sz="2200" dirty="0">
                <a:latin typeface="Arial" panose="020B0604020202020204" pitchFamily="34" charset="0"/>
              </a:rPr>
              <a:t> / </a:t>
            </a:r>
            <a:r>
              <a:rPr lang="cs-CZ" altLang="cs-CZ" sz="2200" dirty="0" err="1">
                <a:latin typeface="Arial" panose="020B0604020202020204" pitchFamily="34" charset="0"/>
              </a:rPr>
              <a:t>transportation</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Control</a:t>
            </a:r>
            <a:r>
              <a:rPr lang="cs-CZ" altLang="cs-CZ" sz="2200" dirty="0" err="1">
                <a:latin typeface="Arial" panose="020B0604020202020204" pitchFamily="34" charset="0"/>
              </a:rPr>
              <a:t>ling</a:t>
            </a:r>
            <a:r>
              <a:rPr lang="en-US" altLang="cs-CZ" sz="2200" dirty="0">
                <a:latin typeface="Arial" panose="020B0604020202020204" pitchFamily="34" charset="0"/>
              </a:rPr>
              <a:t> actions remotely.</a:t>
            </a:r>
          </a:p>
        </p:txBody>
      </p:sp>
    </p:spTree>
    <p:extLst>
      <p:ext uri="{BB962C8B-B14F-4D97-AF65-F5344CB8AC3E}">
        <p14:creationId xmlns:p14="http://schemas.microsoft.com/office/powerpoint/2010/main" val="276175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EVOLUTION OF </a:t>
            </a:r>
            <a:r>
              <a:rPr lang="en-US" altLang="cs-CZ" sz="2400" b="1" dirty="0">
                <a:latin typeface="Arial" panose="020B0604020202020204" pitchFamily="34" charset="0"/>
              </a:rPr>
              <a:t>INTERNATIONAL MARKETING</a:t>
            </a:r>
            <a:r>
              <a:rPr lang="cs-CZ" altLang="cs-CZ" sz="2400" b="1" dirty="0">
                <a:latin typeface="Arial" panose="020B0604020202020204" pitchFamily="34" charset="0"/>
              </a:rPr>
              <a:t> 1</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After the Second World War, the internationalization of economic activities in the world increased. In international trade, which is seen mainly as an international movement of goods and historically preceded the international marketing, companies were beginning to involve strategy and marketing tools. This was a time of international marketing’s origin.</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At the time, global processes of internationalization and globalization were starting to heavily influence everything and became important factors in international business. </a:t>
            </a:r>
            <a:r>
              <a:rPr lang="en-US" altLang="cs-CZ" sz="2200" dirty="0" err="1">
                <a:latin typeface="Arial" panose="020B0604020202020204" pitchFamily="34" charset="0"/>
              </a:rPr>
              <a:t>Internationalisation</a:t>
            </a:r>
            <a:r>
              <a:rPr lang="en-US" altLang="cs-CZ" sz="2200" dirty="0">
                <a:latin typeface="Arial" panose="020B0604020202020204" pitchFamily="34" charset="0"/>
              </a:rPr>
              <a:t> brings businesses new opportunities, but on the other hand, leads to a much broader and more focused competitors. A knowledge and application of specific strategies of international marketing allows businesses to increase competitiveness and </a:t>
            </a:r>
            <a:r>
              <a:rPr lang="cs-CZ" altLang="cs-CZ" sz="2200" dirty="0" err="1">
                <a:latin typeface="Arial" panose="020B0604020202020204" pitchFamily="34" charset="0"/>
              </a:rPr>
              <a:t>achieve</a:t>
            </a:r>
            <a:r>
              <a:rPr lang="cs-CZ" altLang="cs-CZ" sz="2200" dirty="0">
                <a:latin typeface="Arial" panose="020B0604020202020204" pitchFamily="34" charset="0"/>
              </a:rPr>
              <a:t> </a:t>
            </a:r>
            <a:r>
              <a:rPr lang="en-US" altLang="cs-CZ" sz="2200" dirty="0">
                <a:latin typeface="Arial" panose="020B0604020202020204" pitchFamily="34" charset="0"/>
              </a:rPr>
              <a:t>their economic goals.</a:t>
            </a:r>
            <a:r>
              <a:rPr lang="cs-CZ" altLang="cs-CZ" sz="2200" dirty="0">
                <a:latin typeface="Arial" panose="020B0604020202020204" pitchFamily="34" charset="0"/>
              </a:rPr>
              <a:t> </a:t>
            </a:r>
            <a:r>
              <a:rPr lang="en-US" altLang="cs-CZ" sz="2200" dirty="0">
                <a:latin typeface="Arial" panose="020B0604020202020204" pitchFamily="34" charset="0"/>
              </a:rPr>
              <a:t>(</a:t>
            </a:r>
            <a:r>
              <a:rPr lang="en-US" altLang="cs-CZ" sz="2200" dirty="0" err="1">
                <a:latin typeface="Arial" panose="020B0604020202020204" pitchFamily="34" charset="0"/>
              </a:rPr>
              <a:t>Vaštíková</a:t>
            </a:r>
            <a:r>
              <a:rPr lang="en-US" altLang="cs-CZ" sz="2200" dirty="0">
                <a:latin typeface="Arial" panose="020B0604020202020204" pitchFamily="34" charset="0"/>
              </a:rPr>
              <a:t>, 2007, p. 16)</a:t>
            </a:r>
          </a:p>
        </p:txBody>
      </p:sp>
    </p:spTree>
    <p:extLst>
      <p:ext uri="{BB962C8B-B14F-4D97-AF65-F5344CB8AC3E}">
        <p14:creationId xmlns:p14="http://schemas.microsoft.com/office/powerpoint/2010/main" val="278497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EVOLUTION OF </a:t>
            </a:r>
            <a:r>
              <a:rPr lang="en-US" altLang="cs-CZ" sz="2400" b="1" dirty="0">
                <a:latin typeface="Arial" panose="020B0604020202020204" pitchFamily="34" charset="0"/>
              </a:rPr>
              <a:t>INTERNATIONAL MARKETING</a:t>
            </a:r>
            <a:r>
              <a:rPr lang="cs-CZ" altLang="cs-CZ" sz="2400" b="1" dirty="0">
                <a:latin typeface="Arial" panose="020B0604020202020204" pitchFamily="34" charset="0"/>
              </a:rPr>
              <a:t> 2</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 important phenomenon of the 70s and 80s of the 20th century was the emphasis on cost reduction and quality improvement. It referred to the concept of TQM (Total Quality Management), pressured to reduce costs for suppliers and thus to reduce prices for end customers to maximize their number.</a:t>
            </a:r>
            <a:r>
              <a:rPr lang="cs-CZ" altLang="cs-CZ" sz="2200" dirty="0">
                <a:latin typeface="Arial" panose="020B0604020202020204" pitchFamily="34" charset="0"/>
              </a:rPr>
              <a:t> </a:t>
            </a:r>
            <a:r>
              <a:rPr lang="en-US" altLang="cs-CZ" sz="2200" dirty="0">
                <a:latin typeface="Arial" panose="020B0604020202020204" pitchFamily="34" charset="0"/>
              </a:rPr>
              <a:t>(</a:t>
            </a:r>
            <a:r>
              <a:rPr lang="en-US" altLang="cs-CZ" sz="2200" dirty="0" err="1">
                <a:latin typeface="Arial" panose="020B0604020202020204" pitchFamily="34" charset="0"/>
              </a:rPr>
              <a:t>Vaštíková</a:t>
            </a:r>
            <a:r>
              <a:rPr lang="en-US" altLang="cs-CZ" sz="2200" dirty="0">
                <a:latin typeface="Arial" panose="020B0604020202020204" pitchFamily="34" charset="0"/>
              </a:rPr>
              <a:t>, 2007, p. 16)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At this time, there were significant barriers that prevented global internationalization. For example, a block of socialist states, where there was no opportunity to invest and where international trade enterprises were only organized centrally, or inconvertibility of most currencies.</a:t>
            </a:r>
            <a:r>
              <a:rPr lang="cs-CZ" altLang="cs-CZ" sz="2200" dirty="0">
                <a:latin typeface="Arial" panose="020B0604020202020204" pitchFamily="34" charset="0"/>
              </a:rPr>
              <a:t> </a:t>
            </a:r>
            <a:r>
              <a:rPr lang="en-US" altLang="cs-CZ" sz="2200" dirty="0">
                <a:latin typeface="Arial" panose="020B0604020202020204" pitchFamily="34" charset="0"/>
              </a:rPr>
              <a:t>(</a:t>
            </a:r>
            <a:r>
              <a:rPr lang="en-US" altLang="cs-CZ" sz="2200" dirty="0" err="1">
                <a:latin typeface="Arial" panose="020B0604020202020204" pitchFamily="34" charset="0"/>
              </a:rPr>
              <a:t>Vaštíková</a:t>
            </a:r>
            <a:r>
              <a:rPr lang="en-US" altLang="cs-CZ" sz="2200" dirty="0">
                <a:latin typeface="Arial" panose="020B0604020202020204" pitchFamily="34" charset="0"/>
              </a:rPr>
              <a:t>, 2007, p. 16)</a:t>
            </a:r>
          </a:p>
        </p:txBody>
      </p:sp>
    </p:spTree>
    <p:extLst>
      <p:ext uri="{BB962C8B-B14F-4D97-AF65-F5344CB8AC3E}">
        <p14:creationId xmlns:p14="http://schemas.microsoft.com/office/powerpoint/2010/main" val="1367919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EVOLUTION OF </a:t>
            </a:r>
            <a:r>
              <a:rPr lang="en-US" altLang="cs-CZ" sz="2400" b="1" dirty="0">
                <a:latin typeface="Arial" panose="020B0604020202020204" pitchFamily="34" charset="0"/>
              </a:rPr>
              <a:t>INTERNATIONAL MARKETING</a:t>
            </a:r>
            <a:r>
              <a:rPr lang="cs-CZ" altLang="cs-CZ" sz="2400" b="1" dirty="0">
                <a:latin typeface="Arial" panose="020B0604020202020204" pitchFamily="34" charset="0"/>
              </a:rPr>
              <a:t> 3</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the early 90s of the 20th century, a number of major changes has occurred in the world economy. The political changes in Central and Eastern Europe with the opening of these markets and also the improved situation in access to Asian markets. Significant changes have occurred in the development of communication technology and transport and logistics systems. International business is very intensively developed not only in goods but also services market. With the development of information technology, especially the Internet, the world, including trade, has become much more transparent. This resulted in changing customer </a:t>
            </a:r>
            <a:r>
              <a:rPr lang="en-US" altLang="cs-CZ" sz="2200" dirty="0" err="1">
                <a:latin typeface="Arial" panose="020B0604020202020204" pitchFamily="34" charset="0"/>
              </a:rPr>
              <a:t>behaviour</a:t>
            </a:r>
            <a:r>
              <a:rPr lang="en-US" altLang="cs-CZ" sz="2200" dirty="0">
                <a:latin typeface="Arial" panose="020B0604020202020204" pitchFamily="34" charset="0"/>
              </a:rPr>
              <a:t>. Customers now operate in a much stronger negotiating position than they had in the past, as well as their requirements being increasingly influenced by global trends. (</a:t>
            </a:r>
            <a:r>
              <a:rPr lang="en-US" altLang="cs-CZ" sz="2200" dirty="0" err="1">
                <a:latin typeface="Arial" panose="020B0604020202020204" pitchFamily="34" charset="0"/>
              </a:rPr>
              <a:t>Vaštíková</a:t>
            </a:r>
            <a:r>
              <a:rPr lang="en-US" altLang="cs-CZ" sz="2200" dirty="0">
                <a:latin typeface="Arial" panose="020B0604020202020204" pitchFamily="34" charset="0"/>
              </a:rPr>
              <a:t>, 2007, p. 16)</a:t>
            </a:r>
          </a:p>
        </p:txBody>
      </p:sp>
    </p:spTree>
    <p:extLst>
      <p:ext uri="{BB962C8B-B14F-4D97-AF65-F5344CB8AC3E}">
        <p14:creationId xmlns:p14="http://schemas.microsoft.com/office/powerpoint/2010/main" val="2211506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EVOLUTION OF </a:t>
            </a:r>
            <a:r>
              <a:rPr lang="en-US" altLang="cs-CZ" sz="2400" b="1" dirty="0">
                <a:latin typeface="Arial" panose="020B0604020202020204" pitchFamily="34" charset="0"/>
              </a:rPr>
              <a:t>INTERNATIONAL MARKETING</a:t>
            </a:r>
            <a:r>
              <a:rPr lang="cs-CZ" altLang="cs-CZ" sz="2400" b="1" dirty="0">
                <a:latin typeface="Arial" panose="020B0604020202020204" pitchFamily="34" charset="0"/>
              </a:rPr>
              <a:t> 4</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Late 90s and early 21st century saw rise of a new marketing approach, referred to as relationship marketing, which is part of the business concept of CRM (Customer Relationship Management). CRM is a business strategy based on an understanding of customers, from which companies can anticipate the needs of current and future customers. The objective is to maximize customer loyalty and consequently the profitability for the enterprise. Because it is less expensive for the company to retain existing customers, </a:t>
            </a:r>
            <a:r>
              <a:rPr lang="en-US" altLang="cs-CZ" sz="2200" dirty="0" err="1">
                <a:latin typeface="Arial" panose="020B0604020202020204" pitchFamily="34" charset="0"/>
              </a:rPr>
              <a:t>analyse</a:t>
            </a:r>
            <a:r>
              <a:rPr lang="en-US" altLang="cs-CZ" sz="2200" dirty="0">
                <a:latin typeface="Arial" panose="020B0604020202020204" pitchFamily="34" charset="0"/>
              </a:rPr>
              <a:t> them and respect their individual needs, making them more loyal to the company, buying its products regularly, than to spend considerable resources to acquire new customers all the time.</a:t>
            </a:r>
            <a:r>
              <a:rPr lang="cs-CZ" altLang="cs-CZ" sz="2200" dirty="0">
                <a:latin typeface="Arial" panose="020B0604020202020204" pitchFamily="34" charset="0"/>
              </a:rPr>
              <a:t> (</a:t>
            </a:r>
            <a:r>
              <a:rPr lang="cs-CZ" altLang="cs-CZ" sz="2200" dirty="0" err="1">
                <a:latin typeface="Arial" panose="020B0604020202020204" pitchFamily="34" charset="0"/>
              </a:rPr>
              <a:t>Vaštíková</a:t>
            </a:r>
            <a:r>
              <a:rPr lang="cs-CZ" altLang="cs-CZ" sz="2200" dirty="0">
                <a:latin typeface="Arial" panose="020B0604020202020204" pitchFamily="34" charset="0"/>
              </a:rPr>
              <a:t>, 2007, p. 16)</a:t>
            </a:r>
            <a:r>
              <a:rPr lang="en-US" altLang="cs-CZ" sz="2200" dirty="0">
                <a:latin typeface="Arial" panose="020B0604020202020204" pitchFamily="34" charset="0"/>
              </a:rPr>
              <a:t> </a:t>
            </a:r>
          </a:p>
        </p:txBody>
      </p:sp>
    </p:spTree>
    <p:extLst>
      <p:ext uri="{BB962C8B-B14F-4D97-AF65-F5344CB8AC3E}">
        <p14:creationId xmlns:p14="http://schemas.microsoft.com/office/powerpoint/2010/main" val="1532479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Case study „</a:t>
            </a:r>
            <a:r>
              <a:rPr lang="en-US" altLang="cs-CZ" sz="2400" b="1" dirty="0">
                <a:latin typeface="Arial" panose="020B0604020202020204" pitchFamily="34" charset="0"/>
              </a:rPr>
              <a:t>Mark </a:t>
            </a:r>
            <a:r>
              <a:rPr lang="en-US" altLang="cs-CZ" sz="2400" b="1" dirty="0" err="1">
                <a:latin typeface="Arial" panose="020B0604020202020204" pitchFamily="34" charset="0"/>
              </a:rPr>
              <a:t>Ritson</a:t>
            </a:r>
            <a:r>
              <a:rPr lang="en-US" altLang="cs-CZ" sz="2400" b="1" dirty="0">
                <a:latin typeface="Arial" panose="020B0604020202020204" pitchFamily="34" charset="0"/>
              </a:rPr>
              <a:t> on the effectiveness of Tourism Australia's award-winning 'Dundee‘ ad</a:t>
            </a:r>
            <a:r>
              <a:rPr lang="cs-CZ" altLang="cs-CZ" sz="2400" b="1" dirty="0">
                <a:latin typeface="Arial" panose="020B0604020202020204" pitchFamily="34" charset="0"/>
              </a:rPr>
              <a:t>“</a:t>
            </a:r>
          </a:p>
        </p:txBody>
      </p:sp>
      <p:sp>
        <p:nvSpPr>
          <p:cNvPr id="3079" name="TextovéPole 10"/>
          <p:cNvSpPr txBox="1">
            <a:spLocks noChangeArrowheads="1"/>
          </p:cNvSpPr>
          <p:nvPr/>
        </p:nvSpPr>
        <p:spPr bwMode="auto">
          <a:xfrm>
            <a:off x="503238" y="2024548"/>
            <a:ext cx="84772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Watch</a:t>
            </a:r>
            <a:r>
              <a:rPr lang="cs-CZ" altLang="cs-CZ" sz="2200" dirty="0">
                <a:latin typeface="Arial" panose="020B0604020202020204" pitchFamily="34" charset="0"/>
              </a:rPr>
              <a:t>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a:latin typeface="Arial" panose="020B0604020202020204" pitchFamily="34" charset="0"/>
                <a:hlinkClick r:id="rId4"/>
              </a:rPr>
              <a:t>video</a:t>
            </a:r>
            <a:r>
              <a:rPr lang="cs-CZ" altLang="cs-CZ" sz="2200" dirty="0">
                <a:latin typeface="Arial" panose="020B0604020202020204" pitchFamily="34" charset="0"/>
              </a:rPr>
              <a:t>.</a:t>
            </a:r>
            <a:endParaRPr lang="en-US" altLang="cs-CZ" sz="2200" dirty="0">
              <a:latin typeface="Arial" panose="020B0604020202020204" pitchFamily="34" charset="0"/>
            </a:endParaRPr>
          </a:p>
        </p:txBody>
      </p:sp>
      <p:pic>
        <p:nvPicPr>
          <p:cNvPr id="2" name="Online médium 1" title="Mark Ritson on the effectiveness of Tourism Australia&amp;#39;s award-winning &amp;#39;Dundee&amp;#39; ad">
            <a:hlinkClick r:id="" action="ppaction://media"/>
            <a:extLst>
              <a:ext uri="{FF2B5EF4-FFF2-40B4-BE49-F238E27FC236}">
                <a16:creationId xmlns:a16="http://schemas.microsoft.com/office/drawing/2014/main" id="{80F3DC3A-928D-47C3-90DC-CFBDB7C54E42}"/>
              </a:ext>
            </a:extLst>
          </p:cNvPr>
          <p:cNvPicPr>
            <a:picLocks noRot="1" noChangeAspect="1"/>
          </p:cNvPicPr>
          <p:nvPr>
            <a:videoFile r:link="rId1"/>
          </p:nvPr>
        </p:nvPicPr>
        <p:blipFill>
          <a:blip r:embed="rId5"/>
          <a:stretch>
            <a:fillRect/>
          </a:stretch>
        </p:blipFill>
        <p:spPr>
          <a:xfrm>
            <a:off x="1832706" y="2739158"/>
            <a:ext cx="5478587" cy="3081705"/>
          </a:xfrm>
          <a:prstGeom prst="rect">
            <a:avLst/>
          </a:prstGeom>
        </p:spPr>
      </p:pic>
    </p:spTree>
    <p:extLst>
      <p:ext uri="{BB962C8B-B14F-4D97-AF65-F5344CB8AC3E}">
        <p14:creationId xmlns:p14="http://schemas.microsoft.com/office/powerpoint/2010/main" val="1631035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THE THREE INTERNATIONAL MARKETING CONCEPTIONS</a:t>
            </a:r>
          </a:p>
        </p:txBody>
      </p:sp>
      <p:sp>
        <p:nvSpPr>
          <p:cNvPr id="3079" name="TextovéPole 10"/>
          <p:cNvSpPr txBox="1">
            <a:spLocks noChangeArrowheads="1"/>
          </p:cNvSpPr>
          <p:nvPr/>
        </p:nvSpPr>
        <p:spPr bwMode="auto">
          <a:xfrm>
            <a:off x="503238" y="1512044"/>
            <a:ext cx="847725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Czech </a:t>
            </a:r>
            <a:r>
              <a:rPr lang="cs-CZ" altLang="cs-CZ" sz="2200" dirty="0" err="1">
                <a:latin typeface="Arial" panose="020B0604020202020204" pitchFamily="34" charset="0"/>
              </a:rPr>
              <a:t>dictionary</a:t>
            </a:r>
            <a:r>
              <a:rPr lang="cs-CZ" altLang="cs-CZ" sz="2200" dirty="0">
                <a:latin typeface="Arial" panose="020B0604020202020204" pitchFamily="34" charset="0"/>
              </a:rPr>
              <a:t> of </a:t>
            </a:r>
            <a:r>
              <a:rPr lang="cs-CZ" altLang="cs-CZ" sz="2200" dirty="0" err="1">
                <a:latin typeface="Arial" panose="020B0604020202020204" pitchFamily="34" charset="0"/>
              </a:rPr>
              <a:t>synonyms</a:t>
            </a:r>
            <a:r>
              <a:rPr lang="cs-CZ" altLang="cs-CZ" sz="2200" dirty="0">
                <a:latin typeface="Arial" panose="020B0604020202020204" pitchFamily="34" charset="0"/>
              </a:rPr>
              <a:t> </a:t>
            </a:r>
            <a:r>
              <a:rPr lang="en-US" altLang="cs-CZ" sz="2200" dirty="0">
                <a:latin typeface="Arial" panose="020B0604020202020204" pitchFamily="34" charset="0"/>
              </a:rPr>
              <a:t>states that "international</a:t>
            </a:r>
            <a:r>
              <a:rPr lang="cs-CZ" altLang="cs-CZ" sz="2200" dirty="0">
                <a:latin typeface="Arial" panose="020B0604020202020204" pitchFamily="34" charset="0"/>
              </a:rPr>
              <a:t> =</a:t>
            </a:r>
            <a:r>
              <a:rPr lang="en-US" altLang="cs-CZ" sz="2200" dirty="0">
                <a:latin typeface="Arial" panose="020B0604020202020204" pitchFamily="34" charset="0"/>
              </a:rPr>
              <a:t> global =</a:t>
            </a:r>
            <a:r>
              <a:rPr lang="cs-CZ" altLang="cs-CZ" sz="2200" dirty="0">
                <a:latin typeface="Arial" panose="020B0604020202020204" pitchFamily="34" charset="0"/>
              </a:rPr>
              <a:t> </a:t>
            </a:r>
            <a:r>
              <a:rPr lang="cs-CZ" altLang="cs-CZ" sz="2200" dirty="0" err="1">
                <a:latin typeface="Arial" panose="020B0604020202020204" pitchFamily="34" charset="0"/>
              </a:rPr>
              <a:t>world</a:t>
            </a:r>
            <a:r>
              <a:rPr lang="en-US" altLang="cs-CZ" sz="2200" dirty="0">
                <a:latin typeface="Arial" panose="020B0604020202020204" pitchFamily="34" charset="0"/>
              </a:rPr>
              <a:t> = </a:t>
            </a:r>
            <a:r>
              <a:rPr lang="cs-CZ" altLang="cs-CZ" sz="2200" dirty="0" err="1">
                <a:latin typeface="Arial" panose="020B0604020202020204" pitchFamily="34" charset="0"/>
              </a:rPr>
              <a:t>foreign</a:t>
            </a:r>
            <a:r>
              <a:rPr lang="en-US"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BUT! In marketing, </a:t>
            </a:r>
            <a:r>
              <a:rPr lang="cs-CZ" altLang="cs-CZ" sz="2200" dirty="0" err="1">
                <a:latin typeface="Arial" panose="020B0604020202020204" pitchFamily="34" charset="0"/>
              </a:rPr>
              <a:t>there</a:t>
            </a:r>
            <a:r>
              <a:rPr lang="cs-CZ" altLang="cs-CZ" sz="2200" dirty="0">
                <a:latin typeface="Arial" panose="020B0604020202020204" pitchFamily="34" charset="0"/>
              </a:rPr>
              <a:t> are </a:t>
            </a:r>
            <a:r>
              <a:rPr lang="cs-CZ" altLang="cs-CZ" sz="2200" dirty="0" err="1">
                <a:latin typeface="Arial" panose="020B0604020202020204" pitchFamily="34" charset="0"/>
              </a:rPr>
              <a:t>several</a:t>
            </a:r>
            <a:r>
              <a:rPr lang="cs-CZ" altLang="cs-CZ" sz="2200" dirty="0">
                <a:latin typeface="Arial" panose="020B0604020202020204" pitchFamily="34" charset="0"/>
              </a:rPr>
              <a:t> </a:t>
            </a:r>
            <a:r>
              <a:rPr lang="cs-CZ" altLang="cs-CZ" sz="2200" dirty="0" err="1">
                <a:latin typeface="Arial" panose="020B0604020202020204" pitchFamily="34" charset="0"/>
              </a:rPr>
              <a:t>conceptions</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developed</a:t>
            </a:r>
            <a:r>
              <a:rPr lang="cs-CZ" altLang="cs-CZ" sz="2200" dirty="0">
                <a:latin typeface="Arial" panose="020B0604020202020204" pitchFamily="34" charset="0"/>
              </a:rPr>
              <a:t> </a:t>
            </a:r>
            <a:r>
              <a:rPr lang="cs-CZ" altLang="cs-CZ" sz="2200" dirty="0" err="1">
                <a:latin typeface="Arial" panose="020B0604020202020204" pitchFamily="34" charset="0"/>
              </a:rPr>
              <a:t>from</a:t>
            </a:r>
            <a:r>
              <a:rPr lang="cs-CZ" altLang="cs-CZ" sz="2200" dirty="0">
                <a:latin typeface="Arial" panose="020B0604020202020204" pitchFamily="34" charset="0"/>
              </a:rPr>
              <a:t> </a:t>
            </a:r>
            <a:r>
              <a:rPr lang="cs-CZ" altLang="cs-CZ" sz="2200" dirty="0" err="1">
                <a:latin typeface="Arial" panose="020B0604020202020204" pitchFamily="34" charset="0"/>
              </a:rPr>
              <a:t>international</a:t>
            </a:r>
            <a:r>
              <a:rPr lang="cs-CZ" altLang="cs-CZ" sz="2200" dirty="0">
                <a:latin typeface="Arial" panose="020B0604020202020204" pitchFamily="34" charset="0"/>
              </a:rPr>
              <a:t> marketing:</a:t>
            </a:r>
            <a:endParaRPr lang="en-US" altLang="cs-CZ" sz="22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Export marketing</a:t>
            </a:r>
            <a:r>
              <a:rPr lang="cs-CZ" altLang="cs-CZ" sz="2000" dirty="0">
                <a:latin typeface="Arial" panose="020B0604020202020204" pitchFamily="34" charset="0"/>
              </a:rPr>
              <a:t> (A)</a:t>
            </a:r>
            <a:r>
              <a:rPr lang="en-US" altLang="cs-CZ" sz="20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Global marketing</a:t>
            </a:r>
            <a:r>
              <a:rPr lang="cs-CZ" altLang="cs-CZ" sz="2000" dirty="0">
                <a:latin typeface="Arial" panose="020B0604020202020204" pitchFamily="34" charset="0"/>
              </a:rPr>
              <a:t> (B)</a:t>
            </a:r>
            <a:r>
              <a:rPr lang="en-US" altLang="cs-CZ" sz="20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Intercultural Marketing (</a:t>
            </a:r>
            <a:r>
              <a:rPr lang="en-US" altLang="cs-CZ" sz="2000" dirty="0" err="1">
                <a:latin typeface="Arial" panose="020B0604020202020204" pitchFamily="34" charset="0"/>
              </a:rPr>
              <a:t>Euromarketing</a:t>
            </a:r>
            <a:r>
              <a:rPr lang="en-US" altLang="cs-CZ" sz="2000" dirty="0">
                <a:latin typeface="Arial" panose="020B0604020202020204" pitchFamily="34" charset="0"/>
              </a:rPr>
              <a:t>, cross-cultural, et</a:t>
            </a:r>
            <a:r>
              <a:rPr lang="cs-CZ" altLang="cs-CZ" sz="2000" dirty="0">
                <a:latin typeface="Arial" panose="020B0604020202020204" pitchFamily="34" charset="0"/>
              </a:rPr>
              <a:t>h</a:t>
            </a:r>
            <a:r>
              <a:rPr lang="en-US" altLang="cs-CZ" sz="2000" dirty="0" err="1">
                <a:latin typeface="Arial" panose="020B0604020202020204" pitchFamily="34" charset="0"/>
              </a:rPr>
              <a:t>nomarketing</a:t>
            </a:r>
            <a:r>
              <a:rPr lang="en-US" altLang="cs-CZ" sz="2000" dirty="0">
                <a:latin typeface="Arial" panose="020B0604020202020204" pitchFamily="34" charset="0"/>
              </a:rPr>
              <a:t>)</a:t>
            </a:r>
            <a:r>
              <a:rPr lang="cs-CZ" altLang="cs-CZ" sz="2000" dirty="0">
                <a:latin typeface="Arial" panose="020B0604020202020204" pitchFamily="34" charset="0"/>
              </a:rPr>
              <a:t> (C)</a:t>
            </a:r>
            <a:r>
              <a:rPr lang="en-US" altLang="cs-CZ" sz="2000" dirty="0">
                <a:latin typeface="Arial" panose="020B0604020202020204" pitchFamily="34" charset="0"/>
              </a:rPr>
              <a:t>.</a:t>
            </a:r>
          </a:p>
        </p:txBody>
      </p:sp>
    </p:spTree>
    <p:extLst>
      <p:ext uri="{BB962C8B-B14F-4D97-AF65-F5344CB8AC3E}">
        <p14:creationId xmlns:p14="http://schemas.microsoft.com/office/powerpoint/2010/main" val="168761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a:latin typeface="Arial" panose="020B0604020202020204" pitchFamily="34" charset="0"/>
              </a:rPr>
              <a:t>Basic </a:t>
            </a:r>
            <a:r>
              <a:rPr lang="cs-CZ" altLang="cs-CZ" sz="2200" dirty="0" err="1">
                <a:latin typeface="Arial" panose="020B0604020202020204" pitchFamily="34" charset="0"/>
              </a:rPr>
              <a:t>information</a:t>
            </a:r>
            <a:r>
              <a:rPr lang="cs-CZ" altLang="cs-CZ" sz="2200" dirty="0">
                <a:latin typeface="Arial" panose="020B0604020202020204" pitchFamily="34" charset="0"/>
              </a:rPr>
              <a:t> – </a:t>
            </a:r>
            <a:r>
              <a:rPr lang="cs-CZ" altLang="cs-CZ" sz="2200" dirty="0" err="1">
                <a:latin typeface="Arial" panose="020B0604020202020204" pitchFamily="34" charset="0"/>
              </a:rPr>
              <a:t>course</a:t>
            </a:r>
            <a:r>
              <a:rPr lang="cs-CZ" altLang="cs-CZ" sz="2200" dirty="0">
                <a:latin typeface="Arial" panose="020B0604020202020204" pitchFamily="34" charset="0"/>
              </a:rPr>
              <a:t> </a:t>
            </a:r>
            <a:r>
              <a:rPr lang="cs-CZ" altLang="cs-CZ" sz="2200" dirty="0" err="1">
                <a:latin typeface="Arial" panose="020B0604020202020204" pitchFamily="34" charset="0"/>
              </a:rPr>
              <a:t>structure</a:t>
            </a:r>
            <a:r>
              <a:rPr lang="cs-CZ" altLang="cs-CZ" sz="2200" dirty="0">
                <a:latin typeface="Arial" panose="020B0604020202020204" pitchFamily="34" charset="0"/>
              </a:rPr>
              <a:t>, </a:t>
            </a:r>
            <a:r>
              <a:rPr lang="cs-CZ" altLang="cs-CZ" sz="2200" dirty="0" err="1">
                <a:latin typeface="Arial" panose="020B0604020202020204" pitchFamily="34" charset="0"/>
              </a:rPr>
              <a:t>literature</a:t>
            </a:r>
            <a:r>
              <a:rPr lang="cs-CZ" altLang="cs-CZ" sz="2200" dirty="0">
                <a:latin typeface="Arial" panose="020B0604020202020204" pitchFamily="34" charset="0"/>
              </a:rPr>
              <a:t>, </a:t>
            </a:r>
            <a:r>
              <a:rPr lang="cs-CZ" altLang="cs-CZ" sz="2200" dirty="0" err="1">
                <a:latin typeface="Arial" panose="020B0604020202020204" pitchFamily="34" charset="0"/>
              </a:rPr>
              <a:t>evaluation</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International Marketing – </a:t>
            </a:r>
            <a:r>
              <a:rPr lang="cs-CZ" altLang="cs-CZ" sz="2200" dirty="0" err="1">
                <a:latin typeface="Arial" panose="020B0604020202020204" pitchFamily="34" charset="0"/>
              </a:rPr>
              <a:t>definitions</a:t>
            </a:r>
            <a:r>
              <a:rPr lang="cs-CZ" altLang="cs-CZ" sz="2200" dirty="0">
                <a:latin typeface="Arial" panose="020B0604020202020204" pitchFamily="34" charset="0"/>
              </a:rPr>
              <a:t>, </a:t>
            </a:r>
            <a:r>
              <a:rPr lang="cs-CZ" altLang="cs-CZ" sz="2200" dirty="0" err="1">
                <a:latin typeface="Arial" panose="020B0604020202020204" pitchFamily="34" charset="0"/>
              </a:rPr>
              <a:t>types</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The most important motives to enter foreign markets</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 EXPORT MARKETING</a:t>
            </a:r>
          </a:p>
        </p:txBody>
      </p:sp>
      <p:sp>
        <p:nvSpPr>
          <p:cNvPr id="3079" name="TextovéPole 10"/>
          <p:cNvSpPr txBox="1">
            <a:spLocks noChangeArrowheads="1"/>
          </p:cNvSpPr>
          <p:nvPr/>
        </p:nvSpPr>
        <p:spPr bwMode="auto">
          <a:xfrm>
            <a:off x="338138" y="1548547"/>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is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basic</a:t>
            </a:r>
            <a:r>
              <a:rPr lang="cs-CZ" altLang="cs-CZ" sz="2200" dirty="0">
                <a:latin typeface="Arial" panose="020B0604020202020204" pitchFamily="34" charset="0"/>
              </a:rPr>
              <a:t> (</a:t>
            </a:r>
            <a:r>
              <a:rPr lang="cs-CZ" altLang="cs-CZ" sz="2200" dirty="0" err="1">
                <a:latin typeface="Arial" panose="020B0604020202020204" pitchFamily="34" charset="0"/>
              </a:rPr>
              <a:t>simplest</a:t>
            </a:r>
            <a:r>
              <a:rPr lang="cs-CZ" altLang="cs-CZ" sz="2200" dirty="0">
                <a:latin typeface="Arial" panose="020B0604020202020204" pitchFamily="34" charset="0"/>
              </a:rPr>
              <a:t>)</a:t>
            </a:r>
            <a:r>
              <a:rPr lang="en-US" altLang="cs-CZ" sz="2200" dirty="0">
                <a:latin typeface="Arial" panose="020B0604020202020204" pitchFamily="34" charset="0"/>
              </a:rPr>
              <a:t> form of international marketing, where goods are sold across national borders.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main</a:t>
            </a:r>
            <a:r>
              <a:rPr lang="cs-CZ" altLang="cs-CZ" sz="2200" dirty="0">
                <a:latin typeface="Arial" panose="020B0604020202020204" pitchFamily="34" charset="0"/>
              </a:rPr>
              <a:t> </a:t>
            </a:r>
            <a:r>
              <a:rPr lang="cs-CZ" altLang="cs-CZ" sz="2200" dirty="0" err="1">
                <a:latin typeface="Arial" panose="020B0604020202020204" pitchFamily="34" charset="0"/>
              </a:rPr>
              <a:t>activity</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getting</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abroad</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only</a:t>
            </a:r>
            <a:r>
              <a:rPr lang="cs-CZ" altLang="cs-CZ" sz="2200" dirty="0">
                <a:latin typeface="Arial" panose="020B0604020202020204" pitchFamily="34" charset="0"/>
              </a:rPr>
              <a:t> limited </a:t>
            </a:r>
            <a:r>
              <a:rPr lang="cs-CZ" altLang="cs-CZ" sz="2200" dirty="0" err="1">
                <a:latin typeface="Arial" panose="020B0604020202020204" pitchFamily="34" charset="0"/>
              </a:rPr>
              <a:t>investments</a:t>
            </a:r>
            <a:r>
              <a:rPr lang="cs-CZ" altLang="cs-CZ" sz="2200" dirty="0">
                <a:latin typeface="Arial" panose="020B0604020202020204" pitchFamily="34" charset="0"/>
              </a:rPr>
              <a:t> </a:t>
            </a:r>
            <a:r>
              <a:rPr lang="cs-CZ" altLang="cs-CZ" sz="2200" dirty="0" err="1">
                <a:latin typeface="Arial" panose="020B0604020202020204" pitchFamily="34" charset="0"/>
              </a:rPr>
              <a:t>into</a:t>
            </a:r>
            <a:r>
              <a:rPr lang="cs-CZ" altLang="cs-CZ" sz="2200" dirty="0">
                <a:latin typeface="Arial" panose="020B0604020202020204" pitchFamily="34" charset="0"/>
              </a:rPr>
              <a:t> </a:t>
            </a:r>
            <a:r>
              <a:rPr lang="cs-CZ" altLang="cs-CZ" sz="2200" dirty="0" err="1">
                <a:latin typeface="Arial" panose="020B0604020202020204" pitchFamily="34" charset="0"/>
              </a:rPr>
              <a:t>adaptation</a:t>
            </a:r>
            <a:r>
              <a:rPr lang="cs-CZ" altLang="cs-CZ" sz="2200" dirty="0">
                <a:latin typeface="Arial" panose="020B0604020202020204" pitchFamily="34" charset="0"/>
              </a:rPr>
              <a:t> (</a:t>
            </a:r>
            <a:r>
              <a:rPr lang="cs-CZ" altLang="cs-CZ" sz="2200" dirty="0" err="1">
                <a:latin typeface="Arial" panose="020B0604020202020204" pitchFamily="34" charset="0"/>
              </a:rPr>
              <a:t>or</a:t>
            </a:r>
            <a:r>
              <a:rPr lang="cs-CZ" altLang="cs-CZ" sz="2200" dirty="0">
                <a:latin typeface="Arial" panose="020B0604020202020204" pitchFamily="34" charset="0"/>
              </a:rPr>
              <a:t> no </a:t>
            </a:r>
            <a:r>
              <a:rPr lang="cs-CZ" altLang="cs-CZ" sz="2200" dirty="0" err="1">
                <a:latin typeface="Arial" panose="020B0604020202020204" pitchFamily="34" charset="0"/>
              </a:rPr>
              <a:t>adaptation</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all</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main differences from the national marketing </a:t>
            </a:r>
            <a:r>
              <a:rPr lang="cs-CZ" altLang="cs-CZ" sz="2200" dirty="0">
                <a:latin typeface="Arial" panose="020B0604020202020204" pitchFamily="34" charset="0"/>
              </a:rPr>
              <a:t>are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export marketing we see the need for the selection of markets, choice of distribution and possible modification of the product according to customer requirements.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Marketing strategies are focused primarily on sales and distribution.</a:t>
            </a:r>
          </a:p>
        </p:txBody>
      </p:sp>
    </p:spTree>
    <p:extLst>
      <p:ext uri="{BB962C8B-B14F-4D97-AF65-F5344CB8AC3E}">
        <p14:creationId xmlns:p14="http://schemas.microsoft.com/office/powerpoint/2010/main" val="3861652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PROCESS OF EXPORT MARKETING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Enterprise performs market research at the pre-selected countries.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Selects one country or group of countries that best fit its possibilities.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Selects business method to export goods.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Decides to prepare a business strategy and marketing mix.</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Draw</a:t>
            </a:r>
            <a:r>
              <a:rPr lang="cs-CZ" altLang="cs-CZ" sz="2200" dirty="0">
                <a:latin typeface="Arial" panose="020B0604020202020204" pitchFamily="34" charset="0"/>
              </a:rPr>
              <a:t>s</a:t>
            </a:r>
            <a:r>
              <a:rPr lang="en-US" altLang="cs-CZ" sz="2200" dirty="0">
                <a:latin typeface="Arial" panose="020B0604020202020204" pitchFamily="34" charset="0"/>
              </a:rPr>
              <a:t> up a concrete offer for the chosen market.</a:t>
            </a:r>
          </a:p>
        </p:txBody>
      </p:sp>
    </p:spTree>
    <p:extLst>
      <p:ext uri="{BB962C8B-B14F-4D97-AF65-F5344CB8AC3E}">
        <p14:creationId xmlns:p14="http://schemas.microsoft.com/office/powerpoint/2010/main" val="291896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 GLOBAL MARKETING</a:t>
            </a:r>
          </a:p>
        </p:txBody>
      </p:sp>
      <p:sp>
        <p:nvSpPr>
          <p:cNvPr id="3079" name="TextovéPole 10"/>
          <p:cNvSpPr txBox="1">
            <a:spLocks noChangeArrowheads="1"/>
          </p:cNvSpPr>
          <p:nvPr/>
        </p:nvSpPr>
        <p:spPr bwMode="auto">
          <a:xfrm>
            <a:off x="320675" y="1548547"/>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Marketing activities of companies are global and cover the whole world.</a:t>
            </a:r>
            <a:r>
              <a:rPr lang="cs-CZ" altLang="cs-CZ" sz="2200" dirty="0">
                <a:latin typeface="Arial" panose="020B0604020202020204" pitchFamily="34" charset="0"/>
              </a:rPr>
              <a:t> </a:t>
            </a:r>
            <a:r>
              <a:rPr lang="en-US" altLang="cs-CZ" sz="2200" dirty="0">
                <a:latin typeface="Arial" panose="020B0604020202020204" pitchFamily="34" charset="0"/>
              </a:rPr>
              <a:t>It seeks to achieve economies of scale </a:t>
            </a:r>
            <a:r>
              <a:rPr lang="cs-CZ" altLang="cs-CZ" sz="2200" dirty="0" err="1">
                <a:latin typeface="Arial" panose="020B0604020202020204" pitchFamily="34" charset="0"/>
              </a:rPr>
              <a:t>through</a:t>
            </a:r>
            <a:r>
              <a:rPr lang="cs-CZ" altLang="cs-CZ" sz="2200" dirty="0">
                <a:latin typeface="Arial" panose="020B0604020202020204" pitchFamily="34" charset="0"/>
              </a:rPr>
              <a:t> </a:t>
            </a:r>
            <a:r>
              <a:rPr lang="en-US" altLang="cs-CZ" sz="2200" dirty="0">
                <a:latin typeface="Arial" panose="020B0604020202020204" pitchFamily="34" charset="0"/>
              </a:rPr>
              <a:t>product development, which will be sold at a reasonable price throughout the global market.</a:t>
            </a:r>
          </a:p>
          <a:p>
            <a:pPr marL="285750" indent="-285750" eaLnBrk="1" hangingPunct="1">
              <a:spcBef>
                <a:spcPct val="0"/>
              </a:spcBef>
              <a:defRPr/>
            </a:pPr>
            <a:r>
              <a:rPr lang="cs-CZ" altLang="cs-CZ" sz="2200" dirty="0" err="1">
                <a:latin typeface="Arial" panose="020B0604020202020204" pitchFamily="34" charset="0"/>
              </a:rPr>
              <a:t>Its</a:t>
            </a:r>
            <a:r>
              <a:rPr lang="cs-CZ" altLang="cs-CZ" sz="2200" dirty="0">
                <a:latin typeface="Arial" panose="020B0604020202020204" pitchFamily="34" charset="0"/>
              </a:rPr>
              <a:t> b</a:t>
            </a:r>
            <a:r>
              <a:rPr lang="en-US" altLang="cs-CZ" sz="2200" dirty="0" err="1">
                <a:latin typeface="Arial" panose="020B0604020202020204" pitchFamily="34" charset="0"/>
              </a:rPr>
              <a:t>ased</a:t>
            </a:r>
            <a:r>
              <a:rPr lang="en-US" altLang="cs-CZ" sz="2200" dirty="0">
                <a:latin typeface="Arial" panose="020B0604020202020204" pitchFamily="34" charset="0"/>
              </a:rPr>
              <a:t> on the fact that global markets are gradually converging towards common characteristics and the same basic ways to meet the needs (</a:t>
            </a:r>
            <a:r>
              <a:rPr lang="cs-CZ" altLang="cs-CZ" sz="2200" dirty="0" err="1">
                <a:latin typeface="Arial" panose="020B0604020202020204" pitchFamily="34" charset="0"/>
              </a:rPr>
              <a:t>supply</a:t>
            </a:r>
            <a:r>
              <a:rPr lang="cs-CZ" altLang="cs-CZ" sz="2200" dirty="0">
                <a:latin typeface="Arial" panose="020B0604020202020204" pitchFamily="34" charset="0"/>
              </a:rPr>
              <a:t> </a:t>
            </a:r>
            <a:r>
              <a:rPr lang="en-US" altLang="cs-CZ" sz="2200" dirty="0">
                <a:latin typeface="Arial" panose="020B0604020202020204" pitchFamily="34" charset="0"/>
              </a:rPr>
              <a:t>homogenization).</a:t>
            </a:r>
          </a:p>
          <a:p>
            <a:pPr marL="285750" indent="-285750" eaLnBrk="1" hangingPunct="1">
              <a:spcBef>
                <a:spcPct val="0"/>
              </a:spcBef>
              <a:defRPr/>
            </a:pPr>
            <a:r>
              <a:rPr lang="en-US" altLang="cs-CZ" sz="2200" dirty="0">
                <a:latin typeface="Arial" panose="020B0604020202020204" pitchFamily="34" charset="0"/>
              </a:rPr>
              <a:t>Thus creating significant market segments with similar demand for certain basic products worldwide (demand homogenization)</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Some decisions are applicable throughout the world, other require an assessment of local influences. The company produces global marketing strategy. Nevertheless, prices, distribution channels and advertising can vary in different markets.</a:t>
            </a:r>
            <a:endParaRPr lang="en-GB" altLang="cs-CZ" sz="20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PREREQUISITES OF GLOBAL MARKETING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Homogenization </a:t>
            </a:r>
            <a:r>
              <a:rPr lang="cs-CZ" altLang="cs-CZ" sz="2200" dirty="0">
                <a:latin typeface="Arial" panose="020B0604020202020204" pitchFamily="34" charset="0"/>
              </a:rPr>
              <a:t>of </a:t>
            </a:r>
            <a:r>
              <a:rPr lang="cs-CZ" altLang="cs-CZ" sz="2200" dirty="0" err="1">
                <a:latin typeface="Arial" panose="020B0604020202020204" pitchFamily="34" charset="0"/>
              </a:rPr>
              <a:t>consumer</a:t>
            </a:r>
            <a:r>
              <a:rPr lang="cs-CZ" altLang="cs-CZ" sz="2200" dirty="0">
                <a:latin typeface="Arial" panose="020B0604020202020204" pitchFamily="34" charset="0"/>
              </a:rPr>
              <a:t> </a:t>
            </a:r>
            <a:r>
              <a:rPr lang="en-US" altLang="cs-CZ" sz="2200" dirty="0">
                <a:latin typeface="Arial" panose="020B0604020202020204" pitchFamily="34" charset="0"/>
              </a:rPr>
              <a:t>needs and behavior </a:t>
            </a:r>
            <a:r>
              <a:rPr lang="cs-CZ" altLang="cs-CZ" sz="2200" dirty="0">
                <a:latin typeface="Arial" panose="020B0604020202020204" pitchFamily="34" charset="0"/>
              </a:rPr>
              <a:t>- </a:t>
            </a:r>
            <a:r>
              <a:rPr lang="en-US" altLang="cs-CZ" sz="2200" dirty="0">
                <a:latin typeface="Arial" panose="020B0604020202020204" pitchFamily="34" charset="0"/>
              </a:rPr>
              <a:t>this phenomenon is driven largely by modern means of communication (satellite TV, internet) and tourism development.</a:t>
            </a:r>
          </a:p>
          <a:p>
            <a:pPr marL="285750" indent="-285750" eaLnBrk="1" hangingPunct="1">
              <a:spcBef>
                <a:spcPct val="0"/>
              </a:spcBef>
              <a:defRPr/>
            </a:pPr>
            <a:r>
              <a:rPr lang="en-US" altLang="cs-CZ" sz="2200" dirty="0">
                <a:latin typeface="Arial" panose="020B0604020202020204" pitchFamily="34" charset="0"/>
              </a:rPr>
              <a:t>Consumers prefer standard quality products at an affordable price.</a:t>
            </a:r>
          </a:p>
          <a:p>
            <a:pPr marL="285750" indent="-285750" eaLnBrk="1" hangingPunct="1">
              <a:spcBef>
                <a:spcPct val="0"/>
              </a:spcBef>
              <a:defRPr/>
            </a:pPr>
            <a:r>
              <a:rPr lang="cs-CZ" altLang="cs-CZ" sz="2200" dirty="0" err="1">
                <a:latin typeface="Arial" panose="020B0604020202020204" pitchFamily="34" charset="0"/>
              </a:rPr>
              <a:t>Mass</a:t>
            </a:r>
            <a:r>
              <a:rPr lang="cs-CZ" altLang="cs-CZ" sz="2200" dirty="0">
                <a:latin typeface="Arial" panose="020B0604020202020204" pitchFamily="34" charset="0"/>
              </a:rPr>
              <a:t> </a:t>
            </a:r>
            <a:r>
              <a:rPr lang="en-US" altLang="cs-CZ" sz="2200" dirty="0">
                <a:latin typeface="Arial" panose="020B0604020202020204" pitchFamily="34" charset="0"/>
              </a:rPr>
              <a:t>production enables cost reduction and the resultant effect is called </a:t>
            </a:r>
            <a:r>
              <a:rPr lang="cs-CZ" altLang="cs-CZ" sz="2200" dirty="0">
                <a:latin typeface="Arial" panose="020B0604020202020204" pitchFamily="34" charset="0"/>
              </a:rPr>
              <a:t>e</a:t>
            </a:r>
            <a:r>
              <a:rPr lang="en-US" altLang="cs-CZ" sz="2200" dirty="0" err="1">
                <a:latin typeface="Arial" panose="020B0604020202020204" pitchFamily="34" charset="0"/>
              </a:rPr>
              <a:t>conomies</a:t>
            </a:r>
            <a:r>
              <a:rPr lang="en-US" altLang="cs-CZ" sz="2200" dirty="0">
                <a:latin typeface="Arial" panose="020B0604020202020204" pitchFamily="34" charset="0"/>
              </a:rPr>
              <a:t> of scale.</a:t>
            </a:r>
          </a:p>
          <a:p>
            <a:pPr marL="285750" indent="-285750" eaLnBrk="1" hangingPunct="1">
              <a:spcBef>
                <a:spcPct val="0"/>
              </a:spcBef>
              <a:defRPr/>
            </a:pPr>
            <a:r>
              <a:rPr lang="en-US" altLang="cs-CZ" sz="2200" dirty="0">
                <a:latin typeface="Arial" panose="020B0604020202020204" pitchFamily="34" charset="0"/>
              </a:rPr>
              <a:t>Weaknesses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concept: it does not take into account the different socio-cultural habits of consumers, does not allow quick response to market changes and competition. It is also somewhat demotivating for employees of foreign subsidiaries of these multinationals, because they severely limit the</a:t>
            </a:r>
            <a:r>
              <a:rPr lang="cs-CZ" altLang="cs-CZ" sz="2200" dirty="0" err="1">
                <a:latin typeface="Arial" panose="020B0604020202020204" pitchFamily="34" charset="0"/>
              </a:rPr>
              <a:t>ir</a:t>
            </a:r>
            <a:r>
              <a:rPr lang="en-US" altLang="cs-CZ" sz="2200" dirty="0">
                <a:latin typeface="Arial" panose="020B0604020202020204" pitchFamily="34" charset="0"/>
              </a:rPr>
              <a:t> decisions.</a:t>
            </a:r>
          </a:p>
        </p:txBody>
      </p:sp>
    </p:spTree>
    <p:extLst>
      <p:ext uri="{BB962C8B-B14F-4D97-AF65-F5344CB8AC3E}">
        <p14:creationId xmlns:p14="http://schemas.microsoft.com/office/powerpoint/2010/main" val="1655834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 INTERCULTURAL MARKETING</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company must examine and adapt to different international marketing environment (cultural, social, economic, political, legislative and demographic and geographic), and creates a specific marketing mix according to the</a:t>
            </a:r>
            <a:r>
              <a:rPr lang="cs-CZ" altLang="cs-CZ" sz="2200" dirty="0">
                <a:latin typeface="Arial" panose="020B0604020202020204" pitchFamily="34" charset="0"/>
              </a:rPr>
              <a:t> </a:t>
            </a:r>
            <a:r>
              <a:rPr lang="cs-CZ" altLang="cs-CZ" sz="2200" dirty="0" err="1">
                <a:latin typeface="Arial" panose="020B0604020202020204" pitchFamily="34" charset="0"/>
              </a:rPr>
              <a:t>environment</a:t>
            </a:r>
            <a:r>
              <a:rPr lang="cs-CZ" altLang="cs-CZ" sz="2200" dirty="0">
                <a:latin typeface="Arial" panose="020B0604020202020204" pitchFamily="34" charset="0"/>
              </a:rPr>
              <a:t> </a:t>
            </a:r>
            <a:r>
              <a:rPr lang="cs-CZ" altLang="cs-CZ" sz="2200" dirty="0" err="1">
                <a:latin typeface="Arial" panose="020B0604020202020204" pitchFamily="34" charset="0"/>
              </a:rPr>
              <a:t>differences</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Consumer behavior is influenced by social and cultural factors and shows that the more mature and richer</a:t>
            </a:r>
            <a:r>
              <a:rPr lang="cs-CZ" altLang="cs-CZ" sz="2200" dirty="0">
                <a:latin typeface="Arial" panose="020B0604020202020204" pitchFamily="34" charset="0"/>
              </a:rPr>
              <a:t> society </a:t>
            </a:r>
            <a:r>
              <a:rPr lang="cs-CZ" altLang="cs-CZ" sz="2200" dirty="0" err="1">
                <a:latin typeface="Arial" panose="020B0604020202020204" pitchFamily="34" charset="0"/>
              </a:rPr>
              <a:t>is</a:t>
            </a:r>
            <a:r>
              <a:rPr lang="en-US" altLang="cs-CZ" sz="2200" dirty="0">
                <a:latin typeface="Arial" panose="020B0604020202020204" pitchFamily="34" charset="0"/>
              </a:rPr>
              <a:t>, the more different needs and desires individuals</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Alternate </a:t>
            </a:r>
            <a:r>
              <a:rPr lang="cs-CZ" altLang="cs-CZ" sz="2200" dirty="0" err="1">
                <a:latin typeface="Arial" panose="020B0604020202020204" pitchFamily="34" charset="0"/>
              </a:rPr>
              <a:t>approach</a:t>
            </a:r>
            <a:r>
              <a:rPr lang="en-US" altLang="cs-CZ" sz="2200" dirty="0">
                <a:latin typeface="Arial" panose="020B0604020202020204" pitchFamily="34" charset="0"/>
              </a:rPr>
              <a:t>: </a:t>
            </a:r>
            <a:r>
              <a:rPr lang="en-US" altLang="cs-CZ" sz="2200" dirty="0" err="1">
                <a:latin typeface="Arial" panose="020B0604020202020204" pitchFamily="34" charset="0"/>
              </a:rPr>
              <a:t>Euromarketing</a:t>
            </a:r>
            <a:r>
              <a:rPr lang="en-US" altLang="cs-CZ" sz="2200" dirty="0">
                <a:latin typeface="Arial" panose="020B0604020202020204" pitchFamily="34" charset="0"/>
              </a:rPr>
              <a:t>, Et</a:t>
            </a:r>
            <a:r>
              <a:rPr lang="cs-CZ" altLang="cs-CZ" sz="2200" dirty="0">
                <a:latin typeface="Arial" panose="020B0604020202020204" pitchFamily="34" charset="0"/>
              </a:rPr>
              <a:t>h</a:t>
            </a:r>
            <a:r>
              <a:rPr lang="en-US" altLang="cs-CZ" sz="2200" dirty="0" err="1">
                <a:latin typeface="Arial" panose="020B0604020202020204" pitchFamily="34" charset="0"/>
              </a:rPr>
              <a:t>nomarketing</a:t>
            </a:r>
            <a:r>
              <a:rPr lang="en-US" altLang="cs-CZ" sz="2200" dirty="0">
                <a:latin typeface="Arial" panose="020B0604020202020204" pitchFamily="34" charset="0"/>
              </a:rPr>
              <a:t>, Cross-cultural marketing.</a:t>
            </a:r>
          </a:p>
        </p:txBody>
      </p:sp>
    </p:spTree>
    <p:extLst>
      <p:ext uri="{BB962C8B-B14F-4D97-AF65-F5344CB8AC3E}">
        <p14:creationId xmlns:p14="http://schemas.microsoft.com/office/powerpoint/2010/main" val="2506928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EXAMPLES OF CONCEPT DIFFERENCES 1</a:t>
            </a:r>
          </a:p>
        </p:txBody>
      </p:sp>
      <p:graphicFrame>
        <p:nvGraphicFramePr>
          <p:cNvPr id="2" name="Tabulka 1"/>
          <p:cNvGraphicFramePr>
            <a:graphicFrameLocks noGrp="1"/>
          </p:cNvGraphicFramePr>
          <p:nvPr>
            <p:extLst>
              <p:ext uri="{D42A27DB-BD31-4B8C-83A1-F6EECF244321}">
                <p14:modId xmlns:p14="http://schemas.microsoft.com/office/powerpoint/2010/main" val="1265319779"/>
              </p:ext>
            </p:extLst>
          </p:nvPr>
        </p:nvGraphicFramePr>
        <p:xfrm>
          <a:off x="223840" y="1298574"/>
          <a:ext cx="8459787" cy="5442936"/>
        </p:xfrm>
        <a:graphic>
          <a:graphicData uri="http://schemas.openxmlformats.org/drawingml/2006/table">
            <a:tbl>
              <a:tblPr firstRow="1" bandRow="1">
                <a:tableStyleId>{5C22544A-7EE6-4342-B048-85BDC9FD1C3A}</a:tableStyleId>
              </a:tblPr>
              <a:tblGrid>
                <a:gridCol w="192246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gridCol w="3451227">
                  <a:extLst>
                    <a:ext uri="{9D8B030D-6E8A-4147-A177-3AD203B41FA5}">
                      <a16:colId xmlns:a16="http://schemas.microsoft.com/office/drawing/2014/main" val="20002"/>
                    </a:ext>
                  </a:extLst>
                </a:gridCol>
              </a:tblGrid>
              <a:tr h="428629">
                <a:tc>
                  <a:txBody>
                    <a:bodyPr/>
                    <a:lstStyle/>
                    <a:p>
                      <a:r>
                        <a:rPr lang="en-US" sz="2200" noProof="0" dirty="0">
                          <a:latin typeface="Arial" panose="020B0604020202020204" pitchFamily="34" charset="0"/>
                          <a:cs typeface="Arial" panose="020B0604020202020204" pitchFamily="34" charset="0"/>
                        </a:rPr>
                        <a:t>Factor</a:t>
                      </a:r>
                    </a:p>
                  </a:txBody>
                  <a:tcPr/>
                </a:tc>
                <a:tc>
                  <a:txBody>
                    <a:bodyPr/>
                    <a:lstStyle/>
                    <a:p>
                      <a:r>
                        <a:rPr lang="en-US" sz="2200" noProof="0" dirty="0">
                          <a:latin typeface="Arial" panose="020B0604020202020204" pitchFamily="34" charset="0"/>
                          <a:cs typeface="Arial" panose="020B0604020202020204" pitchFamily="34" charset="0"/>
                        </a:rPr>
                        <a:t>Intercultural</a:t>
                      </a:r>
                    </a:p>
                  </a:txBody>
                  <a:tcPr/>
                </a:tc>
                <a:tc>
                  <a:txBody>
                    <a:bodyPr/>
                    <a:lstStyle/>
                    <a:p>
                      <a:r>
                        <a:rPr lang="en-US" sz="2200" noProof="0" dirty="0">
                          <a:latin typeface="Arial" panose="020B0604020202020204" pitchFamily="34" charset="0"/>
                          <a:cs typeface="Arial" panose="020B0604020202020204" pitchFamily="34" charset="0"/>
                        </a:rPr>
                        <a:t>Global</a:t>
                      </a:r>
                    </a:p>
                  </a:txBody>
                  <a:tcPr/>
                </a:tc>
                <a:extLst>
                  <a:ext uri="{0D108BD9-81ED-4DB2-BD59-A6C34878D82A}">
                    <a16:rowId xmlns:a16="http://schemas.microsoft.com/office/drawing/2014/main" val="10000"/>
                  </a:ext>
                </a:extLst>
              </a:tr>
              <a:tr h="1387187">
                <a:tc>
                  <a:txBody>
                    <a:bodyPr/>
                    <a:lstStyle/>
                    <a:p>
                      <a:r>
                        <a:rPr lang="en-US" sz="2200" noProof="0" dirty="0">
                          <a:latin typeface="Arial" panose="020B0604020202020204" pitchFamily="34" charset="0"/>
                          <a:cs typeface="Arial" panose="020B0604020202020204" pitchFamily="34" charset="0"/>
                        </a:rPr>
                        <a:t>Product</a:t>
                      </a:r>
                      <a:r>
                        <a:rPr lang="en-US" sz="2200" baseline="0" noProof="0" dirty="0">
                          <a:latin typeface="Arial" panose="020B0604020202020204" pitchFamily="34" charset="0"/>
                          <a:cs typeface="Arial" panose="020B0604020202020204" pitchFamily="34" charset="0"/>
                        </a:rPr>
                        <a:t> lifecycle</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a:latin typeface="Arial" panose="020B0604020202020204" pitchFamily="34" charset="0"/>
                          <a:cs typeface="Arial" panose="020B0604020202020204" pitchFamily="34" charset="0"/>
                        </a:rPr>
                        <a:t>Every market has products in different stages of their lifecycle</a:t>
                      </a:r>
                    </a:p>
                  </a:txBody>
                  <a:tcPr/>
                </a:tc>
                <a:tc>
                  <a:txBody>
                    <a:bodyPr/>
                    <a:lstStyle/>
                    <a:p>
                      <a:r>
                        <a:rPr lang="en-US" sz="2200" noProof="0" dirty="0">
                          <a:latin typeface="Arial" panose="020B0604020202020204" pitchFamily="34" charset="0"/>
                          <a:cs typeface="Arial" panose="020B0604020202020204" pitchFamily="34" charset="0"/>
                        </a:rPr>
                        <a:t>Global lifecycle</a:t>
                      </a:r>
                      <a:r>
                        <a:rPr lang="en-US" sz="2200" baseline="0" noProof="0" dirty="0">
                          <a:latin typeface="Arial" panose="020B0604020202020204" pitchFamily="34" charset="0"/>
                          <a:cs typeface="Arial" panose="020B0604020202020204" pitchFamily="34" charset="0"/>
                        </a:rPr>
                        <a:t> – all products are in the same stage at all markets</a:t>
                      </a:r>
                      <a:endParaRPr lang="en-US" sz="22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1067067">
                <a:tc>
                  <a:txBody>
                    <a:bodyPr/>
                    <a:lstStyle/>
                    <a:p>
                      <a:r>
                        <a:rPr lang="en-US" sz="2200" noProof="0" dirty="0">
                          <a:latin typeface="Arial" panose="020B0604020202020204" pitchFamily="34" charset="0"/>
                          <a:cs typeface="Arial" panose="020B0604020202020204" pitchFamily="34" charset="0"/>
                        </a:rPr>
                        <a:t>Product design</a:t>
                      </a:r>
                    </a:p>
                  </a:txBody>
                  <a:tcPr/>
                </a:tc>
                <a:tc>
                  <a:txBody>
                    <a:bodyPr/>
                    <a:lstStyle/>
                    <a:p>
                      <a:r>
                        <a:rPr lang="en-US" sz="2200" noProof="0" dirty="0">
                          <a:latin typeface="Arial" panose="020B0604020202020204" pitchFamily="34" charset="0"/>
                          <a:cs typeface="Arial" panose="020B0604020202020204" pitchFamily="34" charset="0"/>
                        </a:rPr>
                        <a:t>Various</a:t>
                      </a:r>
                      <a:r>
                        <a:rPr lang="en-US" sz="2200" baseline="0" noProof="0" dirty="0">
                          <a:latin typeface="Arial" panose="020B0604020202020204" pitchFamily="34" charset="0"/>
                          <a:cs typeface="Arial" panose="020B0604020202020204" pitchFamily="34" charset="0"/>
                        </a:rPr>
                        <a:t> adaptations of the product for different markets</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a:latin typeface="Arial" panose="020B0604020202020204" pitchFamily="34" charset="0"/>
                          <a:cs typeface="Arial" panose="020B0604020202020204" pitchFamily="34" charset="0"/>
                        </a:rPr>
                        <a:t>Products are developed for global taste.</a:t>
                      </a:r>
                    </a:p>
                  </a:txBody>
                  <a:tcPr/>
                </a:tc>
                <a:extLst>
                  <a:ext uri="{0D108BD9-81ED-4DB2-BD59-A6C34878D82A}">
                    <a16:rowId xmlns:a16="http://schemas.microsoft.com/office/drawing/2014/main" val="10002"/>
                  </a:ext>
                </a:extLst>
              </a:tr>
              <a:tr h="428629">
                <a:tc>
                  <a:txBody>
                    <a:bodyPr/>
                    <a:lstStyle/>
                    <a:p>
                      <a:r>
                        <a:rPr lang="en-US" sz="2200" noProof="0" dirty="0">
                          <a:latin typeface="Arial" panose="020B0604020202020204" pitchFamily="34" charset="0"/>
                          <a:cs typeface="Arial" panose="020B0604020202020204" pitchFamily="34" charset="0"/>
                        </a:rPr>
                        <a:t>Market segmentation</a:t>
                      </a:r>
                    </a:p>
                  </a:txBody>
                  <a:tcPr/>
                </a:tc>
                <a:tc>
                  <a:txBody>
                    <a:bodyPr/>
                    <a:lstStyle/>
                    <a:p>
                      <a:r>
                        <a:rPr lang="en-US" sz="2200" noProof="0" dirty="0">
                          <a:latin typeface="Arial" panose="020B0604020202020204" pitchFamily="34" charset="0"/>
                          <a:cs typeface="Arial" panose="020B0604020202020204" pitchFamily="34" charset="0"/>
                        </a:rPr>
                        <a:t>Different segments with different characteristics – products are adapted to them.</a:t>
                      </a:r>
                    </a:p>
                  </a:txBody>
                  <a:tcPr/>
                </a:tc>
                <a:tc>
                  <a:txBody>
                    <a:bodyPr/>
                    <a:lstStyle/>
                    <a:p>
                      <a:r>
                        <a:rPr lang="en-US" sz="2200" noProof="0" dirty="0">
                          <a:latin typeface="Arial" panose="020B0604020202020204" pitchFamily="34" charset="0"/>
                          <a:cs typeface="Arial" panose="020B0604020202020204" pitchFamily="34" charset="0"/>
                        </a:rPr>
                        <a:t>Segments have similarities,</a:t>
                      </a:r>
                      <a:r>
                        <a:rPr lang="en-US" sz="2200" baseline="0" noProof="0" dirty="0">
                          <a:latin typeface="Arial" panose="020B0604020202020204" pitchFamily="34" charset="0"/>
                          <a:cs typeface="Arial" panose="020B0604020202020204" pitchFamily="34" charset="0"/>
                        </a:rPr>
                        <a:t> company recognizes only very few and pushes global ones onto every consumer.</a:t>
                      </a:r>
                      <a:endParaRPr lang="en-US" sz="22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28629">
                <a:tc>
                  <a:txBody>
                    <a:bodyPr/>
                    <a:lstStyle/>
                    <a:p>
                      <a:r>
                        <a:rPr lang="cs-CZ" sz="2200" noProof="0" dirty="0">
                          <a:latin typeface="Arial" panose="020B0604020202020204" pitchFamily="34" charset="0"/>
                          <a:cs typeface="Arial" panose="020B0604020202020204" pitchFamily="34" charset="0"/>
                        </a:rPr>
                        <a:t>C</a:t>
                      </a:r>
                      <a:r>
                        <a:rPr lang="en-US" sz="2200" noProof="0" dirty="0" err="1">
                          <a:latin typeface="Arial" panose="020B0604020202020204" pitchFamily="34" charset="0"/>
                          <a:cs typeface="Arial" panose="020B0604020202020204" pitchFamily="34" charset="0"/>
                        </a:rPr>
                        <a:t>ompetition</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a:latin typeface="Arial" panose="020B0604020202020204" pitchFamily="34" charset="0"/>
                          <a:cs typeface="Arial" panose="020B0604020202020204" pitchFamily="34" charset="0"/>
                        </a:rPr>
                        <a:t>Competition is different in each country.</a:t>
                      </a:r>
                    </a:p>
                  </a:txBody>
                  <a:tcPr/>
                </a:tc>
                <a:tc>
                  <a:txBody>
                    <a:bodyPr/>
                    <a:lstStyle/>
                    <a:p>
                      <a:r>
                        <a:rPr lang="en-US" sz="2200" noProof="0" dirty="0">
                          <a:latin typeface="Arial" panose="020B0604020202020204" pitchFamily="34" charset="0"/>
                          <a:cs typeface="Arial" panose="020B0604020202020204" pitchFamily="34" charset="0"/>
                        </a:rPr>
                        <a:t>Competition is the same everywhere.</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9014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EXAMPLES OF CONCEPT DIFFERENCES 2</a:t>
            </a:r>
          </a:p>
        </p:txBody>
      </p:sp>
      <p:graphicFrame>
        <p:nvGraphicFramePr>
          <p:cNvPr id="2" name="Tabulka 1"/>
          <p:cNvGraphicFramePr>
            <a:graphicFrameLocks noGrp="1"/>
          </p:cNvGraphicFramePr>
          <p:nvPr>
            <p:extLst>
              <p:ext uri="{D42A27DB-BD31-4B8C-83A1-F6EECF244321}">
                <p14:modId xmlns:p14="http://schemas.microsoft.com/office/powerpoint/2010/main" val="2114192375"/>
              </p:ext>
            </p:extLst>
          </p:nvPr>
        </p:nvGraphicFramePr>
        <p:xfrm>
          <a:off x="223840" y="1298574"/>
          <a:ext cx="8459787" cy="4484378"/>
        </p:xfrm>
        <a:graphic>
          <a:graphicData uri="http://schemas.openxmlformats.org/drawingml/2006/table">
            <a:tbl>
              <a:tblPr firstRow="1" bandRow="1">
                <a:tableStyleId>{5C22544A-7EE6-4342-B048-85BDC9FD1C3A}</a:tableStyleId>
              </a:tblPr>
              <a:tblGrid>
                <a:gridCol w="192246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gridCol w="3451227">
                  <a:extLst>
                    <a:ext uri="{9D8B030D-6E8A-4147-A177-3AD203B41FA5}">
                      <a16:colId xmlns:a16="http://schemas.microsoft.com/office/drawing/2014/main" val="20002"/>
                    </a:ext>
                  </a:extLst>
                </a:gridCol>
              </a:tblGrid>
              <a:tr h="428629">
                <a:tc>
                  <a:txBody>
                    <a:bodyPr/>
                    <a:lstStyle/>
                    <a:p>
                      <a:r>
                        <a:rPr lang="en-US" sz="2200" noProof="0" dirty="0">
                          <a:latin typeface="Arial" panose="020B0604020202020204" pitchFamily="34" charset="0"/>
                          <a:cs typeface="Arial" panose="020B0604020202020204" pitchFamily="34" charset="0"/>
                        </a:rPr>
                        <a:t>Factor</a:t>
                      </a:r>
                    </a:p>
                  </a:txBody>
                  <a:tcPr/>
                </a:tc>
                <a:tc>
                  <a:txBody>
                    <a:bodyPr/>
                    <a:lstStyle/>
                    <a:p>
                      <a:r>
                        <a:rPr lang="en-US" sz="2200" noProof="0" dirty="0">
                          <a:latin typeface="Arial" panose="020B0604020202020204" pitchFamily="34" charset="0"/>
                          <a:cs typeface="Arial" panose="020B0604020202020204" pitchFamily="34" charset="0"/>
                        </a:rPr>
                        <a:t>Intercultural</a:t>
                      </a:r>
                    </a:p>
                  </a:txBody>
                  <a:tcPr/>
                </a:tc>
                <a:tc>
                  <a:txBody>
                    <a:bodyPr/>
                    <a:lstStyle/>
                    <a:p>
                      <a:r>
                        <a:rPr lang="en-US" sz="2200" noProof="0" dirty="0">
                          <a:latin typeface="Arial" panose="020B0604020202020204" pitchFamily="34" charset="0"/>
                          <a:cs typeface="Arial" panose="020B0604020202020204" pitchFamily="34" charset="0"/>
                        </a:rPr>
                        <a:t>Global</a:t>
                      </a:r>
                    </a:p>
                  </a:txBody>
                  <a:tcPr/>
                </a:tc>
                <a:extLst>
                  <a:ext uri="{0D108BD9-81ED-4DB2-BD59-A6C34878D82A}">
                    <a16:rowId xmlns:a16="http://schemas.microsoft.com/office/drawing/2014/main" val="10000"/>
                  </a:ext>
                </a:extLst>
              </a:tr>
              <a:tr h="1387187">
                <a:tc>
                  <a:txBody>
                    <a:bodyPr/>
                    <a:lstStyle/>
                    <a:p>
                      <a:r>
                        <a:rPr lang="en-US" sz="2200" noProof="0" dirty="0">
                          <a:latin typeface="Arial" panose="020B0604020202020204" pitchFamily="34" charset="0"/>
                          <a:cs typeface="Arial" panose="020B0604020202020204" pitchFamily="34" charset="0"/>
                        </a:rPr>
                        <a:t>Production</a:t>
                      </a:r>
                    </a:p>
                  </a:txBody>
                  <a:tcPr/>
                </a:tc>
                <a:tc>
                  <a:txBody>
                    <a:bodyPr/>
                    <a:lstStyle/>
                    <a:p>
                      <a:r>
                        <a:rPr lang="en-US" sz="2200" noProof="0" dirty="0">
                          <a:latin typeface="Arial" panose="020B0604020202020204" pitchFamily="34" charset="0"/>
                          <a:cs typeface="Arial" panose="020B0604020202020204" pitchFamily="34" charset="0"/>
                        </a:rPr>
                        <a:t>Standardization is limited</a:t>
                      </a:r>
                      <a:r>
                        <a:rPr lang="en-US" sz="2200" baseline="0" noProof="0" dirty="0">
                          <a:latin typeface="Arial" panose="020B0604020202020204" pitchFamily="34" charset="0"/>
                          <a:cs typeface="Arial" panose="020B0604020202020204" pitchFamily="34" charset="0"/>
                        </a:rPr>
                        <a:t> due to the need to adapt according to demand in each market.</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a:latin typeface="Arial" panose="020B0604020202020204" pitchFamily="34" charset="0"/>
                          <a:cs typeface="Arial" panose="020B0604020202020204" pitchFamily="34" charset="0"/>
                        </a:rPr>
                        <a:t>Globally standardized production. </a:t>
                      </a:r>
                    </a:p>
                  </a:txBody>
                  <a:tcPr/>
                </a:tc>
                <a:extLst>
                  <a:ext uri="{0D108BD9-81ED-4DB2-BD59-A6C34878D82A}">
                    <a16:rowId xmlns:a16="http://schemas.microsoft.com/office/drawing/2014/main" val="10001"/>
                  </a:ext>
                </a:extLst>
              </a:tr>
              <a:tr h="1067067">
                <a:tc>
                  <a:txBody>
                    <a:bodyPr/>
                    <a:lstStyle/>
                    <a:p>
                      <a:r>
                        <a:rPr lang="en-US" sz="2200" noProof="0" dirty="0">
                          <a:latin typeface="Arial" panose="020B0604020202020204" pitchFamily="34" charset="0"/>
                          <a:cs typeface="Arial" panose="020B0604020202020204" pitchFamily="34" charset="0"/>
                        </a:rPr>
                        <a:t>Consumer</a:t>
                      </a:r>
                    </a:p>
                  </a:txBody>
                  <a:tcPr/>
                </a:tc>
                <a:tc>
                  <a:txBody>
                    <a:bodyPr/>
                    <a:lstStyle/>
                    <a:p>
                      <a:r>
                        <a:rPr lang="en-US" sz="2200" noProof="0" dirty="0">
                          <a:latin typeface="Arial" panose="020B0604020202020204" pitchFamily="34" charset="0"/>
                          <a:cs typeface="Arial" panose="020B0604020202020204" pitchFamily="34" charset="0"/>
                        </a:rPr>
                        <a:t>Preferences are what distinguishes different markets.</a:t>
                      </a:r>
                    </a:p>
                  </a:txBody>
                  <a:tcPr/>
                </a:tc>
                <a:tc>
                  <a:txBody>
                    <a:bodyPr/>
                    <a:lstStyle/>
                    <a:p>
                      <a:r>
                        <a:rPr lang="en-US" sz="2200" noProof="0" dirty="0">
                          <a:latin typeface="Arial" panose="020B0604020202020204" pitchFamily="34" charset="0"/>
                          <a:cs typeface="Arial" panose="020B0604020202020204" pitchFamily="34" charset="0"/>
                        </a:rPr>
                        <a:t>Global approximation of needs and wishes.</a:t>
                      </a:r>
                    </a:p>
                  </a:txBody>
                  <a:tcPr/>
                </a:tc>
                <a:extLst>
                  <a:ext uri="{0D108BD9-81ED-4DB2-BD59-A6C34878D82A}">
                    <a16:rowId xmlns:a16="http://schemas.microsoft.com/office/drawing/2014/main" val="10002"/>
                  </a:ext>
                </a:extLst>
              </a:tr>
              <a:tr h="428629">
                <a:tc>
                  <a:txBody>
                    <a:bodyPr/>
                    <a:lstStyle/>
                    <a:p>
                      <a:r>
                        <a:rPr lang="en-US" sz="2200" noProof="0" dirty="0">
                          <a:latin typeface="Arial" panose="020B0604020202020204" pitchFamily="34" charset="0"/>
                          <a:cs typeface="Arial" panose="020B0604020202020204" pitchFamily="34" charset="0"/>
                        </a:rPr>
                        <a:t>Product</a:t>
                      </a:r>
                    </a:p>
                  </a:txBody>
                  <a:tcPr/>
                </a:tc>
                <a:tc>
                  <a:txBody>
                    <a:bodyPr/>
                    <a:lstStyle/>
                    <a:p>
                      <a:r>
                        <a:rPr lang="en-US" sz="2200" noProof="0" dirty="0">
                          <a:latin typeface="Arial" panose="020B0604020202020204" pitchFamily="34" charset="0"/>
                          <a:cs typeface="Arial" panose="020B0604020202020204" pitchFamily="34" charset="0"/>
                        </a:rPr>
                        <a:t>Different based on its characteristics.</a:t>
                      </a:r>
                    </a:p>
                  </a:txBody>
                  <a:tcPr/>
                </a:tc>
                <a:tc>
                  <a:txBody>
                    <a:bodyPr/>
                    <a:lstStyle/>
                    <a:p>
                      <a:r>
                        <a:rPr lang="en-US" sz="2200" noProof="0" dirty="0">
                          <a:latin typeface="Arial" panose="020B0604020202020204" pitchFamily="34" charset="0"/>
                          <a:cs typeface="Arial" panose="020B0604020202020204" pitchFamily="34" charset="0"/>
                        </a:rPr>
                        <a:t>The same, but</a:t>
                      </a:r>
                      <a:r>
                        <a:rPr lang="en-US" sz="2200" baseline="0" noProof="0" dirty="0">
                          <a:latin typeface="Arial" panose="020B0604020202020204" pitchFamily="34" charset="0"/>
                          <a:cs typeface="Arial" panose="020B0604020202020204" pitchFamily="34" charset="0"/>
                        </a:rPr>
                        <a:t> may be sold differently.</a:t>
                      </a:r>
                      <a:endParaRPr lang="en-US" sz="22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428629">
                <a:tc>
                  <a:txBody>
                    <a:bodyPr/>
                    <a:lstStyle/>
                    <a:p>
                      <a:r>
                        <a:rPr lang="en-US" sz="2200" noProof="0" dirty="0">
                          <a:latin typeface="Arial" panose="020B0604020202020204" pitchFamily="34" charset="0"/>
                          <a:cs typeface="Arial" panose="020B0604020202020204" pitchFamily="34" charset="0"/>
                        </a:rPr>
                        <a:t>Price</a:t>
                      </a:r>
                    </a:p>
                  </a:txBody>
                  <a:tcPr/>
                </a:tc>
                <a:tc>
                  <a:txBody>
                    <a:bodyPr/>
                    <a:lstStyle/>
                    <a:p>
                      <a:r>
                        <a:rPr lang="en-US" sz="2200" noProof="0" dirty="0">
                          <a:latin typeface="Arial" panose="020B0604020202020204" pitchFamily="34" charset="0"/>
                          <a:cs typeface="Arial" panose="020B0604020202020204" pitchFamily="34" charset="0"/>
                        </a:rPr>
                        <a:t>Higher.</a:t>
                      </a:r>
                    </a:p>
                  </a:txBody>
                  <a:tcPr/>
                </a:tc>
                <a:tc>
                  <a:txBody>
                    <a:bodyPr/>
                    <a:lstStyle/>
                    <a:p>
                      <a:r>
                        <a:rPr lang="en-US" sz="2200" noProof="0" dirty="0">
                          <a:latin typeface="Arial" panose="020B0604020202020204" pitchFamily="34" charset="0"/>
                          <a:cs typeface="Arial" panose="020B0604020202020204" pitchFamily="34" charset="0"/>
                        </a:rPr>
                        <a:t>Same</a:t>
                      </a:r>
                      <a:r>
                        <a:rPr lang="en-US" sz="2200" baseline="0" noProof="0" dirty="0">
                          <a:latin typeface="Arial" panose="020B0604020202020204" pitchFamily="34" charset="0"/>
                          <a:cs typeface="Arial" panose="020B0604020202020204" pitchFamily="34" charset="0"/>
                        </a:rPr>
                        <a:t> everywhere.</a:t>
                      </a:r>
                      <a:endParaRPr lang="en-US" sz="22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84328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3. THE MOST IMPORTANT MOTIVES TO ENTER FOREIGN MARKETS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Active</a:t>
            </a:r>
            <a:r>
              <a:rPr lang="en-US" altLang="cs-CZ" sz="2200" dirty="0">
                <a:latin typeface="Arial" panose="020B0604020202020204" pitchFamily="34" charset="0"/>
              </a:rPr>
              <a:t>: favorable economic conditions abroad, unique products, expanding market share, improve trade and political climate, currency devaluation, a new demand for goods, economies of scale, creating the image of international </a:t>
            </a:r>
            <a:r>
              <a:rPr lang="en-US" altLang="cs-CZ" sz="2200" dirty="0" err="1">
                <a:latin typeface="Arial" panose="020B0604020202020204" pitchFamily="34" charset="0"/>
              </a:rPr>
              <a:t>compan</a:t>
            </a:r>
            <a:r>
              <a:rPr lang="cs-CZ" altLang="cs-CZ" sz="2200" dirty="0">
                <a:latin typeface="Arial" panose="020B0604020202020204" pitchFamily="34" charset="0"/>
              </a:rPr>
              <a:t>y</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Passive</a:t>
            </a:r>
            <a:r>
              <a:rPr lang="en-US" altLang="cs-CZ" sz="2200" dirty="0">
                <a:latin typeface="Arial" panose="020B0604020202020204" pitchFamily="34" charset="0"/>
              </a:rPr>
              <a:t>: competitive pressures (</a:t>
            </a:r>
            <a:r>
              <a:rPr lang="cs-CZ" altLang="cs-CZ" sz="2200" dirty="0" err="1">
                <a:latin typeface="Arial" panose="020B0604020202020204" pitchFamily="34" charset="0"/>
              </a:rPr>
              <a:t>competition</a:t>
            </a:r>
            <a:r>
              <a:rPr lang="cs-CZ" altLang="cs-CZ" sz="2200" dirty="0">
                <a:latin typeface="Arial" panose="020B0604020202020204" pitchFamily="34" charset="0"/>
              </a:rPr>
              <a:t> </a:t>
            </a:r>
            <a:r>
              <a:rPr lang="cs-CZ" altLang="cs-CZ" sz="2200" dirty="0" err="1">
                <a:latin typeface="Arial" panose="020B0604020202020204" pitchFamily="34" charset="0"/>
              </a:rPr>
              <a:t>entering</a:t>
            </a:r>
            <a:r>
              <a:rPr lang="cs-CZ" altLang="cs-CZ" sz="2200" dirty="0">
                <a:latin typeface="Arial" panose="020B0604020202020204" pitchFamily="34" charset="0"/>
              </a:rPr>
              <a:t> </a:t>
            </a:r>
            <a:r>
              <a:rPr lang="en-US" altLang="cs-CZ" sz="2200" dirty="0">
                <a:latin typeface="Arial" panose="020B0604020202020204" pitchFamily="34" charset="0"/>
              </a:rPr>
              <a:t>domestic market), utilization of production capacity, declining home sales and profits (restrictive measures, worsening business and political climate), reducing the risk of overproduction, proximity to customers, saturated domestic markets.</a:t>
            </a:r>
          </a:p>
        </p:txBody>
      </p:sp>
    </p:spTree>
    <p:extLst>
      <p:ext uri="{BB962C8B-B14F-4D97-AF65-F5344CB8AC3E}">
        <p14:creationId xmlns:p14="http://schemas.microsoft.com/office/powerpoint/2010/main" val="14643876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REASONS AND FACTORS FOR INTERNATIONAL MARKET ENTRY</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defRPr/>
            </a:pPr>
            <a:r>
              <a:rPr lang="en-US" altLang="cs-CZ" sz="2200" dirty="0">
                <a:latin typeface="Arial" panose="020B0604020202020204" pitchFamily="34" charset="0"/>
              </a:rPr>
              <a:t>Reasons for companies entering international markets can also be generalized into the following categories:</a:t>
            </a:r>
            <a:endParaRPr lang="cs-CZ" altLang="cs-CZ" sz="2200" dirty="0">
              <a:latin typeface="Arial" panose="020B0604020202020204" pitchFamily="34" charset="0"/>
            </a:endParaRPr>
          </a:p>
          <a:p>
            <a:pPr marL="457200" indent="-457200" eaLnBrk="1" hangingPunct="1">
              <a:spcBef>
                <a:spcPct val="0"/>
              </a:spcBef>
              <a:defRPr/>
            </a:pPr>
            <a:endParaRPr lang="en-US" altLang="cs-CZ" sz="2200" dirty="0">
              <a:latin typeface="Arial" panose="020B0604020202020204" pitchFamily="34" charset="0"/>
            </a:endParaRPr>
          </a:p>
          <a:p>
            <a:pPr marL="457200" indent="-457200" eaLnBrk="1" hangingPunct="1">
              <a:spcBef>
                <a:spcPct val="0"/>
              </a:spcBef>
              <a:buFont typeface="+mj-lt"/>
              <a:buAutoNum type="arabicPeriod"/>
              <a:defRPr/>
            </a:pPr>
            <a:r>
              <a:rPr lang="en-US" altLang="cs-CZ" sz="2200" dirty="0">
                <a:latin typeface="Arial" panose="020B0604020202020204" pitchFamily="34" charset="0"/>
              </a:rPr>
              <a:t>increasing the sales and everything connected with it,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getting</a:t>
            </a:r>
            <a:r>
              <a:rPr lang="cs-CZ" altLang="cs-CZ" sz="2200" dirty="0">
                <a:latin typeface="Arial" panose="020B0604020202020204" pitchFamily="34" charset="0"/>
              </a:rPr>
              <a:t> </a:t>
            </a:r>
            <a:r>
              <a:rPr lang="cs-CZ" altLang="cs-CZ" sz="2200" dirty="0" err="1">
                <a:latin typeface="Arial" panose="020B0604020202020204" pitchFamily="34" charset="0"/>
              </a:rPr>
              <a:t>resources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457200" indent="-457200" eaLnBrk="1" hangingPunct="1">
              <a:spcBef>
                <a:spcPct val="0"/>
              </a:spcBef>
              <a:buFont typeface="+mj-lt"/>
              <a:buAutoNum type="arabicPeriod"/>
              <a:defRPr/>
            </a:pPr>
            <a:r>
              <a:rPr lang="en-US" altLang="cs-CZ" sz="2200" dirty="0">
                <a:latin typeface="Arial" panose="020B0604020202020204" pitchFamily="34" charset="0"/>
              </a:rPr>
              <a:t>diversification of suppliers and customers,</a:t>
            </a:r>
          </a:p>
          <a:p>
            <a:pPr marL="457200" indent="-457200" eaLnBrk="1" hangingPunct="1">
              <a:spcBef>
                <a:spcPct val="0"/>
              </a:spcBef>
              <a:buFont typeface="+mj-lt"/>
              <a:buAutoNum type="arabicPeriod"/>
              <a:defRPr/>
            </a:pPr>
            <a:r>
              <a:rPr lang="en-US" altLang="cs-CZ" sz="2200" dirty="0">
                <a:latin typeface="Arial" panose="020B0604020202020204" pitchFamily="34" charset="0"/>
              </a:rPr>
              <a:t>minimize the </a:t>
            </a:r>
            <a:r>
              <a:rPr lang="cs-CZ" altLang="cs-CZ" sz="2200" dirty="0" err="1">
                <a:latin typeface="Arial" panose="020B0604020202020204" pitchFamily="34" charset="0"/>
              </a:rPr>
              <a:t>competitors</a:t>
            </a:r>
            <a:r>
              <a:rPr lang="cs-CZ" altLang="cs-CZ" sz="2200" dirty="0">
                <a:latin typeface="Arial" panose="020B0604020202020204" pitchFamily="34" charset="0"/>
              </a:rPr>
              <a:t> </a:t>
            </a:r>
            <a:r>
              <a:rPr lang="en-US" altLang="cs-CZ" sz="2200" dirty="0">
                <a:latin typeface="Arial" panose="020B0604020202020204" pitchFamily="34" charset="0"/>
              </a:rPr>
              <a:t>risks.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934897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TEACHER INTRODUCTION</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11</a:t>
            </a:r>
            <a:r>
              <a:rPr lang="en-US" altLang="cs-CZ" sz="2200" dirty="0" err="1">
                <a:latin typeface="Arial" panose="020B0604020202020204" pitchFamily="34" charset="0"/>
              </a:rPr>
              <a:t>th</a:t>
            </a:r>
            <a:r>
              <a:rPr lang="en-US" altLang="cs-CZ" sz="2200" dirty="0">
                <a:latin typeface="Arial" panose="020B0604020202020204" pitchFamily="34" charset="0"/>
              </a:rPr>
              <a:t> year lecturing at this faculty</a:t>
            </a:r>
            <a:r>
              <a:rPr lang="cs-CZ" altLang="cs-CZ" sz="2200" dirty="0">
                <a:latin typeface="Arial" panose="020B0604020202020204" pitchFamily="34" charset="0"/>
              </a:rPr>
              <a:t> – </a:t>
            </a:r>
            <a:r>
              <a:rPr lang="en-US" altLang="cs-CZ" sz="2200" dirty="0">
                <a:latin typeface="Arial" panose="020B0604020202020204" pitchFamily="34" charset="0"/>
              </a:rPr>
              <a:t>teaching marketing </a:t>
            </a:r>
            <a:r>
              <a:rPr lang="cs-CZ" altLang="cs-CZ" sz="2200" dirty="0" err="1">
                <a:latin typeface="Arial" panose="020B0604020202020204" pitchFamily="34" charset="0"/>
              </a:rPr>
              <a:t>courses</a:t>
            </a:r>
            <a:r>
              <a:rPr lang="en-US" altLang="cs-CZ" sz="2200" dirty="0">
                <a:latin typeface="Arial" panose="020B0604020202020204" pitchFamily="34" charset="0"/>
              </a:rPr>
              <a:t>, such as International Marketing, Marketing Research, Marketing Communication.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Worked as consultant in several small and medium companies</a:t>
            </a:r>
            <a:r>
              <a:rPr lang="cs-CZ" altLang="cs-CZ" sz="2200" dirty="0">
                <a:latin typeface="Arial" panose="020B0604020202020204" pitchFamily="34" charset="0"/>
              </a:rPr>
              <a:t>, </a:t>
            </a:r>
            <a:r>
              <a:rPr lang="en-US" altLang="cs-CZ" sz="2200" dirty="0">
                <a:latin typeface="Arial" panose="020B0604020202020204" pitchFamily="34" charset="0"/>
              </a:rPr>
              <a:t>did communication campaigns for municipalities</a:t>
            </a:r>
            <a:r>
              <a:rPr lang="cs-CZ" altLang="cs-CZ" sz="2200" dirty="0">
                <a:latin typeface="Arial" panose="020B0604020202020204" pitchFamily="34" charset="0"/>
              </a:rPr>
              <a:t>, festival.</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Many EU projects, teaching at universities in Glasgow, Nicosia, </a:t>
            </a:r>
            <a:r>
              <a:rPr lang="en-US" altLang="cs-CZ" sz="2200" dirty="0" err="1">
                <a:latin typeface="Arial" panose="020B0604020202020204" pitchFamily="34" charset="0"/>
              </a:rPr>
              <a:t>Joenssu</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COURSE REQUIREMENTS</a:t>
            </a:r>
          </a:p>
        </p:txBody>
      </p:sp>
      <p:sp>
        <p:nvSpPr>
          <p:cNvPr id="3079" name="TextovéPole 10"/>
          <p:cNvSpPr txBox="1">
            <a:spLocks noChangeArrowheads="1"/>
          </p:cNvSpPr>
          <p:nvPr/>
        </p:nvSpPr>
        <p:spPr bwMode="auto">
          <a:xfrm>
            <a:off x="465138" y="143827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Attendance in seminars 50 %.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Seminar</a:t>
            </a:r>
            <a:r>
              <a:rPr lang="cs-CZ" altLang="cs-CZ" sz="2200" dirty="0">
                <a:latin typeface="Arial" panose="020B0604020202020204" pitchFamily="34" charset="0"/>
              </a:rPr>
              <a:t> </a:t>
            </a:r>
            <a:r>
              <a:rPr lang="cs-CZ" altLang="cs-CZ" sz="2200" dirty="0" err="1">
                <a:latin typeface="Arial" panose="020B0604020202020204" pitchFamily="34" charset="0"/>
              </a:rPr>
              <a:t>paper</a:t>
            </a:r>
            <a:r>
              <a:rPr lang="cs-CZ" altLang="cs-CZ" sz="2200" dirty="0">
                <a:latin typeface="Arial" panose="020B0604020202020204" pitchFamily="34" charset="0"/>
              </a:rPr>
              <a:t> + </a:t>
            </a:r>
            <a:r>
              <a:rPr lang="cs-CZ" altLang="cs-CZ" sz="2200" dirty="0" err="1">
                <a:latin typeface="Arial" panose="020B0604020202020204" pitchFamily="34" charset="0"/>
              </a:rPr>
              <a:t>presentation</a:t>
            </a:r>
            <a:r>
              <a:rPr lang="cs-CZ" altLang="cs-CZ" sz="2200" dirty="0">
                <a:latin typeface="Arial" panose="020B0604020202020204" pitchFamily="34" charset="0"/>
              </a:rPr>
              <a:t> in </a:t>
            </a:r>
            <a:r>
              <a:rPr lang="cs-CZ" altLang="cs-CZ" sz="2200" dirty="0" err="1">
                <a:latin typeface="Arial" panose="020B0604020202020204" pitchFamily="34" charset="0"/>
              </a:rPr>
              <a:t>seminars</a:t>
            </a:r>
            <a:r>
              <a:rPr lang="cs-CZ" altLang="cs-CZ" sz="2200" dirty="0">
                <a:latin typeface="Arial" panose="020B0604020202020204" pitchFamily="34" charset="0"/>
              </a:rPr>
              <a:t> – maximum 15 </a:t>
            </a:r>
            <a:r>
              <a:rPr lang="cs-CZ" altLang="cs-CZ" sz="2200" dirty="0" err="1">
                <a:latin typeface="Arial" panose="020B0604020202020204" pitchFamily="34" charset="0"/>
              </a:rPr>
              <a:t>points</a:t>
            </a:r>
            <a:r>
              <a:rPr lang="en-US"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Final written exam – </a:t>
            </a:r>
            <a:r>
              <a:rPr lang="cs-CZ" altLang="cs-CZ" sz="2200" dirty="0">
                <a:latin typeface="Arial" panose="020B0604020202020204" pitchFamily="34" charset="0"/>
              </a:rPr>
              <a:t>May - August</a:t>
            </a:r>
            <a:r>
              <a:rPr lang="en-US" altLang="cs-CZ" sz="2200" dirty="0">
                <a:latin typeface="Arial" panose="020B0604020202020204" pitchFamily="34" charset="0"/>
              </a:rPr>
              <a:t>, maximum is 40 points.</a:t>
            </a:r>
          </a:p>
        </p:txBody>
      </p:sp>
      <p:pic>
        <p:nvPicPr>
          <p:cNvPr id="5" name="Obrázek 4"/>
          <p:cNvPicPr>
            <a:picLocks noChangeAspect="1"/>
          </p:cNvPicPr>
          <p:nvPr/>
        </p:nvPicPr>
        <p:blipFill>
          <a:blip r:embed="rId2"/>
          <a:stretch>
            <a:fillRect/>
          </a:stretch>
        </p:blipFill>
        <p:spPr>
          <a:xfrm>
            <a:off x="2854906" y="3802866"/>
            <a:ext cx="3426249" cy="2743438"/>
          </a:xfrm>
          <a:prstGeom prst="rect">
            <a:avLst/>
          </a:prstGeom>
        </p:spPr>
      </p:pic>
    </p:spTree>
    <p:extLst>
      <p:ext uri="{BB962C8B-B14F-4D97-AF65-F5344CB8AC3E}">
        <p14:creationId xmlns:p14="http://schemas.microsoft.com/office/powerpoint/2010/main" val="3305903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SEMINAR PAPER 1</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Describe</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international</a:t>
            </a:r>
            <a:r>
              <a:rPr lang="cs-CZ" altLang="cs-CZ" sz="2200" dirty="0">
                <a:latin typeface="Arial" panose="020B0604020202020204" pitchFamily="34" charset="0"/>
              </a:rPr>
              <a:t> marketing of a </a:t>
            </a:r>
            <a:r>
              <a:rPr lang="cs-CZ" altLang="cs-CZ" sz="2200" dirty="0" err="1">
                <a:latin typeface="Arial" panose="020B0604020202020204" pitchFamily="34" charset="0"/>
              </a:rPr>
              <a:t>chosen</a:t>
            </a:r>
            <a:r>
              <a:rPr lang="cs-CZ" altLang="cs-CZ" sz="2200" dirty="0">
                <a:latin typeface="Arial" panose="020B0604020202020204" pitchFamily="34" charset="0"/>
              </a:rPr>
              <a:t> </a:t>
            </a:r>
            <a:r>
              <a:rPr lang="cs-CZ" altLang="cs-CZ" sz="2200" dirty="0" err="1">
                <a:latin typeface="Arial" panose="020B0604020202020204" pitchFamily="34" charset="0"/>
              </a:rPr>
              <a:t>company</a:t>
            </a:r>
            <a:r>
              <a:rPr lang="cs-CZ" altLang="cs-CZ" sz="2200" dirty="0">
                <a:latin typeface="Arial" panose="020B0604020202020204" pitchFamily="34" charset="0"/>
              </a:rPr>
              <a:t>.</a:t>
            </a:r>
          </a:p>
          <a:p>
            <a:pPr marL="285750" indent="-285750" eaLnBrk="1" hangingPunct="1">
              <a:spcBef>
                <a:spcPct val="0"/>
              </a:spcBef>
              <a:defRPr/>
            </a:pPr>
            <a:r>
              <a:rPr lang="en-US" altLang="cs-CZ" sz="2200" b="1" dirty="0">
                <a:latin typeface="Arial" panose="020B0604020202020204" pitchFamily="34" charset="0"/>
              </a:rPr>
              <a:t>The aim of the seminar</a:t>
            </a:r>
            <a:r>
              <a:rPr lang="cs-CZ" altLang="cs-CZ" sz="2200" b="1" dirty="0">
                <a:latin typeface="Arial" panose="020B0604020202020204" pitchFamily="34" charset="0"/>
              </a:rPr>
              <a:t> </a:t>
            </a:r>
            <a:r>
              <a:rPr lang="cs-CZ" altLang="cs-CZ" sz="2200" b="1" dirty="0" err="1">
                <a:latin typeface="Arial" panose="020B0604020202020204" pitchFamily="34" charset="0"/>
              </a:rPr>
              <a:t>paper</a:t>
            </a:r>
            <a:r>
              <a:rPr lang="en-US" altLang="cs-CZ" sz="2200" b="1" dirty="0">
                <a:latin typeface="Arial" panose="020B0604020202020204" pitchFamily="34" charset="0"/>
              </a:rPr>
              <a:t> is to describe the differences in the functioning of the selected company in different markets</a:t>
            </a:r>
            <a:r>
              <a:rPr lang="en-US" altLang="cs-CZ" sz="2200" dirty="0">
                <a:latin typeface="Arial" panose="020B0604020202020204" pitchFamily="34" charset="0"/>
              </a:rPr>
              <a:t>!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Each chapter </a:t>
            </a:r>
            <a:r>
              <a:rPr lang="cs-CZ" altLang="cs-CZ" sz="2200" dirty="0" err="1">
                <a:latin typeface="Arial" panose="020B0604020202020204" pitchFamily="34" charset="0"/>
              </a:rPr>
              <a:t>should</a:t>
            </a:r>
            <a:r>
              <a:rPr lang="cs-CZ" altLang="cs-CZ" sz="2200" dirty="0">
                <a:latin typeface="Arial" panose="020B0604020202020204" pitchFamily="34" charset="0"/>
              </a:rPr>
              <a:t> </a:t>
            </a:r>
            <a:r>
              <a:rPr lang="en-US" altLang="cs-CZ" sz="2200" dirty="0">
                <a:latin typeface="Arial" panose="020B0604020202020204" pitchFamily="34" charset="0"/>
              </a:rPr>
              <a:t>contain </a:t>
            </a:r>
            <a:r>
              <a:rPr lang="cs-CZ" altLang="cs-CZ" sz="2200" dirty="0" err="1">
                <a:latin typeface="Arial" panose="020B0604020202020204" pitchFamily="34" charset="0"/>
              </a:rPr>
              <a:t>your</a:t>
            </a:r>
            <a:r>
              <a:rPr lang="en-US" altLang="cs-CZ" sz="2200" dirty="0">
                <a:latin typeface="Arial" panose="020B0604020202020204" pitchFamily="34" charset="0"/>
              </a:rPr>
              <a:t> own ideas written in your own words.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length</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paper</a:t>
            </a:r>
            <a:r>
              <a:rPr lang="en-US" altLang="cs-CZ" sz="2200" dirty="0">
                <a:latin typeface="Arial" panose="020B0604020202020204" pitchFamily="34" charset="0"/>
              </a:rPr>
              <a:t> is very low, so try to capture the essentials. Seminar </a:t>
            </a:r>
            <a:r>
              <a:rPr lang="cs-CZ" altLang="cs-CZ" sz="2200" dirty="0" err="1">
                <a:latin typeface="Arial" panose="020B0604020202020204" pitchFamily="34" charset="0"/>
              </a:rPr>
              <a:t>paper</a:t>
            </a:r>
            <a:r>
              <a:rPr lang="cs-CZ" altLang="cs-CZ" sz="2200" dirty="0">
                <a:latin typeface="Arial" panose="020B0604020202020204" pitchFamily="34" charset="0"/>
              </a:rPr>
              <a:t> </a:t>
            </a:r>
            <a:r>
              <a:rPr lang="en-US" altLang="cs-CZ" sz="2200" dirty="0">
                <a:latin typeface="Arial" panose="020B0604020202020204" pitchFamily="34" charset="0"/>
              </a:rPr>
              <a:t>should not contain </a:t>
            </a:r>
            <a:r>
              <a:rPr lang="en-US" altLang="cs-CZ" sz="2200" dirty="0" err="1">
                <a:latin typeface="Arial" panose="020B0604020202020204" pitchFamily="34" charset="0"/>
              </a:rPr>
              <a:t>theor</a:t>
            </a:r>
            <a:r>
              <a:rPr lang="cs-CZ" altLang="cs-CZ" sz="2200" dirty="0">
                <a:latin typeface="Arial" panose="020B0604020202020204" pitchFamily="34" charset="0"/>
              </a:rPr>
              <a:t>y</a:t>
            </a:r>
            <a:r>
              <a:rPr lang="en-US" altLang="cs-CZ" sz="2200" dirty="0">
                <a:latin typeface="Arial" panose="020B0604020202020204" pitchFamily="34" charset="0"/>
              </a:rPr>
              <a:t>. Seminar </a:t>
            </a:r>
            <a:r>
              <a:rPr lang="cs-CZ" altLang="cs-CZ" sz="2200" dirty="0" err="1">
                <a:latin typeface="Arial" panose="020B0604020202020204" pitchFamily="34" charset="0"/>
              </a:rPr>
              <a:t>paper</a:t>
            </a:r>
            <a:r>
              <a:rPr lang="cs-CZ" altLang="cs-CZ" sz="2200" dirty="0">
                <a:latin typeface="Arial" panose="020B0604020202020204" pitchFamily="34" charset="0"/>
              </a:rPr>
              <a:t> </a:t>
            </a:r>
            <a:r>
              <a:rPr lang="en-US" altLang="cs-CZ" sz="2200" dirty="0">
                <a:latin typeface="Arial" panose="020B0604020202020204" pitchFamily="34" charset="0"/>
              </a:rPr>
              <a:t>should prove that you understand the theories being discussed </a:t>
            </a:r>
            <a:r>
              <a:rPr lang="cs-CZ" altLang="cs-CZ" sz="2200" dirty="0">
                <a:latin typeface="Arial" panose="020B0604020202020204" pitchFamily="34" charset="0"/>
              </a:rPr>
              <a:t>and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apply</a:t>
            </a:r>
            <a:r>
              <a:rPr lang="cs-CZ" altLang="cs-CZ" sz="2200" dirty="0">
                <a:latin typeface="Arial" panose="020B0604020202020204" pitchFamily="34" charset="0"/>
              </a:rPr>
              <a:t> </a:t>
            </a:r>
            <a:r>
              <a:rPr lang="cs-CZ" altLang="cs-CZ" sz="2200" dirty="0" err="1">
                <a:latin typeface="Arial" panose="020B0604020202020204" pitchFamily="34" charset="0"/>
              </a:rPr>
              <a:t>them</a:t>
            </a:r>
            <a:r>
              <a:rPr lang="cs-CZ" altLang="cs-CZ" sz="2200" dirty="0">
                <a:latin typeface="Arial" panose="020B0604020202020204" pitchFamily="34" charset="0"/>
              </a:rPr>
              <a:t> in </a:t>
            </a:r>
            <a:r>
              <a:rPr lang="en-US" altLang="cs-CZ" sz="2200" dirty="0">
                <a:latin typeface="Arial" panose="020B0604020202020204" pitchFamily="34" charset="0"/>
              </a:rPr>
              <a:t>practice.</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presentation should take about 10-15 minutes. The aim is not to present </a:t>
            </a:r>
            <a:r>
              <a:rPr lang="en-US" altLang="cs-CZ" sz="2200" dirty="0" err="1">
                <a:latin typeface="Arial" panose="020B0604020202020204" pitchFamily="34" charset="0"/>
              </a:rPr>
              <a:t>theor</a:t>
            </a:r>
            <a:r>
              <a:rPr lang="cs-CZ" altLang="cs-CZ" sz="2200" dirty="0">
                <a:latin typeface="Arial" panose="020B0604020202020204" pitchFamily="34" charset="0"/>
              </a:rPr>
              <a:t>y</a:t>
            </a:r>
            <a:r>
              <a:rPr lang="en-US" altLang="cs-CZ" sz="2200" dirty="0">
                <a:latin typeface="Arial" panose="020B0604020202020204" pitchFamily="34" charset="0"/>
              </a:rPr>
              <a:t>. You do not need to present all part</a:t>
            </a:r>
            <a:r>
              <a:rPr lang="cs-CZ" altLang="cs-CZ" sz="2200" dirty="0">
                <a:latin typeface="Arial" panose="020B0604020202020204" pitchFamily="34" charset="0"/>
              </a:rPr>
              <a:t>s</a:t>
            </a:r>
            <a:r>
              <a:rPr lang="en-US" altLang="cs-CZ" sz="2200" dirty="0">
                <a:latin typeface="Arial" panose="020B0604020202020204" pitchFamily="34" charset="0"/>
              </a:rPr>
              <a:t> of the </a:t>
            </a:r>
            <a:r>
              <a:rPr lang="cs-CZ" altLang="cs-CZ" sz="2200" dirty="0" err="1">
                <a:latin typeface="Arial" panose="020B0604020202020204" pitchFamily="34" charset="0"/>
              </a:rPr>
              <a:t>paper</a:t>
            </a:r>
            <a:r>
              <a:rPr lang="cs-CZ" altLang="cs-CZ" sz="2200" dirty="0">
                <a:latin typeface="Arial" panose="020B0604020202020204" pitchFamily="34" charset="0"/>
              </a:rPr>
              <a:t>, c</a:t>
            </a:r>
            <a:r>
              <a:rPr lang="en-US" altLang="cs-CZ" sz="2200" dirty="0" err="1">
                <a:latin typeface="Arial" panose="020B0604020202020204" pitchFamily="34" charset="0"/>
              </a:rPr>
              <a:t>hoose</a:t>
            </a:r>
            <a:r>
              <a:rPr lang="en-US" altLang="cs-CZ" sz="2200" dirty="0">
                <a:latin typeface="Arial" panose="020B0604020202020204" pitchFamily="34" charset="0"/>
              </a:rPr>
              <a:t> </a:t>
            </a:r>
            <a:r>
              <a:rPr lang="cs-CZ" altLang="cs-CZ" sz="2200" dirty="0">
                <a:latin typeface="Arial" panose="020B0604020202020204" pitchFamily="34" charset="0"/>
              </a:rPr>
              <a:t>i</a:t>
            </a:r>
            <a:r>
              <a:rPr lang="en-US" altLang="cs-CZ" sz="2200" dirty="0" err="1">
                <a:latin typeface="Arial" panose="020B0604020202020204" pitchFamily="34" charset="0"/>
              </a:rPr>
              <a:t>mportant</a:t>
            </a:r>
            <a:r>
              <a:rPr lang="en-US" altLang="cs-CZ" sz="2200" dirty="0">
                <a:latin typeface="Arial" panose="020B0604020202020204" pitchFamily="34" charset="0"/>
              </a:rPr>
              <a:t> </a:t>
            </a:r>
            <a:r>
              <a:rPr lang="cs-CZ" altLang="cs-CZ" sz="2200" dirty="0">
                <a:latin typeface="Arial" panose="020B0604020202020204" pitchFamily="34" charset="0"/>
              </a:rPr>
              <a:t>and </a:t>
            </a:r>
            <a:r>
              <a:rPr lang="cs-CZ" altLang="cs-CZ" sz="2200" dirty="0" err="1">
                <a:latin typeface="Arial" panose="020B0604020202020204" pitchFamily="34" charset="0"/>
              </a:rPr>
              <a:t>interesting</a:t>
            </a:r>
            <a:r>
              <a:rPr lang="cs-CZ" altLang="cs-CZ" sz="2200" dirty="0">
                <a:latin typeface="Arial" panose="020B0604020202020204" pitchFamily="34" charset="0"/>
              </a:rPr>
              <a:t> </a:t>
            </a:r>
            <a:r>
              <a:rPr lang="cs-CZ" altLang="cs-CZ" sz="2200" dirty="0" err="1">
                <a:latin typeface="Arial" panose="020B0604020202020204" pitchFamily="34" charset="0"/>
              </a:rPr>
              <a:t>stuff</a:t>
            </a:r>
            <a:r>
              <a:rPr lang="cs-CZ" altLang="cs-CZ" sz="2200" dirty="0">
                <a:latin typeface="Arial" panose="020B0604020202020204" pitchFamily="34" charset="0"/>
              </a:rPr>
              <a:t>, </a:t>
            </a:r>
            <a:r>
              <a:rPr lang="en-US" altLang="cs-CZ" sz="2200" dirty="0">
                <a:latin typeface="Arial" panose="020B0604020202020204" pitchFamily="34" charset="0"/>
              </a:rPr>
              <a:t>justify the deleted portions. Presentations should be focused on practical demonstration of international marketing applications in the chosen company.</a:t>
            </a:r>
          </a:p>
        </p:txBody>
      </p:sp>
    </p:spTree>
    <p:extLst>
      <p:ext uri="{BB962C8B-B14F-4D97-AF65-F5344CB8AC3E}">
        <p14:creationId xmlns:p14="http://schemas.microsoft.com/office/powerpoint/2010/main" val="3136042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SEMINAR PAPER 2</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000" dirty="0">
                <a:latin typeface="Arial" panose="020B0604020202020204" pitchFamily="34" charset="0"/>
              </a:rPr>
              <a:t>1. A brief general description of the selected entity</a:t>
            </a:r>
            <a:r>
              <a:rPr lang="cs-CZ" altLang="cs-CZ" sz="2000" dirty="0">
                <a:latin typeface="Arial" panose="020B0604020202020204" pitchFamily="34" charset="0"/>
              </a:rPr>
              <a:t> - </a:t>
            </a:r>
            <a:r>
              <a:rPr lang="en-US" altLang="cs-CZ" sz="2000" dirty="0">
                <a:latin typeface="Arial" panose="020B0604020202020204" pitchFamily="34" charset="0"/>
              </a:rPr>
              <a:t>mission, vision, objectives</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a:t>
            </a:r>
            <a:r>
              <a:rPr lang="en-US" altLang="cs-CZ" sz="2000" dirty="0">
                <a:latin typeface="Arial" panose="020B0604020202020204" pitchFamily="34" charset="0"/>
              </a:rPr>
              <a:t>1 page)</a:t>
            </a:r>
          </a:p>
          <a:p>
            <a:pPr marL="285750" indent="-285750" eaLnBrk="1" hangingPunct="1">
              <a:spcBef>
                <a:spcPct val="0"/>
              </a:spcBef>
              <a:defRPr/>
            </a:pPr>
            <a:r>
              <a:rPr lang="en-US" altLang="cs-CZ" sz="2000" dirty="0">
                <a:latin typeface="Arial" panose="020B0604020202020204" pitchFamily="34" charset="0"/>
              </a:rPr>
              <a:t>2. International marketing environment</a:t>
            </a:r>
            <a:r>
              <a:rPr lang="cs-CZ" altLang="cs-CZ" sz="2000" dirty="0">
                <a:latin typeface="Arial" panose="020B0604020202020204" pitchFamily="34" charset="0"/>
              </a:rPr>
              <a:t> - d</a:t>
            </a:r>
            <a:r>
              <a:rPr lang="en-US" altLang="cs-CZ" sz="2000" dirty="0">
                <a:latin typeface="Arial" panose="020B0604020202020204" pitchFamily="34" charset="0"/>
              </a:rPr>
              <a:t>escribe the macro environment</a:t>
            </a:r>
            <a:r>
              <a:rPr lang="cs-CZ" altLang="cs-CZ" sz="2000" dirty="0">
                <a:latin typeface="Arial" panose="020B0604020202020204" pitchFamily="34" charset="0"/>
              </a:rPr>
              <a:t>, </a:t>
            </a:r>
            <a:r>
              <a:rPr lang="cs-CZ" altLang="cs-CZ" sz="2000" dirty="0" err="1">
                <a:latin typeface="Arial" panose="020B0604020202020204" pitchFamily="34" charset="0"/>
              </a:rPr>
              <a:t>which</a:t>
            </a:r>
            <a:r>
              <a:rPr lang="en-US" altLang="cs-CZ" sz="2000" dirty="0">
                <a:latin typeface="Arial" panose="020B0604020202020204" pitchFamily="34" charset="0"/>
              </a:rPr>
              <a:t> environmental elements affect the company and how, </a:t>
            </a:r>
            <a:r>
              <a:rPr lang="cs-CZ" altLang="cs-CZ" sz="2000" dirty="0" err="1">
                <a:latin typeface="Arial" panose="020B0604020202020204" pitchFamily="34" charset="0"/>
              </a:rPr>
              <a:t>try</a:t>
            </a:r>
            <a:r>
              <a:rPr lang="cs-CZ" altLang="cs-CZ" sz="2000" dirty="0">
                <a:latin typeface="Arial" panose="020B0604020202020204" pitchFamily="34" charset="0"/>
              </a:rPr>
              <a:t> </a:t>
            </a:r>
            <a:r>
              <a:rPr lang="en-US" altLang="cs-CZ" sz="2000" dirty="0">
                <a:latin typeface="Arial" panose="020B0604020202020204" pitchFamily="34" charset="0"/>
              </a:rPr>
              <a:t>to capture the differences in the various markets</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no </a:t>
            </a:r>
            <a:r>
              <a:rPr lang="cs-CZ" altLang="cs-CZ" sz="2000" dirty="0" err="1">
                <a:latin typeface="Arial" panose="020B0604020202020204" pitchFamily="34" charset="0"/>
              </a:rPr>
              <a:t>theory</a:t>
            </a:r>
            <a:r>
              <a:rPr lang="cs-CZ" altLang="cs-CZ" sz="2000" dirty="0">
                <a:latin typeface="Arial" panose="020B0604020202020204" pitchFamily="34" charset="0"/>
              </a:rPr>
              <a:t> and </a:t>
            </a:r>
            <a:r>
              <a:rPr lang="cs-CZ" altLang="cs-CZ" sz="2000" dirty="0" err="1">
                <a:latin typeface="Arial" panose="020B0604020202020204" pitchFamily="34" charset="0"/>
              </a:rPr>
              <a:t>generalization</a:t>
            </a:r>
            <a:r>
              <a:rPr lang="en-US" altLang="cs-CZ" sz="2000" dirty="0">
                <a:latin typeface="Arial" panose="020B0604020202020204" pitchFamily="34" charset="0"/>
              </a:rPr>
              <a:t>, everything must be practical</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a:t>
            </a:r>
            <a:r>
              <a:rPr lang="en-US" altLang="cs-CZ" sz="2000" dirty="0">
                <a:latin typeface="Arial" panose="020B0604020202020204" pitchFamily="34" charset="0"/>
              </a:rPr>
              <a:t>2 pages)</a:t>
            </a:r>
          </a:p>
          <a:p>
            <a:pPr marL="285750" indent="-285750" eaLnBrk="1" hangingPunct="1">
              <a:spcBef>
                <a:spcPct val="0"/>
              </a:spcBef>
              <a:defRPr/>
            </a:pPr>
            <a:r>
              <a:rPr lang="en-US" altLang="cs-CZ" sz="2000" dirty="0">
                <a:latin typeface="Arial" panose="020B0604020202020204" pitchFamily="34" charset="0"/>
              </a:rPr>
              <a:t>3. International strategies and entry forms</a:t>
            </a:r>
            <a:r>
              <a:rPr lang="cs-CZ" altLang="cs-CZ" sz="2000" dirty="0">
                <a:latin typeface="Arial" panose="020B0604020202020204" pitchFamily="34" charset="0"/>
              </a:rPr>
              <a:t> - d</a:t>
            </a:r>
            <a:r>
              <a:rPr lang="en-US" altLang="cs-CZ" sz="2000" dirty="0">
                <a:latin typeface="Arial" panose="020B0604020202020204" pitchFamily="34" charset="0"/>
              </a:rPr>
              <a:t>escribe strategies for different markets, segmentation, targeting, positioning, entry forms in different markets</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a:t>
            </a:r>
            <a:r>
              <a:rPr lang="en-US" altLang="cs-CZ" sz="2000" dirty="0">
                <a:latin typeface="Arial" panose="020B0604020202020204" pitchFamily="34" charset="0"/>
              </a:rPr>
              <a:t>2 pages)</a:t>
            </a:r>
          </a:p>
          <a:p>
            <a:pPr marL="285750" indent="-285750" eaLnBrk="1" hangingPunct="1">
              <a:spcBef>
                <a:spcPct val="0"/>
              </a:spcBef>
              <a:defRPr/>
            </a:pPr>
            <a:r>
              <a:rPr lang="en-US" altLang="cs-CZ" sz="2000" dirty="0">
                <a:latin typeface="Arial" panose="020B0604020202020204" pitchFamily="34" charset="0"/>
              </a:rPr>
              <a:t>4. Marketing mix</a:t>
            </a:r>
            <a:r>
              <a:rPr lang="cs-CZ" altLang="cs-CZ" sz="2000" dirty="0">
                <a:latin typeface="Arial" panose="020B0604020202020204" pitchFamily="34" charset="0"/>
              </a:rPr>
              <a:t> - c</a:t>
            </a:r>
            <a:r>
              <a:rPr lang="en-US" altLang="cs-CZ" sz="2000" dirty="0" err="1">
                <a:latin typeface="Arial" panose="020B0604020202020204" pitchFamily="34" charset="0"/>
              </a:rPr>
              <a:t>haracterize</a:t>
            </a:r>
            <a:r>
              <a:rPr lang="en-US" altLang="cs-CZ" sz="2000" dirty="0">
                <a:latin typeface="Arial" panose="020B0604020202020204" pitchFamily="34" charset="0"/>
              </a:rPr>
              <a:t> the marketing mix and its differences for different markets, specifically how product / price / distribution / communication </a:t>
            </a:r>
            <a:r>
              <a:rPr lang="cs-CZ" altLang="cs-CZ" sz="2000" dirty="0" err="1">
                <a:latin typeface="Arial" panose="020B0604020202020204" pitchFamily="34" charset="0"/>
              </a:rPr>
              <a:t>differ</a:t>
            </a:r>
            <a:r>
              <a:rPr lang="cs-CZ" altLang="cs-CZ" sz="2000" dirty="0">
                <a:latin typeface="Arial" panose="020B0604020202020204" pitchFamily="34" charset="0"/>
              </a:rPr>
              <a:t> </a:t>
            </a:r>
            <a:r>
              <a:rPr lang="en-US" altLang="cs-CZ" sz="2000" dirty="0">
                <a:latin typeface="Arial" panose="020B0604020202020204" pitchFamily="34" charset="0"/>
              </a:rPr>
              <a:t>on specific markets</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a:t>
            </a:r>
            <a:r>
              <a:rPr lang="en-US" altLang="cs-CZ" sz="2000" dirty="0">
                <a:latin typeface="Arial" panose="020B0604020202020204" pitchFamily="34" charset="0"/>
              </a:rPr>
              <a:t>2 pages)</a:t>
            </a:r>
          </a:p>
          <a:p>
            <a:pPr marL="285750" indent="-285750" eaLnBrk="1" hangingPunct="1">
              <a:spcBef>
                <a:spcPct val="0"/>
              </a:spcBef>
              <a:defRPr/>
            </a:pPr>
            <a:r>
              <a:rPr lang="cs-CZ" altLang="cs-CZ" sz="2000" dirty="0">
                <a:latin typeface="Arial" panose="020B0604020202020204" pitchFamily="34" charset="0"/>
              </a:rPr>
              <a:t>5.</a:t>
            </a:r>
            <a:r>
              <a:rPr lang="en-US" altLang="cs-CZ" sz="2000" dirty="0">
                <a:latin typeface="Arial" panose="020B0604020202020204" pitchFamily="34" charset="0"/>
              </a:rPr>
              <a:t> News</a:t>
            </a:r>
            <a:r>
              <a:rPr lang="cs-CZ" altLang="cs-CZ" sz="2000" dirty="0">
                <a:latin typeface="Arial" panose="020B0604020202020204" pitchFamily="34" charset="0"/>
              </a:rPr>
              <a:t> - r</a:t>
            </a:r>
            <a:r>
              <a:rPr lang="en-US" altLang="cs-CZ" sz="2000" dirty="0">
                <a:latin typeface="Arial" panose="020B0604020202020204" pitchFamily="34" charset="0"/>
              </a:rPr>
              <a:t>elating to the subject in an international environment, again, not general news, but the news with links to international marketing</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a:t>
            </a:r>
            <a:r>
              <a:rPr lang="en-US" altLang="cs-CZ" sz="2000" dirty="0">
                <a:latin typeface="Arial" panose="020B0604020202020204" pitchFamily="34" charset="0"/>
              </a:rPr>
              <a:t>1 page)</a:t>
            </a:r>
          </a:p>
        </p:txBody>
      </p:sp>
    </p:spTree>
    <p:extLst>
      <p:ext uri="{BB962C8B-B14F-4D97-AF65-F5344CB8AC3E}">
        <p14:creationId xmlns:p14="http://schemas.microsoft.com/office/powerpoint/2010/main" val="219913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COURSE OBJECTIVES</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aim of this course is to provide students with the necessary knowledge in a comprehensive way to enable their better orientation in a relatively complex area of international business and enable them to apply their knowledge of international markets and international marketing methods in practice. International marketer needs to know, analyze and respond to changes in the international environment and also needs to be able to successfully apply knowledge of specific marketing strategies that determine the success of international business.</a:t>
            </a:r>
          </a:p>
        </p:txBody>
      </p:sp>
    </p:spTree>
    <p:extLst>
      <p:ext uri="{BB962C8B-B14F-4D97-AF65-F5344CB8AC3E}">
        <p14:creationId xmlns:p14="http://schemas.microsoft.com/office/powerpoint/2010/main" val="1504487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COURSE LITERATURE</a:t>
            </a:r>
          </a:p>
        </p:txBody>
      </p:sp>
      <p:sp>
        <p:nvSpPr>
          <p:cNvPr id="3079" name="TextovéPole 10"/>
          <p:cNvSpPr txBox="1">
            <a:spLocks noChangeArrowheads="1"/>
          </p:cNvSpPr>
          <p:nvPr/>
        </p:nvSpPr>
        <p:spPr bwMode="auto">
          <a:xfrm>
            <a:off x="503238" y="1512044"/>
            <a:ext cx="84772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Presentations are in the Moodle! Use them.</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Books are in the library. </a:t>
            </a:r>
          </a:p>
          <a:p>
            <a:pPr marL="1028700" lvl="1" eaLnBrk="1" hangingPunct="1">
              <a:spcBef>
                <a:spcPct val="0"/>
              </a:spcBef>
              <a:defRPr/>
            </a:pPr>
            <a:r>
              <a:rPr lang="en-US" altLang="cs-CZ" sz="2000" dirty="0">
                <a:latin typeface="Arial" panose="020B0604020202020204" pitchFamily="34" charset="0"/>
              </a:rPr>
              <a:t>CATEORA, P. R., GILLY, M. C. and J. L. GRAHAM, 2013. International Marketing. </a:t>
            </a:r>
          </a:p>
          <a:p>
            <a:pPr marL="1028700" lvl="1" eaLnBrk="1" hangingPunct="1">
              <a:spcBef>
                <a:spcPct val="0"/>
              </a:spcBef>
              <a:defRPr/>
            </a:pPr>
            <a:r>
              <a:rPr lang="en-US" altLang="cs-CZ" sz="2000" dirty="0">
                <a:latin typeface="Arial" panose="020B0604020202020204" pitchFamily="34" charset="0"/>
              </a:rPr>
              <a:t>MACHKOVÁ, H., KRÁL, P. and M. LHOTÁKOVÁ, 2010. International marketing: theory, practices and new trends.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final test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only from the things </a:t>
            </a:r>
            <a:r>
              <a:rPr lang="cs-CZ" altLang="cs-CZ" sz="2200" dirty="0" err="1">
                <a:latin typeface="Arial" panose="020B0604020202020204" pitchFamily="34" charset="0"/>
              </a:rPr>
              <a:t>covered</a:t>
            </a:r>
            <a:r>
              <a:rPr lang="cs-CZ" altLang="cs-CZ" sz="2200" dirty="0">
                <a:latin typeface="Arial" panose="020B0604020202020204" pitchFamily="34" charset="0"/>
              </a:rPr>
              <a:t> </a:t>
            </a:r>
            <a:r>
              <a:rPr lang="en-US" altLang="cs-CZ" sz="2200" dirty="0">
                <a:latin typeface="Arial" panose="020B0604020202020204" pitchFamily="34" charset="0"/>
              </a:rPr>
              <a:t>in presentation</a:t>
            </a:r>
            <a:r>
              <a:rPr lang="cs-CZ" altLang="cs-CZ" sz="2200" dirty="0">
                <a:latin typeface="Arial" panose="020B0604020202020204" pitchFamily="34" charset="0"/>
              </a:rPr>
              <a:t>s</a:t>
            </a:r>
            <a:r>
              <a:rPr lang="en-US" altLang="cs-CZ" sz="2200" dirty="0">
                <a:latin typeface="Arial" panose="020B0604020202020204" pitchFamily="34" charset="0"/>
              </a:rPr>
              <a:t>, HOWEVER, if you do not understand them properly, read the books!</a:t>
            </a:r>
            <a:r>
              <a:rPr lang="cs-CZ" altLang="cs-CZ" sz="2200" dirty="0">
                <a:latin typeface="Arial" panose="020B0604020202020204" pitchFamily="34" charset="0"/>
              </a:rPr>
              <a:t> </a:t>
            </a:r>
            <a:r>
              <a:rPr lang="cs-CZ" altLang="cs-CZ" sz="2200" dirty="0" err="1">
                <a:latin typeface="Arial" panose="020B0604020202020204" pitchFamily="34" charset="0"/>
              </a:rPr>
              <a:t>Ask</a:t>
            </a:r>
            <a:r>
              <a:rPr lang="cs-CZ" altLang="cs-CZ" sz="2200" dirty="0">
                <a:latin typeface="Arial" panose="020B0604020202020204" pitchFamily="34" charset="0"/>
              </a:rPr>
              <a:t>, </a:t>
            </a:r>
            <a:r>
              <a:rPr lang="cs-CZ" altLang="cs-CZ" sz="2200" dirty="0" err="1">
                <a:latin typeface="Arial" panose="020B0604020202020204" pitchFamily="34" charset="0"/>
              </a:rPr>
              <a:t>discuss</a:t>
            </a:r>
            <a:r>
              <a:rPr lang="cs-CZ" altLang="cs-CZ" sz="2200" dirty="0">
                <a:latin typeface="Arial" panose="020B0604020202020204" pitchFamily="34" charset="0"/>
              </a:rPr>
              <a:t>, </a:t>
            </a:r>
            <a:r>
              <a:rPr lang="cs-CZ" altLang="cs-CZ" sz="2200" dirty="0" err="1">
                <a:latin typeface="Arial" panose="020B0604020202020204" pitchFamily="34" charset="0"/>
              </a:rPr>
              <a:t>consult</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 do not need you to memorize definitions, I want you to understand the things we go through and be able to use them in practical examples. </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53759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Introduction</a:t>
            </a:r>
            <a:r>
              <a:rPr lang="cs-CZ" b="1" dirty="0">
                <a:latin typeface="Arial" pitchFamily="34" charset="0"/>
                <a:cs typeface="Arial" pitchFamily="34" charset="0"/>
              </a:rPr>
              <a:t> to International Marketing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STRUCTURE OF LECTURES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cs-CZ" altLang="cs-CZ" sz="2200" dirty="0" err="1">
                <a:latin typeface="Arial" panose="020B0604020202020204" pitchFamily="34" charset="0"/>
              </a:rPr>
              <a:t>Introduction</a:t>
            </a:r>
            <a:r>
              <a:rPr lang="cs-CZ" altLang="cs-CZ" sz="2200" dirty="0">
                <a:latin typeface="Arial" panose="020B0604020202020204" pitchFamily="34" charset="0"/>
              </a:rPr>
              <a:t> to International Marketing.</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marketing </a:t>
            </a:r>
            <a:r>
              <a:rPr lang="cs-CZ" altLang="cs-CZ" sz="2200" dirty="0" err="1">
                <a:latin typeface="Arial" panose="020B0604020202020204" pitchFamily="34" charset="0"/>
              </a:rPr>
              <a:t>environment</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PEST - </a:t>
            </a:r>
            <a:r>
              <a:rPr lang="cs-CZ" altLang="cs-CZ" sz="2200" dirty="0" err="1">
                <a:latin typeface="Arial" panose="020B0604020202020204" pitchFamily="34" charset="0"/>
              </a:rPr>
              <a:t>Culture</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Market </a:t>
            </a:r>
            <a:r>
              <a:rPr lang="cs-CZ" altLang="cs-CZ" sz="2200" dirty="0" err="1">
                <a:latin typeface="Arial" panose="020B0604020202020204" pitchFamily="34" charset="0"/>
              </a:rPr>
              <a:t>Entry</a:t>
            </a:r>
            <a:r>
              <a:rPr lang="cs-CZ" altLang="cs-CZ" sz="2200" dirty="0">
                <a:latin typeface="Arial" panose="020B0604020202020204" pitchFamily="34" charset="0"/>
              </a:rPr>
              <a:t> </a:t>
            </a:r>
            <a:r>
              <a:rPr lang="cs-CZ" altLang="cs-CZ" sz="2200" dirty="0" err="1">
                <a:latin typeface="Arial" panose="020B0604020202020204" pitchFamily="34" charset="0"/>
              </a:rPr>
              <a:t>Strategies</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a:t>
            </a:r>
            <a:r>
              <a:rPr lang="cs-CZ" altLang="cs-CZ" sz="2200" dirty="0" err="1">
                <a:latin typeface="Arial" panose="020B0604020202020204" pitchFamily="34" charset="0"/>
              </a:rPr>
              <a:t>Distribution</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a:t>
            </a:r>
            <a:r>
              <a:rPr lang="cs-CZ" altLang="cs-CZ" sz="2200" dirty="0" err="1">
                <a:latin typeface="Arial" panose="020B0604020202020204" pitchFamily="34" charset="0"/>
              </a:rPr>
              <a:t>Communication</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a:t>
            </a:r>
            <a:r>
              <a:rPr lang="cs-CZ" altLang="cs-CZ" sz="2200" dirty="0" err="1">
                <a:latin typeface="Arial" panose="020B0604020202020204" pitchFamily="34" charset="0"/>
              </a:rPr>
              <a:t>Price</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International Market </a:t>
            </a:r>
            <a:r>
              <a:rPr lang="cs-CZ" altLang="cs-CZ" sz="2200" dirty="0" err="1">
                <a:latin typeface="Arial" panose="020B0604020202020204" pitchFamily="34" charset="0"/>
              </a:rPr>
              <a:t>Research</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STP and International </a:t>
            </a:r>
            <a:r>
              <a:rPr lang="cs-CZ" altLang="cs-CZ" sz="2200" dirty="0" err="1">
                <a:latin typeface="Arial" panose="020B0604020202020204" pitchFamily="34" charset="0"/>
              </a:rPr>
              <a:t>Strategic</a:t>
            </a:r>
            <a:r>
              <a:rPr lang="cs-CZ" altLang="cs-CZ" sz="2200" dirty="0">
                <a:latin typeface="Arial" panose="020B0604020202020204" pitchFamily="34" charset="0"/>
              </a:rPr>
              <a:t> Marketing.</a:t>
            </a:r>
          </a:p>
          <a:p>
            <a:pPr marL="457200" indent="-457200" eaLnBrk="1" hangingPunct="1">
              <a:spcBef>
                <a:spcPct val="0"/>
              </a:spcBef>
              <a:buFont typeface="+mj-lt"/>
              <a:buAutoNum type="arabicPeriod"/>
              <a:defRPr/>
            </a:pPr>
            <a:r>
              <a:rPr lang="cs-CZ" altLang="cs-CZ" sz="2200" dirty="0">
                <a:latin typeface="Arial" panose="020B0604020202020204" pitchFamily="34" charset="0"/>
              </a:rPr>
              <a:t>CRM and </a:t>
            </a:r>
            <a:r>
              <a:rPr lang="cs-CZ" altLang="cs-CZ" sz="2200" dirty="0" err="1">
                <a:latin typeface="Arial" panose="020B0604020202020204" pitchFamily="34" charset="0"/>
              </a:rPr>
              <a:t>Services</a:t>
            </a:r>
            <a:r>
              <a:rPr lang="cs-CZ" altLang="cs-CZ" sz="2200" dirty="0">
                <a:latin typeface="Arial" panose="020B0604020202020204" pitchFamily="34" charset="0"/>
              </a:rPr>
              <a:t> in International Marketing.</a:t>
            </a:r>
          </a:p>
        </p:txBody>
      </p:sp>
    </p:spTree>
    <p:extLst>
      <p:ext uri="{BB962C8B-B14F-4D97-AF65-F5344CB8AC3E}">
        <p14:creationId xmlns:p14="http://schemas.microsoft.com/office/powerpoint/2010/main" val="54884211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2002</TotalTime>
  <Words>2815</Words>
  <Application>Microsoft Office PowerPoint</Application>
  <PresentationFormat>Předvádění na obrazovce (4:3)</PresentationFormat>
  <Paragraphs>226</Paragraphs>
  <Slides>29</Slides>
  <Notes>5</Notes>
  <HiddenSlides>0</HiddenSlides>
  <MMClips>1</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29</vt:i4>
      </vt:variant>
    </vt:vector>
  </HeadingPairs>
  <TitlesOfParts>
    <vt:vector size="35"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156</cp:revision>
  <dcterms:created xsi:type="dcterms:W3CDTF">2016-03-17T12:08:01Z</dcterms:created>
  <dcterms:modified xsi:type="dcterms:W3CDTF">2020-02-25T13:02:27Z</dcterms:modified>
</cp:coreProperties>
</file>