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0" r:id="rId5"/>
    <p:sldId id="324" r:id="rId6"/>
    <p:sldId id="309" r:id="rId7"/>
    <p:sldId id="325" r:id="rId8"/>
    <p:sldId id="326" r:id="rId9"/>
    <p:sldId id="327" r:id="rId10"/>
    <p:sldId id="262" r:id="rId11"/>
    <p:sldId id="310" r:id="rId12"/>
    <p:sldId id="323" r:id="rId13"/>
    <p:sldId id="314" r:id="rId14"/>
    <p:sldId id="264" r:id="rId15"/>
    <p:sldId id="265" r:id="rId16"/>
    <p:sldId id="281" r:id="rId17"/>
    <p:sldId id="267" r:id="rId18"/>
    <p:sldId id="315" r:id="rId19"/>
    <p:sldId id="316" r:id="rId20"/>
    <p:sldId id="317" r:id="rId21"/>
    <p:sldId id="318" r:id="rId22"/>
    <p:sldId id="319" r:id="rId23"/>
    <p:sldId id="328" r:id="rId24"/>
    <p:sldId id="320" r:id="rId25"/>
    <p:sldId id="329" r:id="rId26"/>
    <p:sldId id="321" r:id="rId27"/>
    <p:sldId id="271" r:id="rId28"/>
    <p:sldId id="322" r:id="rId29"/>
    <p:sldId id="272" r:id="rId30"/>
    <p:sldId id="330" r:id="rId31"/>
    <p:sldId id="280" r:id="rId32"/>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0" d="100"/>
          <a:sy n="110" d="100"/>
        </p:scale>
        <p:origin x="816" y="114"/>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04.03.2020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04.03.2020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04.03.2020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04.03.2020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04.03.2020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04.03.2020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04.03.2020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04.03.2020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04.03.2020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04.03.2020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04.03.2020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04.03.2020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04.03.2020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04.03.2020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04.03.2020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04.03.2020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04.03.2020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04.03.2020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04.03.2020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04.03.2020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04.03.2020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04.03.2020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04.03.2020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04.03.2020</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a:latin typeface="Arial" pitchFamily="34" charset="0"/>
                <a:cs typeface="Arial" pitchFamily="34" charset="0"/>
              </a:rPr>
              <a:t>INTERNATIONAL MARKETING ENVIRONMENT</a:t>
            </a:r>
            <a:endParaRPr lang="en-US"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Michal Stoklasa</a:t>
            </a:r>
            <a:r>
              <a:rPr lang="en-GB" altLang="cs-CZ" sz="1800" dirty="0">
                <a:latin typeface="Arial" panose="020B0604020202020204" pitchFamily="34" charset="0"/>
              </a:rPr>
              <a:t>, Ph.D.</a:t>
            </a:r>
          </a:p>
          <a:p>
            <a:pPr algn="ctr" eaLnBrk="1" hangingPunct="1">
              <a:spcBef>
                <a:spcPct val="0"/>
              </a:spcBef>
              <a:buFontTx/>
              <a:buNone/>
            </a:pPr>
            <a:r>
              <a:rPr lang="cs-CZ" altLang="cs-CZ" sz="1800" dirty="0">
                <a:latin typeface="Arial" panose="020B0604020202020204" pitchFamily="34" charset="0"/>
              </a:rPr>
              <a:t>International Marketing</a:t>
            </a:r>
            <a:r>
              <a:rPr lang="en-GB" altLang="cs-CZ" sz="1800" dirty="0">
                <a:latin typeface="Arial" panose="020B0604020202020204" pitchFamily="34" charset="0"/>
              </a:rPr>
              <a:t>/subject 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EXTERNAL MICRO-ENVIRONMENT</a:t>
            </a:r>
          </a:p>
        </p:txBody>
      </p:sp>
      <p:graphicFrame>
        <p:nvGraphicFramePr>
          <p:cNvPr id="2" name="Tabulka 1"/>
          <p:cNvGraphicFramePr>
            <a:graphicFrameLocks noGrp="1"/>
          </p:cNvGraphicFramePr>
          <p:nvPr>
            <p:extLst>
              <p:ext uri="{D42A27DB-BD31-4B8C-83A1-F6EECF244321}">
                <p14:modId xmlns:p14="http://schemas.microsoft.com/office/powerpoint/2010/main" val="4133950583"/>
              </p:ext>
            </p:extLst>
          </p:nvPr>
        </p:nvGraphicFramePr>
        <p:xfrm>
          <a:off x="338137" y="1179215"/>
          <a:ext cx="8459787" cy="5447645"/>
        </p:xfrm>
        <a:graphic>
          <a:graphicData uri="http://schemas.openxmlformats.org/drawingml/2006/table">
            <a:tbl>
              <a:tblPr firstRow="1" firstCol="1" bandRow="1">
                <a:tableStyleId>{5940675A-B579-460E-94D1-54222C63F5DA}</a:tableStyleId>
              </a:tblPr>
              <a:tblGrid>
                <a:gridCol w="1933692">
                  <a:extLst>
                    <a:ext uri="{9D8B030D-6E8A-4147-A177-3AD203B41FA5}">
                      <a16:colId xmlns:a16="http://schemas.microsoft.com/office/drawing/2014/main" val="20000"/>
                    </a:ext>
                  </a:extLst>
                </a:gridCol>
                <a:gridCol w="6526095">
                  <a:extLst>
                    <a:ext uri="{9D8B030D-6E8A-4147-A177-3AD203B41FA5}">
                      <a16:colId xmlns:a16="http://schemas.microsoft.com/office/drawing/2014/main" val="20001"/>
                    </a:ext>
                  </a:extLst>
                </a:gridCol>
              </a:tblGrid>
              <a:tr h="194803">
                <a:tc>
                  <a:txBody>
                    <a:bodyPr/>
                    <a:lstStyle/>
                    <a:p>
                      <a:pPr algn="ctr">
                        <a:spcAft>
                          <a:spcPts val="0"/>
                        </a:spcAft>
                      </a:pPr>
                      <a:r>
                        <a:rPr lang="en-GB" sz="2200" spc="-30" dirty="0">
                          <a:effectLst/>
                          <a:latin typeface="Arial" panose="020B0604020202020204" pitchFamily="34" charset="0"/>
                          <a:cs typeface="Arial" panose="020B0604020202020204" pitchFamily="34" charset="0"/>
                        </a:rPr>
                        <a:t>Market</a:t>
                      </a:r>
                      <a:endParaRPr lang="cs-CZ" sz="2200" spc="-3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GB" sz="2200" spc="-30" dirty="0">
                          <a:effectLst/>
                          <a:latin typeface="Arial" panose="020B0604020202020204" pitchFamily="34" charset="0"/>
                          <a:cs typeface="Arial" panose="020B0604020202020204" pitchFamily="34" charset="0"/>
                        </a:rPr>
                        <a:t>size, growth rates, trends</a:t>
                      </a:r>
                      <a:endParaRPr lang="cs-CZ" sz="2200" spc="-3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0"/>
                  </a:ext>
                </a:extLst>
              </a:tr>
              <a:tr h="1089005">
                <a:tc>
                  <a:txBody>
                    <a:bodyPr/>
                    <a:lstStyle/>
                    <a:p>
                      <a:pPr algn="ctr">
                        <a:spcAft>
                          <a:spcPts val="0"/>
                        </a:spcAft>
                      </a:pPr>
                      <a:r>
                        <a:rPr lang="en-GB" sz="2200" spc="-30" dirty="0">
                          <a:effectLst/>
                          <a:latin typeface="Arial" panose="020B0604020202020204" pitchFamily="34" charset="0"/>
                          <a:cs typeface="Arial" panose="020B0604020202020204" pitchFamily="34" charset="0"/>
                        </a:rPr>
                        <a:t>Customers</a:t>
                      </a:r>
                      <a:endParaRPr lang="cs-CZ" sz="2200" spc="-3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GB" sz="2200" spc="-30" dirty="0">
                          <a:effectLst/>
                          <a:latin typeface="Arial" panose="020B0604020202020204" pitchFamily="34" charset="0"/>
                          <a:cs typeface="Arial" panose="020B0604020202020204" pitchFamily="34" charset="0"/>
                        </a:rPr>
                        <a:t>who they are, their choice criteria, how, when and where they buy, </a:t>
                      </a:r>
                      <a:r>
                        <a:rPr lang="cs-CZ" sz="2200" spc="-30" dirty="0" err="1">
                          <a:effectLst/>
                          <a:latin typeface="Arial" panose="020B0604020202020204" pitchFamily="34" charset="0"/>
                          <a:cs typeface="Arial" panose="020B0604020202020204" pitchFamily="34" charset="0"/>
                        </a:rPr>
                        <a:t>perception</a:t>
                      </a:r>
                      <a:r>
                        <a:rPr lang="cs-CZ" sz="2200" spc="-30" dirty="0">
                          <a:effectLst/>
                          <a:latin typeface="Arial" panose="020B0604020202020204" pitchFamily="34" charset="0"/>
                          <a:cs typeface="Arial" panose="020B0604020202020204" pitchFamily="34" charset="0"/>
                        </a:rPr>
                        <a:t> of</a:t>
                      </a:r>
                      <a:r>
                        <a:rPr lang="en-GB" sz="2200" spc="-30" dirty="0">
                          <a:effectLst/>
                          <a:latin typeface="Arial" panose="020B0604020202020204" pitchFamily="34" charset="0"/>
                          <a:cs typeface="Arial" panose="020B0604020202020204" pitchFamily="34" charset="0"/>
                        </a:rPr>
                        <a:t> product, promotion, price and distribution, segmentation, benefits </a:t>
                      </a:r>
                      <a:r>
                        <a:rPr lang="cs-CZ" sz="2200" spc="-30" dirty="0" err="1">
                          <a:effectLst/>
                          <a:latin typeface="Arial" panose="020B0604020202020204" pitchFamily="34" charset="0"/>
                          <a:cs typeface="Arial" panose="020B0604020202020204" pitchFamily="34" charset="0"/>
                        </a:rPr>
                        <a:t>sought</a:t>
                      </a:r>
                      <a:r>
                        <a:rPr lang="en-GB" sz="2200" spc="-30" dirty="0">
                          <a:effectLst/>
                          <a:latin typeface="Arial" panose="020B0604020202020204" pitchFamily="34" charset="0"/>
                          <a:cs typeface="Arial" panose="020B0604020202020204" pitchFamily="34" charset="0"/>
                        </a:rPr>
                        <a:t>, </a:t>
                      </a:r>
                      <a:endParaRPr lang="cs-CZ" sz="2200" spc="-3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974016">
                <a:tc>
                  <a:txBody>
                    <a:bodyPr/>
                    <a:lstStyle/>
                    <a:p>
                      <a:pPr algn="ctr">
                        <a:spcAft>
                          <a:spcPts val="0"/>
                        </a:spcAft>
                      </a:pPr>
                      <a:r>
                        <a:rPr lang="en-GB" sz="2200" spc="-30">
                          <a:effectLst/>
                          <a:latin typeface="Arial" panose="020B0604020202020204" pitchFamily="34" charset="0"/>
                          <a:cs typeface="Arial" panose="020B0604020202020204" pitchFamily="34" charset="0"/>
                        </a:rPr>
                        <a:t>Competitors</a:t>
                      </a:r>
                      <a:endParaRPr lang="cs-CZ" sz="2200" spc="-3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GB" sz="2200" spc="-30" dirty="0">
                          <a:effectLst/>
                          <a:latin typeface="Arial" panose="020B0604020202020204" pitchFamily="34" charset="0"/>
                          <a:cs typeface="Arial" panose="020B0604020202020204" pitchFamily="34" charset="0"/>
                        </a:rPr>
                        <a:t>major competitors, their objectives and strategies, strengths and weaknesses, size, market share and profitability, entry barriers to new competitors, trends</a:t>
                      </a:r>
                      <a:endParaRPr lang="cs-CZ" sz="2200" spc="-3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r h="1168819">
                <a:tc>
                  <a:txBody>
                    <a:bodyPr/>
                    <a:lstStyle/>
                    <a:p>
                      <a:pPr algn="ctr">
                        <a:spcAft>
                          <a:spcPts val="0"/>
                        </a:spcAft>
                      </a:pPr>
                      <a:r>
                        <a:rPr lang="en-GB" sz="2200" spc="-30">
                          <a:effectLst/>
                          <a:latin typeface="Arial" panose="020B0604020202020204" pitchFamily="34" charset="0"/>
                          <a:cs typeface="Arial" panose="020B0604020202020204" pitchFamily="34" charset="0"/>
                        </a:rPr>
                        <a:t>Distributors</a:t>
                      </a:r>
                      <a:endParaRPr lang="cs-CZ" sz="2200" spc="-3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GB" sz="2200" spc="-30" dirty="0">
                          <a:effectLst/>
                          <a:latin typeface="Arial" panose="020B0604020202020204" pitchFamily="34" charset="0"/>
                          <a:cs typeface="Arial" panose="020B0604020202020204" pitchFamily="34" charset="0"/>
                        </a:rPr>
                        <a:t>channel attractiveness, distributor decision-making unit, decision-making process and choice criteria, strengths and weaknesses, power changes, physical distribution methods, trends</a:t>
                      </a:r>
                      <a:endParaRPr lang="cs-CZ" sz="2200" spc="-3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3"/>
                  </a:ext>
                </a:extLst>
              </a:tr>
              <a:tr h="584409">
                <a:tc>
                  <a:txBody>
                    <a:bodyPr/>
                    <a:lstStyle/>
                    <a:p>
                      <a:pPr algn="ctr">
                        <a:spcAft>
                          <a:spcPts val="0"/>
                        </a:spcAft>
                      </a:pPr>
                      <a:r>
                        <a:rPr lang="en-GB" sz="2200" spc="-30">
                          <a:effectLst/>
                          <a:latin typeface="Arial" panose="020B0604020202020204" pitchFamily="34" charset="0"/>
                          <a:cs typeface="Arial" panose="020B0604020202020204" pitchFamily="34" charset="0"/>
                        </a:rPr>
                        <a:t>Suppliers</a:t>
                      </a:r>
                      <a:endParaRPr lang="cs-CZ" sz="2200" spc="-3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GB" sz="2200" spc="-30" dirty="0">
                          <a:effectLst/>
                          <a:latin typeface="Arial" panose="020B0604020202020204" pitchFamily="34" charset="0"/>
                          <a:cs typeface="Arial" panose="020B0604020202020204" pitchFamily="34" charset="0"/>
                        </a:rPr>
                        <a:t>who they are and location, strengths and weaknesses, power changes, trends</a:t>
                      </a:r>
                      <a:endParaRPr lang="cs-CZ" sz="2200" spc="-3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4"/>
                  </a:ext>
                </a:extLst>
              </a:tr>
              <a:tr h="779213">
                <a:tc>
                  <a:txBody>
                    <a:bodyPr/>
                    <a:lstStyle/>
                    <a:p>
                      <a:pPr algn="ctr">
                        <a:spcAft>
                          <a:spcPts val="0"/>
                        </a:spcAft>
                      </a:pPr>
                      <a:r>
                        <a:rPr lang="en-GB" sz="2200" spc="-30">
                          <a:effectLst/>
                          <a:latin typeface="Arial" panose="020B0604020202020204" pitchFamily="34" charset="0"/>
                          <a:cs typeface="Arial" panose="020B0604020202020204" pitchFamily="34" charset="0"/>
                        </a:rPr>
                        <a:t>Publics</a:t>
                      </a:r>
                      <a:endParaRPr lang="cs-CZ" sz="2200" spc="-3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GB" sz="2200" spc="-30" dirty="0">
                          <a:effectLst/>
                          <a:latin typeface="Arial" panose="020B0604020202020204" pitchFamily="34" charset="0"/>
                          <a:cs typeface="Arial" panose="020B0604020202020204" pitchFamily="34" charset="0"/>
                        </a:rPr>
                        <a:t>financial public, government publics, media publics, citizen-action publics, non-profit organizations, general publics</a:t>
                      </a:r>
                      <a:endParaRPr lang="cs-CZ" sz="2200" spc="-3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37597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ENVIRONMENT</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TRENDS IN MACRO ENVIRONMENT</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Demographic</a:t>
            </a:r>
            <a:r>
              <a:rPr lang="en-US" altLang="cs-CZ" sz="2200" dirty="0">
                <a:latin typeface="Arial" panose="020B0604020202020204" pitchFamily="34" charset="0"/>
              </a:rPr>
              <a:t> - our customer, aging, migration back from the cities, the decline in fertility, singles, families and households character, racial and national structure.</a:t>
            </a:r>
          </a:p>
          <a:p>
            <a:pPr marL="285750" indent="-285750" eaLnBrk="1" hangingPunct="1">
              <a:spcBef>
                <a:spcPct val="0"/>
              </a:spcBef>
              <a:defRPr/>
            </a:pPr>
            <a:r>
              <a:rPr lang="en-US" altLang="cs-CZ" sz="2200" b="1" dirty="0">
                <a:latin typeface="Arial" panose="020B0604020202020204" pitchFamily="34" charset="0"/>
              </a:rPr>
              <a:t>Economical</a:t>
            </a:r>
            <a:r>
              <a:rPr lang="en-US" altLang="cs-CZ" sz="2200" dirty="0">
                <a:latin typeface="Arial" panose="020B0604020202020204" pitchFamily="34" charset="0"/>
              </a:rPr>
              <a:t> - purchasing power, the global economic crisis, unemployment, disposable income, tax policy, exchange rate.</a:t>
            </a:r>
          </a:p>
          <a:p>
            <a:pPr marL="285750" indent="-285750" eaLnBrk="1" hangingPunct="1">
              <a:spcBef>
                <a:spcPct val="0"/>
              </a:spcBef>
              <a:defRPr/>
            </a:pPr>
            <a:r>
              <a:rPr lang="en-US" altLang="cs-CZ" sz="2200" b="1" dirty="0">
                <a:latin typeface="Arial" panose="020B0604020202020204" pitchFamily="34" charset="0"/>
              </a:rPr>
              <a:t>Legislative and political </a:t>
            </a:r>
            <a:r>
              <a:rPr lang="en-US" altLang="cs-CZ" sz="2200" dirty="0">
                <a:latin typeface="Arial" panose="020B0604020202020204" pitchFamily="34" charset="0"/>
              </a:rPr>
              <a:t>- instability, EU law.</a:t>
            </a:r>
          </a:p>
          <a:p>
            <a:pPr marL="285750" indent="-285750" eaLnBrk="1" hangingPunct="1">
              <a:spcBef>
                <a:spcPct val="0"/>
              </a:spcBef>
              <a:defRPr/>
            </a:pPr>
            <a:r>
              <a:rPr lang="en-US" altLang="cs-CZ" sz="2200" b="1" dirty="0">
                <a:latin typeface="Arial" panose="020B0604020202020204" pitchFamily="34" charset="0"/>
              </a:rPr>
              <a:t>Natural</a:t>
            </a:r>
            <a:r>
              <a:rPr lang="en-US" altLang="cs-CZ" sz="2200" dirty="0">
                <a:latin typeface="Arial" panose="020B0604020202020204" pitchFamily="34" charset="0"/>
              </a:rPr>
              <a:t> - ecology, energy prices, climate change.</a:t>
            </a:r>
          </a:p>
          <a:p>
            <a:pPr marL="285750" indent="-285750" eaLnBrk="1" hangingPunct="1">
              <a:spcBef>
                <a:spcPct val="0"/>
              </a:spcBef>
              <a:defRPr/>
            </a:pPr>
            <a:r>
              <a:rPr lang="en-US" altLang="cs-CZ" sz="2200" b="1" dirty="0">
                <a:latin typeface="Arial" panose="020B0604020202020204" pitchFamily="34" charset="0"/>
              </a:rPr>
              <a:t>Technology</a:t>
            </a:r>
            <a:r>
              <a:rPr lang="en-US" altLang="cs-CZ" sz="2200" dirty="0">
                <a:latin typeface="Arial" panose="020B0604020202020204" pitchFamily="34" charset="0"/>
              </a:rPr>
              <a:t> - shortening cycle</a:t>
            </a:r>
            <a:r>
              <a:rPr lang="cs-CZ" altLang="cs-CZ" sz="2200" dirty="0">
                <a:latin typeface="Arial" panose="020B0604020202020204" pitchFamily="34" charset="0"/>
              </a:rPr>
              <a:t>,</a:t>
            </a:r>
            <a:r>
              <a:rPr lang="en-US" altLang="cs-CZ" sz="2200" dirty="0">
                <a:latin typeface="Arial" panose="020B0604020202020204" pitchFamily="34" charset="0"/>
              </a:rPr>
              <a:t> innovation.</a:t>
            </a:r>
          </a:p>
          <a:p>
            <a:pPr marL="285750" indent="-285750" eaLnBrk="1" hangingPunct="1">
              <a:spcBef>
                <a:spcPct val="0"/>
              </a:spcBef>
              <a:defRPr/>
            </a:pPr>
            <a:r>
              <a:rPr lang="en-US" altLang="cs-CZ" sz="2200" b="1" dirty="0">
                <a:latin typeface="Arial" panose="020B0604020202020204" pitchFamily="34" charset="0"/>
              </a:rPr>
              <a:t>Socio-cultural</a:t>
            </a:r>
            <a:r>
              <a:rPr lang="en-US" altLang="cs-CZ" sz="2200" dirty="0">
                <a:latin typeface="Arial" panose="020B0604020202020204" pitchFamily="34" charset="0"/>
              </a:rPr>
              <a:t> - universal global customs, social </a:t>
            </a:r>
            <a:r>
              <a:rPr lang="en-US" altLang="cs-CZ" sz="2200" dirty="0" err="1">
                <a:latin typeface="Arial" panose="020B0604020202020204" pitchFamily="34" charset="0"/>
              </a:rPr>
              <a:t>communit</a:t>
            </a:r>
            <a:r>
              <a:rPr lang="cs-CZ" altLang="cs-CZ" sz="2200" dirty="0" err="1">
                <a:latin typeface="Arial" panose="020B0604020202020204" pitchFamily="34" charset="0"/>
              </a:rPr>
              <a:t>ies</a:t>
            </a:r>
            <a:r>
              <a:rPr lang="cs-CZ" altLang="cs-CZ" sz="2200" dirty="0">
                <a:latin typeface="Arial" panose="020B0604020202020204" pitchFamily="34" charset="0"/>
              </a:rPr>
              <a:t>,</a:t>
            </a:r>
            <a:r>
              <a:rPr lang="en-US" altLang="cs-CZ" sz="2200" dirty="0">
                <a:latin typeface="Arial" panose="020B0604020202020204" pitchFamily="34" charset="0"/>
              </a:rPr>
              <a:t> life in debt, organic lifestyle, health and beauty, empowerment of women, terrorism, education.</a:t>
            </a: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1267834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2. ECONOMIC FACTORS – MOST IMPORTANT CRITERIA</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Average wage.</a:t>
            </a:r>
          </a:p>
          <a:p>
            <a:pPr marL="285750" indent="-285750" eaLnBrk="1" hangingPunct="1">
              <a:spcBef>
                <a:spcPct val="0"/>
              </a:spcBef>
              <a:defRPr/>
            </a:pPr>
            <a:r>
              <a:rPr lang="en-US" altLang="cs-CZ" sz="2200" dirty="0">
                <a:latin typeface="Arial" panose="020B0604020202020204" pitchFamily="34" charset="0"/>
              </a:rPr>
              <a:t>Statistics of unemployment.</a:t>
            </a:r>
          </a:p>
          <a:p>
            <a:pPr marL="285750" indent="-285750" eaLnBrk="1" hangingPunct="1">
              <a:spcBef>
                <a:spcPct val="0"/>
              </a:spcBef>
              <a:defRPr/>
            </a:pPr>
            <a:r>
              <a:rPr lang="en-US" altLang="cs-CZ" sz="2200" dirty="0">
                <a:latin typeface="Arial" panose="020B0604020202020204" pitchFamily="34" charset="0"/>
              </a:rPr>
              <a:t>Inflation rate.</a:t>
            </a:r>
          </a:p>
          <a:p>
            <a:pPr marL="285750" indent="-285750" eaLnBrk="1" hangingPunct="1">
              <a:spcBef>
                <a:spcPct val="0"/>
              </a:spcBef>
              <a:defRPr/>
            </a:pPr>
            <a:r>
              <a:rPr lang="en-US" altLang="cs-CZ" sz="2200" dirty="0">
                <a:latin typeface="Arial" panose="020B0604020202020204" pitchFamily="34" charset="0"/>
              </a:rPr>
              <a:t>Consumer prices.</a:t>
            </a:r>
          </a:p>
          <a:p>
            <a:pPr marL="285750" indent="-285750" eaLnBrk="1" hangingPunct="1">
              <a:spcBef>
                <a:spcPct val="0"/>
              </a:spcBef>
              <a:defRPr/>
            </a:pPr>
            <a:r>
              <a:rPr lang="en-US" altLang="cs-CZ" sz="2200" dirty="0">
                <a:latin typeface="Arial" panose="020B0604020202020204" pitchFamily="34" charset="0"/>
              </a:rPr>
              <a:t>Work productivity.</a:t>
            </a:r>
          </a:p>
          <a:p>
            <a:pPr marL="285750" indent="-285750" eaLnBrk="1" hangingPunct="1">
              <a:spcBef>
                <a:spcPct val="0"/>
              </a:spcBef>
              <a:defRPr/>
            </a:pPr>
            <a:r>
              <a:rPr lang="en-US" altLang="cs-CZ" sz="2200" dirty="0">
                <a:latin typeface="Arial" panose="020B0604020202020204" pitchFamily="34" charset="0"/>
              </a:rPr>
              <a:t>Development of energy prices.</a:t>
            </a:r>
          </a:p>
          <a:p>
            <a:pPr marL="285750" indent="-285750" eaLnBrk="1" hangingPunct="1">
              <a:spcBef>
                <a:spcPct val="0"/>
              </a:spcBef>
              <a:defRPr/>
            </a:pPr>
            <a:r>
              <a:rPr lang="en-US" altLang="cs-CZ" sz="2200" dirty="0">
                <a:latin typeface="Arial" panose="020B0604020202020204" pitchFamily="34" charset="0"/>
              </a:rPr>
              <a:t>Exchange rates.</a:t>
            </a:r>
          </a:p>
          <a:p>
            <a:pPr marL="285750" indent="-285750" eaLnBrk="1" hangingPunct="1">
              <a:spcBef>
                <a:spcPct val="0"/>
              </a:spcBef>
              <a:defRPr/>
            </a:pPr>
            <a:r>
              <a:rPr lang="en-US" altLang="cs-CZ" sz="2200" dirty="0">
                <a:latin typeface="Arial" panose="020B0604020202020204" pitchFamily="34" charset="0"/>
              </a:rPr>
              <a:t>Investment.</a:t>
            </a:r>
          </a:p>
          <a:p>
            <a:pPr marL="285750" indent="-285750" eaLnBrk="1" hangingPunct="1">
              <a:spcBef>
                <a:spcPct val="0"/>
              </a:spcBef>
              <a:defRPr/>
            </a:pPr>
            <a:r>
              <a:rPr lang="en-US" altLang="cs-CZ" sz="2200" dirty="0">
                <a:latin typeface="Arial" panose="020B0604020202020204" pitchFamily="34" charset="0"/>
              </a:rPr>
              <a:t>Savings.</a:t>
            </a:r>
          </a:p>
          <a:p>
            <a:pPr marL="285750" indent="-285750" eaLnBrk="1" hangingPunct="1">
              <a:spcBef>
                <a:spcPct val="0"/>
              </a:spcBef>
              <a:defRPr/>
            </a:pPr>
            <a:r>
              <a:rPr lang="en-US" altLang="cs-CZ" sz="2200" dirty="0">
                <a:latin typeface="Arial" panose="020B0604020202020204" pitchFamily="34" charset="0"/>
              </a:rPr>
              <a:t>Taxes and duties.</a:t>
            </a:r>
          </a:p>
          <a:p>
            <a:pPr marL="285750" indent="-285750" eaLnBrk="1" hangingPunct="1">
              <a:spcBef>
                <a:spcPct val="0"/>
              </a:spcBef>
              <a:defRPr/>
            </a:pPr>
            <a:r>
              <a:rPr lang="en-US" altLang="cs-CZ" sz="2200" dirty="0">
                <a:latin typeface="Arial" panose="020B0604020202020204" pitchFamily="34" charset="0"/>
              </a:rPr>
              <a:t>Interest rate.</a:t>
            </a:r>
          </a:p>
          <a:p>
            <a:pPr marL="285750" indent="-285750" eaLnBrk="1" hangingPunct="1">
              <a:spcBef>
                <a:spcPct val="0"/>
              </a:spcBef>
              <a:defRPr/>
            </a:pPr>
            <a:r>
              <a:rPr lang="en-US" altLang="cs-CZ" sz="2200" dirty="0">
                <a:latin typeface="Arial" panose="020B0604020202020204" pitchFamily="34" charset="0"/>
              </a:rPr>
              <a:t>State budget balance.</a:t>
            </a:r>
          </a:p>
        </p:txBody>
      </p:sp>
    </p:spTree>
    <p:extLst>
      <p:ext uri="{BB962C8B-B14F-4D97-AF65-F5344CB8AC3E}">
        <p14:creationId xmlns:p14="http://schemas.microsoft.com/office/powerpoint/2010/main" val="276175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ECONOMIC STRUCTURE OF COUNTRIES ACCORDING TO KOTLER</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41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Economic system - (market or centrally planned).</a:t>
            </a:r>
          </a:p>
          <a:p>
            <a:pPr marL="285750" indent="-285750" eaLnBrk="1" hangingPunct="1">
              <a:spcBef>
                <a:spcPct val="0"/>
              </a:spcBef>
              <a:defRPr/>
            </a:pPr>
            <a:r>
              <a:rPr lang="en-US" altLang="cs-CZ" sz="2200" dirty="0">
                <a:latin typeface="Arial" panose="020B0604020202020204" pitchFamily="34" charset="0"/>
              </a:rPr>
              <a:t>Economic structure - the share of the sectors of industry, agriculture and services. Kotler distinguishes four types:</a:t>
            </a:r>
          </a:p>
          <a:p>
            <a:pPr marL="1028700" lvl="1" eaLnBrk="1" hangingPunct="1">
              <a:spcBef>
                <a:spcPct val="0"/>
              </a:spcBef>
              <a:defRPr/>
            </a:pPr>
            <a:r>
              <a:rPr lang="en-US" altLang="cs-CZ" sz="2000" dirty="0">
                <a:latin typeface="Arial" panose="020B0604020202020204" pitchFamily="34" charset="0"/>
              </a:rPr>
              <a:t>a) </a:t>
            </a:r>
            <a:r>
              <a:rPr lang="cs-CZ" altLang="cs-CZ" sz="2000" dirty="0" err="1">
                <a:latin typeface="Arial" panose="020B0604020202020204" pitchFamily="34" charset="0"/>
              </a:rPr>
              <a:t>Developed</a:t>
            </a:r>
            <a:r>
              <a:rPr lang="cs-CZ" altLang="cs-CZ" sz="2000" dirty="0">
                <a:latin typeface="Arial" panose="020B0604020202020204" pitchFamily="34" charset="0"/>
              </a:rPr>
              <a:t> (</a:t>
            </a:r>
            <a:r>
              <a:rPr lang="en-US" altLang="cs-CZ" sz="2000" dirty="0">
                <a:latin typeface="Arial" panose="020B0604020202020204" pitchFamily="34" charset="0"/>
              </a:rPr>
              <a:t>industrialized</a:t>
            </a:r>
            <a:r>
              <a:rPr lang="cs-CZ" altLang="cs-CZ" sz="2000" dirty="0">
                <a:latin typeface="Arial" panose="020B0604020202020204" pitchFamily="34" charset="0"/>
              </a:rPr>
              <a:t>)</a:t>
            </a:r>
            <a:r>
              <a:rPr lang="en-US" altLang="cs-CZ" sz="2000" dirty="0">
                <a:latin typeface="Arial" panose="020B0604020202020204" pitchFamily="34" charset="0"/>
              </a:rPr>
              <a:t> countries: </a:t>
            </a:r>
            <a:r>
              <a:rPr lang="cs-CZ" altLang="cs-CZ" sz="2000" dirty="0">
                <a:latin typeface="Arial" panose="020B0604020202020204" pitchFamily="34" charset="0"/>
              </a:rPr>
              <a:t>m</a:t>
            </a:r>
            <a:r>
              <a:rPr lang="en-US" altLang="cs-CZ" sz="2000" dirty="0" err="1">
                <a:latin typeface="Arial" panose="020B0604020202020204" pitchFamily="34" charset="0"/>
              </a:rPr>
              <a:t>ain</a:t>
            </a:r>
            <a:r>
              <a:rPr lang="en-US" altLang="cs-CZ" sz="2000" dirty="0">
                <a:latin typeface="Arial" panose="020B0604020202020204" pitchFamily="34" charset="0"/>
              </a:rPr>
              <a:t> exporters of manufactured goods and investment capital. These economies </a:t>
            </a:r>
            <a:r>
              <a:rPr lang="en-US" altLang="cs-CZ" sz="2000" dirty="0" err="1">
                <a:latin typeface="Arial" panose="020B0604020202020204" pitchFamily="34" charset="0"/>
              </a:rPr>
              <a:t>trad</a:t>
            </a:r>
            <a:r>
              <a:rPr lang="cs-CZ" altLang="cs-CZ" sz="2000" dirty="0">
                <a:latin typeface="Arial" panose="020B0604020202020204" pitchFamily="34" charset="0"/>
              </a:rPr>
              <a:t>e</a:t>
            </a:r>
            <a:r>
              <a:rPr lang="en-US" altLang="cs-CZ" sz="2000" dirty="0">
                <a:latin typeface="Arial" panose="020B0604020202020204" pitchFamily="34" charset="0"/>
              </a:rPr>
              <a:t> with each other industrial goods</a:t>
            </a:r>
            <a:r>
              <a:rPr lang="cs-CZ" altLang="cs-CZ" sz="2000" dirty="0">
                <a:latin typeface="Arial" panose="020B0604020202020204" pitchFamily="34" charset="0"/>
              </a:rPr>
              <a:t>,</a:t>
            </a:r>
            <a:r>
              <a:rPr lang="en-US" altLang="cs-CZ" sz="2000" dirty="0">
                <a:latin typeface="Arial" panose="020B0604020202020204" pitchFamily="34" charset="0"/>
              </a:rPr>
              <a:t> and </a:t>
            </a:r>
            <a:r>
              <a:rPr lang="cs-CZ" altLang="cs-CZ" sz="2000" dirty="0" err="1">
                <a:latin typeface="Arial" panose="020B0604020202020204" pitchFamily="34" charset="0"/>
              </a:rPr>
              <a:t>also</a:t>
            </a:r>
            <a:r>
              <a:rPr lang="en-US" altLang="cs-CZ" sz="2000" dirty="0">
                <a:latin typeface="Arial" panose="020B0604020202020204" pitchFamily="34" charset="0"/>
              </a:rPr>
              <a:t> export </a:t>
            </a:r>
            <a:r>
              <a:rPr lang="cs-CZ" altLang="cs-CZ" sz="2000" dirty="0" err="1">
                <a:latin typeface="Arial" panose="020B0604020202020204" pitchFamily="34" charset="0"/>
              </a:rPr>
              <a:t>it</a:t>
            </a:r>
            <a:r>
              <a:rPr lang="cs-CZ" altLang="cs-CZ" sz="2000" dirty="0">
                <a:latin typeface="Arial" panose="020B0604020202020204" pitchFamily="34" charset="0"/>
              </a:rPr>
              <a:t> </a:t>
            </a:r>
            <a:r>
              <a:rPr lang="en-US" altLang="cs-CZ" sz="2000" dirty="0">
                <a:latin typeface="Arial" panose="020B0604020202020204" pitchFamily="34" charset="0"/>
              </a:rPr>
              <a:t>to other types of economies, in exchange for raw materials and semi-finished products.</a:t>
            </a:r>
          </a:p>
          <a:p>
            <a:pPr marL="1028700" lvl="1" eaLnBrk="1" hangingPunct="1">
              <a:spcBef>
                <a:spcPct val="0"/>
              </a:spcBef>
              <a:defRPr/>
            </a:pPr>
            <a:r>
              <a:rPr lang="en-US" altLang="cs-CZ" sz="2000" dirty="0">
                <a:latin typeface="Arial" panose="020B0604020202020204" pitchFamily="34" charset="0"/>
              </a:rPr>
              <a:t>b) Developing economies: in these economies</a:t>
            </a:r>
            <a:r>
              <a:rPr lang="cs-CZ" altLang="cs-CZ" sz="2000" dirty="0">
                <a:latin typeface="Arial" panose="020B0604020202020204" pitchFamily="34" charset="0"/>
              </a:rPr>
              <a:t>, </a:t>
            </a:r>
            <a:r>
              <a:rPr lang="cs-CZ" altLang="cs-CZ" sz="2000" dirty="0" err="1">
                <a:latin typeface="Arial" panose="020B0604020202020204" pitchFamily="34" charset="0"/>
              </a:rPr>
              <a:t>the</a:t>
            </a:r>
            <a:r>
              <a:rPr lang="en-US" altLang="cs-CZ" sz="2000" dirty="0">
                <a:latin typeface="Arial" panose="020B0604020202020204" pitchFamily="34" charset="0"/>
              </a:rPr>
              <a:t> the industrial production</a:t>
            </a:r>
            <a:r>
              <a:rPr lang="cs-CZ" altLang="cs-CZ" sz="2000" dirty="0">
                <a:latin typeface="Arial" panose="020B0604020202020204" pitchFamily="34" charset="0"/>
              </a:rPr>
              <a:t> </a:t>
            </a:r>
            <a:r>
              <a:rPr lang="cs-CZ" altLang="cs-CZ" sz="2000" dirty="0" err="1">
                <a:latin typeface="Arial" panose="020B0604020202020204" pitchFamily="34" charset="0"/>
              </a:rPr>
              <a:t>is</a:t>
            </a:r>
            <a:r>
              <a:rPr lang="en-US" altLang="cs-CZ" sz="2000" dirty="0">
                <a:latin typeface="Arial" panose="020B0604020202020204" pitchFamily="34" charset="0"/>
              </a:rPr>
              <a:t> 10-20% of GDP. The country import</a:t>
            </a:r>
            <a:r>
              <a:rPr lang="cs-CZ" altLang="cs-CZ" sz="2000" dirty="0">
                <a:latin typeface="Arial" panose="020B0604020202020204" pitchFamily="34" charset="0"/>
              </a:rPr>
              <a:t>s</a:t>
            </a:r>
            <a:r>
              <a:rPr lang="en-US" altLang="cs-CZ" sz="2000" dirty="0">
                <a:latin typeface="Arial" panose="020B0604020202020204" pitchFamily="34" charset="0"/>
              </a:rPr>
              <a:t> machinery and equipment, but also consumer goods for rich and a small middle class.</a:t>
            </a:r>
          </a:p>
          <a:p>
            <a:pPr marL="1028700" lvl="1" eaLnBrk="1" hangingPunct="1">
              <a:spcBef>
                <a:spcPct val="0"/>
              </a:spcBef>
              <a:defRPr/>
            </a:pPr>
            <a:r>
              <a:rPr lang="en-US" altLang="cs-CZ" sz="2000" dirty="0">
                <a:latin typeface="Arial" panose="020B0604020202020204" pitchFamily="34" charset="0"/>
              </a:rPr>
              <a:t>c) </a:t>
            </a:r>
            <a:r>
              <a:rPr lang="cs-CZ" altLang="cs-CZ" sz="2000" dirty="0">
                <a:latin typeface="Arial" panose="020B0604020202020204" pitchFamily="34" charset="0"/>
              </a:rPr>
              <a:t>E</a:t>
            </a:r>
            <a:r>
              <a:rPr lang="en-US" altLang="cs-CZ" sz="2000" dirty="0" err="1">
                <a:latin typeface="Arial" panose="020B0604020202020204" pitchFamily="34" charset="0"/>
              </a:rPr>
              <a:t>conomies</a:t>
            </a:r>
            <a:r>
              <a:rPr lang="en-US" altLang="cs-CZ" sz="2000" dirty="0">
                <a:latin typeface="Arial" panose="020B0604020202020204" pitchFamily="34" charset="0"/>
              </a:rPr>
              <a:t> exporting raw materials: </a:t>
            </a:r>
            <a:r>
              <a:rPr lang="cs-CZ" altLang="cs-CZ" sz="2000" dirty="0">
                <a:latin typeface="Arial" panose="020B0604020202020204" pitchFamily="34" charset="0"/>
              </a:rPr>
              <a:t>t</a:t>
            </a:r>
            <a:r>
              <a:rPr lang="en-US" altLang="cs-CZ" sz="2000" dirty="0" err="1">
                <a:latin typeface="Arial" panose="020B0604020202020204" pitchFamily="34" charset="0"/>
              </a:rPr>
              <a:t>hese</a:t>
            </a:r>
            <a:r>
              <a:rPr lang="en-US" altLang="cs-CZ" sz="2000" dirty="0">
                <a:latin typeface="Arial" panose="020B0604020202020204" pitchFamily="34" charset="0"/>
              </a:rPr>
              <a:t> countries have one or more of the natural resources, but in other respects they are poor.</a:t>
            </a:r>
          </a:p>
          <a:p>
            <a:pPr marL="1028700" lvl="1" eaLnBrk="1" hangingPunct="1">
              <a:spcBef>
                <a:spcPct val="0"/>
              </a:spcBef>
              <a:defRPr/>
            </a:pPr>
            <a:r>
              <a:rPr lang="en-US" altLang="cs-CZ" sz="2000" dirty="0">
                <a:latin typeface="Arial" panose="020B0604020202020204" pitchFamily="34" charset="0"/>
              </a:rPr>
              <a:t>d) Subsistence </a:t>
            </a:r>
            <a:r>
              <a:rPr lang="en-US" altLang="cs-CZ" sz="2000" dirty="0" err="1">
                <a:latin typeface="Arial" panose="020B0604020202020204" pitchFamily="34" charset="0"/>
              </a:rPr>
              <a:t>econom</a:t>
            </a:r>
            <a:r>
              <a:rPr lang="cs-CZ" altLang="cs-CZ" sz="2000" dirty="0" err="1">
                <a:latin typeface="Arial" panose="020B0604020202020204" pitchFamily="34" charset="0"/>
              </a:rPr>
              <a:t>ies</a:t>
            </a:r>
            <a:r>
              <a:rPr lang="en-US" altLang="cs-CZ" sz="2000" dirty="0">
                <a:latin typeface="Arial" panose="020B0604020202020204" pitchFamily="34" charset="0"/>
              </a:rPr>
              <a:t>: </a:t>
            </a:r>
            <a:r>
              <a:rPr lang="cs-CZ" altLang="cs-CZ" sz="2000" dirty="0">
                <a:latin typeface="Arial" panose="020B0604020202020204" pitchFamily="34" charset="0"/>
              </a:rPr>
              <a:t>m</a:t>
            </a:r>
            <a:r>
              <a:rPr lang="en-US" altLang="cs-CZ" sz="2000" dirty="0" err="1">
                <a:latin typeface="Arial" panose="020B0604020202020204" pitchFamily="34" charset="0"/>
              </a:rPr>
              <a:t>ost</a:t>
            </a:r>
            <a:r>
              <a:rPr lang="en-US" altLang="cs-CZ" sz="2000" dirty="0">
                <a:latin typeface="Arial" panose="020B0604020202020204" pitchFamily="34" charset="0"/>
              </a:rPr>
              <a:t> of the population is employed in agriculture</a:t>
            </a:r>
            <a:r>
              <a:rPr lang="cs-CZ" altLang="cs-CZ" sz="2000" dirty="0">
                <a:latin typeface="Arial" panose="020B0604020202020204" pitchFamily="34" charset="0"/>
              </a:rPr>
              <a:t>,</a:t>
            </a:r>
            <a:r>
              <a:rPr lang="en-US" altLang="cs-CZ" sz="2000" dirty="0">
                <a:latin typeface="Arial" panose="020B0604020202020204" pitchFamily="34" charset="0"/>
              </a:rPr>
              <a:t> little opportunity for exporters.</a:t>
            </a:r>
          </a:p>
        </p:txBody>
      </p:sp>
    </p:spTree>
    <p:extLst>
      <p:ext uri="{BB962C8B-B14F-4D97-AF65-F5344CB8AC3E}">
        <p14:creationId xmlns:p14="http://schemas.microsoft.com/office/powerpoint/2010/main" val="1687619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FOREIGN TRADE POLICY</a:t>
            </a:r>
          </a:p>
        </p:txBody>
      </p:sp>
      <p:sp>
        <p:nvSpPr>
          <p:cNvPr id="3079" name="TextovéPole 10"/>
          <p:cNvSpPr txBox="1">
            <a:spLocks noChangeArrowheads="1"/>
          </p:cNvSpPr>
          <p:nvPr/>
        </p:nvSpPr>
        <p:spPr bwMode="auto">
          <a:xfrm>
            <a:off x="338138" y="1548547"/>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set of state activities, which purposefully </a:t>
            </a:r>
            <a:r>
              <a:rPr lang="cs-CZ" altLang="cs-CZ" sz="2200" dirty="0">
                <a:latin typeface="Arial" panose="020B0604020202020204" pitchFamily="34" charset="0"/>
              </a:rPr>
              <a:t>influence </a:t>
            </a:r>
            <a:r>
              <a:rPr lang="en-US" altLang="cs-CZ" sz="2200" dirty="0">
                <a:latin typeface="Arial" panose="020B0604020202020204" pitchFamily="34" charset="0"/>
              </a:rPr>
              <a:t>foreign trade of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country. The degree of influence of commercial tools affects trade policy which can be largely protectionist or predominantly liberal.</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economic policy of the government (diverges with </a:t>
            </a:r>
            <a:r>
              <a:rPr lang="cs-CZ" altLang="cs-CZ" sz="2200" dirty="0" err="1">
                <a:latin typeface="Arial" panose="020B0604020202020204" pitchFamily="34" charset="0"/>
              </a:rPr>
              <a:t>Central</a:t>
            </a:r>
            <a:r>
              <a:rPr lang="cs-CZ" altLang="cs-CZ" sz="2200" dirty="0">
                <a:latin typeface="Arial" panose="020B0604020202020204" pitchFamily="34" charset="0"/>
              </a:rPr>
              <a:t> Bank</a:t>
            </a:r>
            <a:r>
              <a:rPr lang="en-US" altLang="cs-CZ" sz="2200" dirty="0">
                <a:latin typeface="Arial" panose="020B0604020202020204" pitchFamily="34" charset="0"/>
              </a:rPr>
              <a:t>? - </a:t>
            </a:r>
            <a:r>
              <a:rPr lang="cs-CZ" altLang="cs-CZ" sz="2200" dirty="0">
                <a:latin typeface="Arial" panose="020B0604020202020204" pitchFamily="34" charset="0"/>
              </a:rPr>
              <a:t>s</a:t>
            </a:r>
            <a:r>
              <a:rPr lang="en-US" altLang="cs-CZ" sz="2200" dirty="0" err="1">
                <a:latin typeface="Arial" panose="020B0604020202020204" pitchFamily="34" charset="0"/>
              </a:rPr>
              <a:t>aving</a:t>
            </a:r>
            <a:r>
              <a:rPr lang="en-US" altLang="cs-CZ" sz="2200" dirty="0">
                <a:latin typeface="Arial" panose="020B0604020202020204" pitchFamily="34" charset="0"/>
              </a:rPr>
              <a:t> vs. spending).</a:t>
            </a:r>
          </a:p>
          <a:p>
            <a:pPr marL="285750" indent="-285750" eaLnBrk="1" hangingPunct="1">
              <a:spcBef>
                <a:spcPct val="0"/>
              </a:spcBef>
              <a:defRPr/>
            </a:pPr>
            <a:r>
              <a:rPr lang="en-US" altLang="cs-CZ" sz="2200" dirty="0">
                <a:latin typeface="Arial" panose="020B0604020202020204" pitchFamily="34" charset="0"/>
              </a:rPr>
              <a:t>Foreign trade policy.</a:t>
            </a:r>
          </a:p>
          <a:p>
            <a:pPr marL="285750" indent="-285750" eaLnBrk="1" hangingPunct="1">
              <a:spcBef>
                <a:spcPct val="0"/>
              </a:spcBef>
              <a:defRPr/>
            </a:pPr>
            <a:r>
              <a:rPr lang="en-US" altLang="cs-CZ" sz="2200" dirty="0">
                <a:latin typeface="Arial" panose="020B0604020202020204" pitchFamily="34" charset="0"/>
              </a:rPr>
              <a:t>Exchange rate policy.</a:t>
            </a:r>
          </a:p>
          <a:p>
            <a:pPr marL="285750" indent="-285750" eaLnBrk="1" hangingPunct="1">
              <a:spcBef>
                <a:spcPct val="0"/>
              </a:spcBef>
              <a:defRPr/>
            </a:pPr>
            <a:r>
              <a:rPr lang="en-US" altLang="cs-CZ" sz="2200" dirty="0">
                <a:latin typeface="Arial" panose="020B0604020202020204" pitchFamily="34" charset="0"/>
              </a:rPr>
              <a:t>Policy towards foreign investors.</a:t>
            </a:r>
          </a:p>
        </p:txBody>
      </p:sp>
    </p:spTree>
    <p:extLst>
      <p:ext uri="{BB962C8B-B14F-4D97-AF65-F5344CB8AC3E}">
        <p14:creationId xmlns:p14="http://schemas.microsoft.com/office/powerpoint/2010/main" val="3861652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REASONS FOR PROTECTIONISM</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Protecting </a:t>
            </a:r>
            <a:r>
              <a:rPr lang="cs-CZ" altLang="cs-CZ" sz="2200" dirty="0" err="1">
                <a:latin typeface="Arial" panose="020B0604020202020204" pitchFamily="34" charset="0"/>
              </a:rPr>
              <a:t>new</a:t>
            </a:r>
            <a:r>
              <a:rPr lang="cs-CZ" altLang="cs-CZ" sz="2200" dirty="0">
                <a:latin typeface="Arial" panose="020B0604020202020204" pitchFamily="34" charset="0"/>
              </a:rPr>
              <a:t> </a:t>
            </a:r>
            <a:r>
              <a:rPr lang="cs-CZ" altLang="cs-CZ" sz="2200" dirty="0" err="1">
                <a:latin typeface="Arial" panose="020B0604020202020204" pitchFamily="34" charset="0"/>
              </a:rPr>
              <a:t>companies</a:t>
            </a:r>
            <a:r>
              <a:rPr lang="en-US" altLang="cs-CZ" sz="2200" dirty="0">
                <a:latin typeface="Arial" panose="020B0604020202020204" pitchFamily="34" charset="0"/>
              </a:rPr>
              <a:t> or industry</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Protection of the domestic market</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need to keep the funds in domestic market</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Stimulation and accumulation of capital</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Maintaining the standard of living and real wages</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Conservation of natural resources</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Industrialization of less developed state</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Maintaining employment and </a:t>
            </a:r>
            <a:r>
              <a:rPr lang="en-US" altLang="cs-CZ" sz="2200" dirty="0" err="1">
                <a:latin typeface="Arial" panose="020B0604020202020204" pitchFamily="34" charset="0"/>
              </a:rPr>
              <a:t>reduc</a:t>
            </a:r>
            <a:r>
              <a:rPr lang="cs-CZ" altLang="cs-CZ" sz="2200" dirty="0" err="1">
                <a:latin typeface="Arial" panose="020B0604020202020204" pitchFamily="34" charset="0"/>
              </a:rPr>
              <a:t>ing</a:t>
            </a:r>
            <a:r>
              <a:rPr lang="en-US" altLang="cs-CZ" sz="2200" dirty="0">
                <a:latin typeface="Arial" panose="020B0604020202020204" pitchFamily="34" charset="0"/>
              </a:rPr>
              <a:t> unemployment</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Defense </a:t>
            </a:r>
            <a:r>
              <a:rPr lang="cs-CZ" altLang="cs-CZ" sz="2200" dirty="0">
                <a:latin typeface="Arial" panose="020B0604020202020204" pitchFamily="34" charset="0"/>
              </a:rPr>
              <a:t>of </a:t>
            </a:r>
            <a:r>
              <a:rPr lang="cs-CZ" altLang="cs-CZ" sz="2200" dirty="0" err="1">
                <a:latin typeface="Arial" panose="020B0604020202020204" pitchFamily="34" charset="0"/>
              </a:rPr>
              <a:t>the</a:t>
            </a:r>
            <a:r>
              <a:rPr lang="cs-CZ" altLang="cs-CZ" sz="2200" dirty="0">
                <a:latin typeface="Arial" panose="020B0604020202020204" pitchFamily="34" charset="0"/>
              </a:rPr>
              <a:t> country.</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Enlarge the scope of business</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Retaliatory action and negotiation.</a:t>
            </a:r>
          </a:p>
        </p:txBody>
      </p:sp>
    </p:spTree>
    <p:extLst>
      <p:ext uri="{BB962C8B-B14F-4D97-AF65-F5344CB8AC3E}">
        <p14:creationId xmlns:p14="http://schemas.microsoft.com/office/powerpoint/2010/main" val="2918964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TARIFF INSTRUMENTS - DUTY</a:t>
            </a:r>
          </a:p>
        </p:txBody>
      </p:sp>
      <p:sp>
        <p:nvSpPr>
          <p:cNvPr id="3079" name="TextovéPole 10"/>
          <p:cNvSpPr txBox="1">
            <a:spLocks noChangeArrowheads="1"/>
          </p:cNvSpPr>
          <p:nvPr/>
        </p:nvSpPr>
        <p:spPr bwMode="auto">
          <a:xfrm>
            <a:off x="320675" y="1548547"/>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According to the purpose of duty: fiscal (revenue in the budget), </a:t>
            </a:r>
            <a:r>
              <a:rPr lang="cs-CZ" altLang="cs-CZ" sz="2200" dirty="0">
                <a:latin typeface="Arial" panose="020B0604020202020204" pitchFamily="34" charset="0"/>
              </a:rPr>
              <a:t>defense </a:t>
            </a:r>
            <a:r>
              <a:rPr lang="en-US" altLang="cs-CZ" sz="2200" dirty="0">
                <a:latin typeface="Arial" panose="020B0604020202020204" pitchFamily="34" charset="0"/>
              </a:rPr>
              <a:t>(domestic production), prohibitive (prevent imports), </a:t>
            </a:r>
            <a:r>
              <a:rPr lang="cs-CZ" altLang="cs-CZ" sz="2200" dirty="0" err="1">
                <a:latin typeface="Arial" panose="020B0604020202020204" pitchFamily="34" charset="0"/>
              </a:rPr>
              <a:t>protective</a:t>
            </a:r>
            <a:r>
              <a:rPr lang="cs-CZ" altLang="cs-CZ" sz="2200" dirty="0">
                <a:latin typeface="Arial" panose="020B0604020202020204" pitchFamily="34" charset="0"/>
              </a:rPr>
              <a:t> </a:t>
            </a:r>
            <a:r>
              <a:rPr lang="en-US" altLang="cs-CZ" sz="2200" dirty="0">
                <a:latin typeface="Arial" panose="020B0604020202020204" pitchFamily="34" charset="0"/>
              </a:rPr>
              <a:t>(protection of specific sectors), retaliation, negotiation, differential (for the benefit of transport), contingent (temporary) preference (</a:t>
            </a:r>
            <a:r>
              <a:rPr lang="cs-CZ" altLang="cs-CZ" sz="2200" dirty="0">
                <a:latin typeface="Arial" panose="020B0604020202020204" pitchFamily="34" charset="0"/>
              </a:rPr>
              <a:t>in </a:t>
            </a:r>
            <a:r>
              <a:rPr lang="en-US" altLang="cs-CZ" sz="2200" dirty="0">
                <a:latin typeface="Arial" panose="020B0604020202020204" pitchFamily="34" charset="0"/>
              </a:rPr>
              <a:t>the integration).</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According to the movement of goods</a:t>
            </a:r>
            <a:r>
              <a:rPr lang="cs-CZ" altLang="cs-CZ" sz="2200" dirty="0">
                <a:latin typeface="Arial" panose="020B0604020202020204" pitchFamily="34" charset="0"/>
              </a:rPr>
              <a:t>:</a:t>
            </a:r>
            <a:r>
              <a:rPr lang="en-US" altLang="cs-CZ" sz="2200" dirty="0">
                <a:latin typeface="Arial" panose="020B0604020202020204" pitchFamily="34" charset="0"/>
              </a:rPr>
              <a:t> import (most used), export (minimum) and transit (replaced </a:t>
            </a:r>
            <a:r>
              <a:rPr lang="cs-CZ" altLang="cs-CZ" sz="2200" dirty="0">
                <a:latin typeface="Arial" panose="020B0604020202020204" pitchFamily="34" charset="0"/>
              </a:rPr>
              <a:t>by a </a:t>
            </a:r>
            <a:r>
              <a:rPr lang="en-US" altLang="cs-CZ" sz="2200" dirty="0">
                <a:latin typeface="Arial" panose="020B0604020202020204" pitchFamily="34" charset="0"/>
              </a:rPr>
              <a:t>highway sign).</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According to the selection method: the ad valorem (%), specific (fixed amount), differentiated (depending on customs valuation), and mixed.</a:t>
            </a:r>
            <a:endParaRPr lang="en-GB" altLang="cs-CZ" sz="2000" dirty="0">
              <a:latin typeface="Arial" panose="020B0604020202020204" pitchFamily="34" charset="0"/>
            </a:endParaRPr>
          </a:p>
        </p:txBody>
      </p:sp>
    </p:spTree>
    <p:extLst>
      <p:ext uri="{BB962C8B-B14F-4D97-AF65-F5344CB8AC3E}">
        <p14:creationId xmlns:p14="http://schemas.microsoft.com/office/powerpoint/2010/main" val="550880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NON-TARIFF INSTRUMENTS</a:t>
            </a: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Import surcharge (% of customs value of goods).</a:t>
            </a:r>
          </a:p>
          <a:p>
            <a:pPr marL="285750" indent="-285750" eaLnBrk="1" hangingPunct="1">
              <a:spcBef>
                <a:spcPct val="0"/>
              </a:spcBef>
              <a:defRPr/>
            </a:pPr>
            <a:r>
              <a:rPr lang="en-US" altLang="cs-CZ" sz="2200" dirty="0">
                <a:latin typeface="Arial" panose="020B0604020202020204" pitchFamily="34" charset="0"/>
              </a:rPr>
              <a:t>Import deposit (then returned).</a:t>
            </a:r>
          </a:p>
          <a:p>
            <a:pPr marL="285750" indent="-285750" eaLnBrk="1" hangingPunct="1">
              <a:spcBef>
                <a:spcPct val="0"/>
              </a:spcBef>
              <a:defRPr/>
            </a:pPr>
            <a:r>
              <a:rPr lang="en-US" altLang="cs-CZ" sz="2200" dirty="0">
                <a:latin typeface="Arial" panose="020B0604020202020204" pitchFamily="34" charset="0"/>
              </a:rPr>
              <a:t>Quantitative restrictions (quotas).</a:t>
            </a:r>
          </a:p>
          <a:p>
            <a:pPr marL="285750" indent="-285750" eaLnBrk="1" hangingPunct="1">
              <a:spcBef>
                <a:spcPct val="0"/>
              </a:spcBef>
              <a:defRPr/>
            </a:pPr>
            <a:r>
              <a:rPr lang="en-US" altLang="cs-CZ" sz="2200" dirty="0">
                <a:latin typeface="Arial" panose="020B0604020202020204" pitchFamily="34" charset="0"/>
              </a:rPr>
              <a:t>Minimal price.</a:t>
            </a:r>
          </a:p>
          <a:p>
            <a:pPr marL="285750" indent="-285750" eaLnBrk="1" hangingPunct="1">
              <a:spcBef>
                <a:spcPct val="0"/>
              </a:spcBef>
              <a:defRPr/>
            </a:pPr>
            <a:r>
              <a:rPr lang="en-US" altLang="cs-CZ" sz="2200" dirty="0">
                <a:latin typeface="Arial" panose="020B0604020202020204" pitchFamily="34" charset="0"/>
              </a:rPr>
              <a:t>Countervailing duty (subsidized products).</a:t>
            </a:r>
          </a:p>
          <a:p>
            <a:pPr marL="285750" indent="-285750" eaLnBrk="1" hangingPunct="1">
              <a:spcBef>
                <a:spcPct val="0"/>
              </a:spcBef>
              <a:defRPr/>
            </a:pPr>
            <a:r>
              <a:rPr lang="en-US" altLang="cs-CZ" sz="2200" dirty="0">
                <a:latin typeface="Arial" panose="020B0604020202020204" pitchFamily="34" charset="0"/>
              </a:rPr>
              <a:t>Anti-dumping duties.</a:t>
            </a:r>
          </a:p>
          <a:p>
            <a:pPr marL="285750" indent="-285750" eaLnBrk="1" hangingPunct="1">
              <a:spcBef>
                <a:spcPct val="0"/>
              </a:spcBef>
              <a:defRPr/>
            </a:pPr>
            <a:r>
              <a:rPr lang="en-US" altLang="cs-CZ" sz="2200" dirty="0">
                <a:latin typeface="Arial" panose="020B0604020202020204" pitchFamily="34" charset="0"/>
              </a:rPr>
              <a:t>Technical barriers to trade (mostly!) - </a:t>
            </a:r>
            <a:r>
              <a:rPr lang="cs-CZ" altLang="cs-CZ" sz="2200" dirty="0">
                <a:latin typeface="Arial" panose="020B0604020202020204" pitchFamily="34" charset="0"/>
              </a:rPr>
              <a:t>m</a:t>
            </a:r>
            <a:r>
              <a:rPr lang="en-US" altLang="cs-CZ" sz="2200" dirty="0" err="1">
                <a:latin typeface="Arial" panose="020B0604020202020204" pitchFamily="34" charset="0"/>
              </a:rPr>
              <a:t>andatory</a:t>
            </a:r>
            <a:r>
              <a:rPr lang="en-US" altLang="cs-CZ" sz="2200" dirty="0">
                <a:latin typeface="Arial" panose="020B0604020202020204" pitchFamily="34" charset="0"/>
              </a:rPr>
              <a:t> certificates, an administrative authorization procedure, changes in manufacturing processes, etc.</a:t>
            </a:r>
          </a:p>
        </p:txBody>
      </p:sp>
    </p:spTree>
    <p:extLst>
      <p:ext uri="{BB962C8B-B14F-4D97-AF65-F5344CB8AC3E}">
        <p14:creationId xmlns:p14="http://schemas.microsoft.com/office/powerpoint/2010/main" val="1655834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EXPORT PROMOTION INSTRUMENTS</a:t>
            </a: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Serve to promote domestic export.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Important for SMEs.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Most often - preferential export financing, risk insurance, providing information and advice.</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Czech Export Bank, EGAP (Export Guarantee and Insurance Corporation)</a:t>
            </a:r>
            <a:r>
              <a:rPr lang="cs-CZ" altLang="cs-CZ" sz="2200" dirty="0">
                <a:latin typeface="Arial" panose="020B0604020202020204" pitchFamily="34" charset="0"/>
              </a:rPr>
              <a:t>.</a:t>
            </a:r>
            <a:r>
              <a:rPr lang="en-US" altLang="cs-CZ" sz="2200" dirty="0">
                <a:latin typeface="Arial" panose="020B0604020202020204" pitchFamily="34" charset="0"/>
              </a:rPr>
              <a:t> </a:t>
            </a:r>
          </a:p>
        </p:txBody>
      </p:sp>
    </p:spTree>
    <p:extLst>
      <p:ext uri="{BB962C8B-B14F-4D97-AF65-F5344CB8AC3E}">
        <p14:creationId xmlns:p14="http://schemas.microsoft.com/office/powerpoint/2010/main" val="2506928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EXCHANGE RATE POLICY</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system of fixed rates or floating rate system.</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Variability rate - rate risk - the difficulty of calculations and planning - the need to hedge against exchange rate risk - increasing costs.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need to spread the risk in different markets and different currencies.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Used hedging instruments - futures purchases and sales of currencies (forwards, futures, swaps, options).</a:t>
            </a:r>
          </a:p>
        </p:txBody>
      </p:sp>
    </p:spTree>
    <p:extLst>
      <p:ext uri="{BB962C8B-B14F-4D97-AF65-F5344CB8AC3E}">
        <p14:creationId xmlns:p14="http://schemas.microsoft.com/office/powerpoint/2010/main" val="1464387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cs-CZ" altLang="cs-CZ" sz="2200" dirty="0">
                <a:latin typeface="Arial" panose="020B0604020202020204" pitchFamily="34" charset="0"/>
              </a:rPr>
              <a:t>International marketing </a:t>
            </a:r>
            <a:r>
              <a:rPr lang="cs-CZ" altLang="cs-CZ" sz="2200" dirty="0" err="1">
                <a:latin typeface="Arial" panose="020B0604020202020204" pitchFamily="34" charset="0"/>
              </a:rPr>
              <a:t>environment</a:t>
            </a:r>
            <a:r>
              <a:rPr lang="cs-CZ" altLang="cs-CZ" sz="2200" dirty="0">
                <a:latin typeface="Arial" panose="020B0604020202020204" pitchFamily="34" charset="0"/>
              </a:rPr>
              <a:t>.</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err="1">
                <a:latin typeface="Arial" panose="020B0604020202020204" pitchFamily="34" charset="0"/>
              </a:rPr>
              <a:t>Economic</a:t>
            </a:r>
            <a:r>
              <a:rPr lang="cs-CZ" altLang="cs-CZ" sz="2200" dirty="0">
                <a:latin typeface="Arial" panose="020B0604020202020204" pitchFamily="34" charset="0"/>
              </a:rPr>
              <a:t> </a:t>
            </a:r>
            <a:r>
              <a:rPr lang="cs-CZ" altLang="cs-CZ" sz="2200" dirty="0" err="1">
                <a:latin typeface="Arial" panose="020B0604020202020204" pitchFamily="34" charset="0"/>
              </a:rPr>
              <a:t>factors</a:t>
            </a:r>
            <a:r>
              <a:rPr lang="cs-CZ" altLang="cs-CZ" sz="2200" dirty="0">
                <a:latin typeface="Arial" panose="020B0604020202020204" pitchFamily="34" charset="0"/>
              </a:rPr>
              <a:t>.</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err="1">
                <a:latin typeface="Arial" panose="020B0604020202020204" pitchFamily="34" charset="0"/>
              </a:rPr>
              <a:t>Technological</a:t>
            </a:r>
            <a:r>
              <a:rPr lang="cs-CZ" altLang="cs-CZ" sz="2200" dirty="0">
                <a:latin typeface="Arial" panose="020B0604020202020204" pitchFamily="34" charset="0"/>
              </a:rPr>
              <a:t> </a:t>
            </a:r>
            <a:r>
              <a:rPr lang="cs-CZ" altLang="cs-CZ" sz="2200" dirty="0" err="1">
                <a:latin typeface="Arial" panose="020B0604020202020204" pitchFamily="34" charset="0"/>
              </a:rPr>
              <a:t>environment</a:t>
            </a:r>
            <a:r>
              <a:rPr lang="cs-CZ" altLang="cs-CZ" sz="2200" dirty="0">
                <a:latin typeface="Arial" panose="020B0604020202020204" pitchFamily="34" charset="0"/>
              </a:rPr>
              <a:t>.</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err="1">
                <a:latin typeface="Arial" panose="020B0604020202020204" pitchFamily="34" charset="0"/>
              </a:rPr>
              <a:t>Political</a:t>
            </a:r>
            <a:r>
              <a:rPr lang="cs-CZ" altLang="cs-CZ" sz="2200" dirty="0">
                <a:latin typeface="Arial" panose="020B0604020202020204" pitchFamily="34" charset="0"/>
              </a:rPr>
              <a:t> and </a:t>
            </a:r>
            <a:r>
              <a:rPr lang="cs-CZ" altLang="cs-CZ" sz="2200" dirty="0" err="1">
                <a:latin typeface="Arial" panose="020B0604020202020204" pitchFamily="34" charset="0"/>
              </a:rPr>
              <a:t>legal</a:t>
            </a:r>
            <a:r>
              <a:rPr lang="cs-CZ" altLang="cs-CZ" sz="2200" dirty="0">
                <a:latin typeface="Arial" panose="020B0604020202020204" pitchFamily="34" charset="0"/>
              </a:rPr>
              <a:t> </a:t>
            </a:r>
            <a:r>
              <a:rPr lang="cs-CZ" altLang="cs-CZ" sz="2200" dirty="0" err="1">
                <a:latin typeface="Arial" panose="020B0604020202020204" pitchFamily="34" charset="0"/>
              </a:rPr>
              <a:t>environment</a:t>
            </a:r>
            <a:r>
              <a:rPr lang="cs-CZ" altLang="cs-CZ" sz="2200" dirty="0">
                <a:latin typeface="Arial" panose="020B0604020202020204" pitchFamily="34" charset="0"/>
              </a:rPr>
              <a:t>.</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a:latin typeface="Arial" panose="020B0604020202020204" pitchFamily="34" charset="0"/>
              </a:rPr>
              <a:t>(</a:t>
            </a:r>
            <a:r>
              <a:rPr lang="cs-CZ" altLang="cs-CZ" sz="2200" dirty="0" err="1">
                <a:latin typeface="Arial" panose="020B0604020202020204" pitchFamily="34" charset="0"/>
              </a:rPr>
              <a:t>There</a:t>
            </a:r>
            <a:r>
              <a:rPr lang="cs-CZ" altLang="cs-CZ" sz="2200" dirty="0">
                <a:latin typeface="Arial" panose="020B0604020202020204" pitchFamily="34" charset="0"/>
              </a:rPr>
              <a:t> </a:t>
            </a:r>
            <a:r>
              <a:rPr lang="cs-CZ" altLang="cs-CZ" sz="2200" dirty="0" err="1">
                <a:latin typeface="Arial" panose="020B0604020202020204" pitchFamily="34" charset="0"/>
              </a:rPr>
              <a:t>should</a:t>
            </a:r>
            <a:r>
              <a:rPr lang="cs-CZ" altLang="cs-CZ" sz="2200" dirty="0">
                <a:latin typeface="Arial" panose="020B0604020202020204" pitchFamily="34" charset="0"/>
              </a:rPr>
              <a:t> </a:t>
            </a:r>
            <a:r>
              <a:rPr lang="cs-CZ" altLang="cs-CZ" sz="2200" dirty="0" err="1">
                <a:latin typeface="Arial" panose="020B0604020202020204" pitchFamily="34" charset="0"/>
              </a:rPr>
              <a:t>also</a:t>
            </a:r>
            <a:r>
              <a:rPr lang="cs-CZ" altLang="cs-CZ" sz="2200" dirty="0">
                <a:latin typeface="Arial" panose="020B0604020202020204" pitchFamily="34" charset="0"/>
              </a:rPr>
              <a:t>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cs-CZ" altLang="cs-CZ" sz="2200" dirty="0" err="1">
                <a:latin typeface="Arial" panose="020B0604020202020204" pitchFamily="34" charset="0"/>
              </a:rPr>
              <a:t>Culture</a:t>
            </a:r>
            <a:r>
              <a:rPr lang="cs-CZ" altLang="cs-CZ" sz="2200" dirty="0">
                <a:latin typeface="Arial" panose="020B0604020202020204" pitchFamily="34" charset="0"/>
              </a:rPr>
              <a:t> </a:t>
            </a:r>
            <a:r>
              <a:rPr lang="cs-CZ" altLang="cs-CZ" sz="2200" dirty="0" err="1">
                <a:latin typeface="Arial" panose="020B0604020202020204" pitchFamily="34" charset="0"/>
              </a:rPr>
              <a:t>here</a:t>
            </a:r>
            <a:r>
              <a:rPr lang="cs-CZ" altLang="cs-CZ" sz="2200" dirty="0">
                <a:latin typeface="Arial" panose="020B0604020202020204" pitchFamily="34" charset="0"/>
              </a:rPr>
              <a:t>, but </a:t>
            </a:r>
            <a:r>
              <a:rPr lang="cs-CZ" altLang="cs-CZ" sz="2200" dirty="0" err="1">
                <a:latin typeface="Arial" panose="020B0604020202020204" pitchFamily="34" charset="0"/>
              </a:rPr>
              <a:t>we</a:t>
            </a:r>
            <a:r>
              <a:rPr lang="cs-CZ" altLang="cs-CZ" sz="2200" dirty="0">
                <a:latin typeface="Arial" panose="020B0604020202020204" pitchFamily="34" charset="0"/>
              </a:rPr>
              <a:t> </a:t>
            </a:r>
            <a:r>
              <a:rPr lang="cs-CZ" altLang="cs-CZ" sz="2200" dirty="0" err="1">
                <a:latin typeface="Arial" panose="020B0604020202020204" pitchFamily="34" charset="0"/>
              </a:rPr>
              <a:t>have</a:t>
            </a:r>
            <a:r>
              <a:rPr lang="cs-CZ" altLang="cs-CZ" sz="2200" dirty="0">
                <a:latin typeface="Arial" panose="020B0604020202020204" pitchFamily="34" charset="0"/>
              </a:rPr>
              <a:t> </a:t>
            </a:r>
            <a:r>
              <a:rPr lang="cs-CZ" altLang="cs-CZ" sz="2200" dirty="0" err="1">
                <a:latin typeface="Arial" panose="020B0604020202020204" pitchFamily="34" charset="0"/>
              </a:rPr>
              <a:t>it</a:t>
            </a:r>
            <a:r>
              <a:rPr lang="cs-CZ" altLang="cs-CZ" sz="2200" dirty="0">
                <a:latin typeface="Arial" panose="020B0604020202020204" pitchFamily="34" charset="0"/>
              </a:rPr>
              <a:t> as </a:t>
            </a:r>
            <a:r>
              <a:rPr lang="cs-CZ" altLang="cs-CZ" sz="2200" dirty="0" err="1">
                <a:latin typeface="Arial" panose="020B0604020202020204" pitchFamily="34" charset="0"/>
              </a:rPr>
              <a:t>separate</a:t>
            </a:r>
            <a:r>
              <a:rPr lang="cs-CZ" altLang="cs-CZ" sz="2200" dirty="0">
                <a:latin typeface="Arial" panose="020B0604020202020204" pitchFamily="34" charset="0"/>
              </a:rPr>
              <a:t> </a:t>
            </a:r>
            <a:r>
              <a:rPr lang="cs-CZ" altLang="cs-CZ" sz="2200" dirty="0" err="1">
                <a:latin typeface="Arial" panose="020B0604020202020204" pitchFamily="34" charset="0"/>
              </a:rPr>
              <a:t>lecture</a:t>
            </a:r>
            <a:r>
              <a:rPr lang="cs-CZ" altLang="cs-CZ" sz="2200" dirty="0">
                <a:latin typeface="Arial" panose="020B0604020202020204" pitchFamily="34" charset="0"/>
              </a:rPr>
              <a:t>, </a:t>
            </a:r>
            <a:r>
              <a:rPr lang="cs-CZ" altLang="cs-CZ" sz="2200" dirty="0" err="1">
                <a:latin typeface="Arial" panose="020B0604020202020204" pitchFamily="34" charset="0"/>
              </a:rPr>
              <a:t>next</a:t>
            </a:r>
            <a:r>
              <a:rPr lang="cs-CZ" altLang="cs-CZ" sz="2200" dirty="0">
                <a:latin typeface="Arial" panose="020B0604020202020204" pitchFamily="34" charset="0"/>
              </a:rPr>
              <a:t> </a:t>
            </a:r>
            <a:r>
              <a:rPr lang="cs-CZ" altLang="cs-CZ" sz="2200" dirty="0" err="1">
                <a:latin typeface="Arial" panose="020B0604020202020204" pitchFamily="34" charset="0"/>
              </a:rPr>
              <a:t>time</a:t>
            </a:r>
            <a:r>
              <a:rPr lang="cs-CZ" altLang="cs-CZ" sz="2200" dirty="0">
                <a:latin typeface="Arial" panose="020B0604020202020204" pitchFamily="34" charset="0"/>
              </a:rPr>
              <a:t>!)</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endParaRPr lang="en-US" altLang="cs-CZ" sz="22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GOVERNMENT POLICY TOWARDS FOREIGN INVESTORS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International capital flows are one of the largest manifestations of globalization.</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Form - foreign investments and credits - direct investment.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Depending on </a:t>
            </a:r>
            <a:r>
              <a:rPr lang="cs-CZ" altLang="cs-CZ" sz="2200" dirty="0" err="1">
                <a:latin typeface="Arial" panose="020B0604020202020204" pitchFamily="34" charset="0"/>
              </a:rPr>
              <a:t>how</a:t>
            </a:r>
            <a:r>
              <a:rPr lang="cs-CZ" altLang="cs-CZ" sz="2200" dirty="0">
                <a:latin typeface="Arial" panose="020B0604020202020204" pitchFamily="34" charset="0"/>
              </a:rPr>
              <a:t> </a:t>
            </a:r>
            <a:r>
              <a:rPr lang="en-US" altLang="cs-CZ" sz="2200" dirty="0">
                <a:latin typeface="Arial" panose="020B0604020202020204" pitchFamily="34" charset="0"/>
              </a:rPr>
              <a:t>the country</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developed</a:t>
            </a:r>
            <a:r>
              <a:rPr lang="en-US" altLang="cs-CZ" sz="2200" dirty="0">
                <a:latin typeface="Arial" panose="020B0604020202020204" pitchFamily="34" charset="0"/>
              </a:rPr>
              <a:t> - developed countries are trying to encourage inward investment - a stable economic environment and investment incentives.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Investment incentives - the tax on corporate income tax</a:t>
            </a:r>
            <a:r>
              <a:rPr lang="cs-CZ" altLang="cs-CZ" sz="2200" dirty="0">
                <a:latin typeface="Arial" panose="020B0604020202020204" pitchFamily="34" charset="0"/>
              </a:rPr>
              <a:t>,</a:t>
            </a:r>
            <a:r>
              <a:rPr lang="en-US" altLang="cs-CZ" sz="2200" dirty="0">
                <a:latin typeface="Arial" panose="020B0604020202020204" pitchFamily="34" charset="0"/>
              </a:rPr>
              <a:t> subsidies for newly created jobs, retraining, zero import tariffs, investment-ready areas, etc.</a:t>
            </a:r>
          </a:p>
        </p:txBody>
      </p:sp>
    </p:spTree>
    <p:extLst>
      <p:ext uri="{BB962C8B-B14F-4D97-AF65-F5344CB8AC3E}">
        <p14:creationId xmlns:p14="http://schemas.microsoft.com/office/powerpoint/2010/main" val="2153625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MACROECONOMIC INDICATORS</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Basic</a:t>
            </a:r>
            <a:r>
              <a:rPr lang="en-US" altLang="cs-CZ" sz="2200" dirty="0">
                <a:latin typeface="Arial" panose="020B0604020202020204" pitchFamily="34" charset="0"/>
              </a:rPr>
              <a:t>: GDP per capita, inflation rate, unemployment rate, GDP growth, the development of investment etc.</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Natural environment</a:t>
            </a:r>
            <a:r>
              <a:rPr lang="en-US" altLang="cs-CZ" sz="2200" dirty="0">
                <a:latin typeface="Arial" panose="020B0604020202020204" pitchFamily="34" charset="0"/>
              </a:rPr>
              <a:t>: </a:t>
            </a:r>
            <a:r>
              <a:rPr lang="cs-CZ" altLang="cs-CZ" sz="2200" dirty="0">
                <a:latin typeface="Arial" panose="020B0604020202020204" pitchFamily="34" charset="0"/>
              </a:rPr>
              <a:t>t</a:t>
            </a:r>
            <a:r>
              <a:rPr lang="en-US" altLang="cs-CZ" sz="2200" dirty="0">
                <a:latin typeface="Arial" panose="020B0604020202020204" pitchFamily="34" charset="0"/>
              </a:rPr>
              <a:t>he size of the country, climate, water resources, topographical conditions, altitude, climate zone in which the country is </a:t>
            </a:r>
            <a:r>
              <a:rPr lang="cs-CZ" altLang="cs-CZ" sz="2200" dirty="0" err="1">
                <a:latin typeface="Arial" panose="020B0604020202020204" pitchFamily="34" charset="0"/>
              </a:rPr>
              <a:t>etc</a:t>
            </a:r>
            <a:r>
              <a:rPr lang="en-US" altLang="cs-CZ" sz="2200" dirty="0">
                <a:latin typeface="Arial" panose="020B0604020202020204" pitchFamily="34" charset="0"/>
              </a:rPr>
              <a: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Demographic Environment</a:t>
            </a:r>
            <a:r>
              <a:rPr lang="en-US" altLang="cs-CZ" sz="2200" dirty="0">
                <a:latin typeface="Arial" panose="020B0604020202020204" pitchFamily="34" charset="0"/>
              </a:rPr>
              <a:t>: </a:t>
            </a:r>
            <a:r>
              <a:rPr lang="cs-CZ" altLang="cs-CZ" sz="2200" dirty="0">
                <a:latin typeface="Arial" panose="020B0604020202020204" pitchFamily="34" charset="0"/>
              </a:rPr>
              <a:t>d</a:t>
            </a:r>
            <a:r>
              <a:rPr lang="en-US" altLang="cs-CZ" sz="2200" dirty="0" err="1">
                <a:latin typeface="Arial" panose="020B0604020202020204" pitchFamily="34" charset="0"/>
              </a:rPr>
              <a:t>ata</a:t>
            </a:r>
            <a:r>
              <a:rPr lang="en-US" altLang="cs-CZ" sz="2200" dirty="0">
                <a:latin typeface="Arial" panose="020B0604020202020204" pitchFamily="34" charset="0"/>
              </a:rPr>
              <a:t> on demographic international environment represent another very important area of marketing analyzes. It identifies the country's population</a:t>
            </a:r>
            <a:r>
              <a:rPr lang="cs-CZ" altLang="cs-CZ" sz="2200" dirty="0">
                <a:latin typeface="Arial" panose="020B0604020202020204" pitchFamily="34" charset="0"/>
              </a:rPr>
              <a:t> in </a:t>
            </a:r>
            <a:r>
              <a:rPr lang="cs-CZ" altLang="cs-CZ" sz="2200" dirty="0" err="1">
                <a:latin typeface="Arial" panose="020B0604020202020204" pitchFamily="34" charset="0"/>
              </a:rPr>
              <a:t>numbers</a:t>
            </a:r>
            <a:r>
              <a:rPr lang="en-US" altLang="cs-CZ" sz="2200" dirty="0">
                <a:latin typeface="Arial" panose="020B0604020202020204" pitchFamily="34" charset="0"/>
              </a:rPr>
              <a:t>, including men, women, trends in the population development in the country, population density, the number of economically active population, the level and structure of education, health data </a:t>
            </a:r>
            <a:r>
              <a:rPr lang="cs-CZ" altLang="cs-CZ" sz="2200" dirty="0" err="1">
                <a:latin typeface="Arial" panose="020B0604020202020204" pitchFamily="34" charset="0"/>
              </a:rPr>
              <a:t>etc</a:t>
            </a:r>
            <a:r>
              <a:rPr lang="en-US" altLang="cs-CZ" sz="2200" dirty="0">
                <a:latin typeface="Arial" panose="020B0604020202020204" pitchFamily="34" charset="0"/>
              </a:rPr>
              <a:t>.</a:t>
            </a:r>
          </a:p>
        </p:txBody>
      </p:sp>
    </p:spTree>
    <p:extLst>
      <p:ext uri="{BB962C8B-B14F-4D97-AF65-F5344CB8AC3E}">
        <p14:creationId xmlns:p14="http://schemas.microsoft.com/office/powerpoint/2010/main" val="426041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IMPORTANT ECONOMIC CHARACTERISTICS FOR STARTUPS</a:t>
            </a:r>
          </a:p>
        </p:txBody>
      </p:sp>
      <p:pic>
        <p:nvPicPr>
          <p:cNvPr id="5" name="Picture 2" descr="C:\Users\Admin\AppData\Local\Microsoft\Windows\Temporary Internet Files\Content.IE5\9N6UD5I0\MCj04344110000[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1813" y="3214688"/>
            <a:ext cx="2781300" cy="312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5504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3. TECHNOLOGICAL ENVIRONMENT</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Technological environment contributed to globalization.</a:t>
            </a:r>
          </a:p>
          <a:p>
            <a:pPr marL="285750" indent="-285750" eaLnBrk="1" hangingPunct="1">
              <a:spcBef>
                <a:spcPct val="0"/>
              </a:spcBef>
              <a:defRPr/>
            </a:pPr>
            <a:r>
              <a:rPr lang="en-US" altLang="cs-CZ" sz="2200" dirty="0">
                <a:latin typeface="Arial" panose="020B0604020202020204" pitchFamily="34" charset="0"/>
              </a:rPr>
              <a:t>It provides information on the technical development of the country.</a:t>
            </a:r>
          </a:p>
          <a:p>
            <a:pPr marL="285750" indent="-285750" eaLnBrk="1" hangingPunct="1">
              <a:spcBef>
                <a:spcPct val="0"/>
              </a:spcBef>
              <a:defRPr/>
            </a:pPr>
            <a:r>
              <a:rPr lang="en-US" altLang="cs-CZ" sz="2200" dirty="0">
                <a:latin typeface="Arial" panose="020B0604020202020204" pitchFamily="34" charset="0"/>
              </a:rPr>
              <a:t>Expenditure on research (% of GDP), the level of spending on research and development in various sectors, the number of international patents, the number of researchers, computerization</a:t>
            </a:r>
            <a:r>
              <a:rPr lang="cs-CZ" altLang="cs-CZ" sz="2200" dirty="0">
                <a:latin typeface="Arial" panose="020B0604020202020204" pitchFamily="34" charset="0"/>
              </a:rPr>
              <a:t>,</a:t>
            </a:r>
            <a:r>
              <a:rPr lang="en-US" altLang="cs-CZ" sz="2200" dirty="0">
                <a:latin typeface="Arial" panose="020B0604020202020204" pitchFamily="34" charset="0"/>
              </a:rPr>
              <a:t> penetration of smartphones, the number of Internet users and </a:t>
            </a:r>
            <a:r>
              <a:rPr lang="cs-CZ" altLang="cs-CZ" sz="2200" dirty="0" err="1">
                <a:latin typeface="Arial" panose="020B0604020202020204" pitchFamily="34" charset="0"/>
              </a:rPr>
              <a:t>its</a:t>
            </a:r>
            <a:r>
              <a:rPr lang="cs-CZ" altLang="cs-CZ" sz="2200" dirty="0">
                <a:latin typeface="Arial" panose="020B0604020202020204" pitchFamily="34" charset="0"/>
              </a:rPr>
              <a:t> </a:t>
            </a:r>
            <a:r>
              <a:rPr lang="en-US" altLang="cs-CZ" sz="2200" dirty="0">
                <a:latin typeface="Arial" panose="020B0604020202020204" pitchFamily="34" charset="0"/>
              </a:rPr>
              <a:t>speed etc.</a:t>
            </a:r>
          </a:p>
          <a:p>
            <a:pPr marL="285750" indent="-285750" eaLnBrk="1" hangingPunct="1">
              <a:spcBef>
                <a:spcPct val="0"/>
              </a:spcBef>
              <a:defRPr/>
            </a:pPr>
            <a:r>
              <a:rPr lang="en-US" altLang="cs-CZ" sz="2200" dirty="0">
                <a:latin typeface="Arial" panose="020B0604020202020204" pitchFamily="34" charset="0"/>
              </a:rPr>
              <a:t>Development of communication technologies - enables new forms of business - C2C, C2B.</a:t>
            </a:r>
          </a:p>
          <a:p>
            <a:pPr marL="285750" indent="-285750" eaLnBrk="1" hangingPunct="1">
              <a:spcBef>
                <a:spcPct val="0"/>
              </a:spcBef>
              <a:defRPr/>
            </a:pPr>
            <a:r>
              <a:rPr lang="en-US" altLang="cs-CZ" sz="2200" dirty="0">
                <a:latin typeface="Arial" panose="020B0604020202020204" pitchFamily="34" charset="0"/>
              </a:rPr>
              <a:t>The technical infrastructure of the country: determines the level and coverage of the country's telecommunications services and networks, the quality and structure of the transport network density and structure of the business and the level of financial services.</a:t>
            </a:r>
          </a:p>
        </p:txBody>
      </p:sp>
    </p:spTree>
    <p:extLst>
      <p:ext uri="{BB962C8B-B14F-4D97-AF65-F5344CB8AC3E}">
        <p14:creationId xmlns:p14="http://schemas.microsoft.com/office/powerpoint/2010/main" val="5949236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IMPORTANT TECHNOLOGICAL CHARACTERISTICS FOR STARTUPS</a:t>
            </a:r>
          </a:p>
        </p:txBody>
      </p:sp>
      <p:pic>
        <p:nvPicPr>
          <p:cNvPr id="6" name="Picture 2" descr="C:\Users\Admin\AppData\Local\Microsoft\Windows\Temporary Internet Files\Content.IE5\SEY1VM16\MCj04344030000[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7563" y="3143250"/>
            <a:ext cx="2192337" cy="307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1277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4. POLITICAL AND LEGAL ENVIRONMENT</a:t>
            </a:r>
          </a:p>
        </p:txBody>
      </p:sp>
      <p:sp>
        <p:nvSpPr>
          <p:cNvPr id="3079" name="TextovéPole 10"/>
          <p:cNvSpPr txBox="1">
            <a:spLocks noChangeArrowheads="1"/>
          </p:cNvSpPr>
          <p:nvPr/>
        </p:nvSpPr>
        <p:spPr bwMode="auto">
          <a:xfrm>
            <a:off x="503238" y="1512044"/>
            <a:ext cx="847725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000" dirty="0">
                <a:latin typeface="Arial" panose="020B0604020202020204" pitchFamily="34" charset="0"/>
              </a:rPr>
              <a:t>Legal or also called legislative environment significantly affects the overall business activity and possibilities on the foreign market. Legal conditions are closely related to the political environment, which develops legislation and standards for businesses. </a:t>
            </a:r>
            <a:endParaRPr lang="cs-CZ" altLang="cs-CZ" sz="2000" dirty="0">
              <a:latin typeface="Arial" panose="020B0604020202020204" pitchFamily="34" charset="0"/>
            </a:endParaRPr>
          </a:p>
          <a:p>
            <a:pPr marL="285750" indent="-285750" eaLnBrk="1" hangingPunct="1">
              <a:spcBef>
                <a:spcPct val="0"/>
              </a:spcBef>
              <a:defRPr/>
            </a:pPr>
            <a:endParaRPr lang="cs-CZ" altLang="cs-CZ" sz="2000" dirty="0">
              <a:latin typeface="Arial" panose="020B0604020202020204" pitchFamily="34" charset="0"/>
            </a:endParaRPr>
          </a:p>
          <a:p>
            <a:pPr marL="285750" indent="-285750" eaLnBrk="1" hangingPunct="1">
              <a:spcBef>
                <a:spcPct val="0"/>
              </a:spcBef>
              <a:defRPr/>
            </a:pPr>
            <a:r>
              <a:rPr lang="en-US" altLang="cs-CZ" sz="2000" dirty="0">
                <a:latin typeface="Arial" panose="020B0604020202020204" pitchFamily="34" charset="0"/>
              </a:rPr>
              <a:t>In this context it is important to have a clear game rules for companies that support the desired business activity and economic development.</a:t>
            </a:r>
            <a:endParaRPr lang="cs-CZ" altLang="cs-CZ" sz="2000" dirty="0">
              <a:latin typeface="Arial" panose="020B0604020202020204" pitchFamily="34" charset="0"/>
            </a:endParaRPr>
          </a:p>
          <a:p>
            <a:pPr marL="285750" indent="-285750" eaLnBrk="1" hangingPunct="1">
              <a:spcBef>
                <a:spcPct val="0"/>
              </a:spcBef>
              <a:defRPr/>
            </a:pPr>
            <a:r>
              <a:rPr lang="en-US" altLang="cs-CZ" sz="2000" dirty="0">
                <a:latin typeface="Arial" panose="020B0604020202020204" pitchFamily="34" charset="0"/>
              </a:rPr>
              <a:t> </a:t>
            </a:r>
            <a:endParaRPr lang="cs-CZ" altLang="cs-CZ" sz="2000" dirty="0">
              <a:latin typeface="Arial" panose="020B0604020202020204" pitchFamily="34" charset="0"/>
            </a:endParaRPr>
          </a:p>
          <a:p>
            <a:pPr marL="285750" indent="-285750" eaLnBrk="1" hangingPunct="1">
              <a:spcBef>
                <a:spcPct val="0"/>
              </a:spcBef>
              <a:defRPr/>
            </a:pPr>
            <a:r>
              <a:rPr lang="en-US" altLang="cs-CZ" sz="2000" dirty="0">
                <a:latin typeface="Arial" panose="020B0604020202020204" pitchFamily="34" charset="0"/>
              </a:rPr>
              <a:t>An issue and a risk area in international marketing are different legal systems and standards in different countries. </a:t>
            </a:r>
            <a:endParaRPr lang="cs-CZ" altLang="cs-CZ" sz="2000" dirty="0">
              <a:latin typeface="Arial" panose="020B0604020202020204" pitchFamily="34" charset="0"/>
            </a:endParaRPr>
          </a:p>
          <a:p>
            <a:pPr marL="285750" indent="-285750" eaLnBrk="1" hangingPunct="1">
              <a:spcBef>
                <a:spcPct val="0"/>
              </a:spcBef>
              <a:defRPr/>
            </a:pPr>
            <a:endParaRPr lang="cs-CZ" altLang="cs-CZ" sz="2000" dirty="0">
              <a:latin typeface="Arial" panose="020B0604020202020204" pitchFamily="34" charset="0"/>
            </a:endParaRPr>
          </a:p>
          <a:p>
            <a:pPr marL="285750" indent="-285750" eaLnBrk="1" hangingPunct="1">
              <a:spcBef>
                <a:spcPct val="0"/>
              </a:spcBef>
              <a:defRPr/>
            </a:pPr>
            <a:r>
              <a:rPr lang="en-US" altLang="cs-CZ" sz="2000" dirty="0">
                <a:latin typeface="Arial" panose="020B0604020202020204" pitchFamily="34" charset="0"/>
              </a:rPr>
              <a:t>Although a number of compatible rules in business law exists in the international environment, the ignorance of small differences and nuances in legal standards causes significant risks and failures</a:t>
            </a:r>
          </a:p>
        </p:txBody>
      </p:sp>
    </p:spTree>
    <p:extLst>
      <p:ext uri="{BB962C8B-B14F-4D97-AF65-F5344CB8AC3E}">
        <p14:creationId xmlns:p14="http://schemas.microsoft.com/office/powerpoint/2010/main" val="11267339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POLITICAL AND LEGAL ENVIRONMENT</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Fundamental factor - needed stability.</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We </a:t>
            </a:r>
            <a:r>
              <a:rPr lang="cs-CZ" altLang="cs-CZ" sz="2200" dirty="0" err="1">
                <a:latin typeface="Arial" panose="020B0604020202020204" pitchFamily="34" charset="0"/>
              </a:rPr>
              <a:t>analyze</a:t>
            </a:r>
            <a:r>
              <a:rPr lang="en-US" altLang="cs-CZ" sz="2200" dirty="0">
                <a:latin typeface="Arial" panose="020B0604020202020204" pitchFamily="34" charset="0"/>
              </a:rPr>
              <a:t>: the political system, political stability, the membership of the country in regional integration groupings, political ties to other countries, the relationship with foreign firms, corrupt environment, the importance of interest groups (business and professional associations, consumer protection associations), lobbying, status of trade unions, regulation of foreign business entities (the possibility of checking ownership, buying property and land, repatriation of profits abroad, dispute resolution, employment conditions</a:t>
            </a:r>
            <a:r>
              <a:rPr lang="cs-CZ" altLang="cs-CZ" sz="2200" dirty="0">
                <a:latin typeface="Arial" panose="020B0604020202020204" pitchFamily="34" charset="0"/>
              </a:rPr>
              <a:t>.</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18392118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LEGAL ENVIRONMENT 1</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Legislation and </a:t>
            </a:r>
            <a:r>
              <a:rPr lang="cs-CZ" altLang="cs-CZ" sz="2200" dirty="0">
                <a:latin typeface="Arial" panose="020B0604020202020204" pitchFamily="34" charset="0"/>
              </a:rPr>
              <a:t>s</a:t>
            </a:r>
            <a:r>
              <a:rPr lang="en-US" altLang="cs-CZ" sz="2200" dirty="0" err="1">
                <a:latin typeface="Arial" panose="020B0604020202020204" pitchFamily="34" charset="0"/>
              </a:rPr>
              <a:t>tandards</a:t>
            </a:r>
            <a:r>
              <a:rPr lang="en-US" altLang="cs-CZ" sz="2200" dirty="0">
                <a:latin typeface="Arial" panose="020B0604020202020204" pitchFamily="34" charset="0"/>
              </a:rPr>
              <a:t> for business, therefore the legal environment is closely linked to the political environment.</a:t>
            </a:r>
          </a:p>
          <a:p>
            <a:pPr marL="285750" indent="-285750" eaLnBrk="1" hangingPunct="1">
              <a:spcBef>
                <a:spcPct val="0"/>
              </a:spcBef>
              <a:defRPr/>
            </a:pPr>
            <a:r>
              <a:rPr lang="en-US" altLang="cs-CZ" sz="2200" dirty="0">
                <a:latin typeface="Arial" panose="020B0604020202020204" pitchFamily="34" charset="0"/>
              </a:rPr>
              <a:t>On the one hand</a:t>
            </a:r>
            <a:r>
              <a:rPr lang="cs-CZ" altLang="cs-CZ" sz="2200" dirty="0">
                <a:latin typeface="Arial" panose="020B0604020202020204" pitchFamily="34" charset="0"/>
              </a:rPr>
              <a:t>,</a:t>
            </a:r>
            <a:r>
              <a:rPr lang="en-US" altLang="cs-CZ" sz="2200" dirty="0">
                <a:latin typeface="Arial" panose="020B0604020202020204" pitchFamily="34" charset="0"/>
              </a:rPr>
              <a:t> there is a number of compatible rules </a:t>
            </a:r>
            <a:r>
              <a:rPr lang="cs-CZ" altLang="cs-CZ" sz="2200" dirty="0">
                <a:latin typeface="Arial" panose="020B0604020202020204" pitchFamily="34" charset="0"/>
              </a:rPr>
              <a:t>in</a:t>
            </a:r>
            <a:r>
              <a:rPr lang="en-US" altLang="cs-CZ" sz="2200" dirty="0">
                <a:latin typeface="Arial" panose="020B0604020202020204" pitchFamily="34" charset="0"/>
              </a:rPr>
              <a:t> the international environment that facilitate commerce.</a:t>
            </a:r>
            <a:r>
              <a:rPr lang="cs-CZ" altLang="cs-CZ" sz="2200" dirty="0">
                <a:latin typeface="Arial" panose="020B0604020202020204" pitchFamily="34" charset="0"/>
              </a:rPr>
              <a:t> </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On the other hand, there are differing legal standards</a:t>
            </a:r>
            <a:r>
              <a:rPr lang="cs-CZ" altLang="cs-CZ" sz="2200" dirty="0">
                <a:latin typeface="Arial" panose="020B0604020202020204" pitchFamily="34" charset="0"/>
              </a:rPr>
              <a:t> </a:t>
            </a:r>
            <a:r>
              <a:rPr lang="en-US" altLang="cs-CZ" sz="2200" dirty="0">
                <a:latin typeface="Arial" panose="020B0604020202020204" pitchFamily="34" charset="0"/>
              </a:rPr>
              <a:t>in various states causing considerable risks and failures.</a:t>
            </a:r>
          </a:p>
          <a:p>
            <a:pPr marL="285750" indent="-285750" eaLnBrk="1" hangingPunct="1">
              <a:spcBef>
                <a:spcPct val="0"/>
              </a:spcBef>
              <a:defRPr/>
            </a:pPr>
            <a:r>
              <a:rPr lang="cs-CZ" altLang="cs-CZ" sz="2200" dirty="0">
                <a:latin typeface="Arial" panose="020B0604020202020204" pitchFamily="34" charset="0"/>
              </a:rPr>
              <a:t>I</a:t>
            </a:r>
            <a:r>
              <a:rPr lang="en-US" altLang="cs-CZ" sz="2200" dirty="0" err="1">
                <a:latin typeface="Arial" panose="020B0604020202020204" pitchFamily="34" charset="0"/>
              </a:rPr>
              <a:t>nternational</a:t>
            </a:r>
            <a:r>
              <a:rPr lang="en-US" altLang="cs-CZ" sz="2200" dirty="0">
                <a:latin typeface="Arial" panose="020B0604020202020204" pitchFamily="34" charset="0"/>
              </a:rPr>
              <a:t> law</a:t>
            </a:r>
            <a:r>
              <a:rPr lang="cs-CZ" altLang="cs-CZ" sz="2200" dirty="0">
                <a:latin typeface="Arial" panose="020B0604020202020204" pitchFamily="34" charset="0"/>
              </a:rPr>
              <a:t> vs.</a:t>
            </a:r>
            <a:r>
              <a:rPr lang="en-US" altLang="cs-CZ" sz="2200" dirty="0">
                <a:latin typeface="Arial" panose="020B0604020202020204" pitchFamily="34" charset="0"/>
              </a:rPr>
              <a:t> national law</a:t>
            </a:r>
            <a:r>
              <a:rPr lang="cs-CZ" altLang="cs-CZ" sz="2200" dirty="0">
                <a:latin typeface="Arial" panose="020B0604020202020204" pitchFamily="34" charset="0"/>
              </a:rPr>
              <a:t> vs. </a:t>
            </a:r>
            <a:r>
              <a:rPr lang="cs-CZ" altLang="cs-CZ" sz="2200" dirty="0" err="1">
                <a:latin typeface="Arial" panose="020B0604020202020204" pitchFamily="34" charset="0"/>
              </a:rPr>
              <a:t>acquis</a:t>
            </a:r>
            <a:r>
              <a:rPr lang="cs-CZ" altLang="cs-CZ" sz="2200" dirty="0">
                <a:latin typeface="Arial" panose="020B0604020202020204" pitchFamily="34" charset="0"/>
              </a:rPr>
              <a:t> </a:t>
            </a:r>
            <a:r>
              <a:rPr lang="cs-CZ" altLang="cs-CZ" sz="2200" dirty="0" err="1">
                <a:latin typeface="Arial" panose="020B0604020202020204" pitchFamily="34" charset="0"/>
              </a:rPr>
              <a:t>communitaire</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international trade, we must distinguish between general economic laws of the country governing all economic entities within the state (pricing, business forms, loan terms, etc.) and the foreign economic policy measures and trade policy. </a:t>
            </a:r>
          </a:p>
          <a:p>
            <a:pPr marL="285750" indent="-285750" eaLnBrk="1" hangingPunct="1">
              <a:spcBef>
                <a:spcPct val="0"/>
              </a:spcBef>
              <a:defRPr/>
            </a:pPr>
            <a:r>
              <a:rPr lang="en-US" altLang="cs-CZ" sz="2200" dirty="0" err="1">
                <a:latin typeface="Arial" panose="020B0604020202020204" pitchFamily="34" charset="0"/>
              </a:rPr>
              <a:t>Th</a:t>
            </a:r>
            <a:r>
              <a:rPr lang="cs-CZ" altLang="cs-CZ" sz="2200" dirty="0">
                <a:latin typeface="Arial" panose="020B0604020202020204" pitchFamily="34" charset="0"/>
              </a:rPr>
              <a:t>e</a:t>
            </a:r>
            <a:r>
              <a:rPr lang="en-US" altLang="cs-CZ" sz="2200" dirty="0">
                <a:latin typeface="Arial" panose="020B0604020202020204" pitchFamily="34" charset="0"/>
              </a:rPr>
              <a:t> legal standards, procedural norms, </a:t>
            </a:r>
            <a:r>
              <a:rPr lang="cs-CZ" altLang="cs-CZ" sz="2200" dirty="0" err="1">
                <a:latin typeface="Arial" panose="020B0604020202020204" pitchFamily="34" charset="0"/>
              </a:rPr>
              <a:t>norms</a:t>
            </a:r>
            <a:r>
              <a:rPr lang="cs-CZ" altLang="cs-CZ" sz="2200" dirty="0">
                <a:latin typeface="Arial" panose="020B0604020202020204" pitchFamily="34" charset="0"/>
              </a:rPr>
              <a:t> </a:t>
            </a:r>
            <a:r>
              <a:rPr lang="en-US" altLang="cs-CZ" sz="2200" dirty="0">
                <a:latin typeface="Arial" panose="020B0604020202020204" pitchFamily="34" charset="0"/>
              </a:rPr>
              <a:t>regulating property relations between participants in international trade.</a:t>
            </a:r>
          </a:p>
        </p:txBody>
      </p:sp>
    </p:spTree>
    <p:extLst>
      <p:ext uri="{BB962C8B-B14F-4D97-AF65-F5344CB8AC3E}">
        <p14:creationId xmlns:p14="http://schemas.microsoft.com/office/powerpoint/2010/main" val="5376102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LEGAL ENVIRONMENT 2</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We</a:t>
            </a:r>
            <a:r>
              <a:rPr lang="cs-CZ" altLang="cs-CZ" sz="2200" dirty="0">
                <a:latin typeface="Arial" panose="020B0604020202020204" pitchFamily="34" charset="0"/>
              </a:rPr>
              <a:t> </a:t>
            </a:r>
            <a:r>
              <a:rPr lang="cs-CZ" altLang="cs-CZ" sz="2200" dirty="0" err="1">
                <a:latin typeface="Arial" panose="020B0604020202020204" pitchFamily="34" charset="0"/>
              </a:rPr>
              <a:t>have</a:t>
            </a:r>
            <a:r>
              <a:rPr lang="cs-CZ" altLang="cs-CZ" sz="2200" dirty="0">
                <a:latin typeface="Arial" panose="020B0604020202020204" pitchFamily="34" charset="0"/>
              </a:rPr>
              <a:t> to </a:t>
            </a:r>
            <a:r>
              <a:rPr lang="cs-CZ" altLang="cs-CZ" sz="2200" dirty="0" err="1">
                <a:latin typeface="Arial" panose="020B0604020202020204" pitchFamily="34" charset="0"/>
              </a:rPr>
              <a:t>understand</a:t>
            </a:r>
            <a:r>
              <a:rPr lang="cs-CZ" altLang="cs-CZ" sz="2200" dirty="0">
                <a:latin typeface="Arial" panose="020B0604020202020204" pitchFamily="34" charset="0"/>
              </a:rPr>
              <a:t> </a:t>
            </a:r>
            <a:r>
              <a:rPr lang="cs-CZ" altLang="cs-CZ" sz="2200" dirty="0" err="1">
                <a:latin typeface="Arial" panose="020B0604020202020204" pitchFamily="34" charset="0"/>
              </a:rPr>
              <a:t>if</a:t>
            </a:r>
            <a:r>
              <a:rPr lang="cs-CZ" altLang="cs-CZ" sz="2200" dirty="0">
                <a:latin typeface="Arial" panose="020B0604020202020204" pitchFamily="34" charset="0"/>
              </a:rPr>
              <a:t>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cognitive</a:t>
            </a:r>
            <a:r>
              <a:rPr lang="cs-CZ" altLang="cs-CZ" sz="2200" dirty="0">
                <a:latin typeface="Arial" panose="020B0604020202020204" pitchFamily="34" charset="0"/>
              </a:rPr>
              <a:t> </a:t>
            </a:r>
            <a:r>
              <a:rPr lang="cs-CZ" altLang="cs-CZ" sz="2200" dirty="0" err="1">
                <a:latin typeface="Arial" panose="020B0604020202020204" pitchFamily="34" charset="0"/>
              </a:rPr>
              <a:t>law</a:t>
            </a:r>
            <a:r>
              <a:rPr lang="cs-CZ" altLang="cs-CZ" sz="2200" dirty="0">
                <a:latin typeface="Arial" panose="020B0604020202020204" pitchFamily="34" charset="0"/>
              </a:rPr>
              <a:t> </a:t>
            </a:r>
            <a:r>
              <a:rPr lang="cs-CZ" altLang="cs-CZ" sz="2200" dirty="0" err="1">
                <a:latin typeface="Arial" panose="020B0604020202020204" pitchFamily="34" charset="0"/>
              </a:rPr>
              <a:t>or</a:t>
            </a:r>
            <a:r>
              <a:rPr lang="cs-CZ" altLang="cs-CZ" sz="2200" dirty="0">
                <a:latin typeface="Arial" panose="020B0604020202020204" pitchFamily="34" charset="0"/>
              </a:rPr>
              <a:t> </a:t>
            </a:r>
            <a:r>
              <a:rPr lang="cs-CZ" altLang="cs-CZ" sz="2200" dirty="0" err="1">
                <a:latin typeface="Arial" panose="020B0604020202020204" pitchFamily="34" charset="0"/>
              </a:rPr>
              <a:t>based</a:t>
            </a:r>
            <a:r>
              <a:rPr lang="cs-CZ" altLang="cs-CZ" sz="2200" dirty="0">
                <a:latin typeface="Arial" panose="020B0604020202020204" pitchFamily="34" charset="0"/>
              </a:rPr>
              <a:t> on </a:t>
            </a:r>
            <a:r>
              <a:rPr lang="cs-CZ" altLang="cs-CZ" sz="2200" dirty="0" err="1">
                <a:latin typeface="Arial" panose="020B0604020202020204" pitchFamily="34" charset="0"/>
              </a:rPr>
              <a:t>precedents</a:t>
            </a:r>
            <a:r>
              <a:rPr lang="cs-CZ" altLang="cs-CZ" sz="2200" dirty="0">
                <a:latin typeface="Arial" panose="020B0604020202020204" pitchFamily="34" charset="0"/>
              </a:rPr>
              <a:t> </a:t>
            </a:r>
            <a:r>
              <a:rPr lang="cs-CZ" altLang="cs-CZ" sz="2200" dirty="0" err="1">
                <a:latin typeface="Arial" panose="020B0604020202020204" pitchFamily="34" charset="0"/>
              </a:rPr>
              <a:t>or</a:t>
            </a:r>
            <a:r>
              <a:rPr lang="cs-CZ" altLang="cs-CZ" sz="2200" dirty="0">
                <a:latin typeface="Arial" panose="020B0604020202020204" pitchFamily="34" charset="0"/>
              </a:rPr>
              <a:t> </a:t>
            </a:r>
            <a:r>
              <a:rPr lang="cs-CZ" altLang="cs-CZ" sz="2200" dirty="0" err="1">
                <a:latin typeface="Arial" panose="020B0604020202020204" pitchFamily="34" charset="0"/>
              </a:rPr>
              <a:t>even</a:t>
            </a:r>
            <a:r>
              <a:rPr lang="cs-CZ" altLang="cs-CZ" sz="2200" dirty="0">
                <a:latin typeface="Arial" panose="020B0604020202020204" pitchFamily="34" charset="0"/>
              </a:rPr>
              <a:t> </a:t>
            </a:r>
            <a:r>
              <a:rPr lang="cs-CZ" altLang="cs-CZ" sz="2200" dirty="0" err="1">
                <a:latin typeface="Arial" panose="020B0604020202020204" pitchFamily="34" charset="0"/>
              </a:rPr>
              <a:t>heavily</a:t>
            </a:r>
            <a:r>
              <a:rPr lang="cs-CZ" altLang="cs-CZ" sz="2200" dirty="0">
                <a:latin typeface="Arial" panose="020B0604020202020204" pitchFamily="34" charset="0"/>
              </a:rPr>
              <a:t> </a:t>
            </a:r>
            <a:r>
              <a:rPr lang="cs-CZ" altLang="cs-CZ" sz="2200" dirty="0" err="1">
                <a:latin typeface="Arial" panose="020B0604020202020204" pitchFamily="34" charset="0"/>
              </a:rPr>
              <a:t>influenced</a:t>
            </a:r>
            <a:r>
              <a:rPr lang="cs-CZ" altLang="cs-CZ" sz="2200" dirty="0">
                <a:latin typeface="Arial" panose="020B0604020202020204" pitchFamily="34" charset="0"/>
              </a:rPr>
              <a:t> by religion. </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rPr>
              <a:t>C</a:t>
            </a:r>
            <a:r>
              <a:rPr lang="en-US" altLang="cs-CZ" sz="2200" dirty="0" err="1">
                <a:latin typeface="Arial" panose="020B0604020202020204" pitchFamily="34" charset="0"/>
              </a:rPr>
              <a:t>ontinental</a:t>
            </a:r>
            <a:r>
              <a:rPr lang="en-US" altLang="cs-CZ" sz="2200" dirty="0">
                <a:latin typeface="Arial" panose="020B0604020202020204" pitchFamily="34" charset="0"/>
              </a:rPr>
              <a:t> law (codified)</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en-US" altLang="cs-CZ" sz="2200" dirty="0">
                <a:latin typeface="Arial" panose="020B0604020202020204" pitchFamily="34" charset="0"/>
              </a:rPr>
              <a:t>based on a fixed written law, and based on Roman law. It is used in most countries of the world, e.g. in Germany, France, Spain, Mexico, etc. </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And then we have areas using precedent law (Anglo-Saxon), which is based on tradition (precedent and customs) and depends less on written codes and statutes. It is used in Great Britain, USA, India, Australia (total of 26 states).</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18049725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IMPORTANT POLITICO-LEGAL CHARACTERISTICS FOR STARTUPS</a:t>
            </a:r>
          </a:p>
        </p:txBody>
      </p:sp>
      <p:pic>
        <p:nvPicPr>
          <p:cNvPr id="5" name="Picture 2" descr="C:\Users\Admin\AppData\Local\Microsoft\Windows\Temporary Internet Files\Content.IE5\9N6UD5I0\MCj04344110000[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1813" y="3214688"/>
            <a:ext cx="2781300" cy="312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2654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1. INTERNATIONAL MARKETING ENVIRONMENT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Companies that want to use intercultural approach need to analyze marketing environment, as it is the element that differs the most in foreign countries and influences the whole strategy of a company. </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We can say that marketing environment is defined as the external and internal forces that influence an organization´s capability to undertake its business</a:t>
            </a:r>
            <a:r>
              <a:rPr lang="cs-CZ" altLang="cs-CZ" sz="2200" dirty="0">
                <a:latin typeface="Arial" panose="020B0604020202020204" pitchFamily="34" charset="0"/>
              </a:rPr>
              <a:t>.</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rPr>
              <a:t>Market </a:t>
            </a:r>
            <a:r>
              <a:rPr lang="cs-CZ" altLang="cs-CZ" sz="2200" dirty="0" err="1">
                <a:latin typeface="Arial" panose="020B0604020202020204" pitchFamily="34" charset="0"/>
              </a:rPr>
              <a:t>environment</a:t>
            </a:r>
            <a:r>
              <a:rPr lang="cs-CZ" altLang="cs-CZ" sz="2200" dirty="0">
                <a:latin typeface="Arial" panose="020B0604020202020204" pitchFamily="34" charset="0"/>
              </a:rPr>
              <a:t> </a:t>
            </a:r>
            <a:r>
              <a:rPr lang="cs-CZ" altLang="cs-CZ" sz="2200" dirty="0" err="1">
                <a:latin typeface="Arial" panose="020B0604020202020204" pitchFamily="34" charset="0"/>
              </a:rPr>
              <a:t>consists</a:t>
            </a:r>
            <a:r>
              <a:rPr lang="cs-CZ" altLang="cs-CZ" sz="2200" dirty="0">
                <a:latin typeface="Arial" panose="020B0604020202020204" pitchFamily="34" charset="0"/>
              </a:rPr>
              <a:t> of </a:t>
            </a:r>
            <a:r>
              <a:rPr lang="cs-CZ" altLang="cs-CZ" sz="2200" dirty="0" err="1">
                <a:latin typeface="Arial" panose="020B0604020202020204" pitchFamily="34" charset="0"/>
              </a:rPr>
              <a:t>three</a:t>
            </a:r>
            <a:r>
              <a:rPr lang="cs-CZ" altLang="cs-CZ" sz="2200" dirty="0">
                <a:latin typeface="Arial" panose="020B0604020202020204" pitchFamily="34" charset="0"/>
              </a:rPr>
              <a:t> </a:t>
            </a:r>
            <a:r>
              <a:rPr lang="cs-CZ" altLang="cs-CZ" sz="2200" dirty="0" err="1">
                <a:latin typeface="Arial" panose="020B0604020202020204" pitchFamily="34" charset="0"/>
              </a:rPr>
              <a:t>parts</a:t>
            </a:r>
            <a:r>
              <a:rPr lang="cs-CZ" altLang="cs-CZ" sz="2200" dirty="0">
                <a:latin typeface="Arial" panose="020B0604020202020204" pitchFamily="34" charset="0"/>
              </a:rPr>
              <a:t>:</a:t>
            </a:r>
          </a:p>
          <a:p>
            <a:pPr marL="1028700" lvl="1" eaLnBrk="1" hangingPunct="1">
              <a:spcBef>
                <a:spcPct val="0"/>
              </a:spcBef>
              <a:defRPr/>
            </a:pPr>
            <a:r>
              <a:rPr lang="cs-CZ" altLang="cs-CZ" sz="2000" dirty="0" err="1">
                <a:latin typeface="Arial" panose="020B0604020202020204" pitchFamily="34" charset="0"/>
              </a:rPr>
              <a:t>Macro-environment</a:t>
            </a:r>
            <a:r>
              <a:rPr lang="cs-CZ" altLang="cs-CZ" sz="2000" dirty="0">
                <a:latin typeface="Arial" panose="020B0604020202020204" pitchFamily="34" charset="0"/>
              </a:rPr>
              <a:t>.</a:t>
            </a:r>
          </a:p>
          <a:p>
            <a:pPr marL="1028700" lvl="1" eaLnBrk="1" hangingPunct="1">
              <a:spcBef>
                <a:spcPct val="0"/>
              </a:spcBef>
              <a:defRPr/>
            </a:pPr>
            <a:r>
              <a:rPr lang="cs-CZ" altLang="cs-CZ" sz="2000" dirty="0" err="1">
                <a:latin typeface="Arial" panose="020B0604020202020204" pitchFamily="34" charset="0"/>
              </a:rPr>
              <a:t>External</a:t>
            </a:r>
            <a:r>
              <a:rPr lang="cs-CZ" altLang="cs-CZ" sz="2000" dirty="0">
                <a:latin typeface="Arial" panose="020B0604020202020204" pitchFamily="34" charset="0"/>
              </a:rPr>
              <a:t> </a:t>
            </a:r>
            <a:r>
              <a:rPr lang="cs-CZ" altLang="cs-CZ" sz="2000" dirty="0" err="1">
                <a:latin typeface="Arial" panose="020B0604020202020204" pitchFamily="34" charset="0"/>
              </a:rPr>
              <a:t>micro-environment</a:t>
            </a:r>
            <a:r>
              <a:rPr lang="cs-CZ" altLang="cs-CZ" sz="2000" dirty="0">
                <a:latin typeface="Arial" panose="020B0604020202020204" pitchFamily="34" charset="0"/>
              </a:rPr>
              <a:t>.</a:t>
            </a:r>
          </a:p>
          <a:p>
            <a:pPr marL="1028700" lvl="1" eaLnBrk="1" hangingPunct="1">
              <a:spcBef>
                <a:spcPct val="0"/>
              </a:spcBef>
              <a:defRPr/>
            </a:pPr>
            <a:r>
              <a:rPr lang="cs-CZ" altLang="cs-CZ" sz="2000" dirty="0" err="1">
                <a:latin typeface="Arial" panose="020B0604020202020204" pitchFamily="34" charset="0"/>
              </a:rPr>
              <a:t>Internal</a:t>
            </a:r>
            <a:r>
              <a:rPr lang="cs-CZ" altLang="cs-CZ" sz="2000" dirty="0">
                <a:latin typeface="Arial" panose="020B0604020202020204" pitchFamily="34" charset="0"/>
              </a:rPr>
              <a:t> </a:t>
            </a:r>
            <a:r>
              <a:rPr lang="cs-CZ" altLang="cs-CZ" sz="2000" dirty="0" err="1">
                <a:latin typeface="Arial" panose="020B0604020202020204" pitchFamily="34" charset="0"/>
              </a:rPr>
              <a:t>micro-environment</a:t>
            </a:r>
            <a:r>
              <a:rPr lang="cs-CZ" altLang="cs-CZ" sz="2000" dirty="0">
                <a:latin typeface="Arial" panose="020B0604020202020204" pitchFamily="34" charset="0"/>
              </a:rPr>
              <a:t>.</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29751656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r>
              <a:rPr lang="cs-CZ" altLang="cs-CZ" sz="2200" dirty="0" err="1">
                <a:latin typeface="Arial" panose="020B0604020202020204" pitchFamily="34" charset="0"/>
              </a:rPr>
              <a:t>Thank</a:t>
            </a:r>
            <a:r>
              <a:rPr lang="cs-CZ" altLang="cs-CZ" sz="2200" dirty="0">
                <a:latin typeface="Arial" panose="020B0604020202020204" pitchFamily="34" charset="0"/>
              </a:rPr>
              <a:t> </a:t>
            </a:r>
            <a:r>
              <a:rPr lang="cs-CZ" altLang="cs-CZ" sz="2200" dirty="0" err="1">
                <a:latin typeface="Arial" panose="020B0604020202020204" pitchFamily="34" charset="0"/>
              </a:rPr>
              <a:t>you</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cs-CZ" altLang="cs-CZ" sz="2200" dirty="0" err="1">
                <a:latin typeface="Arial" panose="020B0604020202020204" pitchFamily="34" charset="0"/>
              </a:rPr>
              <a:t>your</a:t>
            </a:r>
            <a:r>
              <a:rPr lang="cs-CZ" altLang="cs-CZ" sz="2200" dirty="0">
                <a:latin typeface="Arial" panose="020B0604020202020204" pitchFamily="34" charset="0"/>
              </a:rPr>
              <a:t> </a:t>
            </a:r>
            <a:r>
              <a:rPr lang="cs-CZ" altLang="cs-CZ" sz="2200" dirty="0" err="1">
                <a:latin typeface="Arial" panose="020B0604020202020204" pitchFamily="34" charset="0"/>
              </a:rPr>
              <a:t>attention</a:t>
            </a:r>
            <a:r>
              <a:rPr lang="cs-CZ" altLang="cs-CZ" sz="2200" dirty="0">
                <a:latin typeface="Arial" panose="020B0604020202020204" pitchFamily="34" charset="0"/>
              </a:rPr>
              <a:t>.</a:t>
            </a:r>
          </a:p>
          <a:p>
            <a:pPr algn="ctr" eaLnBrk="1" hangingPunct="1">
              <a:spcBef>
                <a:spcPct val="0"/>
              </a:spcBef>
              <a:buNone/>
              <a:defRPr/>
            </a:pPr>
            <a:r>
              <a:rPr lang="cs-CZ" altLang="cs-CZ" sz="2200" dirty="0">
                <a:latin typeface="Arial" panose="020B0604020202020204" pitchFamily="34" charset="0"/>
                <a:sym typeface="Wingdings" panose="05000000000000000000" pitchFamily="2" charset="2"/>
              </a:rPr>
              <a:t> </a:t>
            </a:r>
            <a:endParaRPr lang="cs-CZ"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INTERNATIONAL MARKETING ENVIRONMENT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453811" y="1465878"/>
            <a:ext cx="84772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Companies that want to use intercultural approach need to</a:t>
            </a:r>
            <a:endParaRPr lang="en-US" altLang="cs-CZ" sz="2000" dirty="0">
              <a:latin typeface="Arial" panose="020B0604020202020204" pitchFamily="34" charset="0"/>
            </a:endParaRPr>
          </a:p>
        </p:txBody>
      </p:sp>
      <p:pic>
        <p:nvPicPr>
          <p:cNvPr id="5" name="Zástupný symbol pro obsah 3"/>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79512" y="1303807"/>
            <a:ext cx="8208912" cy="534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4072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PARTS OF MARKETING ENVIRONMENT</a:t>
            </a:r>
          </a:p>
        </p:txBody>
      </p:sp>
      <p:sp>
        <p:nvSpPr>
          <p:cNvPr id="3079" name="TextovéPole 10"/>
          <p:cNvSpPr txBox="1">
            <a:spLocks noChangeArrowheads="1"/>
          </p:cNvSpPr>
          <p:nvPr/>
        </p:nvSpPr>
        <p:spPr bwMode="auto">
          <a:xfrm>
            <a:off x="439738" y="1348800"/>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Macro-environment</a:t>
            </a:r>
            <a:r>
              <a:rPr lang="en-US" altLang="cs-CZ" sz="2200" dirty="0">
                <a:latin typeface="Arial" panose="020B0604020202020204" pitchFamily="34" charset="0"/>
              </a:rPr>
              <a:t> consists of broad environmental issues that may affect not only the business performance but also the other actors in the micro</a:t>
            </a:r>
            <a:r>
              <a:rPr lang="cs-CZ" altLang="cs-CZ" sz="2200" dirty="0">
                <a:latin typeface="Arial" panose="020B0604020202020204" pitchFamily="34" charset="0"/>
              </a:rPr>
              <a:t>-</a:t>
            </a:r>
            <a:r>
              <a:rPr lang="en-US" altLang="cs-CZ" sz="2200" dirty="0">
                <a:latin typeface="Arial" panose="020B0604020202020204" pitchFamily="34" charset="0"/>
              </a:rPr>
              <a:t>environment. Traditionally four forces - political/legal, economic, demographic, social/cultural and technological– have been the focus of attention, with the result that the term PEST analysis has been used to describe macro-environmental analysis.  </a:t>
            </a:r>
          </a:p>
          <a:p>
            <a:pPr marL="285750" indent="-285750" eaLnBrk="1" hangingPunct="1">
              <a:spcBef>
                <a:spcPct val="0"/>
              </a:spcBef>
              <a:defRPr/>
            </a:pPr>
            <a:r>
              <a:rPr lang="en-US" altLang="cs-CZ" sz="2200" b="1" dirty="0">
                <a:latin typeface="Arial" panose="020B0604020202020204" pitchFamily="34" charset="0"/>
              </a:rPr>
              <a:t>External micro</a:t>
            </a:r>
            <a:r>
              <a:rPr lang="cs-CZ" altLang="cs-CZ" sz="2200" b="1" dirty="0">
                <a:latin typeface="Arial" panose="020B0604020202020204" pitchFamily="34" charset="0"/>
              </a:rPr>
              <a:t>-</a:t>
            </a:r>
            <a:r>
              <a:rPr lang="en-US" altLang="cs-CZ" sz="2200" b="1" dirty="0">
                <a:latin typeface="Arial" panose="020B0604020202020204" pitchFamily="34" charset="0"/>
              </a:rPr>
              <a:t>environment </a:t>
            </a:r>
            <a:r>
              <a:rPr lang="en-US" altLang="cs-CZ" sz="2200" dirty="0">
                <a:latin typeface="Arial" panose="020B0604020202020204" pitchFamily="34" charset="0"/>
              </a:rPr>
              <a:t>consists of the actors in the firm´s immediate environment that affect its capabilities to operate effectively in its chosen markets. The key actors are customers, distributors, suppliers, competitors and publics. </a:t>
            </a:r>
            <a:r>
              <a:rPr lang="cs-CZ" altLang="cs-CZ" sz="2200" dirty="0">
                <a:latin typeface="Arial" panose="020B0604020202020204" pitchFamily="34" charset="0"/>
              </a:rPr>
              <a:t>A</a:t>
            </a:r>
            <a:r>
              <a:rPr lang="en-US" altLang="cs-CZ" sz="2200" dirty="0" err="1">
                <a:latin typeface="Arial" panose="020B0604020202020204" pitchFamily="34" charset="0"/>
              </a:rPr>
              <a:t>nalysis</a:t>
            </a:r>
            <a:r>
              <a:rPr lang="en-US" altLang="cs-CZ" sz="2200" dirty="0">
                <a:latin typeface="Arial" panose="020B0604020202020204" pitchFamily="34" charset="0"/>
              </a:rPr>
              <a:t> will consist of an analysis of issues relating to these actors and an overall analysis of market size, growth rates and trends. </a:t>
            </a:r>
          </a:p>
          <a:p>
            <a:pPr marL="285750" indent="-285750" eaLnBrk="1" hangingPunct="1">
              <a:spcBef>
                <a:spcPct val="0"/>
              </a:spcBef>
              <a:defRPr/>
            </a:pPr>
            <a:r>
              <a:rPr lang="en-US" altLang="cs-CZ" sz="2200" b="1" dirty="0">
                <a:latin typeface="Arial" panose="020B0604020202020204" pitchFamily="34" charset="0"/>
              </a:rPr>
              <a:t>Internal micro-environment </a:t>
            </a:r>
            <a:r>
              <a:rPr lang="en-US" altLang="cs-CZ" sz="2200" dirty="0">
                <a:latin typeface="Arial" panose="020B0604020202020204" pitchFamily="34" charset="0"/>
              </a:rPr>
              <a:t>comprises the internal business characteristics of the firm itself and its operations: sales, profitability, marketing organization etc. </a:t>
            </a:r>
          </a:p>
        </p:txBody>
      </p:sp>
    </p:spTree>
    <p:extLst>
      <p:ext uri="{BB962C8B-B14F-4D97-AF65-F5344CB8AC3E}">
        <p14:creationId xmlns:p14="http://schemas.microsoft.com/office/powerpoint/2010/main" val="3305903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PEST, PESTLE, STEEPLE OR?</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PEST (Political and Legal, Economic, Social and Cultural, and Technological analysis) has been enhanced throughout its time on the market into PESTLE (Political, Economic, Social, and Technological Legal and Environmental analysis), then the model has recently been further extended to STEEPLE and STEEPLED (adding Ethics and demographic factors). </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growing importance of environmental or ecological factors in the first decade of the 21st century have given rise to green business and encouraged widespread use of an updated version of the PEST framework. </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STEER analysis systematically considers Socio-cultural, Technological, Economic, Ecological, and Regulatory factors.</a:t>
            </a:r>
          </a:p>
        </p:txBody>
      </p:sp>
    </p:spTree>
    <p:extLst>
      <p:ext uri="{BB962C8B-B14F-4D97-AF65-F5344CB8AC3E}">
        <p14:creationId xmlns:p14="http://schemas.microsoft.com/office/powerpoint/2010/main" val="449788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SO WHAT DO WE CHOOSE?</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number of </a:t>
            </a:r>
            <a:r>
              <a:rPr lang="en-US" altLang="cs-CZ" sz="2200" dirty="0" err="1">
                <a:latin typeface="Arial" panose="020B0604020202020204" pitchFamily="34" charset="0"/>
              </a:rPr>
              <a:t>analy</a:t>
            </a:r>
            <a:r>
              <a:rPr lang="cs-CZ" altLang="cs-CZ" sz="2200" dirty="0">
                <a:latin typeface="Arial" panose="020B0604020202020204" pitchFamily="34" charset="0"/>
              </a:rPr>
              <a:t>s</a:t>
            </a:r>
            <a:r>
              <a:rPr lang="en-US" altLang="cs-CZ" sz="2200" dirty="0" err="1">
                <a:latin typeface="Arial" panose="020B0604020202020204" pitchFamily="34" charset="0"/>
              </a:rPr>
              <a:t>es</a:t>
            </a:r>
            <a:r>
              <a:rPr lang="en-US" altLang="cs-CZ" sz="2200" dirty="0">
                <a:latin typeface="Arial" panose="020B0604020202020204" pitchFamily="34" charset="0"/>
              </a:rPr>
              <a:t> - analysis of the international macro environment - PEST.</a:t>
            </a:r>
            <a:r>
              <a:rPr lang="cs-CZ" altLang="cs-CZ" sz="2200" dirty="0">
                <a:latin typeface="Arial" panose="020B0604020202020204" pitchFamily="34" charset="0"/>
              </a:rPr>
              <a:t> </a:t>
            </a:r>
            <a:r>
              <a:rPr lang="cs-CZ" altLang="cs-CZ" sz="2200" dirty="0" err="1">
                <a:latin typeface="Arial" panose="020B0604020202020204" pitchFamily="34" charset="0"/>
              </a:rPr>
              <a:t>We</a:t>
            </a:r>
            <a:r>
              <a:rPr lang="cs-CZ" altLang="cs-CZ" sz="2200" dirty="0">
                <a:latin typeface="Arial" panose="020B0604020202020204" pitchFamily="34" charset="0"/>
              </a:rPr>
              <a:t> </a:t>
            </a:r>
            <a:r>
              <a:rPr lang="cs-CZ" altLang="cs-CZ" sz="2200" dirty="0" err="1">
                <a:latin typeface="Arial" panose="020B0604020202020204" pitchFamily="34" charset="0"/>
              </a:rPr>
              <a:t>settle</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original</a:t>
            </a:r>
            <a:r>
              <a:rPr lang="cs-CZ" altLang="cs-CZ" sz="2200" dirty="0">
                <a:latin typeface="Arial" panose="020B0604020202020204" pitchFamily="34" charset="0"/>
              </a:rPr>
              <a:t> </a:t>
            </a:r>
            <a:r>
              <a:rPr lang="cs-CZ" altLang="cs-CZ" sz="2200" dirty="0" err="1">
                <a:latin typeface="Arial" panose="020B0604020202020204" pitchFamily="34" charset="0"/>
              </a:rPr>
              <a:t>name</a:t>
            </a:r>
            <a:r>
              <a:rPr lang="cs-CZ" altLang="cs-CZ" sz="2200" dirty="0">
                <a:latin typeface="Arial" panose="020B0604020202020204" pitchFamily="34" charset="0"/>
              </a:rPr>
              <a:t>, </a:t>
            </a:r>
            <a:r>
              <a:rPr lang="cs-CZ" altLang="cs-CZ" sz="2200" dirty="0" err="1">
                <a:latin typeface="Arial" panose="020B0604020202020204" pitchFamily="34" charset="0"/>
              </a:rPr>
              <a:t>because</a:t>
            </a:r>
            <a:r>
              <a:rPr lang="cs-CZ" altLang="cs-CZ" sz="2200" dirty="0">
                <a:latin typeface="Arial" panose="020B0604020202020204" pitchFamily="34" charset="0"/>
              </a:rPr>
              <a:t> </a:t>
            </a:r>
            <a:r>
              <a:rPr lang="cs-CZ" altLang="cs-CZ" sz="2200" dirty="0" err="1">
                <a:latin typeface="Arial" panose="020B0604020202020204" pitchFamily="34" charset="0"/>
              </a:rPr>
              <a:t>all</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other</a:t>
            </a:r>
            <a:r>
              <a:rPr lang="cs-CZ" altLang="cs-CZ" sz="2200" dirty="0">
                <a:latin typeface="Arial" panose="020B0604020202020204" pitchFamily="34" charset="0"/>
              </a:rPr>
              <a:t> </a:t>
            </a:r>
            <a:r>
              <a:rPr lang="cs-CZ" altLang="cs-CZ" sz="2200" dirty="0" err="1">
                <a:latin typeface="Arial" panose="020B0604020202020204" pitchFamily="34" charset="0"/>
              </a:rPr>
              <a:t>names</a:t>
            </a:r>
            <a:r>
              <a:rPr lang="cs-CZ" altLang="cs-CZ" sz="2200" dirty="0">
                <a:latin typeface="Arial" panose="020B0604020202020204" pitchFamily="34" charset="0"/>
              </a:rPr>
              <a:t> are just marketing, </a:t>
            </a:r>
            <a:r>
              <a:rPr lang="cs-CZ" altLang="cs-CZ" sz="2200" dirty="0" err="1">
                <a:latin typeface="Arial" panose="020B0604020202020204" pitchFamily="34" charset="0"/>
              </a:rPr>
              <a:t>the</a:t>
            </a:r>
            <a:r>
              <a:rPr lang="cs-CZ" altLang="cs-CZ" sz="2200" dirty="0">
                <a:latin typeface="Arial" panose="020B0604020202020204" pitchFamily="34" charset="0"/>
              </a:rPr>
              <a:t> idea and content are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same</a:t>
            </a:r>
            <a:r>
              <a:rPr lang="cs-CZ" altLang="cs-CZ" sz="2200" dirty="0">
                <a:latin typeface="Arial" panose="020B0604020202020204" pitchFamily="34" charset="0"/>
              </a:rPr>
              <a:t> </a:t>
            </a:r>
            <a:r>
              <a:rPr lang="cs-CZ" altLang="cs-CZ" sz="2200" dirty="0" err="1">
                <a:latin typeface="Arial" panose="020B0604020202020204" pitchFamily="34" charset="0"/>
              </a:rPr>
              <a:t>only</a:t>
            </a:r>
            <a:r>
              <a:rPr lang="cs-CZ" altLang="cs-CZ" sz="2200" dirty="0">
                <a:latin typeface="Arial" panose="020B0604020202020204" pitchFamily="34" charset="0"/>
              </a:rPr>
              <a:t> </a:t>
            </a:r>
            <a:r>
              <a:rPr lang="cs-CZ" altLang="cs-CZ" sz="2200" dirty="0" err="1">
                <a:latin typeface="Arial" panose="020B0604020202020204" pitchFamily="34" charset="0"/>
              </a:rPr>
              <a:t>with</a:t>
            </a:r>
            <a:r>
              <a:rPr lang="cs-CZ" altLang="cs-CZ" sz="2200" dirty="0">
                <a:latin typeface="Arial" panose="020B0604020202020204" pitchFamily="34" charset="0"/>
              </a:rPr>
              <a:t> </a:t>
            </a:r>
            <a:r>
              <a:rPr lang="cs-CZ" altLang="cs-CZ" sz="2200" dirty="0" err="1">
                <a:latin typeface="Arial" panose="020B0604020202020204" pitchFamily="34" charset="0"/>
              </a:rPr>
              <a:t>differently</a:t>
            </a:r>
            <a:r>
              <a:rPr lang="cs-CZ" altLang="cs-CZ" sz="2200" dirty="0">
                <a:latin typeface="Arial" panose="020B0604020202020204" pitchFamily="34" charset="0"/>
              </a:rPr>
              <a:t> </a:t>
            </a:r>
            <a:r>
              <a:rPr lang="cs-CZ" altLang="cs-CZ" sz="2200" dirty="0" err="1">
                <a:latin typeface="Arial" panose="020B0604020202020204" pitchFamily="34" charset="0"/>
              </a:rPr>
              <a:t>named</a:t>
            </a:r>
            <a:r>
              <a:rPr lang="cs-CZ" altLang="cs-CZ" sz="2200" dirty="0">
                <a:latin typeface="Arial" panose="020B0604020202020204" pitchFamily="34" charset="0"/>
              </a:rPr>
              <a:t> </a:t>
            </a:r>
            <a:r>
              <a:rPr lang="cs-CZ" altLang="cs-CZ" sz="2200" dirty="0" err="1">
                <a:latin typeface="Arial" panose="020B0604020202020204" pitchFamily="34" charset="0"/>
              </a:rPr>
              <a:t>categories</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Political and legal - easily accessible </a:t>
            </a:r>
            <a:r>
              <a:rPr lang="cs-CZ" altLang="cs-CZ" sz="2200" dirty="0">
                <a:latin typeface="Arial" panose="020B0604020202020204" pitchFamily="34" charset="0"/>
              </a:rPr>
              <a:t>data</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Economical - </a:t>
            </a:r>
            <a:r>
              <a:rPr lang="en-US" altLang="cs-CZ" sz="2200" dirty="0" err="1">
                <a:latin typeface="Arial" panose="020B0604020202020204" pitchFamily="34" charset="0"/>
              </a:rPr>
              <a:t>analy</a:t>
            </a:r>
            <a:r>
              <a:rPr lang="cs-CZ" altLang="cs-CZ" sz="2200" dirty="0">
                <a:latin typeface="Arial" panose="020B0604020202020204" pitchFamily="34" charset="0"/>
              </a:rPr>
              <a:t>s</a:t>
            </a:r>
            <a:r>
              <a:rPr lang="en-US" altLang="cs-CZ" sz="2200" dirty="0" err="1">
                <a:latin typeface="Arial" panose="020B0604020202020204" pitchFamily="34" charset="0"/>
              </a:rPr>
              <a:t>es</a:t>
            </a:r>
            <a:r>
              <a:rPr lang="en-US" altLang="cs-CZ" sz="2200" dirty="0">
                <a:latin typeface="Arial" panose="020B0604020202020204" pitchFamily="34" charset="0"/>
              </a:rPr>
              <a:t> carried out by many public institutions.</a:t>
            </a:r>
          </a:p>
          <a:p>
            <a:pPr marL="285750" indent="-285750" eaLnBrk="1" hangingPunct="1">
              <a:spcBef>
                <a:spcPct val="0"/>
              </a:spcBef>
              <a:defRPr/>
            </a:pPr>
            <a:r>
              <a:rPr lang="en-US" altLang="cs-CZ" sz="2200" dirty="0">
                <a:latin typeface="Arial" panose="020B0604020202020204" pitchFamily="34" charset="0"/>
              </a:rPr>
              <a:t>Socio-cultural – </a:t>
            </a:r>
            <a:r>
              <a:rPr lang="cs-CZ" altLang="cs-CZ" sz="2200" dirty="0" err="1">
                <a:latin typeface="Arial" panose="020B0604020202020204" pitchFamily="34" charset="0"/>
              </a:rPr>
              <a:t>we</a:t>
            </a:r>
            <a:r>
              <a:rPr lang="cs-CZ" altLang="cs-CZ" sz="2200" dirty="0">
                <a:latin typeface="Arial" panose="020B0604020202020204" pitchFamily="34" charset="0"/>
              </a:rPr>
              <a:t> </a:t>
            </a:r>
            <a:r>
              <a:rPr lang="cs-CZ" altLang="cs-CZ" sz="2200" dirty="0" err="1">
                <a:latin typeface="Arial" panose="020B0604020202020204" pitchFamily="34" charset="0"/>
              </a:rPr>
              <a:t>can</a:t>
            </a:r>
            <a:r>
              <a:rPr lang="cs-CZ" altLang="cs-CZ" sz="2200" dirty="0">
                <a:latin typeface="Arial" panose="020B0604020202020204" pitchFamily="34" charset="0"/>
              </a:rPr>
              <a:t> </a:t>
            </a:r>
            <a:r>
              <a:rPr lang="en-US" altLang="cs-CZ" sz="2200" dirty="0">
                <a:latin typeface="Arial" panose="020B0604020202020204" pitchFamily="34" charset="0"/>
              </a:rPr>
              <a:t>examine the trend</a:t>
            </a:r>
            <a:r>
              <a:rPr lang="cs-CZ" altLang="cs-CZ" sz="2200" dirty="0">
                <a:latin typeface="Arial" panose="020B0604020202020204" pitchFamily="34" charset="0"/>
              </a:rPr>
              <a:t>s</a:t>
            </a:r>
            <a:r>
              <a:rPr lang="en-US" altLang="cs-CZ" sz="2200" dirty="0">
                <a:latin typeface="Arial" panose="020B0604020202020204" pitchFamily="34" charset="0"/>
              </a:rPr>
              <a:t>, but </a:t>
            </a:r>
            <a:r>
              <a:rPr lang="cs-CZ" altLang="cs-CZ" sz="2200" dirty="0" err="1">
                <a:latin typeface="Arial" panose="020B0604020202020204" pitchFamily="34" charset="0"/>
              </a:rPr>
              <a:t>there</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no</a:t>
            </a:r>
            <a:r>
              <a:rPr lang="en-US" altLang="cs-CZ" sz="2200" dirty="0">
                <a:latin typeface="Arial" panose="020B0604020202020204" pitchFamily="34" charset="0"/>
              </a:rPr>
              <a:t> uniformity</a:t>
            </a:r>
            <a:r>
              <a:rPr lang="cs-CZ" altLang="cs-CZ" sz="2200" dirty="0">
                <a:latin typeface="Arial" panose="020B0604020202020204" pitchFamily="34" charset="0"/>
              </a:rPr>
              <a:t> </a:t>
            </a:r>
            <a:r>
              <a:rPr lang="cs-CZ" altLang="cs-CZ" sz="2200" dirty="0" err="1">
                <a:latin typeface="Arial" panose="020B0604020202020204" pitchFamily="34" charset="0"/>
              </a:rPr>
              <a:t>how</a:t>
            </a:r>
            <a:r>
              <a:rPr lang="cs-CZ" altLang="cs-CZ" sz="2200" dirty="0">
                <a:latin typeface="Arial" panose="020B0604020202020204" pitchFamily="34" charset="0"/>
              </a:rPr>
              <a:t> to </a:t>
            </a:r>
            <a:r>
              <a:rPr lang="cs-CZ" altLang="cs-CZ" sz="2200" dirty="0" err="1">
                <a:latin typeface="Arial" panose="020B0604020202020204" pitchFamily="34" charset="0"/>
              </a:rPr>
              <a:t>understand</a:t>
            </a:r>
            <a:r>
              <a:rPr lang="cs-CZ" altLang="cs-CZ" sz="2200" dirty="0">
                <a:latin typeface="Arial" panose="020B0604020202020204" pitchFamily="34" charset="0"/>
              </a:rPr>
              <a:t> </a:t>
            </a:r>
            <a:r>
              <a:rPr lang="cs-CZ" altLang="cs-CZ" sz="2200" dirty="0" err="1">
                <a:latin typeface="Arial" panose="020B0604020202020204" pitchFamily="34" charset="0"/>
              </a:rPr>
              <a:t>everything</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Technology - easily accessible </a:t>
            </a:r>
            <a:r>
              <a:rPr lang="cs-CZ" altLang="cs-CZ" sz="2200" dirty="0">
                <a:latin typeface="Arial" panose="020B0604020202020204" pitchFamily="34" charset="0"/>
              </a:rPr>
              <a:t>data</a:t>
            </a:r>
            <a:r>
              <a:rPr lang="en-US" altLang="cs-CZ" sz="2200" dirty="0">
                <a:latin typeface="Arial" panose="020B0604020202020204" pitchFamily="34" charset="0"/>
              </a:rPr>
              <a: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PEST name - just marketing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other</a:t>
            </a:r>
            <a:r>
              <a:rPr lang="cs-CZ" altLang="cs-CZ" sz="2200" dirty="0">
                <a:latin typeface="Arial" panose="020B0604020202020204" pitchFamily="34" charset="0"/>
              </a:rPr>
              <a:t> </a:t>
            </a:r>
            <a:r>
              <a:rPr lang="cs-CZ" altLang="cs-CZ" sz="2200" dirty="0" err="1">
                <a:latin typeface="Arial" panose="020B0604020202020204" pitchFamily="34" charset="0"/>
              </a:rPr>
              <a:t>option</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newest</a:t>
            </a:r>
            <a:r>
              <a:rPr lang="cs-CZ" altLang="cs-CZ" sz="2200" dirty="0">
                <a:latin typeface="Arial" panose="020B0604020202020204" pitchFamily="34" charset="0"/>
              </a:rPr>
              <a:t> </a:t>
            </a:r>
            <a:r>
              <a:rPr lang="en-US" altLang="cs-CZ" sz="2200" dirty="0">
                <a:latin typeface="Arial" panose="020B0604020202020204" pitchFamily="34" charset="0"/>
              </a:rPr>
              <a:t>STEER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en-US" altLang="cs-CZ" sz="2200" dirty="0">
                <a:latin typeface="Arial" panose="020B0604020202020204" pitchFamily="34" charset="0"/>
              </a:rPr>
              <a:t>Socio-cultural, Technological, Economic, Ecological and Regulatory factors).</a:t>
            </a:r>
          </a:p>
        </p:txBody>
      </p:sp>
    </p:spTree>
    <p:extLst>
      <p:ext uri="{BB962C8B-B14F-4D97-AF65-F5344CB8AC3E}">
        <p14:creationId xmlns:p14="http://schemas.microsoft.com/office/powerpoint/2010/main" val="2073515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PEST TIMEFRAME</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a:latin typeface="Arial" panose="020B0604020202020204" pitchFamily="34" charset="0"/>
              </a:rPr>
              <a:t>In </a:t>
            </a:r>
            <a:r>
              <a:rPr lang="cs-CZ" altLang="cs-CZ" sz="2200" dirty="0" err="1">
                <a:latin typeface="Arial" panose="020B0604020202020204" pitchFamily="34" charset="0"/>
              </a:rPr>
              <a:t>this</a:t>
            </a:r>
            <a:r>
              <a:rPr lang="cs-CZ" altLang="cs-CZ" sz="2200" dirty="0">
                <a:latin typeface="Arial" panose="020B0604020202020204" pitchFamily="34" charset="0"/>
              </a:rPr>
              <a:t> case, </a:t>
            </a:r>
            <a:r>
              <a:rPr lang="cs-CZ" altLang="cs-CZ" sz="2200" dirty="0" err="1">
                <a:latin typeface="Arial" panose="020B0604020202020204" pitchFamily="34" charset="0"/>
              </a:rPr>
              <a:t>timeframe</a:t>
            </a:r>
            <a:r>
              <a:rPr lang="cs-CZ" altLang="cs-CZ" sz="2200" dirty="0">
                <a:latin typeface="Arial" panose="020B0604020202020204" pitchFamily="34" charset="0"/>
              </a:rPr>
              <a:t> </a:t>
            </a:r>
            <a:r>
              <a:rPr lang="cs-CZ" altLang="cs-CZ" sz="2200" dirty="0" err="1">
                <a:latin typeface="Arial" panose="020B0604020202020204" pitchFamily="34" charset="0"/>
              </a:rPr>
              <a:t>refers</a:t>
            </a:r>
            <a:r>
              <a:rPr lang="cs-CZ" altLang="cs-CZ" sz="2200" dirty="0">
                <a:latin typeface="Arial" panose="020B0604020202020204" pitchFamily="34" charset="0"/>
              </a:rPr>
              <a:t> to a point in </a:t>
            </a:r>
            <a:r>
              <a:rPr lang="cs-CZ" altLang="cs-CZ" sz="2200" dirty="0" err="1">
                <a:latin typeface="Arial" panose="020B0604020202020204" pitchFamily="34" charset="0"/>
              </a:rPr>
              <a:t>time</a:t>
            </a:r>
            <a:r>
              <a:rPr lang="cs-CZ" altLang="cs-CZ" sz="2200" dirty="0">
                <a:latin typeface="Arial" panose="020B0604020202020204" pitchFamily="34" charset="0"/>
              </a:rPr>
              <a:t> in </a:t>
            </a:r>
            <a:r>
              <a:rPr lang="cs-CZ" altLang="cs-CZ" sz="2200" dirty="0" err="1">
                <a:latin typeface="Arial" panose="020B0604020202020204" pitchFamily="34" charset="0"/>
              </a:rPr>
              <a:t>which</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analysis</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done. </a:t>
            </a:r>
          </a:p>
          <a:p>
            <a:pPr marL="285750" indent="-285750" eaLnBrk="1" hangingPunct="1">
              <a:spcBef>
                <a:spcPct val="0"/>
              </a:spcBef>
              <a:defRPr/>
            </a:pPr>
            <a:r>
              <a:rPr lang="cs-CZ" altLang="cs-CZ" sz="2200" dirty="0" err="1">
                <a:latin typeface="Arial" panose="020B0604020202020204" pitchFamily="34" charset="0"/>
              </a:rPr>
              <a:t>Usually</a:t>
            </a:r>
            <a:r>
              <a:rPr lang="cs-CZ" altLang="cs-CZ" sz="2200" dirty="0">
                <a:latin typeface="Arial" panose="020B0604020202020204" pitchFamily="34" charset="0"/>
              </a:rPr>
              <a:t> </a:t>
            </a:r>
            <a:r>
              <a:rPr lang="cs-CZ" altLang="cs-CZ" sz="2200" dirty="0" err="1">
                <a:latin typeface="Arial" panose="020B0604020202020204" pitchFamily="34" charset="0"/>
              </a:rPr>
              <a:t>when</a:t>
            </a:r>
            <a:r>
              <a:rPr lang="cs-CZ" altLang="cs-CZ" sz="2200" dirty="0">
                <a:latin typeface="Arial" panose="020B0604020202020204" pitchFamily="34" charset="0"/>
              </a:rPr>
              <a:t> </a:t>
            </a:r>
            <a:r>
              <a:rPr lang="cs-CZ" altLang="cs-CZ" sz="2200" dirty="0" err="1">
                <a:latin typeface="Arial" panose="020B0604020202020204" pitchFamily="34" charset="0"/>
              </a:rPr>
              <a:t>people</a:t>
            </a:r>
            <a:r>
              <a:rPr lang="cs-CZ" altLang="cs-CZ" sz="2200" dirty="0">
                <a:latin typeface="Arial" panose="020B0604020202020204" pitchFamily="34" charset="0"/>
              </a:rPr>
              <a:t> do PEST, </a:t>
            </a:r>
            <a:r>
              <a:rPr lang="cs-CZ" altLang="cs-CZ" sz="2200" dirty="0" err="1">
                <a:latin typeface="Arial" panose="020B0604020202020204" pitchFamily="34" charset="0"/>
              </a:rPr>
              <a:t>they</a:t>
            </a:r>
            <a:r>
              <a:rPr lang="cs-CZ" altLang="cs-CZ" sz="2200" dirty="0">
                <a:latin typeface="Arial" panose="020B0604020202020204" pitchFamily="34" charset="0"/>
              </a:rPr>
              <a:t> </a:t>
            </a:r>
            <a:r>
              <a:rPr lang="cs-CZ" altLang="cs-CZ" sz="2200" dirty="0" err="1">
                <a:latin typeface="Arial" panose="020B0604020202020204" pitchFamily="34" charset="0"/>
              </a:rPr>
              <a:t>look</a:t>
            </a:r>
            <a:r>
              <a:rPr lang="cs-CZ" altLang="cs-CZ" sz="2200" dirty="0">
                <a:latin typeface="Arial" panose="020B0604020202020204" pitchFamily="34" charset="0"/>
              </a:rPr>
              <a:t> up </a:t>
            </a:r>
            <a:r>
              <a:rPr lang="cs-CZ" altLang="cs-CZ" sz="2200" dirty="0" err="1">
                <a:latin typeface="Arial" panose="020B0604020202020204" pitchFamily="34" charset="0"/>
              </a:rPr>
              <a:t>info</a:t>
            </a:r>
            <a:r>
              <a:rPr lang="cs-CZ" altLang="cs-CZ" sz="2200" dirty="0">
                <a:latin typeface="Arial" panose="020B0604020202020204" pitchFamily="34" charset="0"/>
              </a:rPr>
              <a:t> on web and </a:t>
            </a:r>
            <a:r>
              <a:rPr lang="cs-CZ" altLang="cs-CZ" sz="2200" dirty="0" err="1">
                <a:latin typeface="Arial" panose="020B0604020202020204" pitchFamily="34" charset="0"/>
              </a:rPr>
              <a:t>say</a:t>
            </a:r>
            <a:r>
              <a:rPr lang="cs-CZ" altLang="cs-CZ" sz="2200" dirty="0">
                <a:latin typeface="Arial" panose="020B0604020202020204" pitchFamily="34" charset="0"/>
              </a:rPr>
              <a:t> </a:t>
            </a:r>
            <a:r>
              <a:rPr lang="cs-CZ" altLang="cs-CZ" sz="2200" dirty="0" err="1">
                <a:latin typeface="Arial" panose="020B0604020202020204" pitchFamily="34" charset="0"/>
              </a:rPr>
              <a:t>its</a:t>
            </a:r>
            <a:r>
              <a:rPr lang="cs-CZ" altLang="cs-CZ" sz="2200" dirty="0">
                <a:latin typeface="Arial" panose="020B0604020202020204" pitchFamily="34" charset="0"/>
              </a:rPr>
              <a:t> done. But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cs-CZ" altLang="cs-CZ" sz="2200" dirty="0" err="1">
                <a:latin typeface="Arial" panose="020B0604020202020204" pitchFamily="34" charset="0"/>
              </a:rPr>
              <a:t>only</a:t>
            </a:r>
            <a:r>
              <a:rPr lang="cs-CZ" altLang="cs-CZ" sz="2200" dirty="0">
                <a:latin typeface="Arial" panose="020B0604020202020204" pitchFamily="34" charset="0"/>
              </a:rPr>
              <a:t> </a:t>
            </a:r>
            <a:r>
              <a:rPr lang="cs-CZ" altLang="cs-CZ" sz="2200" dirty="0" err="1">
                <a:latin typeface="Arial" panose="020B0604020202020204" pitchFamily="34" charset="0"/>
              </a:rPr>
              <a:t>shows</a:t>
            </a:r>
            <a:r>
              <a:rPr lang="cs-CZ" altLang="cs-CZ" sz="2200" dirty="0">
                <a:latin typeface="Arial" panose="020B0604020202020204" pitchFamily="34" charset="0"/>
              </a:rPr>
              <a:t> data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cs-CZ" altLang="cs-CZ" sz="2200" dirty="0" err="1">
                <a:latin typeface="Arial" panose="020B0604020202020204" pitchFamily="34" charset="0"/>
              </a:rPr>
              <a:t>one</a:t>
            </a:r>
            <a:r>
              <a:rPr lang="cs-CZ" altLang="cs-CZ" sz="2200" dirty="0">
                <a:latin typeface="Arial" panose="020B0604020202020204" pitchFamily="34" charset="0"/>
              </a:rPr>
              <a:t> point in </a:t>
            </a:r>
            <a:r>
              <a:rPr lang="cs-CZ" altLang="cs-CZ" sz="2200" dirty="0" err="1">
                <a:latin typeface="Arial" panose="020B0604020202020204" pitchFamily="34" charset="0"/>
              </a:rPr>
              <a:t>time</a:t>
            </a:r>
            <a:r>
              <a:rPr lang="cs-CZ" altLang="cs-CZ" sz="2200" dirty="0">
                <a:latin typeface="Arial" panose="020B0604020202020204" pitchFamily="34" charset="0"/>
              </a:rPr>
              <a:t>. </a:t>
            </a:r>
            <a:r>
              <a:rPr lang="cs-CZ" altLang="cs-CZ" sz="2200" dirty="0" err="1">
                <a:latin typeface="Arial" panose="020B0604020202020204" pitchFamily="34" charset="0"/>
              </a:rPr>
              <a:t>Usually</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data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also</a:t>
            </a:r>
            <a:r>
              <a:rPr lang="cs-CZ" altLang="cs-CZ" sz="2200" dirty="0">
                <a:latin typeface="Arial" panose="020B0604020202020204" pitchFamily="34" charset="0"/>
              </a:rPr>
              <a:t> </a:t>
            </a:r>
            <a:r>
              <a:rPr lang="cs-CZ" altLang="cs-CZ" sz="2200" dirty="0" err="1">
                <a:latin typeface="Arial" panose="020B0604020202020204" pitchFamily="34" charset="0"/>
              </a:rPr>
              <a:t>kinda</a:t>
            </a:r>
            <a:r>
              <a:rPr lang="cs-CZ" altLang="cs-CZ" sz="2200" dirty="0">
                <a:latin typeface="Arial" panose="020B0604020202020204" pitchFamily="34" charset="0"/>
              </a:rPr>
              <a:t> </a:t>
            </a:r>
            <a:r>
              <a:rPr lang="cs-CZ" altLang="cs-CZ" sz="2200" dirty="0" err="1">
                <a:latin typeface="Arial" panose="020B0604020202020204" pitchFamily="34" charset="0"/>
              </a:rPr>
              <a:t>old</a:t>
            </a:r>
            <a:r>
              <a:rPr lang="cs-CZ" altLang="cs-CZ" sz="2200" dirty="0">
                <a:latin typeface="Arial" panose="020B0604020202020204" pitchFamily="34" charset="0"/>
              </a:rPr>
              <a:t>. </a:t>
            </a:r>
          </a:p>
          <a:p>
            <a:pPr marL="285750" indent="-285750" eaLnBrk="1" hangingPunct="1">
              <a:spcBef>
                <a:spcPct val="0"/>
              </a:spcBef>
              <a:defRPr/>
            </a:pPr>
            <a:r>
              <a:rPr lang="cs-CZ" altLang="cs-CZ" sz="2200" dirty="0">
                <a:latin typeface="Arial" panose="020B0604020202020204" pitchFamily="34" charset="0"/>
              </a:rPr>
              <a:t>In </a:t>
            </a:r>
            <a:r>
              <a:rPr lang="cs-CZ" altLang="cs-CZ" sz="2200" dirty="0" err="1">
                <a:latin typeface="Arial" panose="020B0604020202020204" pitchFamily="34" charset="0"/>
              </a:rPr>
              <a:t>real</a:t>
            </a:r>
            <a:r>
              <a:rPr lang="cs-CZ" altLang="cs-CZ" sz="2200" dirty="0">
                <a:latin typeface="Arial" panose="020B0604020202020204" pitchFamily="34" charset="0"/>
              </a:rPr>
              <a:t> </a:t>
            </a:r>
            <a:r>
              <a:rPr lang="cs-CZ" altLang="cs-CZ" sz="2200" dirty="0" err="1">
                <a:latin typeface="Arial" panose="020B0604020202020204" pitchFamily="34" charset="0"/>
              </a:rPr>
              <a:t>life</a:t>
            </a:r>
            <a:r>
              <a:rPr lang="cs-CZ" altLang="cs-CZ" sz="2200" dirty="0">
                <a:latin typeface="Arial" panose="020B0604020202020204" pitchFamily="34" charset="0"/>
              </a:rPr>
              <a:t> </a:t>
            </a:r>
            <a:r>
              <a:rPr lang="cs-CZ" altLang="cs-CZ" sz="2200" dirty="0" err="1">
                <a:latin typeface="Arial" panose="020B0604020202020204" pitchFamily="34" charset="0"/>
              </a:rPr>
              <a:t>we</a:t>
            </a:r>
            <a:r>
              <a:rPr lang="cs-CZ" altLang="cs-CZ" sz="2200" dirty="0">
                <a:latin typeface="Arial" panose="020B0604020202020204" pitchFamily="34" charset="0"/>
              </a:rPr>
              <a:t> are </a:t>
            </a:r>
            <a:r>
              <a:rPr lang="cs-CZ" altLang="cs-CZ" sz="2200" dirty="0" err="1">
                <a:latin typeface="Arial" panose="020B0604020202020204" pitchFamily="34" charset="0"/>
              </a:rPr>
              <a:t>interested</a:t>
            </a:r>
            <a:r>
              <a:rPr lang="cs-CZ" altLang="cs-CZ" sz="2200" dirty="0">
                <a:latin typeface="Arial" panose="020B0604020202020204" pitchFamily="34" charset="0"/>
              </a:rPr>
              <a:t> not </a:t>
            </a:r>
            <a:r>
              <a:rPr lang="cs-CZ" altLang="cs-CZ" sz="2200" dirty="0" err="1">
                <a:latin typeface="Arial" panose="020B0604020202020204" pitchFamily="34" charset="0"/>
              </a:rPr>
              <a:t>only</a:t>
            </a:r>
            <a:r>
              <a:rPr lang="cs-CZ" altLang="cs-CZ" sz="2200" dirty="0">
                <a:latin typeface="Arial" panose="020B0604020202020204" pitchFamily="34" charset="0"/>
              </a:rPr>
              <a:t> in </a:t>
            </a:r>
            <a:r>
              <a:rPr lang="cs-CZ" altLang="cs-CZ" sz="2200" dirty="0" err="1">
                <a:latin typeface="Arial" panose="020B0604020202020204" pitchFamily="34" charset="0"/>
              </a:rPr>
              <a:t>current</a:t>
            </a:r>
            <a:r>
              <a:rPr lang="cs-CZ" altLang="cs-CZ" sz="2200" dirty="0">
                <a:latin typeface="Arial" panose="020B0604020202020204" pitchFamily="34" charset="0"/>
              </a:rPr>
              <a:t> data and </a:t>
            </a:r>
            <a:r>
              <a:rPr lang="cs-CZ" altLang="cs-CZ" sz="2200" dirty="0" err="1">
                <a:latin typeface="Arial" panose="020B0604020202020204" pitchFamily="34" charset="0"/>
              </a:rPr>
              <a:t>current</a:t>
            </a:r>
            <a:r>
              <a:rPr lang="cs-CZ" altLang="cs-CZ" sz="2200" dirty="0">
                <a:latin typeface="Arial" panose="020B0604020202020204" pitchFamily="34" charset="0"/>
              </a:rPr>
              <a:t> </a:t>
            </a:r>
            <a:r>
              <a:rPr lang="cs-CZ" altLang="cs-CZ" sz="2200" dirty="0" err="1">
                <a:latin typeface="Arial" panose="020B0604020202020204" pitchFamily="34" charset="0"/>
              </a:rPr>
              <a:t>state</a:t>
            </a:r>
            <a:r>
              <a:rPr lang="cs-CZ" altLang="cs-CZ" sz="2200" dirty="0">
                <a:latin typeface="Arial" panose="020B0604020202020204" pitchFamily="34" charset="0"/>
              </a:rPr>
              <a:t> of </a:t>
            </a:r>
            <a:r>
              <a:rPr lang="cs-CZ" altLang="cs-CZ" sz="2200" dirty="0" err="1">
                <a:latin typeface="Arial" panose="020B0604020202020204" pitchFamily="34" charset="0"/>
              </a:rPr>
              <a:t>the</a:t>
            </a:r>
            <a:r>
              <a:rPr lang="cs-CZ" altLang="cs-CZ" sz="2200" dirty="0">
                <a:latin typeface="Arial" panose="020B0604020202020204" pitchFamily="34" charset="0"/>
              </a:rPr>
              <a:t> market (NOW), but </a:t>
            </a:r>
            <a:r>
              <a:rPr lang="cs-CZ" altLang="cs-CZ" sz="2200" dirty="0" err="1">
                <a:latin typeface="Arial" panose="020B0604020202020204" pitchFamily="34" charset="0"/>
              </a:rPr>
              <a:t>we</a:t>
            </a:r>
            <a:r>
              <a:rPr lang="cs-CZ" altLang="cs-CZ" sz="2200" dirty="0">
                <a:latin typeface="Arial" panose="020B0604020202020204" pitchFamily="34" charset="0"/>
              </a:rPr>
              <a:t> are </a:t>
            </a:r>
            <a:r>
              <a:rPr lang="cs-CZ" altLang="cs-CZ" sz="2200" dirty="0" err="1">
                <a:latin typeface="Arial" panose="020B0604020202020204" pitchFamily="34" charset="0"/>
              </a:rPr>
              <a:t>also</a:t>
            </a:r>
            <a:r>
              <a:rPr lang="cs-CZ" altLang="cs-CZ" sz="2200" dirty="0">
                <a:latin typeface="Arial" panose="020B0604020202020204" pitchFamily="34" charset="0"/>
              </a:rPr>
              <a:t> </a:t>
            </a:r>
            <a:r>
              <a:rPr lang="cs-CZ" altLang="cs-CZ" sz="2200" dirty="0" err="1">
                <a:latin typeface="Arial" panose="020B0604020202020204" pitchFamily="34" charset="0"/>
              </a:rPr>
              <a:t>interested</a:t>
            </a:r>
            <a:r>
              <a:rPr lang="cs-CZ" altLang="cs-CZ" sz="2200" dirty="0">
                <a:latin typeface="Arial" panose="020B0604020202020204" pitchFamily="34" charset="0"/>
              </a:rPr>
              <a:t> in </a:t>
            </a:r>
            <a:r>
              <a:rPr lang="cs-CZ" altLang="cs-CZ" sz="2200" dirty="0" err="1">
                <a:latin typeface="Arial" panose="020B0604020202020204" pitchFamily="34" charset="0"/>
              </a:rPr>
              <a:t>how</a:t>
            </a:r>
            <a:r>
              <a:rPr lang="cs-CZ" altLang="cs-CZ" sz="2200" dirty="0">
                <a:latin typeface="Arial" panose="020B0604020202020204" pitchFamily="34" charset="0"/>
              </a:rPr>
              <a:t> </a:t>
            </a:r>
            <a:r>
              <a:rPr lang="cs-CZ" altLang="cs-CZ" sz="2200" dirty="0" err="1">
                <a:latin typeface="Arial" panose="020B0604020202020204" pitchFamily="34" charset="0"/>
              </a:rPr>
              <a:t>we</a:t>
            </a:r>
            <a:r>
              <a:rPr lang="cs-CZ" altLang="cs-CZ" sz="2200" dirty="0">
                <a:latin typeface="Arial" panose="020B0604020202020204" pitchFamily="34" charset="0"/>
              </a:rPr>
              <a:t> </a:t>
            </a:r>
            <a:r>
              <a:rPr lang="cs-CZ" altLang="cs-CZ" sz="2200" dirty="0" err="1">
                <a:latin typeface="Arial" panose="020B0604020202020204" pitchFamily="34" charset="0"/>
              </a:rPr>
              <a:t>got</a:t>
            </a:r>
            <a:r>
              <a:rPr lang="cs-CZ" altLang="cs-CZ" sz="2200" dirty="0">
                <a:latin typeface="Arial" panose="020B0604020202020204" pitchFamily="34" charset="0"/>
              </a:rPr>
              <a:t> to </a:t>
            </a:r>
            <a:r>
              <a:rPr lang="cs-CZ" altLang="cs-CZ" sz="2200" dirty="0" err="1">
                <a:latin typeface="Arial" panose="020B0604020202020204" pitchFamily="34" charset="0"/>
              </a:rPr>
              <a:t>this</a:t>
            </a:r>
            <a:r>
              <a:rPr lang="cs-CZ" altLang="cs-CZ" sz="2200" dirty="0">
                <a:latin typeface="Arial" panose="020B0604020202020204" pitchFamily="34" charset="0"/>
              </a:rPr>
              <a:t> point (PAST TRENDS), and </a:t>
            </a:r>
            <a:r>
              <a:rPr lang="cs-CZ" altLang="cs-CZ" sz="2200" dirty="0" err="1">
                <a:latin typeface="Arial" panose="020B0604020202020204" pitchFamily="34" charset="0"/>
              </a:rPr>
              <a:t>where</a:t>
            </a:r>
            <a:r>
              <a:rPr lang="cs-CZ" altLang="cs-CZ" sz="2200" dirty="0">
                <a:latin typeface="Arial" panose="020B0604020202020204" pitchFamily="34" charset="0"/>
              </a:rPr>
              <a:t> are </a:t>
            </a:r>
            <a:r>
              <a:rPr lang="cs-CZ" altLang="cs-CZ" sz="2200" dirty="0" err="1">
                <a:latin typeface="Arial" panose="020B0604020202020204" pitchFamily="34" charset="0"/>
              </a:rPr>
              <a:t>we</a:t>
            </a:r>
            <a:r>
              <a:rPr lang="cs-CZ" altLang="cs-CZ" sz="2200" dirty="0">
                <a:latin typeface="Arial" panose="020B0604020202020204" pitchFamily="34" charset="0"/>
              </a:rPr>
              <a:t> </a:t>
            </a:r>
            <a:r>
              <a:rPr lang="cs-CZ" altLang="cs-CZ" sz="2200" dirty="0" err="1">
                <a:latin typeface="Arial" panose="020B0604020202020204" pitchFamily="34" charset="0"/>
              </a:rPr>
              <a:t>expecting</a:t>
            </a:r>
            <a:r>
              <a:rPr lang="cs-CZ" altLang="cs-CZ" sz="2200" dirty="0">
                <a:latin typeface="Arial" panose="020B0604020202020204" pitchFamily="34" charset="0"/>
              </a:rPr>
              <a:t> </a:t>
            </a:r>
            <a:r>
              <a:rPr lang="cs-CZ" altLang="cs-CZ" sz="2200" dirty="0" err="1">
                <a:latin typeface="Arial" panose="020B0604020202020204" pitchFamily="34" charset="0"/>
              </a:rPr>
              <a:t>things</a:t>
            </a:r>
            <a:r>
              <a:rPr lang="cs-CZ" altLang="cs-CZ" sz="2200" dirty="0">
                <a:latin typeface="Arial" panose="020B0604020202020204" pitchFamily="34" charset="0"/>
              </a:rPr>
              <a:t> to </a:t>
            </a:r>
            <a:r>
              <a:rPr lang="cs-CZ" altLang="cs-CZ" sz="2200" dirty="0" err="1">
                <a:latin typeface="Arial" panose="020B0604020202020204" pitchFamily="34" charset="0"/>
              </a:rPr>
              <a:t>evolve</a:t>
            </a:r>
            <a:r>
              <a:rPr lang="cs-CZ" altLang="cs-CZ" sz="2200" dirty="0">
                <a:latin typeface="Arial" panose="020B0604020202020204" pitchFamily="34" charset="0"/>
              </a:rPr>
              <a:t> </a:t>
            </a:r>
            <a:r>
              <a:rPr lang="cs-CZ" altLang="cs-CZ" sz="2200" dirty="0" err="1">
                <a:latin typeface="Arial" panose="020B0604020202020204" pitchFamily="34" charset="0"/>
              </a:rPr>
              <a:t>from</a:t>
            </a:r>
            <a:r>
              <a:rPr lang="cs-CZ" altLang="cs-CZ" sz="2200" dirty="0">
                <a:latin typeface="Arial" panose="020B0604020202020204" pitchFamily="34" charset="0"/>
              </a:rPr>
              <a:t> </a:t>
            </a:r>
            <a:r>
              <a:rPr lang="cs-CZ" altLang="cs-CZ" sz="2200" dirty="0" err="1">
                <a:latin typeface="Arial" panose="020B0604020202020204" pitchFamily="34" charset="0"/>
              </a:rPr>
              <a:t>now</a:t>
            </a:r>
            <a:r>
              <a:rPr lang="cs-CZ" altLang="cs-CZ" sz="2200" dirty="0">
                <a:latin typeface="Arial" panose="020B0604020202020204" pitchFamily="34" charset="0"/>
              </a:rPr>
              <a:t> on (FUTURE TRENDS). </a:t>
            </a:r>
          </a:p>
          <a:p>
            <a:pPr marL="285750" indent="-285750" eaLnBrk="1" hangingPunct="1">
              <a:spcBef>
                <a:spcPct val="0"/>
              </a:spcBef>
              <a:defRPr/>
            </a:pPr>
            <a:r>
              <a:rPr lang="cs-CZ" altLang="cs-CZ" sz="2200" dirty="0" err="1">
                <a:latin typeface="Arial" panose="020B0604020202020204" pitchFamily="34" charset="0"/>
              </a:rPr>
              <a:t>What</a:t>
            </a:r>
            <a:r>
              <a:rPr lang="cs-CZ" altLang="cs-CZ" sz="2200" dirty="0">
                <a:latin typeface="Arial" panose="020B0604020202020204" pitchFamily="34" charset="0"/>
              </a:rPr>
              <a:t> </a:t>
            </a:r>
            <a:r>
              <a:rPr lang="cs-CZ" altLang="cs-CZ" sz="2200" dirty="0" err="1">
                <a:latin typeface="Arial" panose="020B0604020202020204" pitchFamily="34" charset="0"/>
              </a:rPr>
              <a:t>does</a:t>
            </a:r>
            <a:r>
              <a:rPr lang="cs-CZ" altLang="cs-CZ" sz="2200" dirty="0">
                <a:latin typeface="Arial" panose="020B0604020202020204" pitchFamily="34" charset="0"/>
              </a:rPr>
              <a:t>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cs-CZ" altLang="cs-CZ" sz="2200" dirty="0" err="1">
                <a:latin typeface="Arial" panose="020B0604020202020204" pitchFamily="34" charset="0"/>
              </a:rPr>
              <a:t>mean</a:t>
            </a:r>
            <a:r>
              <a:rPr lang="cs-CZ" altLang="cs-CZ" sz="2200" dirty="0">
                <a:latin typeface="Arial" panose="020B0604020202020204" pitchFamily="34" charset="0"/>
              </a:rPr>
              <a:t>?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cs-CZ" altLang="cs-CZ" sz="2200" dirty="0" err="1">
                <a:latin typeface="Arial" panose="020B0604020202020204" pitchFamily="34" charset="0"/>
              </a:rPr>
              <a:t>means</a:t>
            </a:r>
            <a:r>
              <a:rPr lang="cs-CZ" altLang="cs-CZ" sz="2200" dirty="0">
                <a:latin typeface="Arial" panose="020B0604020202020204" pitchFamily="34" charset="0"/>
              </a:rPr>
              <a:t>, </a:t>
            </a:r>
            <a:r>
              <a:rPr lang="cs-CZ" altLang="cs-CZ" sz="2200" dirty="0" err="1">
                <a:latin typeface="Arial" panose="020B0604020202020204" pitchFamily="34" charset="0"/>
              </a:rPr>
              <a:t>that</a:t>
            </a:r>
            <a:r>
              <a:rPr lang="cs-CZ" altLang="cs-CZ" sz="2200" dirty="0">
                <a:latin typeface="Arial" panose="020B0604020202020204" pitchFamily="34" charset="0"/>
              </a:rPr>
              <a:t> </a:t>
            </a:r>
            <a:r>
              <a:rPr lang="cs-CZ" altLang="cs-CZ" sz="2200" dirty="0" err="1">
                <a:latin typeface="Arial" panose="020B0604020202020204" pitchFamily="34" charset="0"/>
              </a:rPr>
              <a:t>we</a:t>
            </a:r>
            <a:r>
              <a:rPr lang="cs-CZ" altLang="cs-CZ" sz="2200" dirty="0">
                <a:latin typeface="Arial" panose="020B0604020202020204" pitchFamily="34" charset="0"/>
              </a:rPr>
              <a:t> are </a:t>
            </a:r>
            <a:r>
              <a:rPr lang="cs-CZ" altLang="cs-CZ" sz="2200" dirty="0" err="1">
                <a:latin typeface="Arial" panose="020B0604020202020204" pitchFamily="34" charset="0"/>
              </a:rPr>
              <a:t>interested</a:t>
            </a:r>
            <a:r>
              <a:rPr lang="cs-CZ" altLang="cs-CZ" sz="2200" dirty="0">
                <a:latin typeface="Arial" panose="020B0604020202020204" pitchFamily="34" charset="0"/>
              </a:rPr>
              <a:t> in past </a:t>
            </a:r>
            <a:r>
              <a:rPr lang="cs-CZ" altLang="cs-CZ" sz="2200" dirty="0" err="1">
                <a:latin typeface="Arial" panose="020B0604020202020204" pitchFamily="34" charset="0"/>
              </a:rPr>
              <a:t>timeframe</a:t>
            </a:r>
            <a:r>
              <a:rPr lang="cs-CZ" altLang="cs-CZ" sz="2200" dirty="0">
                <a:latin typeface="Arial" panose="020B0604020202020204" pitchFamily="34" charset="0"/>
              </a:rPr>
              <a:t>, </a:t>
            </a:r>
            <a:r>
              <a:rPr lang="cs-CZ" altLang="cs-CZ" sz="2200" dirty="0" err="1">
                <a:latin typeface="Arial" panose="020B0604020202020204" pitchFamily="34" charset="0"/>
              </a:rPr>
              <a:t>current</a:t>
            </a:r>
            <a:r>
              <a:rPr lang="cs-CZ" altLang="cs-CZ" sz="2200" dirty="0">
                <a:latin typeface="Arial" panose="020B0604020202020204" pitchFamily="34" charset="0"/>
              </a:rPr>
              <a:t> </a:t>
            </a:r>
            <a:r>
              <a:rPr lang="cs-CZ" altLang="cs-CZ" sz="2200" dirty="0" err="1">
                <a:latin typeface="Arial" panose="020B0604020202020204" pitchFamily="34" charset="0"/>
              </a:rPr>
              <a:t>timeframe</a:t>
            </a:r>
            <a:r>
              <a:rPr lang="cs-CZ" altLang="cs-CZ" sz="2200" dirty="0">
                <a:latin typeface="Arial" panose="020B0604020202020204" pitchFamily="34" charset="0"/>
              </a:rPr>
              <a:t>, and </a:t>
            </a:r>
            <a:r>
              <a:rPr lang="cs-CZ" altLang="cs-CZ" sz="2200" dirty="0" err="1">
                <a:latin typeface="Arial" panose="020B0604020202020204" pitchFamily="34" charset="0"/>
              </a:rPr>
              <a:t>future</a:t>
            </a:r>
            <a:r>
              <a:rPr lang="cs-CZ" altLang="cs-CZ" sz="2200" dirty="0">
                <a:latin typeface="Arial" panose="020B0604020202020204" pitchFamily="34" charset="0"/>
              </a:rPr>
              <a:t> </a:t>
            </a:r>
            <a:r>
              <a:rPr lang="cs-CZ" altLang="cs-CZ" sz="2200" dirty="0" err="1">
                <a:latin typeface="Arial" panose="020B0604020202020204" pitchFamily="34" charset="0"/>
              </a:rPr>
              <a:t>timeframe</a:t>
            </a:r>
            <a:r>
              <a:rPr lang="cs-CZ" altLang="cs-CZ" sz="2200" dirty="0">
                <a:latin typeface="Arial" panose="020B0604020202020204" pitchFamily="34" charset="0"/>
              </a:rPr>
              <a:t>. </a:t>
            </a:r>
          </a:p>
          <a:p>
            <a:pPr marL="285750" indent="-285750" eaLnBrk="1" hangingPunct="1">
              <a:spcBef>
                <a:spcPct val="0"/>
              </a:spcBef>
              <a:defRPr/>
            </a:pPr>
            <a:r>
              <a:rPr lang="cs-CZ" altLang="cs-CZ" sz="2200" dirty="0" err="1">
                <a:latin typeface="Arial" panose="020B0604020202020204" pitchFamily="34" charset="0"/>
              </a:rPr>
              <a:t>How</a:t>
            </a:r>
            <a:r>
              <a:rPr lang="cs-CZ" altLang="cs-CZ" sz="2200" dirty="0">
                <a:latin typeface="Arial" panose="020B0604020202020204" pitchFamily="34" charset="0"/>
              </a:rPr>
              <a:t> long </a:t>
            </a:r>
            <a:r>
              <a:rPr lang="cs-CZ" altLang="cs-CZ" sz="2200" dirty="0" err="1">
                <a:latin typeface="Arial" panose="020B0604020202020204" pitchFamily="34" charset="0"/>
              </a:rPr>
              <a:t>does</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timeframe</a:t>
            </a:r>
            <a:r>
              <a:rPr lang="cs-CZ" altLang="cs-CZ" sz="2200" dirty="0">
                <a:latin typeface="Arial" panose="020B0604020202020204" pitchFamily="34" charset="0"/>
              </a:rPr>
              <a:t> </a:t>
            </a:r>
            <a:r>
              <a:rPr lang="cs-CZ" altLang="cs-CZ" sz="2200" dirty="0" err="1">
                <a:latin typeface="Arial" panose="020B0604020202020204" pitchFamily="34" charset="0"/>
              </a:rPr>
              <a:t>need</a:t>
            </a:r>
            <a:r>
              <a:rPr lang="cs-CZ" altLang="cs-CZ" sz="2200" dirty="0">
                <a:latin typeface="Arial" panose="020B0604020202020204" pitchFamily="34" charset="0"/>
              </a:rPr>
              <a:t> to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cs-CZ" altLang="cs-CZ" sz="2200" dirty="0" err="1">
                <a:latin typeface="Arial" panose="020B0604020202020204" pitchFamily="34" charset="0"/>
              </a:rPr>
              <a:t>depends</a:t>
            </a:r>
            <a:r>
              <a:rPr lang="cs-CZ" altLang="cs-CZ" sz="2200" dirty="0">
                <a:latin typeface="Arial" panose="020B0604020202020204" pitchFamily="34" charset="0"/>
              </a:rPr>
              <a:t>! </a:t>
            </a:r>
            <a:r>
              <a:rPr lang="cs-CZ" altLang="cs-CZ" sz="2200" dirty="0" err="1">
                <a:latin typeface="Arial" panose="020B0604020202020204" pitchFamily="34" charset="0"/>
              </a:rPr>
              <a:t>Can</a:t>
            </a:r>
            <a:r>
              <a:rPr lang="cs-CZ" altLang="cs-CZ" sz="2200" dirty="0">
                <a:latin typeface="Arial" panose="020B0604020202020204" pitchFamily="34" charset="0"/>
              </a:rPr>
              <a:t>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cs-CZ" altLang="cs-CZ" sz="2200" dirty="0" err="1">
                <a:latin typeface="Arial" panose="020B0604020202020204" pitchFamily="34" charset="0"/>
              </a:rPr>
              <a:t>decades</a:t>
            </a:r>
            <a:r>
              <a:rPr lang="cs-CZ" altLang="cs-CZ" sz="2200" dirty="0">
                <a:latin typeface="Arial" panose="020B0604020202020204" pitchFamily="34" charset="0"/>
              </a:rPr>
              <a:t> (</a:t>
            </a:r>
            <a:r>
              <a:rPr lang="cs-CZ" altLang="cs-CZ" sz="2200" dirty="0" err="1">
                <a:latin typeface="Arial" panose="020B0604020202020204" pitchFamily="34" charset="0"/>
              </a:rPr>
              <a:t>e.g</a:t>
            </a:r>
            <a:r>
              <a:rPr lang="cs-CZ" altLang="cs-CZ" sz="2200" dirty="0">
                <a:latin typeface="Arial" panose="020B0604020202020204" pitchFamily="34" charset="0"/>
              </a:rPr>
              <a:t>. 50 </a:t>
            </a:r>
            <a:r>
              <a:rPr lang="cs-CZ" altLang="cs-CZ" sz="2200" dirty="0" err="1">
                <a:latin typeface="Arial" panose="020B0604020202020204" pitchFamily="34" charset="0"/>
              </a:rPr>
              <a:t>years</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cs-CZ" altLang="cs-CZ" sz="2200" dirty="0">
                <a:latin typeface="Arial" panose="020B0604020202020204" pitchFamily="34" charset="0"/>
              </a:rPr>
              <a:t> very </a:t>
            </a:r>
            <a:r>
              <a:rPr lang="cs-CZ" altLang="cs-CZ" sz="2200" dirty="0" err="1">
                <a:latin typeface="Arial" panose="020B0604020202020204" pitchFamily="34" charset="0"/>
              </a:rPr>
              <a:t>stable</a:t>
            </a:r>
            <a:r>
              <a:rPr lang="cs-CZ" altLang="cs-CZ" sz="2200" dirty="0">
                <a:latin typeface="Arial" panose="020B0604020202020204" pitchFamily="34" charset="0"/>
              </a:rPr>
              <a:t> </a:t>
            </a:r>
            <a:r>
              <a:rPr lang="cs-CZ" altLang="cs-CZ" sz="2200" dirty="0" err="1">
                <a:latin typeface="Arial" panose="020B0604020202020204" pitchFamily="34" charset="0"/>
              </a:rPr>
              <a:t>segments</a:t>
            </a:r>
            <a:r>
              <a:rPr lang="cs-CZ" altLang="cs-CZ" sz="2200" dirty="0">
                <a:latin typeface="Arial" panose="020B0604020202020204" pitchFamily="34" charset="0"/>
              </a:rPr>
              <a:t> </a:t>
            </a:r>
            <a:r>
              <a:rPr lang="cs-CZ" altLang="cs-CZ" sz="2200" dirty="0" err="1">
                <a:latin typeface="Arial" panose="020B0604020202020204" pitchFamily="34" charset="0"/>
              </a:rPr>
              <a:t>without</a:t>
            </a:r>
            <a:r>
              <a:rPr lang="cs-CZ" altLang="cs-CZ" sz="2200" dirty="0">
                <a:latin typeface="Arial" panose="020B0604020202020204" pitchFamily="34" charset="0"/>
              </a:rPr>
              <a:t> </a:t>
            </a:r>
            <a:r>
              <a:rPr lang="cs-CZ" altLang="cs-CZ" sz="2200" dirty="0" err="1">
                <a:latin typeface="Arial" panose="020B0604020202020204" pitchFamily="34" charset="0"/>
              </a:rPr>
              <a:t>turbulent</a:t>
            </a:r>
            <a:r>
              <a:rPr lang="cs-CZ" altLang="cs-CZ" sz="2200" dirty="0">
                <a:latin typeface="Arial" panose="020B0604020202020204" pitchFamily="34" charset="0"/>
              </a:rPr>
              <a:t> </a:t>
            </a:r>
            <a:r>
              <a:rPr lang="cs-CZ" altLang="cs-CZ" sz="2200" dirty="0" err="1">
                <a:latin typeface="Arial" panose="020B0604020202020204" pitchFamily="34" charset="0"/>
              </a:rPr>
              <a:t>development</a:t>
            </a:r>
            <a:r>
              <a:rPr lang="cs-CZ" altLang="cs-CZ" sz="2200" dirty="0">
                <a:latin typeface="Arial" panose="020B0604020202020204" pitchFamily="34" charset="0"/>
              </a:rPr>
              <a:t>, </a:t>
            </a:r>
            <a:r>
              <a:rPr lang="cs-CZ" altLang="cs-CZ" sz="2200" dirty="0" err="1">
                <a:latin typeface="Arial" panose="020B0604020202020204" pitchFamily="34" charset="0"/>
              </a:rPr>
              <a:t>can</a:t>
            </a:r>
            <a:r>
              <a:rPr lang="cs-CZ" altLang="cs-CZ" sz="2200" dirty="0">
                <a:latin typeface="Arial" panose="020B0604020202020204" pitchFamily="34" charset="0"/>
              </a:rPr>
              <a:t>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cs-CZ" altLang="cs-CZ" sz="2200" dirty="0" err="1">
                <a:latin typeface="Arial" panose="020B0604020202020204" pitchFamily="34" charset="0"/>
              </a:rPr>
              <a:t>years</a:t>
            </a:r>
            <a:r>
              <a:rPr lang="cs-CZ" altLang="cs-CZ" sz="2200" dirty="0">
                <a:latin typeface="Arial" panose="020B0604020202020204" pitchFamily="34" charset="0"/>
              </a:rPr>
              <a:t> (</a:t>
            </a:r>
            <a:r>
              <a:rPr lang="cs-CZ" altLang="cs-CZ" sz="2200" dirty="0" err="1">
                <a:latin typeface="Arial" panose="020B0604020202020204" pitchFamily="34" charset="0"/>
              </a:rPr>
              <a:t>e.g</a:t>
            </a:r>
            <a:r>
              <a:rPr lang="cs-CZ" altLang="cs-CZ" sz="2200" dirty="0">
                <a:latin typeface="Arial" panose="020B0604020202020204" pitchFamily="34" charset="0"/>
              </a:rPr>
              <a:t>. 8 </a:t>
            </a:r>
            <a:r>
              <a:rPr lang="cs-CZ" altLang="cs-CZ" sz="2200" dirty="0" err="1">
                <a:latin typeface="Arial" panose="020B0604020202020204" pitchFamily="34" charset="0"/>
              </a:rPr>
              <a:t>years</a:t>
            </a:r>
            <a:r>
              <a:rPr lang="cs-CZ" altLang="cs-CZ" sz="2200" dirty="0">
                <a:latin typeface="Arial" panose="020B0604020202020204" pitchFamily="34" charset="0"/>
              </a:rPr>
              <a:t>), </a:t>
            </a:r>
            <a:r>
              <a:rPr lang="cs-CZ" altLang="cs-CZ" sz="2200" dirty="0" err="1">
                <a:latin typeface="Arial" panose="020B0604020202020204" pitchFamily="34" charset="0"/>
              </a:rPr>
              <a:t>or</a:t>
            </a:r>
            <a:r>
              <a:rPr lang="cs-CZ" altLang="cs-CZ" sz="2200" dirty="0">
                <a:latin typeface="Arial" panose="020B0604020202020204" pitchFamily="34" charset="0"/>
              </a:rPr>
              <a:t> </a:t>
            </a:r>
            <a:r>
              <a:rPr lang="cs-CZ" altLang="cs-CZ" sz="2200" dirty="0" err="1">
                <a:latin typeface="Arial" panose="020B0604020202020204" pitchFamily="34" charset="0"/>
              </a:rPr>
              <a:t>can</a:t>
            </a:r>
            <a:r>
              <a:rPr lang="cs-CZ" altLang="cs-CZ" sz="2200" dirty="0">
                <a:latin typeface="Arial" panose="020B0604020202020204" pitchFamily="34" charset="0"/>
              </a:rPr>
              <a:t>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cs-CZ" altLang="cs-CZ" sz="2200" dirty="0" err="1">
                <a:latin typeface="Arial" panose="020B0604020202020204" pitchFamily="34" charset="0"/>
              </a:rPr>
              <a:t>months</a:t>
            </a:r>
            <a:r>
              <a:rPr lang="cs-CZ" altLang="cs-CZ" sz="2200" dirty="0">
                <a:latin typeface="Arial" panose="020B0604020202020204" pitchFamily="34" charset="0"/>
              </a:rPr>
              <a:t> (</a:t>
            </a:r>
            <a:r>
              <a:rPr lang="cs-CZ" altLang="cs-CZ" sz="2200" dirty="0" err="1">
                <a:latin typeface="Arial" panose="020B0604020202020204" pitchFamily="34" charset="0"/>
              </a:rPr>
              <a:t>e.g</a:t>
            </a:r>
            <a:r>
              <a:rPr lang="cs-CZ" altLang="cs-CZ" sz="2200" dirty="0">
                <a:latin typeface="Arial" panose="020B0604020202020204" pitchFamily="34" charset="0"/>
              </a:rPr>
              <a:t>. 1 </a:t>
            </a:r>
            <a:r>
              <a:rPr lang="cs-CZ" altLang="cs-CZ" sz="2200" dirty="0" err="1">
                <a:latin typeface="Arial" panose="020B0604020202020204" pitchFamily="34" charset="0"/>
              </a:rPr>
              <a:t>year</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cs-CZ" altLang="cs-CZ" sz="2200" dirty="0">
                <a:latin typeface="Arial" panose="020B0604020202020204" pitchFamily="34" charset="0"/>
              </a:rPr>
              <a:t> very </a:t>
            </a:r>
            <a:r>
              <a:rPr lang="cs-CZ" altLang="cs-CZ" sz="2200" dirty="0" err="1">
                <a:latin typeface="Arial" panose="020B0604020202020204" pitchFamily="34" charset="0"/>
              </a:rPr>
              <a:t>edgy</a:t>
            </a:r>
            <a:r>
              <a:rPr lang="cs-CZ" altLang="cs-CZ" sz="2200" dirty="0">
                <a:latin typeface="Arial" panose="020B0604020202020204" pitchFamily="34" charset="0"/>
              </a:rPr>
              <a:t> </a:t>
            </a:r>
            <a:r>
              <a:rPr lang="cs-CZ" altLang="cs-CZ" sz="2200" dirty="0" err="1">
                <a:latin typeface="Arial" panose="020B0604020202020204" pitchFamily="34" charset="0"/>
              </a:rPr>
              <a:t>things</a:t>
            </a:r>
            <a:r>
              <a:rPr lang="cs-CZ" altLang="cs-CZ" sz="2200" dirty="0">
                <a:latin typeface="Arial" panose="020B0604020202020204" pitchFamily="34" charset="0"/>
              </a:rPr>
              <a:t>. </a:t>
            </a:r>
          </a:p>
        </p:txBody>
      </p:sp>
    </p:spTree>
    <p:extLst>
      <p:ext uri="{BB962C8B-B14F-4D97-AF65-F5344CB8AC3E}">
        <p14:creationId xmlns:p14="http://schemas.microsoft.com/office/powerpoint/2010/main" val="28103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INTERNATIONAL MARKETING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MACRO-ENVIRONMENT</a:t>
            </a:r>
          </a:p>
        </p:txBody>
      </p:sp>
      <p:graphicFrame>
        <p:nvGraphicFramePr>
          <p:cNvPr id="3" name="Tabulka 2"/>
          <p:cNvGraphicFramePr>
            <a:graphicFrameLocks noGrp="1"/>
          </p:cNvGraphicFramePr>
          <p:nvPr>
            <p:extLst>
              <p:ext uri="{D42A27DB-BD31-4B8C-83A1-F6EECF244321}">
                <p14:modId xmlns:p14="http://schemas.microsoft.com/office/powerpoint/2010/main" val="1128280633"/>
              </p:ext>
            </p:extLst>
          </p:nvPr>
        </p:nvGraphicFramePr>
        <p:xfrm>
          <a:off x="338137" y="1179215"/>
          <a:ext cx="8459787" cy="5317513"/>
        </p:xfrm>
        <a:graphic>
          <a:graphicData uri="http://schemas.openxmlformats.org/drawingml/2006/table">
            <a:tbl>
              <a:tblPr firstRow="1" firstCol="1" bandRow="1">
                <a:tableStyleId>{5940675A-B579-460E-94D1-54222C63F5DA}</a:tableStyleId>
              </a:tblPr>
              <a:tblGrid>
                <a:gridCol w="2100263">
                  <a:extLst>
                    <a:ext uri="{9D8B030D-6E8A-4147-A177-3AD203B41FA5}">
                      <a16:colId xmlns:a16="http://schemas.microsoft.com/office/drawing/2014/main" val="20000"/>
                    </a:ext>
                  </a:extLst>
                </a:gridCol>
                <a:gridCol w="6359524">
                  <a:extLst>
                    <a:ext uri="{9D8B030D-6E8A-4147-A177-3AD203B41FA5}">
                      <a16:colId xmlns:a16="http://schemas.microsoft.com/office/drawing/2014/main" val="20001"/>
                    </a:ext>
                  </a:extLst>
                </a:gridCol>
              </a:tblGrid>
              <a:tr h="638132">
                <a:tc>
                  <a:txBody>
                    <a:bodyPr/>
                    <a:lstStyle/>
                    <a:p>
                      <a:pPr algn="ctr">
                        <a:spcAft>
                          <a:spcPts val="0"/>
                        </a:spcAft>
                      </a:pPr>
                      <a:r>
                        <a:rPr lang="en-GB" sz="2200" spc="-30" dirty="0">
                          <a:effectLst/>
                          <a:latin typeface="Arial" panose="020B0604020202020204" pitchFamily="34" charset="0"/>
                          <a:cs typeface="Arial" panose="020B0604020202020204" pitchFamily="34" charset="0"/>
                        </a:rPr>
                        <a:t>Political/Legal</a:t>
                      </a:r>
                      <a:endParaRPr lang="cs-CZ" sz="2200" spc="-3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GB" sz="2200" spc="-30" dirty="0">
                          <a:effectLst/>
                          <a:latin typeface="Arial" panose="020B0604020202020204" pitchFamily="34" charset="0"/>
                          <a:cs typeface="Arial" panose="020B0604020202020204" pitchFamily="34" charset="0"/>
                        </a:rPr>
                        <a:t>EU and national laws, codes of practice</a:t>
                      </a:r>
                      <a:endParaRPr lang="cs-CZ" sz="2200" spc="-3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0"/>
                  </a:ext>
                </a:extLst>
              </a:tr>
              <a:tr h="1069019">
                <a:tc>
                  <a:txBody>
                    <a:bodyPr/>
                    <a:lstStyle/>
                    <a:p>
                      <a:pPr algn="ctr">
                        <a:spcAft>
                          <a:spcPts val="0"/>
                        </a:spcAft>
                      </a:pPr>
                      <a:r>
                        <a:rPr lang="en-GB" sz="2200" spc="-30" dirty="0">
                          <a:effectLst/>
                          <a:latin typeface="Arial" panose="020B0604020202020204" pitchFamily="34" charset="0"/>
                          <a:cs typeface="Arial" panose="020B0604020202020204" pitchFamily="34" charset="0"/>
                        </a:rPr>
                        <a:t>Economic</a:t>
                      </a:r>
                      <a:endParaRPr lang="cs-CZ" sz="2200" spc="-3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GB" sz="2200" spc="-30" dirty="0">
                          <a:effectLst/>
                          <a:latin typeface="Arial" panose="020B0604020202020204" pitchFamily="34" charset="0"/>
                          <a:cs typeface="Arial" panose="020B0604020202020204" pitchFamily="34" charset="0"/>
                        </a:rPr>
                        <a:t>economic growth, unemployment, interest and exchange rates, global economic trends (e.g. the growth of the Chinese and Indian economies)</a:t>
                      </a:r>
                      <a:endParaRPr lang="cs-CZ" sz="2200" spc="-3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1336274">
                <a:tc>
                  <a:txBody>
                    <a:bodyPr/>
                    <a:lstStyle/>
                    <a:p>
                      <a:pPr algn="ctr">
                        <a:spcAft>
                          <a:spcPts val="0"/>
                        </a:spcAft>
                      </a:pPr>
                      <a:r>
                        <a:rPr lang="en-GB" sz="2200" spc="-30">
                          <a:effectLst/>
                          <a:latin typeface="Arial" panose="020B0604020202020204" pitchFamily="34" charset="0"/>
                          <a:cs typeface="Arial" panose="020B0604020202020204" pitchFamily="34" charset="0"/>
                        </a:rPr>
                        <a:t>Ecological/Physical</a:t>
                      </a:r>
                      <a:endParaRPr lang="cs-CZ" sz="2200" spc="-3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GB" sz="2200" spc="-30" dirty="0">
                          <a:effectLst/>
                          <a:latin typeface="Arial" panose="020B0604020202020204" pitchFamily="34" charset="0"/>
                          <a:cs typeface="Arial" panose="020B0604020202020204" pitchFamily="34" charset="0"/>
                        </a:rPr>
                        <a:t>global warming, pollution, energy and other scarce resources, environmentally friendly ingredients and components, recycling and non-wasteful packaging</a:t>
                      </a:r>
                      <a:endParaRPr lang="cs-CZ" sz="2200" spc="-3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r h="801764">
                <a:tc>
                  <a:txBody>
                    <a:bodyPr/>
                    <a:lstStyle/>
                    <a:p>
                      <a:pPr algn="ctr">
                        <a:spcAft>
                          <a:spcPts val="0"/>
                        </a:spcAft>
                      </a:pPr>
                      <a:r>
                        <a:rPr lang="en-GB" sz="2200" spc="-30">
                          <a:effectLst/>
                          <a:latin typeface="Arial" panose="020B0604020202020204" pitchFamily="34" charset="0"/>
                          <a:cs typeface="Arial" panose="020B0604020202020204" pitchFamily="34" charset="0"/>
                        </a:rPr>
                        <a:t>Demographic</a:t>
                      </a:r>
                      <a:endParaRPr lang="cs-CZ" sz="2200" spc="-3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GB" sz="2200" spc="-30" dirty="0">
                          <a:effectLst/>
                          <a:latin typeface="Arial" panose="020B0604020202020204" pitchFamily="34" charset="0"/>
                          <a:cs typeface="Arial" panose="020B0604020202020204" pitchFamily="34" charset="0"/>
                        </a:rPr>
                        <a:t>changes in world population (demographic forces), age distribution and household structure</a:t>
                      </a:r>
                      <a:endParaRPr lang="cs-CZ" sz="2200" spc="-3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3"/>
                  </a:ext>
                </a:extLst>
              </a:tr>
              <a:tr h="801764">
                <a:tc>
                  <a:txBody>
                    <a:bodyPr/>
                    <a:lstStyle/>
                    <a:p>
                      <a:pPr algn="ctr">
                        <a:spcAft>
                          <a:spcPts val="0"/>
                        </a:spcAft>
                      </a:pPr>
                      <a:r>
                        <a:rPr lang="en-GB" sz="2200" spc="-30">
                          <a:effectLst/>
                          <a:latin typeface="Arial" panose="020B0604020202020204" pitchFamily="34" charset="0"/>
                          <a:cs typeface="Arial" panose="020B0604020202020204" pitchFamily="34" charset="0"/>
                        </a:rPr>
                        <a:t>Social/Cultural</a:t>
                      </a:r>
                      <a:endParaRPr lang="cs-CZ" sz="2200" spc="-3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GB" sz="2200" spc="-30" dirty="0">
                          <a:effectLst/>
                          <a:latin typeface="Arial" panose="020B0604020202020204" pitchFamily="34" charset="0"/>
                          <a:cs typeface="Arial" panose="020B0604020202020204" pitchFamily="34" charset="0"/>
                        </a:rPr>
                        <a:t>attitude and lifestyle changes, subcultures within and across national boundaries, consumerism</a:t>
                      </a:r>
                      <a:endParaRPr lang="cs-CZ" sz="2200" spc="-3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4"/>
                  </a:ext>
                </a:extLst>
              </a:tr>
              <a:tr h="638132">
                <a:tc>
                  <a:txBody>
                    <a:bodyPr/>
                    <a:lstStyle/>
                    <a:p>
                      <a:pPr algn="ctr">
                        <a:spcAft>
                          <a:spcPts val="0"/>
                        </a:spcAft>
                      </a:pPr>
                      <a:r>
                        <a:rPr lang="en-GB" sz="2200" spc="-30">
                          <a:effectLst/>
                          <a:latin typeface="Arial" panose="020B0604020202020204" pitchFamily="34" charset="0"/>
                          <a:cs typeface="Arial" panose="020B0604020202020204" pitchFamily="34" charset="0"/>
                        </a:rPr>
                        <a:t>Technological</a:t>
                      </a:r>
                      <a:endParaRPr lang="cs-CZ" sz="2200" spc="-3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GB" sz="2200" spc="-30" dirty="0">
                          <a:effectLst/>
                          <a:latin typeface="Arial" panose="020B0604020202020204" pitchFamily="34" charset="0"/>
                          <a:cs typeface="Arial" panose="020B0604020202020204" pitchFamily="34" charset="0"/>
                        </a:rPr>
                        <a:t>new product and process technologies, new materials</a:t>
                      </a:r>
                      <a:endParaRPr lang="cs-CZ" sz="2200" spc="-3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04487757"/>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1930</TotalTime>
  <Words>2629</Words>
  <Application>Microsoft Office PowerPoint</Application>
  <PresentationFormat>Předvádění na obrazovce (4:3)</PresentationFormat>
  <Paragraphs>232</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30</vt:i4>
      </vt:variant>
    </vt:vector>
  </HeadingPairs>
  <TitlesOfParts>
    <vt:vector size="36" baseType="lpstr">
      <vt:lpstr>Arial</vt:lpstr>
      <vt:lpstr>Calibri</vt:lpstr>
      <vt:lpstr>Calibri Light</vt:lpstr>
      <vt:lpstr>Wingdings</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Michal Stoklasa</cp:lastModifiedBy>
  <cp:revision>156</cp:revision>
  <dcterms:created xsi:type="dcterms:W3CDTF">2016-03-17T12:08:01Z</dcterms:created>
  <dcterms:modified xsi:type="dcterms:W3CDTF">2020-03-04T09:17:17Z</dcterms:modified>
</cp:coreProperties>
</file>