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60" r:id="rId5"/>
    <p:sldId id="324" r:id="rId6"/>
    <p:sldId id="309" r:id="rId7"/>
    <p:sldId id="325" r:id="rId8"/>
    <p:sldId id="326" r:id="rId9"/>
    <p:sldId id="327" r:id="rId10"/>
    <p:sldId id="262" r:id="rId11"/>
    <p:sldId id="310" r:id="rId12"/>
    <p:sldId id="323" r:id="rId13"/>
    <p:sldId id="314" r:id="rId14"/>
    <p:sldId id="264" r:id="rId15"/>
    <p:sldId id="265" r:id="rId16"/>
    <p:sldId id="281" r:id="rId17"/>
    <p:sldId id="267" r:id="rId18"/>
    <p:sldId id="315" r:id="rId19"/>
    <p:sldId id="316" r:id="rId20"/>
    <p:sldId id="317" r:id="rId21"/>
    <p:sldId id="318" r:id="rId22"/>
    <p:sldId id="319" r:id="rId23"/>
    <p:sldId id="328" r:id="rId24"/>
    <p:sldId id="320" r:id="rId25"/>
    <p:sldId id="329" r:id="rId26"/>
    <p:sldId id="321" r:id="rId27"/>
    <p:sldId id="271" r:id="rId28"/>
    <p:sldId id="322" r:id="rId29"/>
    <p:sldId id="272" r:id="rId30"/>
    <p:sldId id="330" r:id="rId31"/>
    <p:sldId id="280" r:id="rId32"/>
  </p:sldIdLst>
  <p:sldSz cx="9144000" cy="6858000" type="screen4x3"/>
  <p:notesSz cx="6858000" cy="9144000"/>
  <p:defaultTextStyle>
    <a:defPPr>
      <a:defRPr lang="cs-CZ"/>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4095">
          <p15:clr>
            <a:srgbClr val="A4A3A4"/>
          </p15:clr>
        </p15:guide>
        <p15:guide id="2" pos="21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7871"/>
    <a:srgbClr val="003300"/>
    <a:srgbClr val="006600"/>
    <a:srgbClr val="336600"/>
    <a:srgbClr val="00544D"/>
    <a:srgbClr val="6B2E6E"/>
    <a:srgbClr val="265787"/>
    <a:srgbClr val="00244D"/>
    <a:srgbClr val="9C1F2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Bez stylu, bez mřížky">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Bez stylu, mřížka tabulky">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110" d="100"/>
          <a:sy n="110" d="100"/>
        </p:scale>
        <p:origin x="816" y="114"/>
      </p:cViewPr>
      <p:guideLst>
        <p:guide orient="horz" pos="4095"/>
        <p:guide pos="213"/>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 Id="rId8" Type="http://schemas.openxmlformats.org/officeDocument/2006/relationships/slide" Target="slides/slide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a:t>Kliknutím lze upravit styl.</a:t>
            </a:r>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p>
        </p:txBody>
      </p:sp>
      <p:sp>
        <p:nvSpPr>
          <p:cNvPr id="4" name="Zástupný symbol pro datum 3"/>
          <p:cNvSpPr>
            <a:spLocks noGrp="1"/>
          </p:cNvSpPr>
          <p:nvPr>
            <p:ph type="dt" sz="half" idx="10"/>
          </p:nvPr>
        </p:nvSpPr>
        <p:spPr/>
        <p:txBody>
          <a:bodyPr/>
          <a:lstStyle>
            <a:lvl1pPr>
              <a:defRPr/>
            </a:lvl1pPr>
          </a:lstStyle>
          <a:p>
            <a:pPr>
              <a:defRPr/>
            </a:pPr>
            <a:fld id="{CD4DD7FA-A0FA-4012-A98F-15A09618F799}" type="datetimeFigureOut">
              <a:rPr lang="cs-CZ"/>
              <a:pPr>
                <a:defRPr/>
              </a:pPr>
              <a:t>04.03.2020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A18ADDDF-1264-4F28-8338-EC1E07F3DEE5}" type="slidenum">
              <a:rPr lang="cs-CZ" altLang="cs-CZ"/>
              <a:pPr>
                <a:defRPr/>
              </a:pPr>
              <a:t>‹#›</a:t>
            </a:fld>
            <a:endParaRPr lang="cs-CZ" altLang="cs-CZ"/>
          </a:p>
        </p:txBody>
      </p:sp>
    </p:spTree>
    <p:extLst>
      <p:ext uri="{BB962C8B-B14F-4D97-AF65-F5344CB8AC3E}">
        <p14:creationId xmlns:p14="http://schemas.microsoft.com/office/powerpoint/2010/main" val="5771258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8142B50E-3DA8-4309-9076-4D02E7FD53CC}" type="datetimeFigureOut">
              <a:rPr lang="cs-CZ"/>
              <a:pPr>
                <a:defRPr/>
              </a:pPr>
              <a:t>04.03.2020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3CB83C9-5B4C-4800-9FD3-945C60804B34}" type="slidenum">
              <a:rPr lang="cs-CZ" altLang="cs-CZ"/>
              <a:pPr>
                <a:defRPr/>
              </a:pPr>
              <a:t>‹#›</a:t>
            </a:fld>
            <a:endParaRPr lang="cs-CZ" altLang="cs-CZ"/>
          </a:p>
        </p:txBody>
      </p:sp>
    </p:spTree>
    <p:extLst>
      <p:ext uri="{BB962C8B-B14F-4D97-AF65-F5344CB8AC3E}">
        <p14:creationId xmlns:p14="http://schemas.microsoft.com/office/powerpoint/2010/main" val="1590214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F5BE6D05-4501-4B0C-91E8-06A0EFE8D207}" type="datetimeFigureOut">
              <a:rPr lang="cs-CZ"/>
              <a:pPr>
                <a:defRPr/>
              </a:pPr>
              <a:t>04.03.2020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4AD71501-7BD9-4790-9FCF-670D1CE8DC9C}" type="slidenum">
              <a:rPr lang="cs-CZ" altLang="cs-CZ"/>
              <a:pPr>
                <a:defRPr/>
              </a:pPr>
              <a:t>‹#›</a:t>
            </a:fld>
            <a:endParaRPr lang="cs-CZ" altLang="cs-CZ"/>
          </a:p>
        </p:txBody>
      </p:sp>
    </p:spTree>
    <p:extLst>
      <p:ext uri="{BB962C8B-B14F-4D97-AF65-F5344CB8AC3E}">
        <p14:creationId xmlns:p14="http://schemas.microsoft.com/office/powerpoint/2010/main" val="36581896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143000" y="1122363"/>
            <a:ext cx="6858000" cy="2387600"/>
          </a:xfrm>
        </p:spPr>
        <p:txBody>
          <a:bodyPr anchor="b"/>
          <a:lstStyle>
            <a:lvl1pPr algn="ctr">
              <a:defRPr sz="6000"/>
            </a:lvl1pPr>
          </a:lstStyle>
          <a:p>
            <a:r>
              <a:rPr lang="cs-CZ"/>
              <a:t>Kliknutím lze upravit styl.</a:t>
            </a:r>
          </a:p>
        </p:txBody>
      </p:sp>
      <p:sp>
        <p:nvSpPr>
          <p:cNvPr id="3" name="Podnadpis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lze upravit styl předlohy.</a:t>
            </a:r>
          </a:p>
        </p:txBody>
      </p:sp>
      <p:sp>
        <p:nvSpPr>
          <p:cNvPr id="4" name="Zástupný symbol pro datum 3"/>
          <p:cNvSpPr>
            <a:spLocks noGrp="1"/>
          </p:cNvSpPr>
          <p:nvPr>
            <p:ph type="dt" sz="half" idx="10"/>
          </p:nvPr>
        </p:nvSpPr>
        <p:spPr/>
        <p:txBody>
          <a:bodyPr/>
          <a:lstStyle/>
          <a:p>
            <a:fld id="{BAAB6CF5-6D0E-4832-A128-5D76418DBB90}" type="datetimeFigureOut">
              <a:rPr lang="cs-CZ" smtClean="0"/>
              <a:t>04.03.2020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8760048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BAAB6CF5-6D0E-4832-A128-5D76418DBB90}" type="datetimeFigureOut">
              <a:rPr lang="cs-CZ" smtClean="0"/>
              <a:t>04.03.2020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12764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623888" y="1709738"/>
            <a:ext cx="7886700" cy="2852737"/>
          </a:xfrm>
        </p:spPr>
        <p:txBody>
          <a:bodyPr anchor="b"/>
          <a:lstStyle>
            <a:lvl1pPr>
              <a:defRPr sz="6000"/>
            </a:lvl1pPr>
          </a:lstStyle>
          <a:p>
            <a:r>
              <a:rPr lang="cs-CZ"/>
              <a:t>Kliknutím lze upravit styl.</a:t>
            </a:r>
          </a:p>
        </p:txBody>
      </p:sp>
      <p:sp>
        <p:nvSpPr>
          <p:cNvPr id="3" name="Zástupný symbol pro text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p>
            <a:fld id="{BAAB6CF5-6D0E-4832-A128-5D76418DBB90}" type="datetimeFigureOut">
              <a:rPr lang="cs-CZ" smtClean="0"/>
              <a:t>04.03.2020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6132838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628650" y="1825625"/>
            <a:ext cx="3867150" cy="435133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825625"/>
            <a:ext cx="3867150" cy="435133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BAAB6CF5-6D0E-4832-A128-5D76418DBB90}" type="datetimeFigureOut">
              <a:rPr lang="cs-CZ" smtClean="0"/>
              <a:t>04.03.2020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1241268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630238" y="365125"/>
            <a:ext cx="7886700" cy="1325563"/>
          </a:xfrm>
        </p:spPr>
        <p:txBody>
          <a:bodyPr/>
          <a:lstStyle/>
          <a:p>
            <a:r>
              <a:rPr lang="cs-CZ"/>
              <a:t>Kliknutím lze upravit styl.</a:t>
            </a:r>
          </a:p>
        </p:txBody>
      </p:sp>
      <p:sp>
        <p:nvSpPr>
          <p:cNvPr id="3" name="Zástupný symbol pro text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630238" y="2505075"/>
            <a:ext cx="3868737" cy="368458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4629150" y="2505075"/>
            <a:ext cx="3887788" cy="368458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BAAB6CF5-6D0E-4832-A128-5D76418DBB90}" type="datetimeFigureOut">
              <a:rPr lang="cs-CZ" smtClean="0"/>
              <a:t>04.03.2020</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20319465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2"/>
          <p:cNvSpPr>
            <a:spLocks noGrp="1"/>
          </p:cNvSpPr>
          <p:nvPr>
            <p:ph type="dt" sz="half" idx="10"/>
          </p:nvPr>
        </p:nvSpPr>
        <p:spPr/>
        <p:txBody>
          <a:bodyPr/>
          <a:lstStyle/>
          <a:p>
            <a:fld id="{BAAB6CF5-6D0E-4832-A128-5D76418DBB90}" type="datetimeFigureOut">
              <a:rPr lang="cs-CZ" smtClean="0"/>
              <a:t>04.03.2020</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62814067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BAAB6CF5-6D0E-4832-A128-5D76418DBB90}" type="datetimeFigureOut">
              <a:rPr lang="cs-CZ" smtClean="0"/>
              <a:t>04.03.2020</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7268052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30238" y="457200"/>
            <a:ext cx="2949575" cy="1600200"/>
          </a:xfrm>
        </p:spPr>
        <p:txBody>
          <a:bodyPr anchor="b"/>
          <a:lstStyle>
            <a:lvl1pPr>
              <a:defRPr sz="3200"/>
            </a:lvl1pPr>
          </a:lstStyle>
          <a:p>
            <a:r>
              <a:rPr lang="cs-CZ"/>
              <a:t>Kliknutím lze upravit styl.</a:t>
            </a:r>
          </a:p>
        </p:txBody>
      </p:sp>
      <p:sp>
        <p:nvSpPr>
          <p:cNvPr id="3" name="Zástupný symbol pro obsah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BAAB6CF5-6D0E-4832-A128-5D76418DBB90}" type="datetimeFigureOut">
              <a:rPr lang="cs-CZ" smtClean="0"/>
              <a:t>04.03.2020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9867621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98A700F2-724B-4B1E-B123-094AE7CD8C2F}" type="datetimeFigureOut">
              <a:rPr lang="cs-CZ"/>
              <a:pPr>
                <a:defRPr/>
              </a:pPr>
              <a:t>04.03.2020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A09F7D87-A4E6-4B6E-9D27-4FA8003DE0F0}" type="slidenum">
              <a:rPr lang="cs-CZ" altLang="cs-CZ"/>
              <a:pPr>
                <a:defRPr/>
              </a:pPr>
              <a:t>‹#›</a:t>
            </a:fld>
            <a:endParaRPr lang="cs-CZ" altLang="cs-CZ"/>
          </a:p>
        </p:txBody>
      </p:sp>
    </p:spTree>
    <p:extLst>
      <p:ext uri="{BB962C8B-B14F-4D97-AF65-F5344CB8AC3E}">
        <p14:creationId xmlns:p14="http://schemas.microsoft.com/office/powerpoint/2010/main" val="23905235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30238" y="457200"/>
            <a:ext cx="2949575" cy="1600200"/>
          </a:xfrm>
        </p:spPr>
        <p:txBody>
          <a:bodyPr anchor="b"/>
          <a:lstStyle>
            <a:lvl1pPr>
              <a:defRPr sz="3200"/>
            </a:lvl1pPr>
          </a:lstStyle>
          <a:p>
            <a:r>
              <a:rPr lang="cs-CZ"/>
              <a:t>Kliknutím lze upravit styl.</a:t>
            </a:r>
          </a:p>
        </p:txBody>
      </p:sp>
      <p:sp>
        <p:nvSpPr>
          <p:cNvPr id="3" name="Zástupný symbol pro obrázek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BAAB6CF5-6D0E-4832-A128-5D76418DBB90}" type="datetimeFigureOut">
              <a:rPr lang="cs-CZ" smtClean="0"/>
              <a:t>04.03.2020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5032898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BAAB6CF5-6D0E-4832-A128-5D76418DBB90}" type="datetimeFigureOut">
              <a:rPr lang="cs-CZ" smtClean="0"/>
              <a:t>04.03.2020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85138813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543675" y="365125"/>
            <a:ext cx="1971675"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628650" y="365125"/>
            <a:ext cx="5762625" cy="5811838"/>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BAAB6CF5-6D0E-4832-A128-5D76418DBB90}" type="datetimeFigureOut">
              <a:rPr lang="cs-CZ" smtClean="0"/>
              <a:t>04.03.2020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3412336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Kliknutím lze upravit styl.</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1A2BFADF-DDC1-4400-8B64-5715C51EA3D1}" type="datetimeFigureOut">
              <a:rPr lang="cs-CZ"/>
              <a:pPr>
                <a:defRPr/>
              </a:pPr>
              <a:t>04.03.2020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A43CB71-E416-464C-86CB-A55091E5F12D}" type="slidenum">
              <a:rPr lang="cs-CZ" altLang="cs-CZ"/>
              <a:pPr>
                <a:defRPr/>
              </a:pPr>
              <a:t>‹#›</a:t>
            </a:fld>
            <a:endParaRPr lang="cs-CZ" altLang="cs-CZ"/>
          </a:p>
        </p:txBody>
      </p:sp>
    </p:spTree>
    <p:extLst>
      <p:ext uri="{BB962C8B-B14F-4D97-AF65-F5344CB8AC3E}">
        <p14:creationId xmlns:p14="http://schemas.microsoft.com/office/powerpoint/2010/main" val="2295353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3"/>
          <p:cNvSpPr>
            <a:spLocks noGrp="1"/>
          </p:cNvSpPr>
          <p:nvPr>
            <p:ph type="dt" sz="half" idx="10"/>
          </p:nvPr>
        </p:nvSpPr>
        <p:spPr/>
        <p:txBody>
          <a:bodyPr/>
          <a:lstStyle>
            <a:lvl1pPr>
              <a:defRPr/>
            </a:lvl1pPr>
          </a:lstStyle>
          <a:p>
            <a:pPr>
              <a:defRPr/>
            </a:pPr>
            <a:fld id="{250AE38D-4CF5-4C80-ABE4-FD162976B94B}" type="datetimeFigureOut">
              <a:rPr lang="cs-CZ"/>
              <a:pPr>
                <a:defRPr/>
              </a:pPr>
              <a:t>04.03.2020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98F58CE5-2EB2-412A-9C0F-D009C00C8346}" type="slidenum">
              <a:rPr lang="cs-CZ" altLang="cs-CZ"/>
              <a:pPr>
                <a:defRPr/>
              </a:pPr>
              <a:t>‹#›</a:t>
            </a:fld>
            <a:endParaRPr lang="cs-CZ" altLang="cs-CZ"/>
          </a:p>
        </p:txBody>
      </p:sp>
    </p:spTree>
    <p:extLst>
      <p:ext uri="{BB962C8B-B14F-4D97-AF65-F5344CB8AC3E}">
        <p14:creationId xmlns:p14="http://schemas.microsoft.com/office/powerpoint/2010/main" val="2062080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Kliknutím lze upravit styl.</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3"/>
          <p:cNvSpPr>
            <a:spLocks noGrp="1"/>
          </p:cNvSpPr>
          <p:nvPr>
            <p:ph type="dt" sz="half" idx="10"/>
          </p:nvPr>
        </p:nvSpPr>
        <p:spPr/>
        <p:txBody>
          <a:bodyPr/>
          <a:lstStyle>
            <a:lvl1pPr>
              <a:defRPr/>
            </a:lvl1pPr>
          </a:lstStyle>
          <a:p>
            <a:pPr>
              <a:defRPr/>
            </a:pPr>
            <a:fld id="{D4D6E249-19AE-459C-A3E5-D1C2CC123D00}" type="datetimeFigureOut">
              <a:rPr lang="cs-CZ"/>
              <a:pPr>
                <a:defRPr/>
              </a:pPr>
              <a:t>04.03.2020</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0137C48E-035A-429E-9ADF-79C48A0AD2F3}" type="slidenum">
              <a:rPr lang="cs-CZ" altLang="cs-CZ"/>
              <a:pPr>
                <a:defRPr/>
              </a:pPr>
              <a:t>‹#›</a:t>
            </a:fld>
            <a:endParaRPr lang="cs-CZ" altLang="cs-CZ"/>
          </a:p>
        </p:txBody>
      </p:sp>
    </p:spTree>
    <p:extLst>
      <p:ext uri="{BB962C8B-B14F-4D97-AF65-F5344CB8AC3E}">
        <p14:creationId xmlns:p14="http://schemas.microsoft.com/office/powerpoint/2010/main" val="13582663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3"/>
          <p:cNvSpPr>
            <a:spLocks noGrp="1"/>
          </p:cNvSpPr>
          <p:nvPr>
            <p:ph type="dt" sz="half" idx="10"/>
          </p:nvPr>
        </p:nvSpPr>
        <p:spPr/>
        <p:txBody>
          <a:bodyPr/>
          <a:lstStyle>
            <a:lvl1pPr>
              <a:defRPr/>
            </a:lvl1pPr>
          </a:lstStyle>
          <a:p>
            <a:pPr>
              <a:defRPr/>
            </a:pPr>
            <a:fld id="{B4ABDA44-4CAA-4345-A756-4703360EE242}" type="datetimeFigureOut">
              <a:rPr lang="cs-CZ"/>
              <a:pPr>
                <a:defRPr/>
              </a:pPr>
              <a:t>04.03.2020</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7E1A00D4-7926-404C-B321-BFF026D8C31C}" type="slidenum">
              <a:rPr lang="cs-CZ" altLang="cs-CZ"/>
              <a:pPr>
                <a:defRPr/>
              </a:pPr>
              <a:t>‹#›</a:t>
            </a:fld>
            <a:endParaRPr lang="cs-CZ" altLang="cs-CZ"/>
          </a:p>
        </p:txBody>
      </p:sp>
    </p:spTree>
    <p:extLst>
      <p:ext uri="{BB962C8B-B14F-4D97-AF65-F5344CB8AC3E}">
        <p14:creationId xmlns:p14="http://schemas.microsoft.com/office/powerpoint/2010/main" val="21335299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BE782F0-DC46-4F00-81DD-2ACBA3C3B310}" type="datetimeFigureOut">
              <a:rPr lang="cs-CZ"/>
              <a:pPr>
                <a:defRPr/>
              </a:pPr>
              <a:t>04.03.2020</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BAE82D61-01CE-4948-92AE-A6ED95CD8D15}" type="slidenum">
              <a:rPr lang="cs-CZ" altLang="cs-CZ"/>
              <a:pPr>
                <a:defRPr/>
              </a:pPr>
              <a:t>‹#›</a:t>
            </a:fld>
            <a:endParaRPr lang="cs-CZ" altLang="cs-CZ"/>
          </a:p>
        </p:txBody>
      </p:sp>
    </p:spTree>
    <p:extLst>
      <p:ext uri="{BB962C8B-B14F-4D97-AF65-F5344CB8AC3E}">
        <p14:creationId xmlns:p14="http://schemas.microsoft.com/office/powerpoint/2010/main" val="1766884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a:t>Kliknutím lze upravit styl.</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EB143C5B-64DA-40ED-9576-975ED67AA1C3}" type="datetimeFigureOut">
              <a:rPr lang="cs-CZ"/>
              <a:pPr>
                <a:defRPr/>
              </a:pPr>
              <a:t>04.03.2020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AA033F4D-D45C-4D32-B9B4-4DB8B4F8A3A6}" type="slidenum">
              <a:rPr lang="cs-CZ" altLang="cs-CZ"/>
              <a:pPr>
                <a:defRPr/>
              </a:pPr>
              <a:t>‹#›</a:t>
            </a:fld>
            <a:endParaRPr lang="cs-CZ" altLang="cs-CZ"/>
          </a:p>
        </p:txBody>
      </p:sp>
    </p:spTree>
    <p:extLst>
      <p:ext uri="{BB962C8B-B14F-4D97-AF65-F5344CB8AC3E}">
        <p14:creationId xmlns:p14="http://schemas.microsoft.com/office/powerpoint/2010/main" val="4155106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Kliknutím lze upravit styl.</a:t>
            </a:r>
          </a:p>
        </p:txBody>
      </p:sp>
      <p:sp>
        <p:nvSpPr>
          <p:cNvPr id="3" name="Zástupný symbol pro obrázek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a:t>Kliknutím na ikonu přidáte obrázek.</a:t>
            </a:r>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83C4C866-D28D-46D0-B7D5-63035B3504AF}" type="datetimeFigureOut">
              <a:rPr lang="cs-CZ"/>
              <a:pPr>
                <a:defRPr/>
              </a:pPr>
              <a:t>04.03.2020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FC43421B-2210-4A7E-ABDE-6C42E3F47FFB}" type="slidenum">
              <a:rPr lang="cs-CZ" altLang="cs-CZ"/>
              <a:pPr>
                <a:defRPr/>
              </a:pPr>
              <a:t>‹#›</a:t>
            </a:fld>
            <a:endParaRPr lang="cs-CZ" altLang="cs-CZ"/>
          </a:p>
        </p:txBody>
      </p:sp>
    </p:spTree>
    <p:extLst>
      <p:ext uri="{BB962C8B-B14F-4D97-AF65-F5344CB8AC3E}">
        <p14:creationId xmlns:p14="http://schemas.microsoft.com/office/powerpoint/2010/main" val="27953173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Zástupný symbol pro nadpis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cs-CZ" altLang="cs-CZ"/>
              <a:t>Klepnutím lze upravit styl předlohy nadpisů.</a:t>
            </a:r>
          </a:p>
        </p:txBody>
      </p:sp>
      <p:sp>
        <p:nvSpPr>
          <p:cNvPr id="1027" name="Zástupný symbol pro text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ltLang="cs-CZ"/>
              <a:t>Klepnutím lze upravit styly předlohy textu.</a:t>
            </a:r>
          </a:p>
          <a:p>
            <a:pPr lvl="1"/>
            <a:r>
              <a:rPr lang="cs-CZ" altLang="cs-CZ"/>
              <a:t>Druhá úroveň</a:t>
            </a:r>
          </a:p>
          <a:p>
            <a:pPr lvl="2"/>
            <a:r>
              <a:rPr lang="cs-CZ" altLang="cs-CZ"/>
              <a:t>Třetí úroveň</a:t>
            </a:r>
          </a:p>
          <a:p>
            <a:pPr lvl="3"/>
            <a:r>
              <a:rPr lang="cs-CZ" altLang="cs-CZ"/>
              <a:t>Čtvrtá úroveň</a:t>
            </a:r>
          </a:p>
          <a:p>
            <a:pPr lvl="4"/>
            <a:r>
              <a:rPr lang="cs-CZ" altLang="cs-CZ"/>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8990FB15-455F-4099-B3EC-126F10F4A8D9}" type="datetimeFigureOut">
              <a:rPr lang="cs-CZ"/>
              <a:pPr>
                <a:defRPr/>
              </a:pPr>
              <a:t>04.03.2020</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2F082D34-91F0-4445-8CCE-2A9DBE25484A}" type="slidenum">
              <a:rPr lang="cs-CZ" altLang="cs-CZ"/>
              <a:pPr>
                <a:defRPr/>
              </a:pPr>
              <a:t>‹#›</a:t>
            </a:fld>
            <a:endParaRPr lang="cs-CZ" alt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AB6CF5-6D0E-4832-A128-5D76418DBB90}" type="datetimeFigureOut">
              <a:rPr lang="cs-CZ" smtClean="0"/>
              <a:t>04.03.2020</a:t>
            </a:fld>
            <a:endParaRPr lang="cs-CZ"/>
          </a:p>
        </p:txBody>
      </p:sp>
      <p:sp>
        <p:nvSpPr>
          <p:cNvPr id="5" name="Zástupný symbol pro zápatí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DE1257-616D-4DFF-BC7B-1D110706FE5F}" type="slidenum">
              <a:rPr lang="cs-CZ" smtClean="0"/>
              <a:t>‹#›</a:t>
            </a:fld>
            <a:endParaRPr lang="cs-CZ"/>
          </a:p>
        </p:txBody>
      </p:sp>
    </p:spTree>
    <p:extLst>
      <p:ext uri="{BB962C8B-B14F-4D97-AF65-F5344CB8AC3E}">
        <p14:creationId xmlns:p14="http://schemas.microsoft.com/office/powerpoint/2010/main" val="40030149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2571750"/>
            <a:ext cx="9144000" cy="18002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cs-CZ" sz="3600" b="1" dirty="0">
                <a:latin typeface="Arial" pitchFamily="34" charset="0"/>
                <a:cs typeface="Arial" pitchFamily="34" charset="0"/>
              </a:rPr>
              <a:t>INTERNATIONAL MARKETING ENVIRONMENT</a:t>
            </a:r>
            <a:endParaRPr lang="en-US" sz="3600" b="1" dirty="0">
              <a:latin typeface="Arial" pitchFamily="34" charset="0"/>
              <a:cs typeface="Arial" pitchFamily="34" charset="0"/>
            </a:endParaRPr>
          </a:p>
        </p:txBody>
      </p:sp>
      <p:sp>
        <p:nvSpPr>
          <p:cNvPr id="2051" name="TextovéPole 7"/>
          <p:cNvSpPr txBox="1">
            <a:spLocks noChangeArrowheads="1"/>
          </p:cNvSpPr>
          <p:nvPr/>
        </p:nvSpPr>
        <p:spPr bwMode="auto">
          <a:xfrm>
            <a:off x="0" y="4811713"/>
            <a:ext cx="91440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cs-CZ" sz="1800" dirty="0">
                <a:latin typeface="Arial" panose="020B0604020202020204" pitchFamily="34" charset="0"/>
              </a:rPr>
              <a:t>Ing. </a:t>
            </a:r>
            <a:r>
              <a:rPr lang="cs-CZ" altLang="cs-CZ" sz="1800" dirty="0">
                <a:latin typeface="Arial" panose="020B0604020202020204" pitchFamily="34" charset="0"/>
              </a:rPr>
              <a:t>Michal Stoklasa</a:t>
            </a:r>
            <a:r>
              <a:rPr lang="en-GB" altLang="cs-CZ" sz="1800" dirty="0">
                <a:latin typeface="Arial" panose="020B0604020202020204" pitchFamily="34" charset="0"/>
              </a:rPr>
              <a:t>, Ph.D.</a:t>
            </a:r>
          </a:p>
          <a:p>
            <a:pPr algn="ctr" eaLnBrk="1" hangingPunct="1">
              <a:spcBef>
                <a:spcPct val="0"/>
              </a:spcBef>
              <a:buFontTx/>
              <a:buNone/>
            </a:pPr>
            <a:r>
              <a:rPr lang="cs-CZ" altLang="cs-CZ" sz="1800" dirty="0">
                <a:latin typeface="Arial" panose="020B0604020202020204" pitchFamily="34" charset="0"/>
              </a:rPr>
              <a:t>International Marketing</a:t>
            </a:r>
            <a:r>
              <a:rPr lang="en-GB" altLang="cs-CZ" sz="1800" dirty="0">
                <a:latin typeface="Arial" panose="020B0604020202020204" pitchFamily="34" charset="0"/>
              </a:rPr>
              <a:t>/subject code</a:t>
            </a:r>
          </a:p>
        </p:txBody>
      </p:sp>
      <p:pic>
        <p:nvPicPr>
          <p:cNvPr id="2" name="Obrázek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26728" y="185153"/>
            <a:ext cx="2668801" cy="205492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INTERNATIONAL MARKETING ENVIRONMENT</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EXTERNAL MICRO-ENVIRONMENT</a:t>
            </a:r>
          </a:p>
        </p:txBody>
      </p:sp>
      <p:graphicFrame>
        <p:nvGraphicFramePr>
          <p:cNvPr id="2" name="Tabulka 1"/>
          <p:cNvGraphicFramePr>
            <a:graphicFrameLocks noGrp="1"/>
          </p:cNvGraphicFramePr>
          <p:nvPr>
            <p:extLst>
              <p:ext uri="{D42A27DB-BD31-4B8C-83A1-F6EECF244321}">
                <p14:modId xmlns:p14="http://schemas.microsoft.com/office/powerpoint/2010/main" val="4133950583"/>
              </p:ext>
            </p:extLst>
          </p:nvPr>
        </p:nvGraphicFramePr>
        <p:xfrm>
          <a:off x="338137" y="1179215"/>
          <a:ext cx="8459787" cy="5447645"/>
        </p:xfrm>
        <a:graphic>
          <a:graphicData uri="http://schemas.openxmlformats.org/drawingml/2006/table">
            <a:tbl>
              <a:tblPr firstRow="1" firstCol="1" bandRow="1">
                <a:tableStyleId>{5940675A-B579-460E-94D1-54222C63F5DA}</a:tableStyleId>
              </a:tblPr>
              <a:tblGrid>
                <a:gridCol w="1933692">
                  <a:extLst>
                    <a:ext uri="{9D8B030D-6E8A-4147-A177-3AD203B41FA5}">
                      <a16:colId xmlns:a16="http://schemas.microsoft.com/office/drawing/2014/main" val="20000"/>
                    </a:ext>
                  </a:extLst>
                </a:gridCol>
                <a:gridCol w="6526095">
                  <a:extLst>
                    <a:ext uri="{9D8B030D-6E8A-4147-A177-3AD203B41FA5}">
                      <a16:colId xmlns:a16="http://schemas.microsoft.com/office/drawing/2014/main" val="20001"/>
                    </a:ext>
                  </a:extLst>
                </a:gridCol>
              </a:tblGrid>
              <a:tr h="194803">
                <a:tc>
                  <a:txBody>
                    <a:bodyPr/>
                    <a:lstStyle/>
                    <a:p>
                      <a:pPr algn="ctr">
                        <a:spcAft>
                          <a:spcPts val="0"/>
                        </a:spcAft>
                      </a:pPr>
                      <a:r>
                        <a:rPr lang="en-GB" sz="2200" spc="-30" dirty="0">
                          <a:effectLst/>
                          <a:latin typeface="Arial" panose="020B0604020202020204" pitchFamily="34" charset="0"/>
                          <a:cs typeface="Arial" panose="020B0604020202020204" pitchFamily="34" charset="0"/>
                        </a:rPr>
                        <a:t>Market</a:t>
                      </a:r>
                      <a:endParaRPr lang="cs-CZ" sz="2200" spc="-3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just">
                        <a:spcAft>
                          <a:spcPts val="0"/>
                        </a:spcAft>
                      </a:pPr>
                      <a:r>
                        <a:rPr lang="en-GB" sz="2200" spc="-30" dirty="0">
                          <a:effectLst/>
                          <a:latin typeface="Arial" panose="020B0604020202020204" pitchFamily="34" charset="0"/>
                          <a:cs typeface="Arial" panose="020B0604020202020204" pitchFamily="34" charset="0"/>
                        </a:rPr>
                        <a:t>size, growth rates, trends</a:t>
                      </a:r>
                      <a:endParaRPr lang="cs-CZ" sz="2200" spc="-3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000"/>
                  </a:ext>
                </a:extLst>
              </a:tr>
              <a:tr h="1089005">
                <a:tc>
                  <a:txBody>
                    <a:bodyPr/>
                    <a:lstStyle/>
                    <a:p>
                      <a:pPr algn="ctr">
                        <a:spcAft>
                          <a:spcPts val="0"/>
                        </a:spcAft>
                      </a:pPr>
                      <a:r>
                        <a:rPr lang="en-GB" sz="2200" spc="-30" dirty="0">
                          <a:effectLst/>
                          <a:latin typeface="Arial" panose="020B0604020202020204" pitchFamily="34" charset="0"/>
                          <a:cs typeface="Arial" panose="020B0604020202020204" pitchFamily="34" charset="0"/>
                        </a:rPr>
                        <a:t>Customers</a:t>
                      </a:r>
                      <a:endParaRPr lang="cs-CZ" sz="2200" spc="-3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just">
                        <a:spcAft>
                          <a:spcPts val="0"/>
                        </a:spcAft>
                      </a:pPr>
                      <a:r>
                        <a:rPr lang="en-GB" sz="2200" spc="-30" dirty="0">
                          <a:effectLst/>
                          <a:latin typeface="Arial" panose="020B0604020202020204" pitchFamily="34" charset="0"/>
                          <a:cs typeface="Arial" panose="020B0604020202020204" pitchFamily="34" charset="0"/>
                        </a:rPr>
                        <a:t>who they are, their choice criteria, how, when and where they buy, </a:t>
                      </a:r>
                      <a:r>
                        <a:rPr lang="cs-CZ" sz="2200" spc="-30" dirty="0" err="1">
                          <a:effectLst/>
                          <a:latin typeface="Arial" panose="020B0604020202020204" pitchFamily="34" charset="0"/>
                          <a:cs typeface="Arial" panose="020B0604020202020204" pitchFamily="34" charset="0"/>
                        </a:rPr>
                        <a:t>perception</a:t>
                      </a:r>
                      <a:r>
                        <a:rPr lang="cs-CZ" sz="2200" spc="-30" dirty="0">
                          <a:effectLst/>
                          <a:latin typeface="Arial" panose="020B0604020202020204" pitchFamily="34" charset="0"/>
                          <a:cs typeface="Arial" panose="020B0604020202020204" pitchFamily="34" charset="0"/>
                        </a:rPr>
                        <a:t> of</a:t>
                      </a:r>
                      <a:r>
                        <a:rPr lang="en-GB" sz="2200" spc="-30" dirty="0">
                          <a:effectLst/>
                          <a:latin typeface="Arial" panose="020B0604020202020204" pitchFamily="34" charset="0"/>
                          <a:cs typeface="Arial" panose="020B0604020202020204" pitchFamily="34" charset="0"/>
                        </a:rPr>
                        <a:t> product, promotion, price and distribution, segmentation, benefits </a:t>
                      </a:r>
                      <a:r>
                        <a:rPr lang="cs-CZ" sz="2200" spc="-30" dirty="0" err="1">
                          <a:effectLst/>
                          <a:latin typeface="Arial" panose="020B0604020202020204" pitchFamily="34" charset="0"/>
                          <a:cs typeface="Arial" panose="020B0604020202020204" pitchFamily="34" charset="0"/>
                        </a:rPr>
                        <a:t>sought</a:t>
                      </a:r>
                      <a:r>
                        <a:rPr lang="en-GB" sz="2200" spc="-30" dirty="0">
                          <a:effectLst/>
                          <a:latin typeface="Arial" panose="020B0604020202020204" pitchFamily="34" charset="0"/>
                          <a:cs typeface="Arial" panose="020B0604020202020204" pitchFamily="34" charset="0"/>
                        </a:rPr>
                        <a:t>, </a:t>
                      </a:r>
                      <a:endParaRPr lang="cs-CZ" sz="2200" spc="-3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001"/>
                  </a:ext>
                </a:extLst>
              </a:tr>
              <a:tr h="974016">
                <a:tc>
                  <a:txBody>
                    <a:bodyPr/>
                    <a:lstStyle/>
                    <a:p>
                      <a:pPr algn="ctr">
                        <a:spcAft>
                          <a:spcPts val="0"/>
                        </a:spcAft>
                      </a:pPr>
                      <a:r>
                        <a:rPr lang="en-GB" sz="2200" spc="-30">
                          <a:effectLst/>
                          <a:latin typeface="Arial" panose="020B0604020202020204" pitchFamily="34" charset="0"/>
                          <a:cs typeface="Arial" panose="020B0604020202020204" pitchFamily="34" charset="0"/>
                        </a:rPr>
                        <a:t>Competitors</a:t>
                      </a:r>
                      <a:endParaRPr lang="cs-CZ" sz="2200" spc="-3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just">
                        <a:spcAft>
                          <a:spcPts val="0"/>
                        </a:spcAft>
                      </a:pPr>
                      <a:r>
                        <a:rPr lang="en-GB" sz="2200" spc="-30" dirty="0">
                          <a:effectLst/>
                          <a:latin typeface="Arial" panose="020B0604020202020204" pitchFamily="34" charset="0"/>
                          <a:cs typeface="Arial" panose="020B0604020202020204" pitchFamily="34" charset="0"/>
                        </a:rPr>
                        <a:t>major competitors, their objectives and strategies, strengths and weaknesses, size, market share and profitability, entry barriers to new competitors, trends</a:t>
                      </a:r>
                      <a:endParaRPr lang="cs-CZ" sz="2200" spc="-3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002"/>
                  </a:ext>
                </a:extLst>
              </a:tr>
              <a:tr h="1168819">
                <a:tc>
                  <a:txBody>
                    <a:bodyPr/>
                    <a:lstStyle/>
                    <a:p>
                      <a:pPr algn="ctr">
                        <a:spcAft>
                          <a:spcPts val="0"/>
                        </a:spcAft>
                      </a:pPr>
                      <a:r>
                        <a:rPr lang="en-GB" sz="2200" spc="-30">
                          <a:effectLst/>
                          <a:latin typeface="Arial" panose="020B0604020202020204" pitchFamily="34" charset="0"/>
                          <a:cs typeface="Arial" panose="020B0604020202020204" pitchFamily="34" charset="0"/>
                        </a:rPr>
                        <a:t>Distributors</a:t>
                      </a:r>
                      <a:endParaRPr lang="cs-CZ" sz="2200" spc="-3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just">
                        <a:spcAft>
                          <a:spcPts val="0"/>
                        </a:spcAft>
                      </a:pPr>
                      <a:r>
                        <a:rPr lang="en-GB" sz="2200" spc="-30" dirty="0">
                          <a:effectLst/>
                          <a:latin typeface="Arial" panose="020B0604020202020204" pitchFamily="34" charset="0"/>
                          <a:cs typeface="Arial" panose="020B0604020202020204" pitchFamily="34" charset="0"/>
                        </a:rPr>
                        <a:t>channel attractiveness, distributor decision-making unit, decision-making process and choice criteria, strengths and weaknesses, power changes, physical distribution methods, trends</a:t>
                      </a:r>
                      <a:endParaRPr lang="cs-CZ" sz="2200" spc="-3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003"/>
                  </a:ext>
                </a:extLst>
              </a:tr>
              <a:tr h="584409">
                <a:tc>
                  <a:txBody>
                    <a:bodyPr/>
                    <a:lstStyle/>
                    <a:p>
                      <a:pPr algn="ctr">
                        <a:spcAft>
                          <a:spcPts val="0"/>
                        </a:spcAft>
                      </a:pPr>
                      <a:r>
                        <a:rPr lang="en-GB" sz="2200" spc="-30">
                          <a:effectLst/>
                          <a:latin typeface="Arial" panose="020B0604020202020204" pitchFamily="34" charset="0"/>
                          <a:cs typeface="Arial" panose="020B0604020202020204" pitchFamily="34" charset="0"/>
                        </a:rPr>
                        <a:t>Suppliers</a:t>
                      </a:r>
                      <a:endParaRPr lang="cs-CZ" sz="2200" spc="-3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just">
                        <a:spcAft>
                          <a:spcPts val="0"/>
                        </a:spcAft>
                      </a:pPr>
                      <a:r>
                        <a:rPr lang="en-GB" sz="2200" spc="-30" dirty="0">
                          <a:effectLst/>
                          <a:latin typeface="Arial" panose="020B0604020202020204" pitchFamily="34" charset="0"/>
                          <a:cs typeface="Arial" panose="020B0604020202020204" pitchFamily="34" charset="0"/>
                        </a:rPr>
                        <a:t>who they are and location, strengths and weaknesses, power changes, trends</a:t>
                      </a:r>
                      <a:endParaRPr lang="cs-CZ" sz="2200" spc="-3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004"/>
                  </a:ext>
                </a:extLst>
              </a:tr>
              <a:tr h="779213">
                <a:tc>
                  <a:txBody>
                    <a:bodyPr/>
                    <a:lstStyle/>
                    <a:p>
                      <a:pPr algn="ctr">
                        <a:spcAft>
                          <a:spcPts val="0"/>
                        </a:spcAft>
                      </a:pPr>
                      <a:r>
                        <a:rPr lang="en-GB" sz="2200" spc="-30">
                          <a:effectLst/>
                          <a:latin typeface="Arial" panose="020B0604020202020204" pitchFamily="34" charset="0"/>
                          <a:cs typeface="Arial" panose="020B0604020202020204" pitchFamily="34" charset="0"/>
                        </a:rPr>
                        <a:t>Publics</a:t>
                      </a:r>
                      <a:endParaRPr lang="cs-CZ" sz="2200" spc="-3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just">
                        <a:spcAft>
                          <a:spcPts val="0"/>
                        </a:spcAft>
                      </a:pPr>
                      <a:r>
                        <a:rPr lang="en-GB" sz="2200" spc="-30" dirty="0">
                          <a:effectLst/>
                          <a:latin typeface="Arial" panose="020B0604020202020204" pitchFamily="34" charset="0"/>
                          <a:cs typeface="Arial" panose="020B0604020202020204" pitchFamily="34" charset="0"/>
                        </a:rPr>
                        <a:t>financial public, government publics, media publics, citizen-action publics, non-profit organizations, general publics</a:t>
                      </a:r>
                      <a:endParaRPr lang="cs-CZ" sz="2200" spc="-3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5375977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INTERNATIONAL MARKETING ENVIRONMENT</a:t>
            </a: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TRENDS IN MACRO ENVIRONMENT</a:t>
            </a:r>
          </a:p>
        </p:txBody>
      </p:sp>
      <p:sp>
        <p:nvSpPr>
          <p:cNvPr id="3079" name="TextovéPole 10"/>
          <p:cNvSpPr txBox="1">
            <a:spLocks noChangeArrowheads="1"/>
          </p:cNvSpPr>
          <p:nvPr/>
        </p:nvSpPr>
        <p:spPr bwMode="auto">
          <a:xfrm>
            <a:off x="503238" y="1512044"/>
            <a:ext cx="847725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b="1" dirty="0">
                <a:latin typeface="Arial" panose="020B0604020202020204" pitchFamily="34" charset="0"/>
              </a:rPr>
              <a:t>Demographic</a:t>
            </a:r>
            <a:r>
              <a:rPr lang="en-US" altLang="cs-CZ" sz="2200" dirty="0">
                <a:latin typeface="Arial" panose="020B0604020202020204" pitchFamily="34" charset="0"/>
              </a:rPr>
              <a:t> - our customer, aging, migration back from the cities, the decline in fertility, singles, families and households character, racial and national structure.</a:t>
            </a:r>
          </a:p>
          <a:p>
            <a:pPr marL="285750" indent="-285750" eaLnBrk="1" hangingPunct="1">
              <a:spcBef>
                <a:spcPct val="0"/>
              </a:spcBef>
              <a:defRPr/>
            </a:pPr>
            <a:r>
              <a:rPr lang="en-US" altLang="cs-CZ" sz="2200" b="1" dirty="0">
                <a:latin typeface="Arial" panose="020B0604020202020204" pitchFamily="34" charset="0"/>
              </a:rPr>
              <a:t>Economical</a:t>
            </a:r>
            <a:r>
              <a:rPr lang="en-US" altLang="cs-CZ" sz="2200" dirty="0">
                <a:latin typeface="Arial" panose="020B0604020202020204" pitchFamily="34" charset="0"/>
              </a:rPr>
              <a:t> - purchasing power, the global economic crisis, unemployment, disposable income, tax policy, exchange rate.</a:t>
            </a:r>
          </a:p>
          <a:p>
            <a:pPr marL="285750" indent="-285750" eaLnBrk="1" hangingPunct="1">
              <a:spcBef>
                <a:spcPct val="0"/>
              </a:spcBef>
              <a:defRPr/>
            </a:pPr>
            <a:r>
              <a:rPr lang="en-US" altLang="cs-CZ" sz="2200" b="1" dirty="0">
                <a:latin typeface="Arial" panose="020B0604020202020204" pitchFamily="34" charset="0"/>
              </a:rPr>
              <a:t>Legislative and political </a:t>
            </a:r>
            <a:r>
              <a:rPr lang="en-US" altLang="cs-CZ" sz="2200" dirty="0">
                <a:latin typeface="Arial" panose="020B0604020202020204" pitchFamily="34" charset="0"/>
              </a:rPr>
              <a:t>- instability, EU law.</a:t>
            </a:r>
          </a:p>
          <a:p>
            <a:pPr marL="285750" indent="-285750" eaLnBrk="1" hangingPunct="1">
              <a:spcBef>
                <a:spcPct val="0"/>
              </a:spcBef>
              <a:defRPr/>
            </a:pPr>
            <a:r>
              <a:rPr lang="en-US" altLang="cs-CZ" sz="2200" b="1" dirty="0">
                <a:latin typeface="Arial" panose="020B0604020202020204" pitchFamily="34" charset="0"/>
              </a:rPr>
              <a:t>Natural</a:t>
            </a:r>
            <a:r>
              <a:rPr lang="en-US" altLang="cs-CZ" sz="2200" dirty="0">
                <a:latin typeface="Arial" panose="020B0604020202020204" pitchFamily="34" charset="0"/>
              </a:rPr>
              <a:t> - ecology, energy prices, climate change.</a:t>
            </a:r>
          </a:p>
          <a:p>
            <a:pPr marL="285750" indent="-285750" eaLnBrk="1" hangingPunct="1">
              <a:spcBef>
                <a:spcPct val="0"/>
              </a:spcBef>
              <a:defRPr/>
            </a:pPr>
            <a:r>
              <a:rPr lang="en-US" altLang="cs-CZ" sz="2200" b="1" dirty="0">
                <a:latin typeface="Arial" panose="020B0604020202020204" pitchFamily="34" charset="0"/>
              </a:rPr>
              <a:t>Technology</a:t>
            </a:r>
            <a:r>
              <a:rPr lang="en-US" altLang="cs-CZ" sz="2200" dirty="0">
                <a:latin typeface="Arial" panose="020B0604020202020204" pitchFamily="34" charset="0"/>
              </a:rPr>
              <a:t> - shortening cycle</a:t>
            </a:r>
            <a:r>
              <a:rPr lang="cs-CZ" altLang="cs-CZ" sz="2200" dirty="0">
                <a:latin typeface="Arial" panose="020B0604020202020204" pitchFamily="34" charset="0"/>
              </a:rPr>
              <a:t>,</a:t>
            </a:r>
            <a:r>
              <a:rPr lang="en-US" altLang="cs-CZ" sz="2200" dirty="0">
                <a:latin typeface="Arial" panose="020B0604020202020204" pitchFamily="34" charset="0"/>
              </a:rPr>
              <a:t> innovation.</a:t>
            </a:r>
          </a:p>
          <a:p>
            <a:pPr marL="285750" indent="-285750" eaLnBrk="1" hangingPunct="1">
              <a:spcBef>
                <a:spcPct val="0"/>
              </a:spcBef>
              <a:defRPr/>
            </a:pPr>
            <a:r>
              <a:rPr lang="en-US" altLang="cs-CZ" sz="2200" b="1" dirty="0">
                <a:latin typeface="Arial" panose="020B0604020202020204" pitchFamily="34" charset="0"/>
              </a:rPr>
              <a:t>Socio-cultural</a:t>
            </a:r>
            <a:r>
              <a:rPr lang="en-US" altLang="cs-CZ" sz="2200" dirty="0">
                <a:latin typeface="Arial" panose="020B0604020202020204" pitchFamily="34" charset="0"/>
              </a:rPr>
              <a:t> - universal global customs, social </a:t>
            </a:r>
            <a:r>
              <a:rPr lang="en-US" altLang="cs-CZ" sz="2200" dirty="0" err="1">
                <a:latin typeface="Arial" panose="020B0604020202020204" pitchFamily="34" charset="0"/>
              </a:rPr>
              <a:t>communit</a:t>
            </a:r>
            <a:r>
              <a:rPr lang="cs-CZ" altLang="cs-CZ" sz="2200" dirty="0" err="1">
                <a:latin typeface="Arial" panose="020B0604020202020204" pitchFamily="34" charset="0"/>
              </a:rPr>
              <a:t>ies</a:t>
            </a:r>
            <a:r>
              <a:rPr lang="cs-CZ" altLang="cs-CZ" sz="2200" dirty="0">
                <a:latin typeface="Arial" panose="020B0604020202020204" pitchFamily="34" charset="0"/>
              </a:rPr>
              <a:t>,</a:t>
            </a:r>
            <a:r>
              <a:rPr lang="en-US" altLang="cs-CZ" sz="2200" dirty="0">
                <a:latin typeface="Arial" panose="020B0604020202020204" pitchFamily="34" charset="0"/>
              </a:rPr>
              <a:t> life in debt, organic lifestyle, health and beauty, empowerment of women, terrorism, education.</a:t>
            </a:r>
            <a:endParaRPr lang="en-GB" altLang="cs-CZ" sz="2200" dirty="0">
              <a:latin typeface="Arial" panose="020B0604020202020204" pitchFamily="34" charset="0"/>
            </a:endParaRPr>
          </a:p>
          <a:p>
            <a:pPr eaLnBrk="1" hangingPunct="1">
              <a:spcBef>
                <a:spcPct val="0"/>
              </a:spcBef>
              <a:buFont typeface="Arial" panose="020B0604020202020204" pitchFamily="34" charset="0"/>
              <a:buNone/>
              <a:defRPr/>
            </a:pPr>
            <a:endParaRPr lang="en-GB" altLang="cs-CZ" sz="2200" dirty="0">
              <a:latin typeface="Arial" panose="020B0604020202020204" pitchFamily="34" charset="0"/>
            </a:endParaRPr>
          </a:p>
        </p:txBody>
      </p:sp>
    </p:spTree>
    <p:extLst>
      <p:ext uri="{BB962C8B-B14F-4D97-AF65-F5344CB8AC3E}">
        <p14:creationId xmlns:p14="http://schemas.microsoft.com/office/powerpoint/2010/main" val="12678346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INTERNATIONAL MARKETING ENVIRONMENT</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2. ECONOMIC FACTORS – MOST IMPORTANT CRITERIA</a:t>
            </a:r>
          </a:p>
        </p:txBody>
      </p:sp>
      <p:sp>
        <p:nvSpPr>
          <p:cNvPr id="3079" name="TextovéPole 10"/>
          <p:cNvSpPr txBox="1">
            <a:spLocks noChangeArrowheads="1"/>
          </p:cNvSpPr>
          <p:nvPr/>
        </p:nvSpPr>
        <p:spPr bwMode="auto">
          <a:xfrm>
            <a:off x="503238" y="1512044"/>
            <a:ext cx="847725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Average wage.</a:t>
            </a:r>
          </a:p>
          <a:p>
            <a:pPr marL="285750" indent="-285750" eaLnBrk="1" hangingPunct="1">
              <a:spcBef>
                <a:spcPct val="0"/>
              </a:spcBef>
              <a:defRPr/>
            </a:pPr>
            <a:r>
              <a:rPr lang="en-US" altLang="cs-CZ" sz="2200" dirty="0">
                <a:latin typeface="Arial" panose="020B0604020202020204" pitchFamily="34" charset="0"/>
              </a:rPr>
              <a:t>Statistics of unemployment.</a:t>
            </a:r>
          </a:p>
          <a:p>
            <a:pPr marL="285750" indent="-285750" eaLnBrk="1" hangingPunct="1">
              <a:spcBef>
                <a:spcPct val="0"/>
              </a:spcBef>
              <a:defRPr/>
            </a:pPr>
            <a:r>
              <a:rPr lang="en-US" altLang="cs-CZ" sz="2200" dirty="0">
                <a:latin typeface="Arial" panose="020B0604020202020204" pitchFamily="34" charset="0"/>
              </a:rPr>
              <a:t>Inflation rate.</a:t>
            </a:r>
          </a:p>
          <a:p>
            <a:pPr marL="285750" indent="-285750" eaLnBrk="1" hangingPunct="1">
              <a:spcBef>
                <a:spcPct val="0"/>
              </a:spcBef>
              <a:defRPr/>
            </a:pPr>
            <a:r>
              <a:rPr lang="en-US" altLang="cs-CZ" sz="2200" dirty="0">
                <a:latin typeface="Arial" panose="020B0604020202020204" pitchFamily="34" charset="0"/>
              </a:rPr>
              <a:t>Consumer prices.</a:t>
            </a:r>
          </a:p>
          <a:p>
            <a:pPr marL="285750" indent="-285750" eaLnBrk="1" hangingPunct="1">
              <a:spcBef>
                <a:spcPct val="0"/>
              </a:spcBef>
              <a:defRPr/>
            </a:pPr>
            <a:r>
              <a:rPr lang="en-US" altLang="cs-CZ" sz="2200" dirty="0">
                <a:latin typeface="Arial" panose="020B0604020202020204" pitchFamily="34" charset="0"/>
              </a:rPr>
              <a:t>Work productivity.</a:t>
            </a:r>
          </a:p>
          <a:p>
            <a:pPr marL="285750" indent="-285750" eaLnBrk="1" hangingPunct="1">
              <a:spcBef>
                <a:spcPct val="0"/>
              </a:spcBef>
              <a:defRPr/>
            </a:pPr>
            <a:r>
              <a:rPr lang="en-US" altLang="cs-CZ" sz="2200" dirty="0">
                <a:latin typeface="Arial" panose="020B0604020202020204" pitchFamily="34" charset="0"/>
              </a:rPr>
              <a:t>Development of energy prices.</a:t>
            </a:r>
          </a:p>
          <a:p>
            <a:pPr marL="285750" indent="-285750" eaLnBrk="1" hangingPunct="1">
              <a:spcBef>
                <a:spcPct val="0"/>
              </a:spcBef>
              <a:defRPr/>
            </a:pPr>
            <a:r>
              <a:rPr lang="en-US" altLang="cs-CZ" sz="2200" dirty="0">
                <a:latin typeface="Arial" panose="020B0604020202020204" pitchFamily="34" charset="0"/>
              </a:rPr>
              <a:t>Exchange rates.</a:t>
            </a:r>
          </a:p>
          <a:p>
            <a:pPr marL="285750" indent="-285750" eaLnBrk="1" hangingPunct="1">
              <a:spcBef>
                <a:spcPct val="0"/>
              </a:spcBef>
              <a:defRPr/>
            </a:pPr>
            <a:r>
              <a:rPr lang="en-US" altLang="cs-CZ" sz="2200" dirty="0">
                <a:latin typeface="Arial" panose="020B0604020202020204" pitchFamily="34" charset="0"/>
              </a:rPr>
              <a:t>Investment.</a:t>
            </a:r>
          </a:p>
          <a:p>
            <a:pPr marL="285750" indent="-285750" eaLnBrk="1" hangingPunct="1">
              <a:spcBef>
                <a:spcPct val="0"/>
              </a:spcBef>
              <a:defRPr/>
            </a:pPr>
            <a:r>
              <a:rPr lang="en-US" altLang="cs-CZ" sz="2200" dirty="0">
                <a:latin typeface="Arial" panose="020B0604020202020204" pitchFamily="34" charset="0"/>
              </a:rPr>
              <a:t>Savings.</a:t>
            </a:r>
          </a:p>
          <a:p>
            <a:pPr marL="285750" indent="-285750" eaLnBrk="1" hangingPunct="1">
              <a:spcBef>
                <a:spcPct val="0"/>
              </a:spcBef>
              <a:defRPr/>
            </a:pPr>
            <a:r>
              <a:rPr lang="en-US" altLang="cs-CZ" sz="2200" dirty="0">
                <a:latin typeface="Arial" panose="020B0604020202020204" pitchFamily="34" charset="0"/>
              </a:rPr>
              <a:t>Taxes and duties.</a:t>
            </a:r>
          </a:p>
          <a:p>
            <a:pPr marL="285750" indent="-285750" eaLnBrk="1" hangingPunct="1">
              <a:spcBef>
                <a:spcPct val="0"/>
              </a:spcBef>
              <a:defRPr/>
            </a:pPr>
            <a:r>
              <a:rPr lang="en-US" altLang="cs-CZ" sz="2200" dirty="0">
                <a:latin typeface="Arial" panose="020B0604020202020204" pitchFamily="34" charset="0"/>
              </a:rPr>
              <a:t>Interest rate.</a:t>
            </a:r>
          </a:p>
          <a:p>
            <a:pPr marL="285750" indent="-285750" eaLnBrk="1" hangingPunct="1">
              <a:spcBef>
                <a:spcPct val="0"/>
              </a:spcBef>
              <a:defRPr/>
            </a:pPr>
            <a:r>
              <a:rPr lang="en-US" altLang="cs-CZ" sz="2200" dirty="0">
                <a:latin typeface="Arial" panose="020B0604020202020204" pitchFamily="34" charset="0"/>
              </a:rPr>
              <a:t>State budget balance.</a:t>
            </a:r>
          </a:p>
        </p:txBody>
      </p:sp>
    </p:spTree>
    <p:extLst>
      <p:ext uri="{BB962C8B-B14F-4D97-AF65-F5344CB8AC3E}">
        <p14:creationId xmlns:p14="http://schemas.microsoft.com/office/powerpoint/2010/main" val="2761758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INTERNATIONAL MARKETING ENVIRONMENT</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cs-CZ" sz="2400" b="1" dirty="0">
                <a:latin typeface="Arial" panose="020B0604020202020204" pitchFamily="34" charset="0"/>
              </a:rPr>
              <a:t>THE ECONOMIC STRUCTURE OF COUNTRIES ACCORDING TO KOTLER</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5416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Economic system - (market or centrally planned).</a:t>
            </a:r>
          </a:p>
          <a:p>
            <a:pPr marL="285750" indent="-285750" eaLnBrk="1" hangingPunct="1">
              <a:spcBef>
                <a:spcPct val="0"/>
              </a:spcBef>
              <a:defRPr/>
            </a:pPr>
            <a:r>
              <a:rPr lang="en-US" altLang="cs-CZ" sz="2200" dirty="0">
                <a:latin typeface="Arial" panose="020B0604020202020204" pitchFamily="34" charset="0"/>
              </a:rPr>
              <a:t>Economic structure - the share of the sectors of industry, agriculture and services. Kotler distinguishes four types:</a:t>
            </a:r>
          </a:p>
          <a:p>
            <a:pPr marL="1028700" lvl="1" eaLnBrk="1" hangingPunct="1">
              <a:spcBef>
                <a:spcPct val="0"/>
              </a:spcBef>
              <a:defRPr/>
            </a:pPr>
            <a:r>
              <a:rPr lang="en-US" altLang="cs-CZ" sz="2000" dirty="0">
                <a:latin typeface="Arial" panose="020B0604020202020204" pitchFamily="34" charset="0"/>
              </a:rPr>
              <a:t>a) </a:t>
            </a:r>
            <a:r>
              <a:rPr lang="cs-CZ" altLang="cs-CZ" sz="2000" dirty="0" err="1">
                <a:latin typeface="Arial" panose="020B0604020202020204" pitchFamily="34" charset="0"/>
              </a:rPr>
              <a:t>Developed</a:t>
            </a:r>
            <a:r>
              <a:rPr lang="cs-CZ" altLang="cs-CZ" sz="2000" dirty="0">
                <a:latin typeface="Arial" panose="020B0604020202020204" pitchFamily="34" charset="0"/>
              </a:rPr>
              <a:t> (</a:t>
            </a:r>
            <a:r>
              <a:rPr lang="en-US" altLang="cs-CZ" sz="2000" dirty="0">
                <a:latin typeface="Arial" panose="020B0604020202020204" pitchFamily="34" charset="0"/>
              </a:rPr>
              <a:t>industrialized</a:t>
            </a:r>
            <a:r>
              <a:rPr lang="cs-CZ" altLang="cs-CZ" sz="2000" dirty="0">
                <a:latin typeface="Arial" panose="020B0604020202020204" pitchFamily="34" charset="0"/>
              </a:rPr>
              <a:t>)</a:t>
            </a:r>
            <a:r>
              <a:rPr lang="en-US" altLang="cs-CZ" sz="2000" dirty="0">
                <a:latin typeface="Arial" panose="020B0604020202020204" pitchFamily="34" charset="0"/>
              </a:rPr>
              <a:t> countries: </a:t>
            </a:r>
            <a:r>
              <a:rPr lang="cs-CZ" altLang="cs-CZ" sz="2000" dirty="0">
                <a:latin typeface="Arial" panose="020B0604020202020204" pitchFamily="34" charset="0"/>
              </a:rPr>
              <a:t>m</a:t>
            </a:r>
            <a:r>
              <a:rPr lang="en-US" altLang="cs-CZ" sz="2000" dirty="0" err="1">
                <a:latin typeface="Arial" panose="020B0604020202020204" pitchFamily="34" charset="0"/>
              </a:rPr>
              <a:t>ain</a:t>
            </a:r>
            <a:r>
              <a:rPr lang="en-US" altLang="cs-CZ" sz="2000" dirty="0">
                <a:latin typeface="Arial" panose="020B0604020202020204" pitchFamily="34" charset="0"/>
              </a:rPr>
              <a:t> exporters of manufactured goods and investment capital. These economies </a:t>
            </a:r>
            <a:r>
              <a:rPr lang="en-US" altLang="cs-CZ" sz="2000" dirty="0" err="1">
                <a:latin typeface="Arial" panose="020B0604020202020204" pitchFamily="34" charset="0"/>
              </a:rPr>
              <a:t>trad</a:t>
            </a:r>
            <a:r>
              <a:rPr lang="cs-CZ" altLang="cs-CZ" sz="2000" dirty="0">
                <a:latin typeface="Arial" panose="020B0604020202020204" pitchFamily="34" charset="0"/>
              </a:rPr>
              <a:t>e</a:t>
            </a:r>
            <a:r>
              <a:rPr lang="en-US" altLang="cs-CZ" sz="2000" dirty="0">
                <a:latin typeface="Arial" panose="020B0604020202020204" pitchFamily="34" charset="0"/>
              </a:rPr>
              <a:t> with each other industrial goods</a:t>
            </a:r>
            <a:r>
              <a:rPr lang="cs-CZ" altLang="cs-CZ" sz="2000" dirty="0">
                <a:latin typeface="Arial" panose="020B0604020202020204" pitchFamily="34" charset="0"/>
              </a:rPr>
              <a:t>,</a:t>
            </a:r>
            <a:r>
              <a:rPr lang="en-US" altLang="cs-CZ" sz="2000" dirty="0">
                <a:latin typeface="Arial" panose="020B0604020202020204" pitchFamily="34" charset="0"/>
              </a:rPr>
              <a:t> and </a:t>
            </a:r>
            <a:r>
              <a:rPr lang="cs-CZ" altLang="cs-CZ" sz="2000" dirty="0" err="1">
                <a:latin typeface="Arial" panose="020B0604020202020204" pitchFamily="34" charset="0"/>
              </a:rPr>
              <a:t>also</a:t>
            </a:r>
            <a:r>
              <a:rPr lang="en-US" altLang="cs-CZ" sz="2000" dirty="0">
                <a:latin typeface="Arial" panose="020B0604020202020204" pitchFamily="34" charset="0"/>
              </a:rPr>
              <a:t> export </a:t>
            </a:r>
            <a:r>
              <a:rPr lang="cs-CZ" altLang="cs-CZ" sz="2000" dirty="0" err="1">
                <a:latin typeface="Arial" panose="020B0604020202020204" pitchFamily="34" charset="0"/>
              </a:rPr>
              <a:t>it</a:t>
            </a:r>
            <a:r>
              <a:rPr lang="cs-CZ" altLang="cs-CZ" sz="2000" dirty="0">
                <a:latin typeface="Arial" panose="020B0604020202020204" pitchFamily="34" charset="0"/>
              </a:rPr>
              <a:t> </a:t>
            </a:r>
            <a:r>
              <a:rPr lang="en-US" altLang="cs-CZ" sz="2000" dirty="0">
                <a:latin typeface="Arial" panose="020B0604020202020204" pitchFamily="34" charset="0"/>
              </a:rPr>
              <a:t>to other types of economies, in exchange for raw materials and semi-finished products.</a:t>
            </a:r>
          </a:p>
          <a:p>
            <a:pPr marL="1028700" lvl="1" eaLnBrk="1" hangingPunct="1">
              <a:spcBef>
                <a:spcPct val="0"/>
              </a:spcBef>
              <a:defRPr/>
            </a:pPr>
            <a:r>
              <a:rPr lang="en-US" altLang="cs-CZ" sz="2000" dirty="0">
                <a:latin typeface="Arial" panose="020B0604020202020204" pitchFamily="34" charset="0"/>
              </a:rPr>
              <a:t>b) Developing economies: in these economies</a:t>
            </a:r>
            <a:r>
              <a:rPr lang="cs-CZ" altLang="cs-CZ" sz="2000" dirty="0">
                <a:latin typeface="Arial" panose="020B0604020202020204" pitchFamily="34" charset="0"/>
              </a:rPr>
              <a:t>, </a:t>
            </a:r>
            <a:r>
              <a:rPr lang="cs-CZ" altLang="cs-CZ" sz="2000" dirty="0" err="1">
                <a:latin typeface="Arial" panose="020B0604020202020204" pitchFamily="34" charset="0"/>
              </a:rPr>
              <a:t>the</a:t>
            </a:r>
            <a:r>
              <a:rPr lang="en-US" altLang="cs-CZ" sz="2000" dirty="0">
                <a:latin typeface="Arial" panose="020B0604020202020204" pitchFamily="34" charset="0"/>
              </a:rPr>
              <a:t> the industrial production</a:t>
            </a:r>
            <a:r>
              <a:rPr lang="cs-CZ" altLang="cs-CZ" sz="2000" dirty="0">
                <a:latin typeface="Arial" panose="020B0604020202020204" pitchFamily="34" charset="0"/>
              </a:rPr>
              <a:t> </a:t>
            </a:r>
            <a:r>
              <a:rPr lang="cs-CZ" altLang="cs-CZ" sz="2000" dirty="0" err="1">
                <a:latin typeface="Arial" panose="020B0604020202020204" pitchFamily="34" charset="0"/>
              </a:rPr>
              <a:t>is</a:t>
            </a:r>
            <a:r>
              <a:rPr lang="en-US" altLang="cs-CZ" sz="2000" dirty="0">
                <a:latin typeface="Arial" panose="020B0604020202020204" pitchFamily="34" charset="0"/>
              </a:rPr>
              <a:t> 10-20% of GDP. The country import</a:t>
            </a:r>
            <a:r>
              <a:rPr lang="cs-CZ" altLang="cs-CZ" sz="2000" dirty="0">
                <a:latin typeface="Arial" panose="020B0604020202020204" pitchFamily="34" charset="0"/>
              </a:rPr>
              <a:t>s</a:t>
            </a:r>
            <a:r>
              <a:rPr lang="en-US" altLang="cs-CZ" sz="2000" dirty="0">
                <a:latin typeface="Arial" panose="020B0604020202020204" pitchFamily="34" charset="0"/>
              </a:rPr>
              <a:t> machinery and equipment, but also consumer goods for rich and a small middle class.</a:t>
            </a:r>
          </a:p>
          <a:p>
            <a:pPr marL="1028700" lvl="1" eaLnBrk="1" hangingPunct="1">
              <a:spcBef>
                <a:spcPct val="0"/>
              </a:spcBef>
              <a:defRPr/>
            </a:pPr>
            <a:r>
              <a:rPr lang="en-US" altLang="cs-CZ" sz="2000" dirty="0">
                <a:latin typeface="Arial" panose="020B0604020202020204" pitchFamily="34" charset="0"/>
              </a:rPr>
              <a:t>c) </a:t>
            </a:r>
            <a:r>
              <a:rPr lang="cs-CZ" altLang="cs-CZ" sz="2000" dirty="0">
                <a:latin typeface="Arial" panose="020B0604020202020204" pitchFamily="34" charset="0"/>
              </a:rPr>
              <a:t>E</a:t>
            </a:r>
            <a:r>
              <a:rPr lang="en-US" altLang="cs-CZ" sz="2000" dirty="0" err="1">
                <a:latin typeface="Arial" panose="020B0604020202020204" pitchFamily="34" charset="0"/>
              </a:rPr>
              <a:t>conomies</a:t>
            </a:r>
            <a:r>
              <a:rPr lang="en-US" altLang="cs-CZ" sz="2000" dirty="0">
                <a:latin typeface="Arial" panose="020B0604020202020204" pitchFamily="34" charset="0"/>
              </a:rPr>
              <a:t> exporting raw materials: </a:t>
            </a:r>
            <a:r>
              <a:rPr lang="cs-CZ" altLang="cs-CZ" sz="2000" dirty="0">
                <a:latin typeface="Arial" panose="020B0604020202020204" pitchFamily="34" charset="0"/>
              </a:rPr>
              <a:t>t</a:t>
            </a:r>
            <a:r>
              <a:rPr lang="en-US" altLang="cs-CZ" sz="2000" dirty="0" err="1">
                <a:latin typeface="Arial" panose="020B0604020202020204" pitchFamily="34" charset="0"/>
              </a:rPr>
              <a:t>hese</a:t>
            </a:r>
            <a:r>
              <a:rPr lang="en-US" altLang="cs-CZ" sz="2000" dirty="0">
                <a:latin typeface="Arial" panose="020B0604020202020204" pitchFamily="34" charset="0"/>
              </a:rPr>
              <a:t> countries have one or more of the natural resources, but in other respects they are poor.</a:t>
            </a:r>
          </a:p>
          <a:p>
            <a:pPr marL="1028700" lvl="1" eaLnBrk="1" hangingPunct="1">
              <a:spcBef>
                <a:spcPct val="0"/>
              </a:spcBef>
              <a:defRPr/>
            </a:pPr>
            <a:r>
              <a:rPr lang="en-US" altLang="cs-CZ" sz="2000" dirty="0">
                <a:latin typeface="Arial" panose="020B0604020202020204" pitchFamily="34" charset="0"/>
              </a:rPr>
              <a:t>d) Subsistence </a:t>
            </a:r>
            <a:r>
              <a:rPr lang="en-US" altLang="cs-CZ" sz="2000" dirty="0" err="1">
                <a:latin typeface="Arial" panose="020B0604020202020204" pitchFamily="34" charset="0"/>
              </a:rPr>
              <a:t>econom</a:t>
            </a:r>
            <a:r>
              <a:rPr lang="cs-CZ" altLang="cs-CZ" sz="2000" dirty="0" err="1">
                <a:latin typeface="Arial" panose="020B0604020202020204" pitchFamily="34" charset="0"/>
              </a:rPr>
              <a:t>ies</a:t>
            </a:r>
            <a:r>
              <a:rPr lang="en-US" altLang="cs-CZ" sz="2000" dirty="0">
                <a:latin typeface="Arial" panose="020B0604020202020204" pitchFamily="34" charset="0"/>
              </a:rPr>
              <a:t>: </a:t>
            </a:r>
            <a:r>
              <a:rPr lang="cs-CZ" altLang="cs-CZ" sz="2000" dirty="0">
                <a:latin typeface="Arial" panose="020B0604020202020204" pitchFamily="34" charset="0"/>
              </a:rPr>
              <a:t>m</a:t>
            </a:r>
            <a:r>
              <a:rPr lang="en-US" altLang="cs-CZ" sz="2000" dirty="0" err="1">
                <a:latin typeface="Arial" panose="020B0604020202020204" pitchFamily="34" charset="0"/>
              </a:rPr>
              <a:t>ost</a:t>
            </a:r>
            <a:r>
              <a:rPr lang="en-US" altLang="cs-CZ" sz="2000" dirty="0">
                <a:latin typeface="Arial" panose="020B0604020202020204" pitchFamily="34" charset="0"/>
              </a:rPr>
              <a:t> of the population is employed in agriculture</a:t>
            </a:r>
            <a:r>
              <a:rPr lang="cs-CZ" altLang="cs-CZ" sz="2000" dirty="0">
                <a:latin typeface="Arial" panose="020B0604020202020204" pitchFamily="34" charset="0"/>
              </a:rPr>
              <a:t>,</a:t>
            </a:r>
            <a:r>
              <a:rPr lang="en-US" altLang="cs-CZ" sz="2000" dirty="0">
                <a:latin typeface="Arial" panose="020B0604020202020204" pitchFamily="34" charset="0"/>
              </a:rPr>
              <a:t> little opportunity for exporters.</a:t>
            </a:r>
          </a:p>
        </p:txBody>
      </p:sp>
    </p:spTree>
    <p:extLst>
      <p:ext uri="{BB962C8B-B14F-4D97-AF65-F5344CB8AC3E}">
        <p14:creationId xmlns:p14="http://schemas.microsoft.com/office/powerpoint/2010/main" val="16876193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INTERNATIONAL MARKETING ENVIRONMENT</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FOREIGN TRADE POLICY</a:t>
            </a:r>
          </a:p>
        </p:txBody>
      </p:sp>
      <p:sp>
        <p:nvSpPr>
          <p:cNvPr id="3079" name="TextovéPole 10"/>
          <p:cNvSpPr txBox="1">
            <a:spLocks noChangeArrowheads="1"/>
          </p:cNvSpPr>
          <p:nvPr/>
        </p:nvSpPr>
        <p:spPr bwMode="auto">
          <a:xfrm>
            <a:off x="338138" y="1548547"/>
            <a:ext cx="8477250" cy="34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A set of state activities, which purposefully </a:t>
            </a:r>
            <a:r>
              <a:rPr lang="cs-CZ" altLang="cs-CZ" sz="2200" dirty="0">
                <a:latin typeface="Arial" panose="020B0604020202020204" pitchFamily="34" charset="0"/>
              </a:rPr>
              <a:t>influence </a:t>
            </a:r>
            <a:r>
              <a:rPr lang="en-US" altLang="cs-CZ" sz="2200" dirty="0">
                <a:latin typeface="Arial" panose="020B0604020202020204" pitchFamily="34" charset="0"/>
              </a:rPr>
              <a:t>foreign trade of </a:t>
            </a:r>
            <a:r>
              <a:rPr lang="cs-CZ" altLang="cs-CZ" sz="2200" dirty="0" err="1">
                <a:latin typeface="Arial" panose="020B0604020202020204" pitchFamily="34" charset="0"/>
              </a:rPr>
              <a:t>the</a:t>
            </a:r>
            <a:r>
              <a:rPr lang="cs-CZ" altLang="cs-CZ" sz="2200" dirty="0">
                <a:latin typeface="Arial" panose="020B0604020202020204" pitchFamily="34" charset="0"/>
              </a:rPr>
              <a:t> </a:t>
            </a:r>
            <a:r>
              <a:rPr lang="en-US" altLang="cs-CZ" sz="2200" dirty="0">
                <a:latin typeface="Arial" panose="020B0604020202020204" pitchFamily="34" charset="0"/>
              </a:rPr>
              <a:t>country. The degree of influence of commercial tools affects trade policy which can be largely protectionist or predominantly liberal.</a:t>
            </a:r>
            <a:endParaRPr lang="cs-CZ"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The economic policy of the government (diverges with </a:t>
            </a:r>
            <a:r>
              <a:rPr lang="cs-CZ" altLang="cs-CZ" sz="2200" dirty="0" err="1">
                <a:latin typeface="Arial" panose="020B0604020202020204" pitchFamily="34" charset="0"/>
              </a:rPr>
              <a:t>Central</a:t>
            </a:r>
            <a:r>
              <a:rPr lang="cs-CZ" altLang="cs-CZ" sz="2200" dirty="0">
                <a:latin typeface="Arial" panose="020B0604020202020204" pitchFamily="34" charset="0"/>
              </a:rPr>
              <a:t> Bank</a:t>
            </a:r>
            <a:r>
              <a:rPr lang="en-US" altLang="cs-CZ" sz="2200" dirty="0">
                <a:latin typeface="Arial" panose="020B0604020202020204" pitchFamily="34" charset="0"/>
              </a:rPr>
              <a:t>? - </a:t>
            </a:r>
            <a:r>
              <a:rPr lang="cs-CZ" altLang="cs-CZ" sz="2200" dirty="0">
                <a:latin typeface="Arial" panose="020B0604020202020204" pitchFamily="34" charset="0"/>
              </a:rPr>
              <a:t>s</a:t>
            </a:r>
            <a:r>
              <a:rPr lang="en-US" altLang="cs-CZ" sz="2200" dirty="0" err="1">
                <a:latin typeface="Arial" panose="020B0604020202020204" pitchFamily="34" charset="0"/>
              </a:rPr>
              <a:t>aving</a:t>
            </a:r>
            <a:r>
              <a:rPr lang="en-US" altLang="cs-CZ" sz="2200" dirty="0">
                <a:latin typeface="Arial" panose="020B0604020202020204" pitchFamily="34" charset="0"/>
              </a:rPr>
              <a:t> vs. spending).</a:t>
            </a:r>
          </a:p>
          <a:p>
            <a:pPr marL="285750" indent="-285750" eaLnBrk="1" hangingPunct="1">
              <a:spcBef>
                <a:spcPct val="0"/>
              </a:spcBef>
              <a:defRPr/>
            </a:pPr>
            <a:r>
              <a:rPr lang="en-US" altLang="cs-CZ" sz="2200" dirty="0">
                <a:latin typeface="Arial" panose="020B0604020202020204" pitchFamily="34" charset="0"/>
              </a:rPr>
              <a:t>Foreign trade policy.</a:t>
            </a:r>
          </a:p>
          <a:p>
            <a:pPr marL="285750" indent="-285750" eaLnBrk="1" hangingPunct="1">
              <a:spcBef>
                <a:spcPct val="0"/>
              </a:spcBef>
              <a:defRPr/>
            </a:pPr>
            <a:r>
              <a:rPr lang="en-US" altLang="cs-CZ" sz="2200" dirty="0">
                <a:latin typeface="Arial" panose="020B0604020202020204" pitchFamily="34" charset="0"/>
              </a:rPr>
              <a:t>Exchange rate policy.</a:t>
            </a:r>
          </a:p>
          <a:p>
            <a:pPr marL="285750" indent="-285750" eaLnBrk="1" hangingPunct="1">
              <a:spcBef>
                <a:spcPct val="0"/>
              </a:spcBef>
              <a:defRPr/>
            </a:pPr>
            <a:r>
              <a:rPr lang="en-US" altLang="cs-CZ" sz="2200" dirty="0">
                <a:latin typeface="Arial" panose="020B0604020202020204" pitchFamily="34" charset="0"/>
              </a:rPr>
              <a:t>Policy towards foreign investors.</a:t>
            </a:r>
          </a:p>
        </p:txBody>
      </p:sp>
    </p:spTree>
    <p:extLst>
      <p:ext uri="{BB962C8B-B14F-4D97-AF65-F5344CB8AC3E}">
        <p14:creationId xmlns:p14="http://schemas.microsoft.com/office/powerpoint/2010/main" val="38616527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INTERNATIONAL MARKETING ENVIRONMENT</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REASONS FOR PROTECTIONISM</a:t>
            </a:r>
          </a:p>
        </p:txBody>
      </p:sp>
      <p:sp>
        <p:nvSpPr>
          <p:cNvPr id="3079" name="TextovéPole 10"/>
          <p:cNvSpPr txBox="1">
            <a:spLocks noChangeArrowheads="1"/>
          </p:cNvSpPr>
          <p:nvPr/>
        </p:nvSpPr>
        <p:spPr bwMode="auto">
          <a:xfrm>
            <a:off x="503238" y="1512044"/>
            <a:ext cx="8477250" cy="3816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Protecting </a:t>
            </a:r>
            <a:r>
              <a:rPr lang="cs-CZ" altLang="cs-CZ" sz="2200" dirty="0" err="1">
                <a:latin typeface="Arial" panose="020B0604020202020204" pitchFamily="34" charset="0"/>
              </a:rPr>
              <a:t>new</a:t>
            </a:r>
            <a:r>
              <a:rPr lang="cs-CZ" altLang="cs-CZ" sz="2200" dirty="0">
                <a:latin typeface="Arial" panose="020B0604020202020204" pitchFamily="34" charset="0"/>
              </a:rPr>
              <a:t> </a:t>
            </a:r>
            <a:r>
              <a:rPr lang="cs-CZ" altLang="cs-CZ" sz="2200" dirty="0" err="1">
                <a:latin typeface="Arial" panose="020B0604020202020204" pitchFamily="34" charset="0"/>
              </a:rPr>
              <a:t>companies</a:t>
            </a:r>
            <a:r>
              <a:rPr lang="en-US" altLang="cs-CZ" sz="2200" dirty="0">
                <a:latin typeface="Arial" panose="020B0604020202020204" pitchFamily="34" charset="0"/>
              </a:rPr>
              <a:t> or industry</a:t>
            </a:r>
            <a:r>
              <a:rPr lang="cs-CZ" altLang="cs-CZ" sz="2200" dirty="0">
                <a:latin typeface="Arial" panose="020B0604020202020204" pitchFamily="34" charset="0"/>
              </a:rPr>
              <a:t>.</a:t>
            </a: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Protection of the domestic market</a:t>
            </a:r>
            <a:r>
              <a:rPr lang="cs-CZ" altLang="cs-CZ" sz="2200" dirty="0">
                <a:latin typeface="Arial" panose="020B0604020202020204" pitchFamily="34" charset="0"/>
              </a:rPr>
              <a:t>.</a:t>
            </a: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The need to keep the funds in domestic market</a:t>
            </a:r>
            <a:r>
              <a:rPr lang="cs-CZ" altLang="cs-CZ" sz="2200" dirty="0">
                <a:latin typeface="Arial" panose="020B0604020202020204" pitchFamily="34" charset="0"/>
              </a:rPr>
              <a:t>.</a:t>
            </a: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Stimulation and accumulation of capital</a:t>
            </a:r>
            <a:r>
              <a:rPr lang="cs-CZ" altLang="cs-CZ" sz="2200" dirty="0">
                <a:latin typeface="Arial" panose="020B0604020202020204" pitchFamily="34" charset="0"/>
              </a:rPr>
              <a:t>.</a:t>
            </a: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Maintaining the standard of living and real wages</a:t>
            </a:r>
            <a:r>
              <a:rPr lang="cs-CZ" altLang="cs-CZ" sz="2200" dirty="0">
                <a:latin typeface="Arial" panose="020B0604020202020204" pitchFamily="34" charset="0"/>
              </a:rPr>
              <a:t>.</a:t>
            </a: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Conservation of natural resources</a:t>
            </a:r>
            <a:r>
              <a:rPr lang="cs-CZ" altLang="cs-CZ" sz="2200" dirty="0">
                <a:latin typeface="Arial" panose="020B0604020202020204" pitchFamily="34" charset="0"/>
              </a:rPr>
              <a:t>.</a:t>
            </a: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Industrialization of less developed state</a:t>
            </a:r>
            <a:r>
              <a:rPr lang="cs-CZ" altLang="cs-CZ" sz="2200" dirty="0">
                <a:latin typeface="Arial" panose="020B0604020202020204" pitchFamily="34" charset="0"/>
              </a:rPr>
              <a:t>.</a:t>
            </a: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Maintaining employment and </a:t>
            </a:r>
            <a:r>
              <a:rPr lang="en-US" altLang="cs-CZ" sz="2200" dirty="0" err="1">
                <a:latin typeface="Arial" panose="020B0604020202020204" pitchFamily="34" charset="0"/>
              </a:rPr>
              <a:t>reduc</a:t>
            </a:r>
            <a:r>
              <a:rPr lang="cs-CZ" altLang="cs-CZ" sz="2200" dirty="0" err="1">
                <a:latin typeface="Arial" panose="020B0604020202020204" pitchFamily="34" charset="0"/>
              </a:rPr>
              <a:t>ing</a:t>
            </a:r>
            <a:r>
              <a:rPr lang="en-US" altLang="cs-CZ" sz="2200" dirty="0">
                <a:latin typeface="Arial" panose="020B0604020202020204" pitchFamily="34" charset="0"/>
              </a:rPr>
              <a:t> unemployment</a:t>
            </a:r>
            <a:r>
              <a:rPr lang="cs-CZ" altLang="cs-CZ" sz="2200" dirty="0">
                <a:latin typeface="Arial" panose="020B0604020202020204" pitchFamily="34" charset="0"/>
              </a:rPr>
              <a:t>.</a:t>
            </a: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Defense </a:t>
            </a:r>
            <a:r>
              <a:rPr lang="cs-CZ" altLang="cs-CZ" sz="2200" dirty="0">
                <a:latin typeface="Arial" panose="020B0604020202020204" pitchFamily="34" charset="0"/>
              </a:rPr>
              <a:t>of </a:t>
            </a:r>
            <a:r>
              <a:rPr lang="cs-CZ" altLang="cs-CZ" sz="2200" dirty="0" err="1">
                <a:latin typeface="Arial" panose="020B0604020202020204" pitchFamily="34" charset="0"/>
              </a:rPr>
              <a:t>the</a:t>
            </a:r>
            <a:r>
              <a:rPr lang="cs-CZ" altLang="cs-CZ" sz="2200" dirty="0">
                <a:latin typeface="Arial" panose="020B0604020202020204" pitchFamily="34" charset="0"/>
              </a:rPr>
              <a:t> country.</a:t>
            </a: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Enlarge the scope of business</a:t>
            </a:r>
            <a:r>
              <a:rPr lang="cs-CZ" altLang="cs-CZ" sz="2200" dirty="0">
                <a:latin typeface="Arial" panose="020B0604020202020204" pitchFamily="34" charset="0"/>
              </a:rPr>
              <a:t>.</a:t>
            </a: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Retaliatory action and negotiation.</a:t>
            </a:r>
          </a:p>
        </p:txBody>
      </p:sp>
    </p:spTree>
    <p:extLst>
      <p:ext uri="{BB962C8B-B14F-4D97-AF65-F5344CB8AC3E}">
        <p14:creationId xmlns:p14="http://schemas.microsoft.com/office/powerpoint/2010/main" val="29189647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INTERNATIONAL MARKETING ENVIRONMENT</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TARIFF INSTRUMENTS - DUTY</a:t>
            </a:r>
          </a:p>
        </p:txBody>
      </p:sp>
      <p:sp>
        <p:nvSpPr>
          <p:cNvPr id="3079" name="TextovéPole 10"/>
          <p:cNvSpPr txBox="1">
            <a:spLocks noChangeArrowheads="1"/>
          </p:cNvSpPr>
          <p:nvPr/>
        </p:nvSpPr>
        <p:spPr bwMode="auto">
          <a:xfrm>
            <a:off x="320675" y="1548547"/>
            <a:ext cx="847725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According to the purpose of duty: fiscal (revenue in the budget), </a:t>
            </a:r>
            <a:r>
              <a:rPr lang="cs-CZ" altLang="cs-CZ" sz="2200" dirty="0">
                <a:latin typeface="Arial" panose="020B0604020202020204" pitchFamily="34" charset="0"/>
              </a:rPr>
              <a:t>defense </a:t>
            </a:r>
            <a:r>
              <a:rPr lang="en-US" altLang="cs-CZ" sz="2200" dirty="0">
                <a:latin typeface="Arial" panose="020B0604020202020204" pitchFamily="34" charset="0"/>
              </a:rPr>
              <a:t>(domestic production), prohibitive (prevent imports), </a:t>
            </a:r>
            <a:r>
              <a:rPr lang="cs-CZ" altLang="cs-CZ" sz="2200" dirty="0" err="1">
                <a:latin typeface="Arial" panose="020B0604020202020204" pitchFamily="34" charset="0"/>
              </a:rPr>
              <a:t>protective</a:t>
            </a:r>
            <a:r>
              <a:rPr lang="cs-CZ" altLang="cs-CZ" sz="2200" dirty="0">
                <a:latin typeface="Arial" panose="020B0604020202020204" pitchFamily="34" charset="0"/>
              </a:rPr>
              <a:t> </a:t>
            </a:r>
            <a:r>
              <a:rPr lang="en-US" altLang="cs-CZ" sz="2200" dirty="0">
                <a:latin typeface="Arial" panose="020B0604020202020204" pitchFamily="34" charset="0"/>
              </a:rPr>
              <a:t>(protection of specific sectors), retaliation, negotiation, differential (for the benefit of transport), contingent (temporary) preference (</a:t>
            </a:r>
            <a:r>
              <a:rPr lang="cs-CZ" altLang="cs-CZ" sz="2200" dirty="0">
                <a:latin typeface="Arial" panose="020B0604020202020204" pitchFamily="34" charset="0"/>
              </a:rPr>
              <a:t>in </a:t>
            </a:r>
            <a:r>
              <a:rPr lang="en-US" altLang="cs-CZ" sz="2200" dirty="0">
                <a:latin typeface="Arial" panose="020B0604020202020204" pitchFamily="34" charset="0"/>
              </a:rPr>
              <a:t>the integration).</a:t>
            </a:r>
            <a:endParaRPr lang="cs-CZ"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According to the movement of goods</a:t>
            </a:r>
            <a:r>
              <a:rPr lang="cs-CZ" altLang="cs-CZ" sz="2200" dirty="0">
                <a:latin typeface="Arial" panose="020B0604020202020204" pitchFamily="34" charset="0"/>
              </a:rPr>
              <a:t>:</a:t>
            </a:r>
            <a:r>
              <a:rPr lang="en-US" altLang="cs-CZ" sz="2200" dirty="0">
                <a:latin typeface="Arial" panose="020B0604020202020204" pitchFamily="34" charset="0"/>
              </a:rPr>
              <a:t> import (most used), export (minimum) and transit (replaced </a:t>
            </a:r>
            <a:r>
              <a:rPr lang="cs-CZ" altLang="cs-CZ" sz="2200" dirty="0">
                <a:latin typeface="Arial" panose="020B0604020202020204" pitchFamily="34" charset="0"/>
              </a:rPr>
              <a:t>by a </a:t>
            </a:r>
            <a:r>
              <a:rPr lang="en-US" altLang="cs-CZ" sz="2200" dirty="0">
                <a:latin typeface="Arial" panose="020B0604020202020204" pitchFamily="34" charset="0"/>
              </a:rPr>
              <a:t>highway sign).</a:t>
            </a:r>
            <a:endParaRPr lang="cs-CZ"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According to the selection method: the ad valorem (%), specific (fixed amount), differentiated (depending on customs valuation), and mixed.</a:t>
            </a:r>
            <a:endParaRPr lang="en-GB" altLang="cs-CZ" sz="2000" dirty="0">
              <a:latin typeface="Arial" panose="020B0604020202020204" pitchFamily="34" charset="0"/>
            </a:endParaRPr>
          </a:p>
        </p:txBody>
      </p:sp>
    </p:spTree>
    <p:extLst>
      <p:ext uri="{BB962C8B-B14F-4D97-AF65-F5344CB8AC3E}">
        <p14:creationId xmlns:p14="http://schemas.microsoft.com/office/powerpoint/2010/main" val="5508808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INTERNATIONAL MARKETING ENVIRONMENT</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NON-TARIFF INSTRUMENTS</a:t>
            </a:r>
          </a:p>
        </p:txBody>
      </p:sp>
      <p:sp>
        <p:nvSpPr>
          <p:cNvPr id="3079" name="TextovéPole 10"/>
          <p:cNvSpPr txBox="1">
            <a:spLocks noChangeArrowheads="1"/>
          </p:cNvSpPr>
          <p:nvPr/>
        </p:nvSpPr>
        <p:spPr bwMode="auto">
          <a:xfrm>
            <a:off x="503238" y="1512044"/>
            <a:ext cx="8477250" cy="3139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Import surcharge (% of customs value of goods).</a:t>
            </a:r>
          </a:p>
          <a:p>
            <a:pPr marL="285750" indent="-285750" eaLnBrk="1" hangingPunct="1">
              <a:spcBef>
                <a:spcPct val="0"/>
              </a:spcBef>
              <a:defRPr/>
            </a:pPr>
            <a:r>
              <a:rPr lang="en-US" altLang="cs-CZ" sz="2200" dirty="0">
                <a:latin typeface="Arial" panose="020B0604020202020204" pitchFamily="34" charset="0"/>
              </a:rPr>
              <a:t>Import deposit (then returned).</a:t>
            </a:r>
          </a:p>
          <a:p>
            <a:pPr marL="285750" indent="-285750" eaLnBrk="1" hangingPunct="1">
              <a:spcBef>
                <a:spcPct val="0"/>
              </a:spcBef>
              <a:defRPr/>
            </a:pPr>
            <a:r>
              <a:rPr lang="en-US" altLang="cs-CZ" sz="2200" dirty="0">
                <a:latin typeface="Arial" panose="020B0604020202020204" pitchFamily="34" charset="0"/>
              </a:rPr>
              <a:t>Quantitative restrictions (quotas).</a:t>
            </a:r>
          </a:p>
          <a:p>
            <a:pPr marL="285750" indent="-285750" eaLnBrk="1" hangingPunct="1">
              <a:spcBef>
                <a:spcPct val="0"/>
              </a:spcBef>
              <a:defRPr/>
            </a:pPr>
            <a:r>
              <a:rPr lang="en-US" altLang="cs-CZ" sz="2200" dirty="0">
                <a:latin typeface="Arial" panose="020B0604020202020204" pitchFamily="34" charset="0"/>
              </a:rPr>
              <a:t>Minimal price.</a:t>
            </a:r>
          </a:p>
          <a:p>
            <a:pPr marL="285750" indent="-285750" eaLnBrk="1" hangingPunct="1">
              <a:spcBef>
                <a:spcPct val="0"/>
              </a:spcBef>
              <a:defRPr/>
            </a:pPr>
            <a:r>
              <a:rPr lang="en-US" altLang="cs-CZ" sz="2200" dirty="0">
                <a:latin typeface="Arial" panose="020B0604020202020204" pitchFamily="34" charset="0"/>
              </a:rPr>
              <a:t>Countervailing duty (subsidized products).</a:t>
            </a:r>
          </a:p>
          <a:p>
            <a:pPr marL="285750" indent="-285750" eaLnBrk="1" hangingPunct="1">
              <a:spcBef>
                <a:spcPct val="0"/>
              </a:spcBef>
              <a:defRPr/>
            </a:pPr>
            <a:r>
              <a:rPr lang="en-US" altLang="cs-CZ" sz="2200" dirty="0">
                <a:latin typeface="Arial" panose="020B0604020202020204" pitchFamily="34" charset="0"/>
              </a:rPr>
              <a:t>Anti-dumping duties.</a:t>
            </a:r>
          </a:p>
          <a:p>
            <a:pPr marL="285750" indent="-285750" eaLnBrk="1" hangingPunct="1">
              <a:spcBef>
                <a:spcPct val="0"/>
              </a:spcBef>
              <a:defRPr/>
            </a:pPr>
            <a:r>
              <a:rPr lang="en-US" altLang="cs-CZ" sz="2200" dirty="0">
                <a:latin typeface="Arial" panose="020B0604020202020204" pitchFamily="34" charset="0"/>
              </a:rPr>
              <a:t>Technical barriers to trade (mostly!) - </a:t>
            </a:r>
            <a:r>
              <a:rPr lang="cs-CZ" altLang="cs-CZ" sz="2200" dirty="0">
                <a:latin typeface="Arial" panose="020B0604020202020204" pitchFamily="34" charset="0"/>
              </a:rPr>
              <a:t>m</a:t>
            </a:r>
            <a:r>
              <a:rPr lang="en-US" altLang="cs-CZ" sz="2200" dirty="0" err="1">
                <a:latin typeface="Arial" panose="020B0604020202020204" pitchFamily="34" charset="0"/>
              </a:rPr>
              <a:t>andatory</a:t>
            </a:r>
            <a:r>
              <a:rPr lang="en-US" altLang="cs-CZ" sz="2200" dirty="0">
                <a:latin typeface="Arial" panose="020B0604020202020204" pitchFamily="34" charset="0"/>
              </a:rPr>
              <a:t> certificates, an administrative authorization procedure, changes in manufacturing processes, etc.</a:t>
            </a:r>
          </a:p>
        </p:txBody>
      </p:sp>
    </p:spTree>
    <p:extLst>
      <p:ext uri="{BB962C8B-B14F-4D97-AF65-F5344CB8AC3E}">
        <p14:creationId xmlns:p14="http://schemas.microsoft.com/office/powerpoint/2010/main" val="16558345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INTERNATIONAL MARKETING ENVIRONMENT</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EXPORT PROMOTION INSTRUMENTS</a:t>
            </a:r>
          </a:p>
        </p:txBody>
      </p:sp>
      <p:sp>
        <p:nvSpPr>
          <p:cNvPr id="3079" name="TextovéPole 10"/>
          <p:cNvSpPr txBox="1">
            <a:spLocks noChangeArrowheads="1"/>
          </p:cNvSpPr>
          <p:nvPr/>
        </p:nvSpPr>
        <p:spPr bwMode="auto">
          <a:xfrm>
            <a:off x="503238" y="1512044"/>
            <a:ext cx="8477250" cy="3139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Serve to promote domestic export.</a:t>
            </a:r>
            <a:endParaRPr lang="cs-CZ"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Important for SMEs.</a:t>
            </a:r>
            <a:endParaRPr lang="cs-CZ"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Most often - preferential export financing, risk insurance, providing information and advice.</a:t>
            </a: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Czech Export Bank, EGAP (Export Guarantee and Insurance Corporation)</a:t>
            </a:r>
            <a:r>
              <a:rPr lang="cs-CZ" altLang="cs-CZ" sz="2200" dirty="0">
                <a:latin typeface="Arial" panose="020B0604020202020204" pitchFamily="34" charset="0"/>
              </a:rPr>
              <a:t>.</a:t>
            </a:r>
            <a:r>
              <a:rPr lang="en-US" altLang="cs-CZ" sz="2200" dirty="0">
                <a:latin typeface="Arial" panose="020B0604020202020204" pitchFamily="34" charset="0"/>
              </a:rPr>
              <a:t> </a:t>
            </a:r>
          </a:p>
        </p:txBody>
      </p:sp>
    </p:spTree>
    <p:extLst>
      <p:ext uri="{BB962C8B-B14F-4D97-AF65-F5344CB8AC3E}">
        <p14:creationId xmlns:p14="http://schemas.microsoft.com/office/powerpoint/2010/main" val="25069285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INTERNATIONAL MARKETING ENVIRONMENT</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EXCHANGE RATE POLICY</a:t>
            </a:r>
          </a:p>
        </p:txBody>
      </p:sp>
      <p:sp>
        <p:nvSpPr>
          <p:cNvPr id="3079" name="TextovéPole 10"/>
          <p:cNvSpPr txBox="1">
            <a:spLocks noChangeArrowheads="1"/>
          </p:cNvSpPr>
          <p:nvPr/>
        </p:nvSpPr>
        <p:spPr bwMode="auto">
          <a:xfrm>
            <a:off x="503238" y="1512044"/>
            <a:ext cx="8477250" cy="3816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The system of fixed rates or floating rate system.</a:t>
            </a:r>
            <a:endParaRPr lang="cs-CZ"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Variability rate - rate risk - the difficulty of calculations and planning - the need to hedge against exchange rate risk - increasing costs.</a:t>
            </a:r>
            <a:endParaRPr lang="cs-CZ"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The need to spread the risk in different markets and different currencies.</a:t>
            </a:r>
            <a:endParaRPr lang="cs-CZ"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Used hedging instruments - futures purchases and sales of currencies (forwards, futures, swaps, options).</a:t>
            </a:r>
          </a:p>
        </p:txBody>
      </p:sp>
    </p:spTree>
    <p:extLst>
      <p:ext uri="{BB962C8B-B14F-4D97-AF65-F5344CB8AC3E}">
        <p14:creationId xmlns:p14="http://schemas.microsoft.com/office/powerpoint/2010/main" val="14643876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INTERNATIONAL MARKETING ENVIRONMENT</a:t>
            </a:r>
          </a:p>
        </p:txBody>
      </p:sp>
      <p:sp>
        <p:nvSpPr>
          <p:cNvPr id="3077" name="TextovéPole 8"/>
          <p:cNvSpPr txBox="1">
            <a:spLocks noChangeArrowheads="1"/>
          </p:cNvSpPr>
          <p:nvPr/>
        </p:nvSpPr>
        <p:spPr bwMode="auto">
          <a:xfrm>
            <a:off x="338138" y="720725"/>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defRPr/>
            </a:pPr>
            <a:r>
              <a:rPr lang="en-GB" altLang="cs-CZ" sz="2400" b="1" cap="all" dirty="0">
                <a:latin typeface="Arial" panose="020B0604020202020204" pitchFamily="34" charset="0"/>
              </a:rPr>
              <a:t>Outline of the lecture </a:t>
            </a:r>
          </a:p>
        </p:txBody>
      </p:sp>
      <p:sp>
        <p:nvSpPr>
          <p:cNvPr id="3078" name="TextovéPole 10"/>
          <p:cNvSpPr txBox="1">
            <a:spLocks noChangeArrowheads="1"/>
          </p:cNvSpPr>
          <p:nvPr/>
        </p:nvSpPr>
        <p:spPr bwMode="auto">
          <a:xfrm>
            <a:off x="320675" y="1551722"/>
            <a:ext cx="847725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 typeface="+mj-lt"/>
              <a:buAutoNum type="arabicPeriod"/>
              <a:defRPr/>
            </a:pPr>
            <a:r>
              <a:rPr lang="cs-CZ" altLang="cs-CZ" sz="2200" dirty="0">
                <a:latin typeface="Arial" panose="020B0604020202020204" pitchFamily="34" charset="0"/>
              </a:rPr>
              <a:t>International marketing </a:t>
            </a:r>
            <a:r>
              <a:rPr lang="cs-CZ" altLang="cs-CZ" sz="2200" dirty="0" err="1">
                <a:latin typeface="Arial" panose="020B0604020202020204" pitchFamily="34" charset="0"/>
              </a:rPr>
              <a:t>environment</a:t>
            </a:r>
            <a:r>
              <a:rPr lang="cs-CZ" altLang="cs-CZ" sz="2200" dirty="0">
                <a:latin typeface="Arial" panose="020B0604020202020204" pitchFamily="34" charset="0"/>
              </a:rPr>
              <a:t>.</a:t>
            </a:r>
          </a:p>
          <a:p>
            <a:pPr eaLnBrk="1" hangingPunct="1">
              <a:spcBef>
                <a:spcPct val="0"/>
              </a:spcBef>
              <a:buFont typeface="+mj-lt"/>
              <a:buAutoNum type="arabicPeriod"/>
              <a:defRPr/>
            </a:pPr>
            <a:endParaRPr lang="cs-CZ" altLang="cs-CZ" sz="2200" dirty="0">
              <a:latin typeface="Arial" panose="020B0604020202020204" pitchFamily="34" charset="0"/>
            </a:endParaRPr>
          </a:p>
          <a:p>
            <a:pPr eaLnBrk="1" hangingPunct="1">
              <a:spcBef>
                <a:spcPct val="0"/>
              </a:spcBef>
              <a:buFont typeface="+mj-lt"/>
              <a:buAutoNum type="arabicPeriod"/>
              <a:defRPr/>
            </a:pPr>
            <a:r>
              <a:rPr lang="cs-CZ" altLang="cs-CZ" sz="2200" dirty="0" err="1">
                <a:latin typeface="Arial" panose="020B0604020202020204" pitchFamily="34" charset="0"/>
              </a:rPr>
              <a:t>Economic</a:t>
            </a:r>
            <a:r>
              <a:rPr lang="cs-CZ" altLang="cs-CZ" sz="2200" dirty="0">
                <a:latin typeface="Arial" panose="020B0604020202020204" pitchFamily="34" charset="0"/>
              </a:rPr>
              <a:t> </a:t>
            </a:r>
            <a:r>
              <a:rPr lang="cs-CZ" altLang="cs-CZ" sz="2200" dirty="0" err="1">
                <a:latin typeface="Arial" panose="020B0604020202020204" pitchFamily="34" charset="0"/>
              </a:rPr>
              <a:t>factors</a:t>
            </a:r>
            <a:r>
              <a:rPr lang="cs-CZ" altLang="cs-CZ" sz="2200" dirty="0">
                <a:latin typeface="Arial" panose="020B0604020202020204" pitchFamily="34" charset="0"/>
              </a:rPr>
              <a:t>.</a:t>
            </a:r>
          </a:p>
          <a:p>
            <a:pPr eaLnBrk="1" hangingPunct="1">
              <a:spcBef>
                <a:spcPct val="0"/>
              </a:spcBef>
              <a:buFont typeface="+mj-lt"/>
              <a:buAutoNum type="arabicPeriod"/>
              <a:defRPr/>
            </a:pPr>
            <a:endParaRPr lang="cs-CZ" altLang="cs-CZ" sz="2200" dirty="0">
              <a:latin typeface="Arial" panose="020B0604020202020204" pitchFamily="34" charset="0"/>
            </a:endParaRPr>
          </a:p>
          <a:p>
            <a:pPr eaLnBrk="1" hangingPunct="1">
              <a:spcBef>
                <a:spcPct val="0"/>
              </a:spcBef>
              <a:buFont typeface="+mj-lt"/>
              <a:buAutoNum type="arabicPeriod"/>
              <a:defRPr/>
            </a:pPr>
            <a:r>
              <a:rPr lang="cs-CZ" altLang="cs-CZ" sz="2200" dirty="0" err="1">
                <a:latin typeface="Arial" panose="020B0604020202020204" pitchFamily="34" charset="0"/>
              </a:rPr>
              <a:t>Technological</a:t>
            </a:r>
            <a:r>
              <a:rPr lang="cs-CZ" altLang="cs-CZ" sz="2200" dirty="0">
                <a:latin typeface="Arial" panose="020B0604020202020204" pitchFamily="34" charset="0"/>
              </a:rPr>
              <a:t> </a:t>
            </a:r>
            <a:r>
              <a:rPr lang="cs-CZ" altLang="cs-CZ" sz="2200" dirty="0" err="1">
                <a:latin typeface="Arial" panose="020B0604020202020204" pitchFamily="34" charset="0"/>
              </a:rPr>
              <a:t>environment</a:t>
            </a:r>
            <a:r>
              <a:rPr lang="cs-CZ" altLang="cs-CZ" sz="2200" dirty="0">
                <a:latin typeface="Arial" panose="020B0604020202020204" pitchFamily="34" charset="0"/>
              </a:rPr>
              <a:t>.</a:t>
            </a:r>
          </a:p>
          <a:p>
            <a:pPr eaLnBrk="1" hangingPunct="1">
              <a:spcBef>
                <a:spcPct val="0"/>
              </a:spcBef>
              <a:buFont typeface="+mj-lt"/>
              <a:buAutoNum type="arabicPeriod"/>
              <a:defRPr/>
            </a:pPr>
            <a:endParaRPr lang="cs-CZ" altLang="cs-CZ" sz="2200" dirty="0">
              <a:latin typeface="Arial" panose="020B0604020202020204" pitchFamily="34" charset="0"/>
            </a:endParaRPr>
          </a:p>
          <a:p>
            <a:pPr eaLnBrk="1" hangingPunct="1">
              <a:spcBef>
                <a:spcPct val="0"/>
              </a:spcBef>
              <a:buFont typeface="+mj-lt"/>
              <a:buAutoNum type="arabicPeriod"/>
              <a:defRPr/>
            </a:pPr>
            <a:r>
              <a:rPr lang="cs-CZ" altLang="cs-CZ" sz="2200" dirty="0" err="1">
                <a:latin typeface="Arial" panose="020B0604020202020204" pitchFamily="34" charset="0"/>
              </a:rPr>
              <a:t>Political</a:t>
            </a:r>
            <a:r>
              <a:rPr lang="cs-CZ" altLang="cs-CZ" sz="2200" dirty="0">
                <a:latin typeface="Arial" panose="020B0604020202020204" pitchFamily="34" charset="0"/>
              </a:rPr>
              <a:t> and </a:t>
            </a:r>
            <a:r>
              <a:rPr lang="cs-CZ" altLang="cs-CZ" sz="2200" dirty="0" err="1">
                <a:latin typeface="Arial" panose="020B0604020202020204" pitchFamily="34" charset="0"/>
              </a:rPr>
              <a:t>legal</a:t>
            </a:r>
            <a:r>
              <a:rPr lang="cs-CZ" altLang="cs-CZ" sz="2200" dirty="0">
                <a:latin typeface="Arial" panose="020B0604020202020204" pitchFamily="34" charset="0"/>
              </a:rPr>
              <a:t> </a:t>
            </a:r>
            <a:r>
              <a:rPr lang="cs-CZ" altLang="cs-CZ" sz="2200" dirty="0" err="1">
                <a:latin typeface="Arial" panose="020B0604020202020204" pitchFamily="34" charset="0"/>
              </a:rPr>
              <a:t>environment</a:t>
            </a:r>
            <a:r>
              <a:rPr lang="cs-CZ" altLang="cs-CZ" sz="2200" dirty="0">
                <a:latin typeface="Arial" panose="020B0604020202020204" pitchFamily="34" charset="0"/>
              </a:rPr>
              <a:t>.</a:t>
            </a:r>
          </a:p>
          <a:p>
            <a:pPr eaLnBrk="1" hangingPunct="1">
              <a:spcBef>
                <a:spcPct val="0"/>
              </a:spcBef>
              <a:buFont typeface="+mj-lt"/>
              <a:buAutoNum type="arabicPeriod"/>
              <a:defRPr/>
            </a:pPr>
            <a:endParaRPr lang="cs-CZ" altLang="cs-CZ" sz="2200" dirty="0">
              <a:latin typeface="Arial" panose="020B0604020202020204" pitchFamily="34" charset="0"/>
            </a:endParaRPr>
          </a:p>
          <a:p>
            <a:pPr eaLnBrk="1" hangingPunct="1">
              <a:spcBef>
                <a:spcPct val="0"/>
              </a:spcBef>
              <a:buFont typeface="+mj-lt"/>
              <a:buAutoNum type="arabicPeriod"/>
              <a:defRPr/>
            </a:pPr>
            <a:r>
              <a:rPr lang="cs-CZ" altLang="cs-CZ" sz="2200" dirty="0">
                <a:latin typeface="Arial" panose="020B0604020202020204" pitchFamily="34" charset="0"/>
              </a:rPr>
              <a:t>(</a:t>
            </a:r>
            <a:r>
              <a:rPr lang="cs-CZ" altLang="cs-CZ" sz="2200" dirty="0" err="1">
                <a:latin typeface="Arial" panose="020B0604020202020204" pitchFamily="34" charset="0"/>
              </a:rPr>
              <a:t>There</a:t>
            </a:r>
            <a:r>
              <a:rPr lang="cs-CZ" altLang="cs-CZ" sz="2200" dirty="0">
                <a:latin typeface="Arial" panose="020B0604020202020204" pitchFamily="34" charset="0"/>
              </a:rPr>
              <a:t> </a:t>
            </a:r>
            <a:r>
              <a:rPr lang="cs-CZ" altLang="cs-CZ" sz="2200" dirty="0" err="1">
                <a:latin typeface="Arial" panose="020B0604020202020204" pitchFamily="34" charset="0"/>
              </a:rPr>
              <a:t>should</a:t>
            </a:r>
            <a:r>
              <a:rPr lang="cs-CZ" altLang="cs-CZ" sz="2200" dirty="0">
                <a:latin typeface="Arial" panose="020B0604020202020204" pitchFamily="34" charset="0"/>
              </a:rPr>
              <a:t> </a:t>
            </a:r>
            <a:r>
              <a:rPr lang="cs-CZ" altLang="cs-CZ" sz="2200" dirty="0" err="1">
                <a:latin typeface="Arial" panose="020B0604020202020204" pitchFamily="34" charset="0"/>
              </a:rPr>
              <a:t>also</a:t>
            </a:r>
            <a:r>
              <a:rPr lang="cs-CZ" altLang="cs-CZ" sz="2200" dirty="0">
                <a:latin typeface="Arial" panose="020B0604020202020204" pitchFamily="34" charset="0"/>
              </a:rPr>
              <a:t> </a:t>
            </a:r>
            <a:r>
              <a:rPr lang="cs-CZ" altLang="cs-CZ" sz="2200" dirty="0" err="1">
                <a:latin typeface="Arial" panose="020B0604020202020204" pitchFamily="34" charset="0"/>
              </a:rPr>
              <a:t>be</a:t>
            </a:r>
            <a:r>
              <a:rPr lang="cs-CZ" altLang="cs-CZ" sz="2200" dirty="0">
                <a:latin typeface="Arial" panose="020B0604020202020204" pitchFamily="34" charset="0"/>
              </a:rPr>
              <a:t> </a:t>
            </a:r>
            <a:r>
              <a:rPr lang="cs-CZ" altLang="cs-CZ" sz="2200" dirty="0" err="1">
                <a:latin typeface="Arial" panose="020B0604020202020204" pitchFamily="34" charset="0"/>
              </a:rPr>
              <a:t>Culture</a:t>
            </a:r>
            <a:r>
              <a:rPr lang="cs-CZ" altLang="cs-CZ" sz="2200" dirty="0">
                <a:latin typeface="Arial" panose="020B0604020202020204" pitchFamily="34" charset="0"/>
              </a:rPr>
              <a:t> </a:t>
            </a:r>
            <a:r>
              <a:rPr lang="cs-CZ" altLang="cs-CZ" sz="2200" dirty="0" err="1">
                <a:latin typeface="Arial" panose="020B0604020202020204" pitchFamily="34" charset="0"/>
              </a:rPr>
              <a:t>here</a:t>
            </a:r>
            <a:r>
              <a:rPr lang="cs-CZ" altLang="cs-CZ" sz="2200" dirty="0">
                <a:latin typeface="Arial" panose="020B0604020202020204" pitchFamily="34" charset="0"/>
              </a:rPr>
              <a:t>, but </a:t>
            </a:r>
            <a:r>
              <a:rPr lang="cs-CZ" altLang="cs-CZ" sz="2200" dirty="0" err="1">
                <a:latin typeface="Arial" panose="020B0604020202020204" pitchFamily="34" charset="0"/>
              </a:rPr>
              <a:t>we</a:t>
            </a:r>
            <a:r>
              <a:rPr lang="cs-CZ" altLang="cs-CZ" sz="2200" dirty="0">
                <a:latin typeface="Arial" panose="020B0604020202020204" pitchFamily="34" charset="0"/>
              </a:rPr>
              <a:t> </a:t>
            </a:r>
            <a:r>
              <a:rPr lang="cs-CZ" altLang="cs-CZ" sz="2200" dirty="0" err="1">
                <a:latin typeface="Arial" panose="020B0604020202020204" pitchFamily="34" charset="0"/>
              </a:rPr>
              <a:t>have</a:t>
            </a:r>
            <a:r>
              <a:rPr lang="cs-CZ" altLang="cs-CZ" sz="2200" dirty="0">
                <a:latin typeface="Arial" panose="020B0604020202020204" pitchFamily="34" charset="0"/>
              </a:rPr>
              <a:t> </a:t>
            </a:r>
            <a:r>
              <a:rPr lang="cs-CZ" altLang="cs-CZ" sz="2200" dirty="0" err="1">
                <a:latin typeface="Arial" panose="020B0604020202020204" pitchFamily="34" charset="0"/>
              </a:rPr>
              <a:t>it</a:t>
            </a:r>
            <a:r>
              <a:rPr lang="cs-CZ" altLang="cs-CZ" sz="2200" dirty="0">
                <a:latin typeface="Arial" panose="020B0604020202020204" pitchFamily="34" charset="0"/>
              </a:rPr>
              <a:t> as </a:t>
            </a:r>
            <a:r>
              <a:rPr lang="cs-CZ" altLang="cs-CZ" sz="2200" dirty="0" err="1">
                <a:latin typeface="Arial" panose="020B0604020202020204" pitchFamily="34" charset="0"/>
              </a:rPr>
              <a:t>separate</a:t>
            </a:r>
            <a:r>
              <a:rPr lang="cs-CZ" altLang="cs-CZ" sz="2200" dirty="0">
                <a:latin typeface="Arial" panose="020B0604020202020204" pitchFamily="34" charset="0"/>
              </a:rPr>
              <a:t> </a:t>
            </a:r>
            <a:r>
              <a:rPr lang="cs-CZ" altLang="cs-CZ" sz="2200" dirty="0" err="1">
                <a:latin typeface="Arial" panose="020B0604020202020204" pitchFamily="34" charset="0"/>
              </a:rPr>
              <a:t>lecture</a:t>
            </a:r>
            <a:r>
              <a:rPr lang="cs-CZ" altLang="cs-CZ" sz="2200" dirty="0">
                <a:latin typeface="Arial" panose="020B0604020202020204" pitchFamily="34" charset="0"/>
              </a:rPr>
              <a:t>, </a:t>
            </a:r>
            <a:r>
              <a:rPr lang="cs-CZ" altLang="cs-CZ" sz="2200" dirty="0" err="1">
                <a:latin typeface="Arial" panose="020B0604020202020204" pitchFamily="34" charset="0"/>
              </a:rPr>
              <a:t>next</a:t>
            </a:r>
            <a:r>
              <a:rPr lang="cs-CZ" altLang="cs-CZ" sz="2200" dirty="0">
                <a:latin typeface="Arial" panose="020B0604020202020204" pitchFamily="34" charset="0"/>
              </a:rPr>
              <a:t> </a:t>
            </a:r>
            <a:r>
              <a:rPr lang="cs-CZ" altLang="cs-CZ" sz="2200" dirty="0" err="1">
                <a:latin typeface="Arial" panose="020B0604020202020204" pitchFamily="34" charset="0"/>
              </a:rPr>
              <a:t>time</a:t>
            </a:r>
            <a:r>
              <a:rPr lang="cs-CZ" altLang="cs-CZ" sz="2200" dirty="0">
                <a:latin typeface="Arial" panose="020B0604020202020204" pitchFamily="34" charset="0"/>
              </a:rPr>
              <a:t>!)</a:t>
            </a:r>
          </a:p>
          <a:p>
            <a:pPr eaLnBrk="1" hangingPunct="1">
              <a:spcBef>
                <a:spcPct val="0"/>
              </a:spcBef>
              <a:buFont typeface="+mj-lt"/>
              <a:buAutoNum type="arabicPeriod"/>
              <a:defRPr/>
            </a:pPr>
            <a:endParaRPr lang="cs-CZ" altLang="cs-CZ" sz="2200" dirty="0">
              <a:latin typeface="Arial" panose="020B0604020202020204" pitchFamily="34" charset="0"/>
            </a:endParaRPr>
          </a:p>
          <a:p>
            <a:pPr eaLnBrk="1" hangingPunct="1">
              <a:spcBef>
                <a:spcPct val="0"/>
              </a:spcBef>
              <a:buFont typeface="+mj-lt"/>
              <a:buAutoNum type="arabicPeriod"/>
              <a:defRPr/>
            </a:pPr>
            <a:endParaRPr lang="en-US" altLang="cs-CZ" sz="2200" dirty="0">
              <a:latin typeface="Arial" panose="020B060402020202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INTERNATIONAL MARKETING ENVIRONMENT</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cs-CZ" sz="2400" b="1" dirty="0">
                <a:latin typeface="Arial" panose="020B0604020202020204" pitchFamily="34" charset="0"/>
              </a:rPr>
              <a:t>GOVERNMENT POLICY TOWARDS FOREIGN INVESTORS</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International capital flows are one of the largest manifestations of globalization.</a:t>
            </a:r>
            <a:endParaRPr lang="cs-CZ"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Form - foreign investments and credits - direct investment.</a:t>
            </a:r>
            <a:endParaRPr lang="cs-CZ"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Depending on </a:t>
            </a:r>
            <a:r>
              <a:rPr lang="cs-CZ" altLang="cs-CZ" sz="2200" dirty="0" err="1">
                <a:latin typeface="Arial" panose="020B0604020202020204" pitchFamily="34" charset="0"/>
              </a:rPr>
              <a:t>how</a:t>
            </a:r>
            <a:r>
              <a:rPr lang="cs-CZ" altLang="cs-CZ" sz="2200" dirty="0">
                <a:latin typeface="Arial" panose="020B0604020202020204" pitchFamily="34" charset="0"/>
              </a:rPr>
              <a:t> </a:t>
            </a:r>
            <a:r>
              <a:rPr lang="en-US" altLang="cs-CZ" sz="2200" dirty="0">
                <a:latin typeface="Arial" panose="020B0604020202020204" pitchFamily="34" charset="0"/>
              </a:rPr>
              <a:t>the country</a:t>
            </a:r>
            <a:r>
              <a:rPr lang="cs-CZ" altLang="cs-CZ" sz="2200" dirty="0">
                <a:latin typeface="Arial" panose="020B0604020202020204" pitchFamily="34" charset="0"/>
              </a:rPr>
              <a:t> </a:t>
            </a:r>
            <a:r>
              <a:rPr lang="cs-CZ" altLang="cs-CZ" sz="2200" dirty="0" err="1">
                <a:latin typeface="Arial" panose="020B0604020202020204" pitchFamily="34" charset="0"/>
              </a:rPr>
              <a:t>is</a:t>
            </a:r>
            <a:r>
              <a:rPr lang="cs-CZ" altLang="cs-CZ" sz="2200" dirty="0">
                <a:latin typeface="Arial" panose="020B0604020202020204" pitchFamily="34" charset="0"/>
              </a:rPr>
              <a:t> </a:t>
            </a:r>
            <a:r>
              <a:rPr lang="cs-CZ" altLang="cs-CZ" sz="2200" dirty="0" err="1">
                <a:latin typeface="Arial" panose="020B0604020202020204" pitchFamily="34" charset="0"/>
              </a:rPr>
              <a:t>developed</a:t>
            </a:r>
            <a:r>
              <a:rPr lang="en-US" altLang="cs-CZ" sz="2200" dirty="0">
                <a:latin typeface="Arial" panose="020B0604020202020204" pitchFamily="34" charset="0"/>
              </a:rPr>
              <a:t> - developed countries are trying to encourage inward investment - a stable economic environment and investment incentives.</a:t>
            </a:r>
            <a:endParaRPr lang="cs-CZ"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Investment incentives - the tax on corporate income tax</a:t>
            </a:r>
            <a:r>
              <a:rPr lang="cs-CZ" altLang="cs-CZ" sz="2200" dirty="0">
                <a:latin typeface="Arial" panose="020B0604020202020204" pitchFamily="34" charset="0"/>
              </a:rPr>
              <a:t>,</a:t>
            </a:r>
            <a:r>
              <a:rPr lang="en-US" altLang="cs-CZ" sz="2200" dirty="0">
                <a:latin typeface="Arial" panose="020B0604020202020204" pitchFamily="34" charset="0"/>
              </a:rPr>
              <a:t> subsidies for newly created jobs, retraining, zero import tariffs, investment-ready areas, etc.</a:t>
            </a:r>
          </a:p>
        </p:txBody>
      </p:sp>
    </p:spTree>
    <p:extLst>
      <p:ext uri="{BB962C8B-B14F-4D97-AF65-F5344CB8AC3E}">
        <p14:creationId xmlns:p14="http://schemas.microsoft.com/office/powerpoint/2010/main" val="21536252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INTERNATIONAL MARKETING ENVIRONMENT</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MACROECONOMIC INDICATORS</a:t>
            </a:r>
          </a:p>
        </p:txBody>
      </p:sp>
      <p:sp>
        <p:nvSpPr>
          <p:cNvPr id="3079" name="TextovéPole 10"/>
          <p:cNvSpPr txBox="1">
            <a:spLocks noChangeArrowheads="1"/>
          </p:cNvSpPr>
          <p:nvPr/>
        </p:nvSpPr>
        <p:spPr bwMode="auto">
          <a:xfrm>
            <a:off x="503238" y="1512044"/>
            <a:ext cx="8477250" cy="4832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b="1" dirty="0">
                <a:latin typeface="Arial" panose="020B0604020202020204" pitchFamily="34" charset="0"/>
              </a:rPr>
              <a:t>Basic</a:t>
            </a:r>
            <a:r>
              <a:rPr lang="en-US" altLang="cs-CZ" sz="2200" dirty="0">
                <a:latin typeface="Arial" panose="020B0604020202020204" pitchFamily="34" charset="0"/>
              </a:rPr>
              <a:t>: GDP per capita, inflation rate, unemployment rate, GDP growth, the development of investment etc.</a:t>
            </a:r>
            <a:endParaRPr lang="cs-CZ"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b="1" dirty="0">
                <a:latin typeface="Arial" panose="020B0604020202020204" pitchFamily="34" charset="0"/>
              </a:rPr>
              <a:t>Natural environment</a:t>
            </a:r>
            <a:r>
              <a:rPr lang="en-US" altLang="cs-CZ" sz="2200" dirty="0">
                <a:latin typeface="Arial" panose="020B0604020202020204" pitchFamily="34" charset="0"/>
              </a:rPr>
              <a:t>: </a:t>
            </a:r>
            <a:r>
              <a:rPr lang="cs-CZ" altLang="cs-CZ" sz="2200" dirty="0">
                <a:latin typeface="Arial" panose="020B0604020202020204" pitchFamily="34" charset="0"/>
              </a:rPr>
              <a:t>t</a:t>
            </a:r>
            <a:r>
              <a:rPr lang="en-US" altLang="cs-CZ" sz="2200" dirty="0">
                <a:latin typeface="Arial" panose="020B0604020202020204" pitchFamily="34" charset="0"/>
              </a:rPr>
              <a:t>he size of the country, climate, water resources, topographical conditions, altitude, climate zone in which the country is </a:t>
            </a:r>
            <a:r>
              <a:rPr lang="cs-CZ" altLang="cs-CZ" sz="2200" dirty="0" err="1">
                <a:latin typeface="Arial" panose="020B0604020202020204" pitchFamily="34" charset="0"/>
              </a:rPr>
              <a:t>etc</a:t>
            </a:r>
            <a:r>
              <a:rPr lang="en-US" altLang="cs-CZ" sz="2200" dirty="0">
                <a:latin typeface="Arial" panose="020B0604020202020204" pitchFamily="34" charset="0"/>
              </a:rPr>
              <a:t>.</a:t>
            </a:r>
            <a:endParaRPr lang="cs-CZ"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b="1" dirty="0">
                <a:latin typeface="Arial" panose="020B0604020202020204" pitchFamily="34" charset="0"/>
              </a:rPr>
              <a:t>Demographic Environment</a:t>
            </a:r>
            <a:r>
              <a:rPr lang="en-US" altLang="cs-CZ" sz="2200" dirty="0">
                <a:latin typeface="Arial" panose="020B0604020202020204" pitchFamily="34" charset="0"/>
              </a:rPr>
              <a:t>: </a:t>
            </a:r>
            <a:r>
              <a:rPr lang="cs-CZ" altLang="cs-CZ" sz="2200" dirty="0">
                <a:latin typeface="Arial" panose="020B0604020202020204" pitchFamily="34" charset="0"/>
              </a:rPr>
              <a:t>d</a:t>
            </a:r>
            <a:r>
              <a:rPr lang="en-US" altLang="cs-CZ" sz="2200" dirty="0" err="1">
                <a:latin typeface="Arial" panose="020B0604020202020204" pitchFamily="34" charset="0"/>
              </a:rPr>
              <a:t>ata</a:t>
            </a:r>
            <a:r>
              <a:rPr lang="en-US" altLang="cs-CZ" sz="2200" dirty="0">
                <a:latin typeface="Arial" panose="020B0604020202020204" pitchFamily="34" charset="0"/>
              </a:rPr>
              <a:t> on demographic international environment represent another very important area of marketing analyzes. It identifies the country's population</a:t>
            </a:r>
            <a:r>
              <a:rPr lang="cs-CZ" altLang="cs-CZ" sz="2200" dirty="0">
                <a:latin typeface="Arial" panose="020B0604020202020204" pitchFamily="34" charset="0"/>
              </a:rPr>
              <a:t> in </a:t>
            </a:r>
            <a:r>
              <a:rPr lang="cs-CZ" altLang="cs-CZ" sz="2200" dirty="0" err="1">
                <a:latin typeface="Arial" panose="020B0604020202020204" pitchFamily="34" charset="0"/>
              </a:rPr>
              <a:t>numbers</a:t>
            </a:r>
            <a:r>
              <a:rPr lang="en-US" altLang="cs-CZ" sz="2200" dirty="0">
                <a:latin typeface="Arial" panose="020B0604020202020204" pitchFamily="34" charset="0"/>
              </a:rPr>
              <a:t>, including men, women, trends in the population development in the country, population density, the number of economically active population, the level and structure of education, health data </a:t>
            </a:r>
            <a:r>
              <a:rPr lang="cs-CZ" altLang="cs-CZ" sz="2200" dirty="0" err="1">
                <a:latin typeface="Arial" panose="020B0604020202020204" pitchFamily="34" charset="0"/>
              </a:rPr>
              <a:t>etc</a:t>
            </a:r>
            <a:r>
              <a:rPr lang="en-US" altLang="cs-CZ" sz="2200" dirty="0">
                <a:latin typeface="Arial" panose="020B0604020202020204" pitchFamily="34" charset="0"/>
              </a:rPr>
              <a:t>.</a:t>
            </a:r>
          </a:p>
        </p:txBody>
      </p:sp>
    </p:spTree>
    <p:extLst>
      <p:ext uri="{BB962C8B-B14F-4D97-AF65-F5344CB8AC3E}">
        <p14:creationId xmlns:p14="http://schemas.microsoft.com/office/powerpoint/2010/main" val="4260410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INTERNATIONAL MARKETING ENVIRONMENT</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IMPORTANT ECONOMIC CHARACTERISTICS FOR STARTUPS</a:t>
            </a:r>
          </a:p>
        </p:txBody>
      </p:sp>
      <p:pic>
        <p:nvPicPr>
          <p:cNvPr id="5" name="Picture 2" descr="C:\Users\Admin\AppData\Local\Microsoft\Windows\Temporary Internet Files\Content.IE5\9N6UD5I0\MCj04344110000[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71813" y="3214688"/>
            <a:ext cx="2781300" cy="312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955044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INTERNATIONAL MARKETING ENVIRONMENT</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3. TECHNOLOGICAL ENVIRONMENT</a:t>
            </a:r>
          </a:p>
        </p:txBody>
      </p:sp>
      <p:sp>
        <p:nvSpPr>
          <p:cNvPr id="3079" name="TextovéPole 10"/>
          <p:cNvSpPr txBox="1">
            <a:spLocks noChangeArrowheads="1"/>
          </p:cNvSpPr>
          <p:nvPr/>
        </p:nvSpPr>
        <p:spPr bwMode="auto">
          <a:xfrm>
            <a:off x="503238" y="1512044"/>
            <a:ext cx="8477250" cy="5170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Technological environment contributed to globalization.</a:t>
            </a:r>
          </a:p>
          <a:p>
            <a:pPr marL="285750" indent="-285750" eaLnBrk="1" hangingPunct="1">
              <a:spcBef>
                <a:spcPct val="0"/>
              </a:spcBef>
              <a:defRPr/>
            </a:pPr>
            <a:r>
              <a:rPr lang="en-US" altLang="cs-CZ" sz="2200" dirty="0">
                <a:latin typeface="Arial" panose="020B0604020202020204" pitchFamily="34" charset="0"/>
              </a:rPr>
              <a:t>It provides information on the technical development of the country.</a:t>
            </a:r>
          </a:p>
          <a:p>
            <a:pPr marL="285750" indent="-285750" eaLnBrk="1" hangingPunct="1">
              <a:spcBef>
                <a:spcPct val="0"/>
              </a:spcBef>
              <a:defRPr/>
            </a:pPr>
            <a:r>
              <a:rPr lang="en-US" altLang="cs-CZ" sz="2200" dirty="0">
                <a:latin typeface="Arial" panose="020B0604020202020204" pitchFamily="34" charset="0"/>
              </a:rPr>
              <a:t>Expenditure on research (% of GDP), the level of spending on research and development in various sectors, the number of international patents, the number of researchers, computerization</a:t>
            </a:r>
            <a:r>
              <a:rPr lang="cs-CZ" altLang="cs-CZ" sz="2200" dirty="0">
                <a:latin typeface="Arial" panose="020B0604020202020204" pitchFamily="34" charset="0"/>
              </a:rPr>
              <a:t>,</a:t>
            </a:r>
            <a:r>
              <a:rPr lang="en-US" altLang="cs-CZ" sz="2200" dirty="0">
                <a:latin typeface="Arial" panose="020B0604020202020204" pitchFamily="34" charset="0"/>
              </a:rPr>
              <a:t> penetration of smartphones, the number of Internet users and </a:t>
            </a:r>
            <a:r>
              <a:rPr lang="cs-CZ" altLang="cs-CZ" sz="2200" dirty="0" err="1">
                <a:latin typeface="Arial" panose="020B0604020202020204" pitchFamily="34" charset="0"/>
              </a:rPr>
              <a:t>its</a:t>
            </a:r>
            <a:r>
              <a:rPr lang="cs-CZ" altLang="cs-CZ" sz="2200" dirty="0">
                <a:latin typeface="Arial" panose="020B0604020202020204" pitchFamily="34" charset="0"/>
              </a:rPr>
              <a:t> </a:t>
            </a:r>
            <a:r>
              <a:rPr lang="en-US" altLang="cs-CZ" sz="2200" dirty="0">
                <a:latin typeface="Arial" panose="020B0604020202020204" pitchFamily="34" charset="0"/>
              </a:rPr>
              <a:t>speed etc.</a:t>
            </a:r>
          </a:p>
          <a:p>
            <a:pPr marL="285750" indent="-285750" eaLnBrk="1" hangingPunct="1">
              <a:spcBef>
                <a:spcPct val="0"/>
              </a:spcBef>
              <a:defRPr/>
            </a:pPr>
            <a:r>
              <a:rPr lang="en-US" altLang="cs-CZ" sz="2200" dirty="0">
                <a:latin typeface="Arial" panose="020B0604020202020204" pitchFamily="34" charset="0"/>
              </a:rPr>
              <a:t>Development of communication technologies - enables new forms of business - C2C, C2B.</a:t>
            </a:r>
          </a:p>
          <a:p>
            <a:pPr marL="285750" indent="-285750" eaLnBrk="1" hangingPunct="1">
              <a:spcBef>
                <a:spcPct val="0"/>
              </a:spcBef>
              <a:defRPr/>
            </a:pPr>
            <a:r>
              <a:rPr lang="en-US" altLang="cs-CZ" sz="2200" dirty="0">
                <a:latin typeface="Arial" panose="020B0604020202020204" pitchFamily="34" charset="0"/>
              </a:rPr>
              <a:t>The technical infrastructure of the country: determines the level and coverage of the country's telecommunications services and networks, the quality and structure of the transport network density and structure of the business and the level of financial services.</a:t>
            </a:r>
          </a:p>
        </p:txBody>
      </p:sp>
    </p:spTree>
    <p:extLst>
      <p:ext uri="{BB962C8B-B14F-4D97-AF65-F5344CB8AC3E}">
        <p14:creationId xmlns:p14="http://schemas.microsoft.com/office/powerpoint/2010/main" val="5949236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INTERNATIONAL MARKETING ENVIRONMENT</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IMPORTANT TECHNOLOGICAL CHARACTERISTICS FOR STARTUPS</a:t>
            </a:r>
          </a:p>
        </p:txBody>
      </p:sp>
      <p:pic>
        <p:nvPicPr>
          <p:cNvPr id="6" name="Picture 2" descr="C:\Users\Admin\AppData\Local\Microsoft\Windows\Temporary Internet Files\Content.IE5\SEY1VM16\MCj04344030000[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57563" y="3143250"/>
            <a:ext cx="2192337" cy="3071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112771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INTERNATIONAL MARKETING ENVIRONMENT</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4. POLITICAL AND LEGAL ENVIRONMENT</a:t>
            </a:r>
          </a:p>
        </p:txBody>
      </p:sp>
      <p:sp>
        <p:nvSpPr>
          <p:cNvPr id="3079" name="TextovéPole 10"/>
          <p:cNvSpPr txBox="1">
            <a:spLocks noChangeArrowheads="1"/>
          </p:cNvSpPr>
          <p:nvPr/>
        </p:nvSpPr>
        <p:spPr bwMode="auto">
          <a:xfrm>
            <a:off x="503238" y="1512044"/>
            <a:ext cx="8477250" cy="4401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000" dirty="0">
                <a:latin typeface="Arial" panose="020B0604020202020204" pitchFamily="34" charset="0"/>
              </a:rPr>
              <a:t>Legal or also called legislative environment significantly affects the overall business activity and possibilities on the foreign market. Legal conditions are closely related to the political environment, which develops legislation and standards for businesses. </a:t>
            </a:r>
            <a:endParaRPr lang="cs-CZ" altLang="cs-CZ" sz="2000" dirty="0">
              <a:latin typeface="Arial" panose="020B0604020202020204" pitchFamily="34" charset="0"/>
            </a:endParaRPr>
          </a:p>
          <a:p>
            <a:pPr marL="285750" indent="-285750" eaLnBrk="1" hangingPunct="1">
              <a:spcBef>
                <a:spcPct val="0"/>
              </a:spcBef>
              <a:defRPr/>
            </a:pPr>
            <a:endParaRPr lang="cs-CZ" altLang="cs-CZ" sz="2000" dirty="0">
              <a:latin typeface="Arial" panose="020B0604020202020204" pitchFamily="34" charset="0"/>
            </a:endParaRPr>
          </a:p>
          <a:p>
            <a:pPr marL="285750" indent="-285750" eaLnBrk="1" hangingPunct="1">
              <a:spcBef>
                <a:spcPct val="0"/>
              </a:spcBef>
              <a:defRPr/>
            </a:pPr>
            <a:r>
              <a:rPr lang="en-US" altLang="cs-CZ" sz="2000" dirty="0">
                <a:latin typeface="Arial" panose="020B0604020202020204" pitchFamily="34" charset="0"/>
              </a:rPr>
              <a:t>In this context it is important to have a clear game rules for companies that support the desired business activity and economic development.</a:t>
            </a:r>
            <a:endParaRPr lang="cs-CZ" altLang="cs-CZ" sz="2000" dirty="0">
              <a:latin typeface="Arial" panose="020B0604020202020204" pitchFamily="34" charset="0"/>
            </a:endParaRPr>
          </a:p>
          <a:p>
            <a:pPr marL="285750" indent="-285750" eaLnBrk="1" hangingPunct="1">
              <a:spcBef>
                <a:spcPct val="0"/>
              </a:spcBef>
              <a:defRPr/>
            </a:pPr>
            <a:r>
              <a:rPr lang="en-US" altLang="cs-CZ" sz="2000" dirty="0">
                <a:latin typeface="Arial" panose="020B0604020202020204" pitchFamily="34" charset="0"/>
              </a:rPr>
              <a:t> </a:t>
            </a:r>
            <a:endParaRPr lang="cs-CZ" altLang="cs-CZ" sz="2000" dirty="0">
              <a:latin typeface="Arial" panose="020B0604020202020204" pitchFamily="34" charset="0"/>
            </a:endParaRPr>
          </a:p>
          <a:p>
            <a:pPr marL="285750" indent="-285750" eaLnBrk="1" hangingPunct="1">
              <a:spcBef>
                <a:spcPct val="0"/>
              </a:spcBef>
              <a:defRPr/>
            </a:pPr>
            <a:r>
              <a:rPr lang="en-US" altLang="cs-CZ" sz="2000" dirty="0">
                <a:latin typeface="Arial" panose="020B0604020202020204" pitchFamily="34" charset="0"/>
              </a:rPr>
              <a:t>An issue and a risk area in international marketing are different legal systems and standards in different countries. </a:t>
            </a:r>
            <a:endParaRPr lang="cs-CZ" altLang="cs-CZ" sz="2000" dirty="0">
              <a:latin typeface="Arial" panose="020B0604020202020204" pitchFamily="34" charset="0"/>
            </a:endParaRPr>
          </a:p>
          <a:p>
            <a:pPr marL="285750" indent="-285750" eaLnBrk="1" hangingPunct="1">
              <a:spcBef>
                <a:spcPct val="0"/>
              </a:spcBef>
              <a:defRPr/>
            </a:pPr>
            <a:endParaRPr lang="cs-CZ" altLang="cs-CZ" sz="2000" dirty="0">
              <a:latin typeface="Arial" panose="020B0604020202020204" pitchFamily="34" charset="0"/>
            </a:endParaRPr>
          </a:p>
          <a:p>
            <a:pPr marL="285750" indent="-285750" eaLnBrk="1" hangingPunct="1">
              <a:spcBef>
                <a:spcPct val="0"/>
              </a:spcBef>
              <a:defRPr/>
            </a:pPr>
            <a:r>
              <a:rPr lang="en-US" altLang="cs-CZ" sz="2000" dirty="0">
                <a:latin typeface="Arial" panose="020B0604020202020204" pitchFamily="34" charset="0"/>
              </a:rPr>
              <a:t>Although a number of compatible rules in business law exists in the international environment, the ignorance of small differences and nuances in legal standards causes significant risks and failures</a:t>
            </a:r>
          </a:p>
        </p:txBody>
      </p:sp>
    </p:spTree>
    <p:extLst>
      <p:ext uri="{BB962C8B-B14F-4D97-AF65-F5344CB8AC3E}">
        <p14:creationId xmlns:p14="http://schemas.microsoft.com/office/powerpoint/2010/main" val="11267339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INTERNATIONAL MARKETING ENVIRONMENT</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POLITICAL AND LEGAL ENVIRONMENT</a:t>
            </a:r>
            <a:endParaRPr lang="en-US"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3816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Fundamental factor - needed stability.</a:t>
            </a:r>
            <a:endParaRPr lang="cs-CZ"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We </a:t>
            </a:r>
            <a:r>
              <a:rPr lang="cs-CZ" altLang="cs-CZ" sz="2200" dirty="0" err="1">
                <a:latin typeface="Arial" panose="020B0604020202020204" pitchFamily="34" charset="0"/>
              </a:rPr>
              <a:t>analyze</a:t>
            </a:r>
            <a:r>
              <a:rPr lang="en-US" altLang="cs-CZ" sz="2200" dirty="0">
                <a:latin typeface="Arial" panose="020B0604020202020204" pitchFamily="34" charset="0"/>
              </a:rPr>
              <a:t>: the political system, political stability, the membership of the country in regional integration groupings, political ties to other countries, the relationship with foreign firms, corrupt environment, the importance of interest groups (business and professional associations, consumer protection associations), lobbying, status of trade unions, regulation of foreign business entities (the possibility of checking ownership, buying property and land, repatriation of profits abroad, dispute resolution, employment conditions</a:t>
            </a:r>
            <a:r>
              <a:rPr lang="cs-CZ" altLang="cs-CZ" sz="2200" dirty="0">
                <a:latin typeface="Arial" panose="020B0604020202020204" pitchFamily="34" charset="0"/>
              </a:rPr>
              <a:t>.</a:t>
            </a:r>
            <a:endParaRPr lang="en-US" altLang="cs-CZ" sz="2000" dirty="0">
              <a:latin typeface="Arial" panose="020B0604020202020204" pitchFamily="34" charset="0"/>
            </a:endParaRPr>
          </a:p>
        </p:txBody>
      </p:sp>
    </p:spTree>
    <p:extLst>
      <p:ext uri="{BB962C8B-B14F-4D97-AF65-F5344CB8AC3E}">
        <p14:creationId xmlns:p14="http://schemas.microsoft.com/office/powerpoint/2010/main" val="18392118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INTERNATIONAL MARKETING ENVIRONMENT</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LEGAL ENVIRONMENT 1</a:t>
            </a:r>
          </a:p>
        </p:txBody>
      </p:sp>
      <p:sp>
        <p:nvSpPr>
          <p:cNvPr id="3079" name="TextovéPole 10"/>
          <p:cNvSpPr txBox="1">
            <a:spLocks noChangeArrowheads="1"/>
          </p:cNvSpPr>
          <p:nvPr/>
        </p:nvSpPr>
        <p:spPr bwMode="auto">
          <a:xfrm>
            <a:off x="503238" y="1512044"/>
            <a:ext cx="8477250" cy="449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Legislation and </a:t>
            </a:r>
            <a:r>
              <a:rPr lang="cs-CZ" altLang="cs-CZ" sz="2200" dirty="0">
                <a:latin typeface="Arial" panose="020B0604020202020204" pitchFamily="34" charset="0"/>
              </a:rPr>
              <a:t>s</a:t>
            </a:r>
            <a:r>
              <a:rPr lang="en-US" altLang="cs-CZ" sz="2200" dirty="0" err="1">
                <a:latin typeface="Arial" panose="020B0604020202020204" pitchFamily="34" charset="0"/>
              </a:rPr>
              <a:t>tandards</a:t>
            </a:r>
            <a:r>
              <a:rPr lang="en-US" altLang="cs-CZ" sz="2200" dirty="0">
                <a:latin typeface="Arial" panose="020B0604020202020204" pitchFamily="34" charset="0"/>
              </a:rPr>
              <a:t> for business, therefore the legal environment is closely linked to the political environment.</a:t>
            </a:r>
          </a:p>
          <a:p>
            <a:pPr marL="285750" indent="-285750" eaLnBrk="1" hangingPunct="1">
              <a:spcBef>
                <a:spcPct val="0"/>
              </a:spcBef>
              <a:defRPr/>
            </a:pPr>
            <a:r>
              <a:rPr lang="en-US" altLang="cs-CZ" sz="2200" dirty="0">
                <a:latin typeface="Arial" panose="020B0604020202020204" pitchFamily="34" charset="0"/>
              </a:rPr>
              <a:t>On the one hand</a:t>
            </a:r>
            <a:r>
              <a:rPr lang="cs-CZ" altLang="cs-CZ" sz="2200" dirty="0">
                <a:latin typeface="Arial" panose="020B0604020202020204" pitchFamily="34" charset="0"/>
              </a:rPr>
              <a:t>,</a:t>
            </a:r>
            <a:r>
              <a:rPr lang="en-US" altLang="cs-CZ" sz="2200" dirty="0">
                <a:latin typeface="Arial" panose="020B0604020202020204" pitchFamily="34" charset="0"/>
              </a:rPr>
              <a:t> there is a number of compatible rules </a:t>
            </a:r>
            <a:r>
              <a:rPr lang="cs-CZ" altLang="cs-CZ" sz="2200" dirty="0">
                <a:latin typeface="Arial" panose="020B0604020202020204" pitchFamily="34" charset="0"/>
              </a:rPr>
              <a:t>in</a:t>
            </a:r>
            <a:r>
              <a:rPr lang="en-US" altLang="cs-CZ" sz="2200" dirty="0">
                <a:latin typeface="Arial" panose="020B0604020202020204" pitchFamily="34" charset="0"/>
              </a:rPr>
              <a:t> the international environment that facilitate commerce.</a:t>
            </a:r>
            <a:r>
              <a:rPr lang="cs-CZ" altLang="cs-CZ" sz="2200" dirty="0">
                <a:latin typeface="Arial" panose="020B0604020202020204" pitchFamily="34" charset="0"/>
              </a:rPr>
              <a:t> </a:t>
            </a: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On the other hand, there are differing legal standards</a:t>
            </a:r>
            <a:r>
              <a:rPr lang="cs-CZ" altLang="cs-CZ" sz="2200" dirty="0">
                <a:latin typeface="Arial" panose="020B0604020202020204" pitchFamily="34" charset="0"/>
              </a:rPr>
              <a:t> </a:t>
            </a:r>
            <a:r>
              <a:rPr lang="en-US" altLang="cs-CZ" sz="2200" dirty="0">
                <a:latin typeface="Arial" panose="020B0604020202020204" pitchFamily="34" charset="0"/>
              </a:rPr>
              <a:t>in various states causing considerable risks and failures.</a:t>
            </a:r>
          </a:p>
          <a:p>
            <a:pPr marL="285750" indent="-285750" eaLnBrk="1" hangingPunct="1">
              <a:spcBef>
                <a:spcPct val="0"/>
              </a:spcBef>
              <a:defRPr/>
            </a:pPr>
            <a:r>
              <a:rPr lang="cs-CZ" altLang="cs-CZ" sz="2200" dirty="0">
                <a:latin typeface="Arial" panose="020B0604020202020204" pitchFamily="34" charset="0"/>
              </a:rPr>
              <a:t>I</a:t>
            </a:r>
            <a:r>
              <a:rPr lang="en-US" altLang="cs-CZ" sz="2200" dirty="0" err="1">
                <a:latin typeface="Arial" panose="020B0604020202020204" pitchFamily="34" charset="0"/>
              </a:rPr>
              <a:t>nternational</a:t>
            </a:r>
            <a:r>
              <a:rPr lang="en-US" altLang="cs-CZ" sz="2200" dirty="0">
                <a:latin typeface="Arial" panose="020B0604020202020204" pitchFamily="34" charset="0"/>
              </a:rPr>
              <a:t> law</a:t>
            </a:r>
            <a:r>
              <a:rPr lang="cs-CZ" altLang="cs-CZ" sz="2200" dirty="0">
                <a:latin typeface="Arial" panose="020B0604020202020204" pitchFamily="34" charset="0"/>
              </a:rPr>
              <a:t> vs.</a:t>
            </a:r>
            <a:r>
              <a:rPr lang="en-US" altLang="cs-CZ" sz="2200" dirty="0">
                <a:latin typeface="Arial" panose="020B0604020202020204" pitchFamily="34" charset="0"/>
              </a:rPr>
              <a:t> national law</a:t>
            </a:r>
            <a:r>
              <a:rPr lang="cs-CZ" altLang="cs-CZ" sz="2200" dirty="0">
                <a:latin typeface="Arial" panose="020B0604020202020204" pitchFamily="34" charset="0"/>
              </a:rPr>
              <a:t> vs. </a:t>
            </a:r>
            <a:r>
              <a:rPr lang="cs-CZ" altLang="cs-CZ" sz="2200" dirty="0" err="1">
                <a:latin typeface="Arial" panose="020B0604020202020204" pitchFamily="34" charset="0"/>
              </a:rPr>
              <a:t>acquis</a:t>
            </a:r>
            <a:r>
              <a:rPr lang="cs-CZ" altLang="cs-CZ" sz="2200" dirty="0">
                <a:latin typeface="Arial" panose="020B0604020202020204" pitchFamily="34" charset="0"/>
              </a:rPr>
              <a:t> </a:t>
            </a:r>
            <a:r>
              <a:rPr lang="cs-CZ" altLang="cs-CZ" sz="2200" dirty="0" err="1">
                <a:latin typeface="Arial" panose="020B0604020202020204" pitchFamily="34" charset="0"/>
              </a:rPr>
              <a:t>communitaire</a:t>
            </a:r>
            <a:r>
              <a:rPr lang="cs-CZ" altLang="cs-CZ" sz="2200" dirty="0">
                <a:latin typeface="Arial" panose="020B0604020202020204" pitchFamily="34" charset="0"/>
              </a:rPr>
              <a:t>.</a:t>
            </a: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In international trade, we must distinguish between general economic laws of the country governing all economic entities within the state (pricing, business forms, loan terms, etc.) and the foreign economic policy measures and trade policy. </a:t>
            </a:r>
          </a:p>
          <a:p>
            <a:pPr marL="285750" indent="-285750" eaLnBrk="1" hangingPunct="1">
              <a:spcBef>
                <a:spcPct val="0"/>
              </a:spcBef>
              <a:defRPr/>
            </a:pPr>
            <a:r>
              <a:rPr lang="en-US" altLang="cs-CZ" sz="2200" dirty="0" err="1">
                <a:latin typeface="Arial" panose="020B0604020202020204" pitchFamily="34" charset="0"/>
              </a:rPr>
              <a:t>Th</a:t>
            </a:r>
            <a:r>
              <a:rPr lang="cs-CZ" altLang="cs-CZ" sz="2200" dirty="0">
                <a:latin typeface="Arial" panose="020B0604020202020204" pitchFamily="34" charset="0"/>
              </a:rPr>
              <a:t>e</a:t>
            </a:r>
            <a:r>
              <a:rPr lang="en-US" altLang="cs-CZ" sz="2200" dirty="0">
                <a:latin typeface="Arial" panose="020B0604020202020204" pitchFamily="34" charset="0"/>
              </a:rPr>
              <a:t> legal standards, procedural norms, </a:t>
            </a:r>
            <a:r>
              <a:rPr lang="cs-CZ" altLang="cs-CZ" sz="2200" dirty="0" err="1">
                <a:latin typeface="Arial" panose="020B0604020202020204" pitchFamily="34" charset="0"/>
              </a:rPr>
              <a:t>norms</a:t>
            </a:r>
            <a:r>
              <a:rPr lang="cs-CZ" altLang="cs-CZ" sz="2200" dirty="0">
                <a:latin typeface="Arial" panose="020B0604020202020204" pitchFamily="34" charset="0"/>
              </a:rPr>
              <a:t> </a:t>
            </a:r>
            <a:r>
              <a:rPr lang="en-US" altLang="cs-CZ" sz="2200" dirty="0">
                <a:latin typeface="Arial" panose="020B0604020202020204" pitchFamily="34" charset="0"/>
              </a:rPr>
              <a:t>regulating property relations between participants in international trade.</a:t>
            </a:r>
          </a:p>
        </p:txBody>
      </p:sp>
    </p:spTree>
    <p:extLst>
      <p:ext uri="{BB962C8B-B14F-4D97-AF65-F5344CB8AC3E}">
        <p14:creationId xmlns:p14="http://schemas.microsoft.com/office/powerpoint/2010/main" val="5376102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INTERNATIONAL MARKETING ENVIRONMENT</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LEGAL ENVIRONMENT 2</a:t>
            </a:r>
          </a:p>
        </p:txBody>
      </p:sp>
      <p:sp>
        <p:nvSpPr>
          <p:cNvPr id="3079" name="TextovéPole 10"/>
          <p:cNvSpPr txBox="1">
            <a:spLocks noChangeArrowheads="1"/>
          </p:cNvSpPr>
          <p:nvPr/>
        </p:nvSpPr>
        <p:spPr bwMode="auto">
          <a:xfrm>
            <a:off x="503238" y="1512044"/>
            <a:ext cx="8477250" cy="3816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cs-CZ" altLang="cs-CZ" sz="2200" dirty="0" err="1">
                <a:latin typeface="Arial" panose="020B0604020202020204" pitchFamily="34" charset="0"/>
              </a:rPr>
              <a:t>We</a:t>
            </a:r>
            <a:r>
              <a:rPr lang="cs-CZ" altLang="cs-CZ" sz="2200" dirty="0">
                <a:latin typeface="Arial" panose="020B0604020202020204" pitchFamily="34" charset="0"/>
              </a:rPr>
              <a:t> </a:t>
            </a:r>
            <a:r>
              <a:rPr lang="cs-CZ" altLang="cs-CZ" sz="2200" dirty="0" err="1">
                <a:latin typeface="Arial" panose="020B0604020202020204" pitchFamily="34" charset="0"/>
              </a:rPr>
              <a:t>have</a:t>
            </a:r>
            <a:r>
              <a:rPr lang="cs-CZ" altLang="cs-CZ" sz="2200" dirty="0">
                <a:latin typeface="Arial" panose="020B0604020202020204" pitchFamily="34" charset="0"/>
              </a:rPr>
              <a:t> to </a:t>
            </a:r>
            <a:r>
              <a:rPr lang="cs-CZ" altLang="cs-CZ" sz="2200" dirty="0" err="1">
                <a:latin typeface="Arial" panose="020B0604020202020204" pitchFamily="34" charset="0"/>
              </a:rPr>
              <a:t>understand</a:t>
            </a:r>
            <a:r>
              <a:rPr lang="cs-CZ" altLang="cs-CZ" sz="2200" dirty="0">
                <a:latin typeface="Arial" panose="020B0604020202020204" pitchFamily="34" charset="0"/>
              </a:rPr>
              <a:t> </a:t>
            </a:r>
            <a:r>
              <a:rPr lang="cs-CZ" altLang="cs-CZ" sz="2200" dirty="0" err="1">
                <a:latin typeface="Arial" panose="020B0604020202020204" pitchFamily="34" charset="0"/>
              </a:rPr>
              <a:t>if</a:t>
            </a:r>
            <a:r>
              <a:rPr lang="cs-CZ" altLang="cs-CZ" sz="2200" dirty="0">
                <a:latin typeface="Arial" panose="020B0604020202020204" pitchFamily="34" charset="0"/>
              </a:rPr>
              <a:t> </a:t>
            </a:r>
            <a:r>
              <a:rPr lang="cs-CZ" altLang="cs-CZ" sz="2200" dirty="0" err="1">
                <a:latin typeface="Arial" panose="020B0604020202020204" pitchFamily="34" charset="0"/>
              </a:rPr>
              <a:t>it</a:t>
            </a:r>
            <a:r>
              <a:rPr lang="cs-CZ" altLang="cs-CZ" sz="2200" dirty="0">
                <a:latin typeface="Arial" panose="020B0604020202020204" pitchFamily="34" charset="0"/>
              </a:rPr>
              <a:t> </a:t>
            </a:r>
            <a:r>
              <a:rPr lang="cs-CZ" altLang="cs-CZ" sz="2200" dirty="0" err="1">
                <a:latin typeface="Arial" panose="020B0604020202020204" pitchFamily="34" charset="0"/>
              </a:rPr>
              <a:t>is</a:t>
            </a:r>
            <a:r>
              <a:rPr lang="cs-CZ" altLang="cs-CZ" sz="2200" dirty="0">
                <a:latin typeface="Arial" panose="020B0604020202020204" pitchFamily="34" charset="0"/>
              </a:rPr>
              <a:t> </a:t>
            </a:r>
            <a:r>
              <a:rPr lang="cs-CZ" altLang="cs-CZ" sz="2200" dirty="0" err="1">
                <a:latin typeface="Arial" panose="020B0604020202020204" pitchFamily="34" charset="0"/>
              </a:rPr>
              <a:t>cognitive</a:t>
            </a:r>
            <a:r>
              <a:rPr lang="cs-CZ" altLang="cs-CZ" sz="2200" dirty="0">
                <a:latin typeface="Arial" panose="020B0604020202020204" pitchFamily="34" charset="0"/>
              </a:rPr>
              <a:t> </a:t>
            </a:r>
            <a:r>
              <a:rPr lang="cs-CZ" altLang="cs-CZ" sz="2200" dirty="0" err="1">
                <a:latin typeface="Arial" panose="020B0604020202020204" pitchFamily="34" charset="0"/>
              </a:rPr>
              <a:t>law</a:t>
            </a:r>
            <a:r>
              <a:rPr lang="cs-CZ" altLang="cs-CZ" sz="2200" dirty="0">
                <a:latin typeface="Arial" panose="020B0604020202020204" pitchFamily="34" charset="0"/>
              </a:rPr>
              <a:t> </a:t>
            </a:r>
            <a:r>
              <a:rPr lang="cs-CZ" altLang="cs-CZ" sz="2200" dirty="0" err="1">
                <a:latin typeface="Arial" panose="020B0604020202020204" pitchFamily="34" charset="0"/>
              </a:rPr>
              <a:t>or</a:t>
            </a:r>
            <a:r>
              <a:rPr lang="cs-CZ" altLang="cs-CZ" sz="2200" dirty="0">
                <a:latin typeface="Arial" panose="020B0604020202020204" pitchFamily="34" charset="0"/>
              </a:rPr>
              <a:t> </a:t>
            </a:r>
            <a:r>
              <a:rPr lang="cs-CZ" altLang="cs-CZ" sz="2200" dirty="0" err="1">
                <a:latin typeface="Arial" panose="020B0604020202020204" pitchFamily="34" charset="0"/>
              </a:rPr>
              <a:t>based</a:t>
            </a:r>
            <a:r>
              <a:rPr lang="cs-CZ" altLang="cs-CZ" sz="2200" dirty="0">
                <a:latin typeface="Arial" panose="020B0604020202020204" pitchFamily="34" charset="0"/>
              </a:rPr>
              <a:t> on </a:t>
            </a:r>
            <a:r>
              <a:rPr lang="cs-CZ" altLang="cs-CZ" sz="2200" dirty="0" err="1">
                <a:latin typeface="Arial" panose="020B0604020202020204" pitchFamily="34" charset="0"/>
              </a:rPr>
              <a:t>precedents</a:t>
            </a:r>
            <a:r>
              <a:rPr lang="cs-CZ" altLang="cs-CZ" sz="2200" dirty="0">
                <a:latin typeface="Arial" panose="020B0604020202020204" pitchFamily="34" charset="0"/>
              </a:rPr>
              <a:t> </a:t>
            </a:r>
            <a:r>
              <a:rPr lang="cs-CZ" altLang="cs-CZ" sz="2200" dirty="0" err="1">
                <a:latin typeface="Arial" panose="020B0604020202020204" pitchFamily="34" charset="0"/>
              </a:rPr>
              <a:t>or</a:t>
            </a:r>
            <a:r>
              <a:rPr lang="cs-CZ" altLang="cs-CZ" sz="2200" dirty="0">
                <a:latin typeface="Arial" panose="020B0604020202020204" pitchFamily="34" charset="0"/>
              </a:rPr>
              <a:t> </a:t>
            </a:r>
            <a:r>
              <a:rPr lang="cs-CZ" altLang="cs-CZ" sz="2200" dirty="0" err="1">
                <a:latin typeface="Arial" panose="020B0604020202020204" pitchFamily="34" charset="0"/>
              </a:rPr>
              <a:t>even</a:t>
            </a:r>
            <a:r>
              <a:rPr lang="cs-CZ" altLang="cs-CZ" sz="2200" dirty="0">
                <a:latin typeface="Arial" panose="020B0604020202020204" pitchFamily="34" charset="0"/>
              </a:rPr>
              <a:t> </a:t>
            </a:r>
            <a:r>
              <a:rPr lang="cs-CZ" altLang="cs-CZ" sz="2200" dirty="0" err="1">
                <a:latin typeface="Arial" panose="020B0604020202020204" pitchFamily="34" charset="0"/>
              </a:rPr>
              <a:t>heavily</a:t>
            </a:r>
            <a:r>
              <a:rPr lang="cs-CZ" altLang="cs-CZ" sz="2200" dirty="0">
                <a:latin typeface="Arial" panose="020B0604020202020204" pitchFamily="34" charset="0"/>
              </a:rPr>
              <a:t> </a:t>
            </a:r>
            <a:r>
              <a:rPr lang="cs-CZ" altLang="cs-CZ" sz="2200" dirty="0" err="1">
                <a:latin typeface="Arial" panose="020B0604020202020204" pitchFamily="34" charset="0"/>
              </a:rPr>
              <a:t>influenced</a:t>
            </a:r>
            <a:r>
              <a:rPr lang="cs-CZ" altLang="cs-CZ" sz="2200" dirty="0">
                <a:latin typeface="Arial" panose="020B0604020202020204" pitchFamily="34" charset="0"/>
              </a:rPr>
              <a:t> by religion. </a:t>
            </a:r>
          </a:p>
          <a:p>
            <a:pPr marL="285750" indent="-285750" eaLnBrk="1" hangingPunct="1">
              <a:spcBef>
                <a:spcPct val="0"/>
              </a:spcBef>
              <a:defRPr/>
            </a:pPr>
            <a:endParaRPr lang="cs-CZ" altLang="cs-CZ" sz="2200" dirty="0">
              <a:latin typeface="Arial" panose="020B0604020202020204" pitchFamily="34" charset="0"/>
            </a:endParaRPr>
          </a:p>
          <a:p>
            <a:pPr marL="285750" indent="-285750" eaLnBrk="1" hangingPunct="1">
              <a:spcBef>
                <a:spcPct val="0"/>
              </a:spcBef>
              <a:defRPr/>
            </a:pPr>
            <a:r>
              <a:rPr lang="cs-CZ" altLang="cs-CZ" sz="2200" dirty="0">
                <a:latin typeface="Arial" panose="020B0604020202020204" pitchFamily="34" charset="0"/>
              </a:rPr>
              <a:t>C</a:t>
            </a:r>
            <a:r>
              <a:rPr lang="en-US" altLang="cs-CZ" sz="2200" dirty="0" err="1">
                <a:latin typeface="Arial" panose="020B0604020202020204" pitchFamily="34" charset="0"/>
              </a:rPr>
              <a:t>ontinental</a:t>
            </a:r>
            <a:r>
              <a:rPr lang="en-US" altLang="cs-CZ" sz="2200" dirty="0">
                <a:latin typeface="Arial" panose="020B0604020202020204" pitchFamily="34" charset="0"/>
              </a:rPr>
              <a:t> law (codified)</a:t>
            </a:r>
            <a:r>
              <a:rPr lang="cs-CZ" altLang="cs-CZ" sz="2200" dirty="0">
                <a:latin typeface="Arial" panose="020B0604020202020204" pitchFamily="34" charset="0"/>
              </a:rPr>
              <a:t> </a:t>
            </a:r>
            <a:r>
              <a:rPr lang="cs-CZ" altLang="cs-CZ" sz="2200" dirty="0" err="1">
                <a:latin typeface="Arial" panose="020B0604020202020204" pitchFamily="34" charset="0"/>
              </a:rPr>
              <a:t>is</a:t>
            </a:r>
            <a:r>
              <a:rPr lang="cs-CZ" altLang="cs-CZ" sz="2200" dirty="0">
                <a:latin typeface="Arial" panose="020B0604020202020204" pitchFamily="34" charset="0"/>
              </a:rPr>
              <a:t> </a:t>
            </a:r>
            <a:r>
              <a:rPr lang="en-US" altLang="cs-CZ" sz="2200" dirty="0">
                <a:latin typeface="Arial" panose="020B0604020202020204" pitchFamily="34" charset="0"/>
              </a:rPr>
              <a:t>based on a fixed written law, and based on Roman law. It is used in most countries of the world, e.g. in Germany, France, Spain, Mexico, etc. </a:t>
            </a:r>
            <a:endParaRPr lang="cs-CZ" altLang="cs-CZ" sz="2200" dirty="0">
              <a:latin typeface="Arial" panose="020B0604020202020204" pitchFamily="34" charset="0"/>
            </a:endParaRPr>
          </a:p>
          <a:p>
            <a:pPr marL="285750" indent="-285750" eaLnBrk="1" hangingPunct="1">
              <a:spcBef>
                <a:spcPct val="0"/>
              </a:spcBef>
              <a:defRPr/>
            </a:pPr>
            <a:endParaRPr lang="cs-CZ"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And then we have areas using precedent law (Anglo-Saxon), which is based on tradition (precedent and customs) and depends less on written codes and statutes. It is used in Great Britain, USA, India, Australia (total of 26 states).</a:t>
            </a:r>
            <a:endParaRPr lang="en-US" altLang="cs-CZ" sz="2000" dirty="0">
              <a:latin typeface="Arial" panose="020B0604020202020204" pitchFamily="34" charset="0"/>
            </a:endParaRPr>
          </a:p>
        </p:txBody>
      </p:sp>
    </p:spTree>
    <p:extLst>
      <p:ext uri="{BB962C8B-B14F-4D97-AF65-F5344CB8AC3E}">
        <p14:creationId xmlns:p14="http://schemas.microsoft.com/office/powerpoint/2010/main" val="18049725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INTERNATIONAL MARKETING ENVIRONMENT</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IMPORTANT POLITICO-LEGAL CHARACTERISTICS FOR STARTUPS</a:t>
            </a:r>
          </a:p>
        </p:txBody>
      </p:sp>
      <p:pic>
        <p:nvPicPr>
          <p:cNvPr id="5" name="Picture 2" descr="C:\Users\Admin\AppData\Local\Microsoft\Windows\Temporary Internet Files\Content.IE5\9N6UD5I0\MCj04344110000[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71813" y="3214688"/>
            <a:ext cx="2781300" cy="312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326544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INTERNATIONAL MARKETING ENVIRONMENT</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cs-CZ" sz="2400" b="1" dirty="0">
                <a:latin typeface="Arial" panose="020B0604020202020204" pitchFamily="34" charset="0"/>
              </a:rPr>
              <a:t>1. INTERNATIONAL MARKETING ENVIRONMENT</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4401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Companies that want to use intercultural approach need to analyze marketing environment, as it is the element that differs the most in foreign countries and influences the whole strategy of a company. </a:t>
            </a:r>
            <a:endParaRPr lang="cs-CZ" altLang="cs-CZ" sz="2200" dirty="0">
              <a:latin typeface="Arial" panose="020B0604020202020204" pitchFamily="34" charset="0"/>
            </a:endParaRPr>
          </a:p>
          <a:p>
            <a:pPr marL="285750" indent="-285750" eaLnBrk="1" hangingPunct="1">
              <a:spcBef>
                <a:spcPct val="0"/>
              </a:spcBef>
              <a:defRPr/>
            </a:pPr>
            <a:endParaRPr lang="cs-CZ"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We can say that marketing environment is defined as the external and internal forces that influence an organization´s capability to undertake its business</a:t>
            </a:r>
            <a:r>
              <a:rPr lang="cs-CZ" altLang="cs-CZ" sz="2200" dirty="0">
                <a:latin typeface="Arial" panose="020B0604020202020204" pitchFamily="34" charset="0"/>
              </a:rPr>
              <a:t>.</a:t>
            </a:r>
          </a:p>
          <a:p>
            <a:pPr marL="285750" indent="-285750" eaLnBrk="1" hangingPunct="1">
              <a:spcBef>
                <a:spcPct val="0"/>
              </a:spcBef>
              <a:defRPr/>
            </a:pPr>
            <a:endParaRPr lang="cs-CZ" altLang="cs-CZ" sz="2200" dirty="0">
              <a:latin typeface="Arial" panose="020B0604020202020204" pitchFamily="34" charset="0"/>
            </a:endParaRPr>
          </a:p>
          <a:p>
            <a:pPr marL="285750" indent="-285750" eaLnBrk="1" hangingPunct="1">
              <a:spcBef>
                <a:spcPct val="0"/>
              </a:spcBef>
              <a:defRPr/>
            </a:pPr>
            <a:r>
              <a:rPr lang="cs-CZ" altLang="cs-CZ" sz="2200" dirty="0">
                <a:latin typeface="Arial" panose="020B0604020202020204" pitchFamily="34" charset="0"/>
              </a:rPr>
              <a:t>Market </a:t>
            </a:r>
            <a:r>
              <a:rPr lang="cs-CZ" altLang="cs-CZ" sz="2200" dirty="0" err="1">
                <a:latin typeface="Arial" panose="020B0604020202020204" pitchFamily="34" charset="0"/>
              </a:rPr>
              <a:t>environment</a:t>
            </a:r>
            <a:r>
              <a:rPr lang="cs-CZ" altLang="cs-CZ" sz="2200" dirty="0">
                <a:latin typeface="Arial" panose="020B0604020202020204" pitchFamily="34" charset="0"/>
              </a:rPr>
              <a:t> </a:t>
            </a:r>
            <a:r>
              <a:rPr lang="cs-CZ" altLang="cs-CZ" sz="2200" dirty="0" err="1">
                <a:latin typeface="Arial" panose="020B0604020202020204" pitchFamily="34" charset="0"/>
              </a:rPr>
              <a:t>consists</a:t>
            </a:r>
            <a:r>
              <a:rPr lang="cs-CZ" altLang="cs-CZ" sz="2200" dirty="0">
                <a:latin typeface="Arial" panose="020B0604020202020204" pitchFamily="34" charset="0"/>
              </a:rPr>
              <a:t> of </a:t>
            </a:r>
            <a:r>
              <a:rPr lang="cs-CZ" altLang="cs-CZ" sz="2200" dirty="0" err="1">
                <a:latin typeface="Arial" panose="020B0604020202020204" pitchFamily="34" charset="0"/>
              </a:rPr>
              <a:t>three</a:t>
            </a:r>
            <a:r>
              <a:rPr lang="cs-CZ" altLang="cs-CZ" sz="2200" dirty="0">
                <a:latin typeface="Arial" panose="020B0604020202020204" pitchFamily="34" charset="0"/>
              </a:rPr>
              <a:t> </a:t>
            </a:r>
            <a:r>
              <a:rPr lang="cs-CZ" altLang="cs-CZ" sz="2200" dirty="0" err="1">
                <a:latin typeface="Arial" panose="020B0604020202020204" pitchFamily="34" charset="0"/>
              </a:rPr>
              <a:t>parts</a:t>
            </a:r>
            <a:r>
              <a:rPr lang="cs-CZ" altLang="cs-CZ" sz="2200" dirty="0">
                <a:latin typeface="Arial" panose="020B0604020202020204" pitchFamily="34" charset="0"/>
              </a:rPr>
              <a:t>:</a:t>
            </a:r>
          </a:p>
          <a:p>
            <a:pPr marL="1028700" lvl="1" eaLnBrk="1" hangingPunct="1">
              <a:spcBef>
                <a:spcPct val="0"/>
              </a:spcBef>
              <a:defRPr/>
            </a:pPr>
            <a:r>
              <a:rPr lang="cs-CZ" altLang="cs-CZ" sz="2000" dirty="0" err="1">
                <a:latin typeface="Arial" panose="020B0604020202020204" pitchFamily="34" charset="0"/>
              </a:rPr>
              <a:t>Macro-environment</a:t>
            </a:r>
            <a:r>
              <a:rPr lang="cs-CZ" altLang="cs-CZ" sz="2000" dirty="0">
                <a:latin typeface="Arial" panose="020B0604020202020204" pitchFamily="34" charset="0"/>
              </a:rPr>
              <a:t>.</a:t>
            </a:r>
          </a:p>
          <a:p>
            <a:pPr marL="1028700" lvl="1" eaLnBrk="1" hangingPunct="1">
              <a:spcBef>
                <a:spcPct val="0"/>
              </a:spcBef>
              <a:defRPr/>
            </a:pPr>
            <a:r>
              <a:rPr lang="cs-CZ" altLang="cs-CZ" sz="2000" dirty="0" err="1">
                <a:latin typeface="Arial" panose="020B0604020202020204" pitchFamily="34" charset="0"/>
              </a:rPr>
              <a:t>External</a:t>
            </a:r>
            <a:r>
              <a:rPr lang="cs-CZ" altLang="cs-CZ" sz="2000" dirty="0">
                <a:latin typeface="Arial" panose="020B0604020202020204" pitchFamily="34" charset="0"/>
              </a:rPr>
              <a:t> </a:t>
            </a:r>
            <a:r>
              <a:rPr lang="cs-CZ" altLang="cs-CZ" sz="2000" dirty="0" err="1">
                <a:latin typeface="Arial" panose="020B0604020202020204" pitchFamily="34" charset="0"/>
              </a:rPr>
              <a:t>micro-environment</a:t>
            </a:r>
            <a:r>
              <a:rPr lang="cs-CZ" altLang="cs-CZ" sz="2000" dirty="0">
                <a:latin typeface="Arial" panose="020B0604020202020204" pitchFamily="34" charset="0"/>
              </a:rPr>
              <a:t>.</a:t>
            </a:r>
          </a:p>
          <a:p>
            <a:pPr marL="1028700" lvl="1" eaLnBrk="1" hangingPunct="1">
              <a:spcBef>
                <a:spcPct val="0"/>
              </a:spcBef>
              <a:defRPr/>
            </a:pPr>
            <a:r>
              <a:rPr lang="cs-CZ" altLang="cs-CZ" sz="2000" dirty="0" err="1">
                <a:latin typeface="Arial" panose="020B0604020202020204" pitchFamily="34" charset="0"/>
              </a:rPr>
              <a:t>Internal</a:t>
            </a:r>
            <a:r>
              <a:rPr lang="cs-CZ" altLang="cs-CZ" sz="2000" dirty="0">
                <a:latin typeface="Arial" panose="020B0604020202020204" pitchFamily="34" charset="0"/>
              </a:rPr>
              <a:t> </a:t>
            </a:r>
            <a:r>
              <a:rPr lang="cs-CZ" altLang="cs-CZ" sz="2000" dirty="0" err="1">
                <a:latin typeface="Arial" panose="020B0604020202020204" pitchFamily="34" charset="0"/>
              </a:rPr>
              <a:t>micro-environment</a:t>
            </a:r>
            <a:r>
              <a:rPr lang="cs-CZ" altLang="cs-CZ" sz="2000" dirty="0">
                <a:latin typeface="Arial" panose="020B0604020202020204" pitchFamily="34" charset="0"/>
              </a:rPr>
              <a:t>.</a:t>
            </a:r>
            <a:endParaRPr lang="en-US" altLang="cs-CZ" sz="2000" dirty="0">
              <a:latin typeface="Arial" panose="020B0604020202020204" pitchFamily="34" charset="0"/>
            </a:endParaRPr>
          </a:p>
        </p:txBody>
      </p:sp>
    </p:spTree>
    <p:extLst>
      <p:ext uri="{BB962C8B-B14F-4D97-AF65-F5344CB8AC3E}">
        <p14:creationId xmlns:p14="http://schemas.microsoft.com/office/powerpoint/2010/main" val="29751656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INTERNATIONAL MARKETING ENVIRONMENT</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THE END</a:t>
            </a:r>
          </a:p>
        </p:txBody>
      </p:sp>
      <p:sp>
        <p:nvSpPr>
          <p:cNvPr id="3079" name="TextovéPole 10"/>
          <p:cNvSpPr txBox="1">
            <a:spLocks noChangeArrowheads="1"/>
          </p:cNvSpPr>
          <p:nvPr/>
        </p:nvSpPr>
        <p:spPr bwMode="auto">
          <a:xfrm>
            <a:off x="503238" y="1512044"/>
            <a:ext cx="8477250" cy="246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None/>
              <a:defRPr/>
            </a:pPr>
            <a:endParaRPr lang="cs-CZ" altLang="cs-CZ" sz="2200" dirty="0">
              <a:latin typeface="Arial" panose="020B0604020202020204" pitchFamily="34" charset="0"/>
            </a:endParaRPr>
          </a:p>
          <a:p>
            <a:pPr algn="ctr" eaLnBrk="1" hangingPunct="1">
              <a:spcBef>
                <a:spcPct val="0"/>
              </a:spcBef>
              <a:buNone/>
              <a:defRPr/>
            </a:pPr>
            <a:endParaRPr lang="cs-CZ" altLang="cs-CZ" sz="2200" dirty="0">
              <a:latin typeface="Arial" panose="020B0604020202020204" pitchFamily="34" charset="0"/>
            </a:endParaRPr>
          </a:p>
          <a:p>
            <a:pPr algn="ctr" eaLnBrk="1" hangingPunct="1">
              <a:spcBef>
                <a:spcPct val="0"/>
              </a:spcBef>
              <a:buNone/>
              <a:defRPr/>
            </a:pPr>
            <a:endParaRPr lang="cs-CZ" altLang="cs-CZ" sz="2200" dirty="0">
              <a:latin typeface="Arial" panose="020B0604020202020204" pitchFamily="34" charset="0"/>
            </a:endParaRPr>
          </a:p>
          <a:p>
            <a:pPr algn="ctr" eaLnBrk="1" hangingPunct="1">
              <a:spcBef>
                <a:spcPct val="0"/>
              </a:spcBef>
              <a:buNone/>
              <a:defRPr/>
            </a:pPr>
            <a:r>
              <a:rPr lang="cs-CZ" altLang="cs-CZ" sz="2200" dirty="0" err="1">
                <a:latin typeface="Arial" panose="020B0604020202020204" pitchFamily="34" charset="0"/>
              </a:rPr>
              <a:t>Thank</a:t>
            </a:r>
            <a:r>
              <a:rPr lang="cs-CZ" altLang="cs-CZ" sz="2200" dirty="0">
                <a:latin typeface="Arial" panose="020B0604020202020204" pitchFamily="34" charset="0"/>
              </a:rPr>
              <a:t> </a:t>
            </a:r>
            <a:r>
              <a:rPr lang="cs-CZ" altLang="cs-CZ" sz="2200" dirty="0" err="1">
                <a:latin typeface="Arial" panose="020B0604020202020204" pitchFamily="34" charset="0"/>
              </a:rPr>
              <a:t>you</a:t>
            </a:r>
            <a:r>
              <a:rPr lang="cs-CZ" altLang="cs-CZ" sz="2200" dirty="0">
                <a:latin typeface="Arial" panose="020B0604020202020204" pitchFamily="34" charset="0"/>
              </a:rPr>
              <a:t> </a:t>
            </a:r>
            <a:r>
              <a:rPr lang="cs-CZ" altLang="cs-CZ" sz="2200" dirty="0" err="1">
                <a:latin typeface="Arial" panose="020B0604020202020204" pitchFamily="34" charset="0"/>
              </a:rPr>
              <a:t>for</a:t>
            </a:r>
            <a:r>
              <a:rPr lang="cs-CZ" altLang="cs-CZ" sz="2200" dirty="0">
                <a:latin typeface="Arial" panose="020B0604020202020204" pitchFamily="34" charset="0"/>
              </a:rPr>
              <a:t> </a:t>
            </a:r>
            <a:r>
              <a:rPr lang="cs-CZ" altLang="cs-CZ" sz="2200" dirty="0" err="1">
                <a:latin typeface="Arial" panose="020B0604020202020204" pitchFamily="34" charset="0"/>
              </a:rPr>
              <a:t>your</a:t>
            </a:r>
            <a:r>
              <a:rPr lang="cs-CZ" altLang="cs-CZ" sz="2200" dirty="0">
                <a:latin typeface="Arial" panose="020B0604020202020204" pitchFamily="34" charset="0"/>
              </a:rPr>
              <a:t> </a:t>
            </a:r>
            <a:r>
              <a:rPr lang="cs-CZ" altLang="cs-CZ" sz="2200" dirty="0" err="1">
                <a:latin typeface="Arial" panose="020B0604020202020204" pitchFamily="34" charset="0"/>
              </a:rPr>
              <a:t>attention</a:t>
            </a:r>
            <a:r>
              <a:rPr lang="cs-CZ" altLang="cs-CZ" sz="2200" dirty="0">
                <a:latin typeface="Arial" panose="020B0604020202020204" pitchFamily="34" charset="0"/>
              </a:rPr>
              <a:t>.</a:t>
            </a:r>
          </a:p>
          <a:p>
            <a:pPr algn="ctr" eaLnBrk="1" hangingPunct="1">
              <a:spcBef>
                <a:spcPct val="0"/>
              </a:spcBef>
              <a:buNone/>
              <a:defRPr/>
            </a:pPr>
            <a:r>
              <a:rPr lang="cs-CZ" altLang="cs-CZ" sz="2200" dirty="0">
                <a:latin typeface="Arial" panose="020B0604020202020204" pitchFamily="34" charset="0"/>
                <a:sym typeface="Wingdings" panose="05000000000000000000" pitchFamily="2" charset="2"/>
              </a:rPr>
              <a:t> </a:t>
            </a:r>
            <a:endParaRPr lang="cs-CZ" altLang="cs-CZ" sz="2200" dirty="0">
              <a:latin typeface="Arial" panose="020B0604020202020204" pitchFamily="34" charset="0"/>
            </a:endParaRPr>
          </a:p>
          <a:p>
            <a:pPr eaLnBrk="1" hangingPunct="1">
              <a:spcBef>
                <a:spcPct val="0"/>
              </a:spcBef>
              <a:buNone/>
              <a:defRPr/>
            </a:pPr>
            <a:endParaRPr lang="en-GB" altLang="cs-CZ" sz="2200" dirty="0">
              <a:latin typeface="Arial" panose="020B0604020202020204" pitchFamily="34" charset="0"/>
            </a:endParaRPr>
          </a:p>
          <a:p>
            <a:pPr eaLnBrk="1" hangingPunct="1">
              <a:spcBef>
                <a:spcPct val="0"/>
              </a:spcBef>
              <a:buFont typeface="Arial" panose="020B0604020202020204" pitchFamily="34" charset="0"/>
              <a:buNone/>
              <a:defRPr/>
            </a:pPr>
            <a:endParaRPr lang="en-GB" altLang="cs-CZ" sz="2200" dirty="0">
              <a:latin typeface="Arial" panose="020B0604020202020204" pitchFamily="34" charset="0"/>
            </a:endParaRPr>
          </a:p>
        </p:txBody>
      </p:sp>
    </p:spTree>
    <p:extLst>
      <p:ext uri="{BB962C8B-B14F-4D97-AF65-F5344CB8AC3E}">
        <p14:creationId xmlns:p14="http://schemas.microsoft.com/office/powerpoint/2010/main" val="23057327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INTERNATIONAL MARKETING ENVIRONMENT</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cs-CZ" sz="2400" b="1" dirty="0">
                <a:latin typeface="Arial" panose="020B0604020202020204" pitchFamily="34" charset="0"/>
              </a:rPr>
              <a:t>INTERNATIONAL MARKETING ENVIRONMENT</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453811" y="1465878"/>
            <a:ext cx="847725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Companies that want to use intercultural approach need to</a:t>
            </a:r>
            <a:endParaRPr lang="en-US" altLang="cs-CZ" sz="2000" dirty="0">
              <a:latin typeface="Arial" panose="020B0604020202020204" pitchFamily="34" charset="0"/>
            </a:endParaRPr>
          </a:p>
        </p:txBody>
      </p:sp>
      <p:pic>
        <p:nvPicPr>
          <p:cNvPr id="5" name="Zástupný symbol pro obsah 3"/>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179512" y="1303807"/>
            <a:ext cx="8208912" cy="5345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540721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INTERNATIONAL MARKETING ENVIRONMENT</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PARTS OF MARKETING ENVIRONMENT</a:t>
            </a:r>
          </a:p>
        </p:txBody>
      </p:sp>
      <p:sp>
        <p:nvSpPr>
          <p:cNvPr id="3079" name="TextovéPole 10"/>
          <p:cNvSpPr txBox="1">
            <a:spLocks noChangeArrowheads="1"/>
          </p:cNvSpPr>
          <p:nvPr/>
        </p:nvSpPr>
        <p:spPr bwMode="auto">
          <a:xfrm>
            <a:off x="439738" y="1348800"/>
            <a:ext cx="8477250" cy="550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b="1" dirty="0">
                <a:latin typeface="Arial" panose="020B0604020202020204" pitchFamily="34" charset="0"/>
              </a:rPr>
              <a:t>Macro-environment</a:t>
            </a:r>
            <a:r>
              <a:rPr lang="en-US" altLang="cs-CZ" sz="2200" dirty="0">
                <a:latin typeface="Arial" panose="020B0604020202020204" pitchFamily="34" charset="0"/>
              </a:rPr>
              <a:t> consists of broad environmental issues that may affect not only the business performance but also the other actors in the micro</a:t>
            </a:r>
            <a:r>
              <a:rPr lang="cs-CZ" altLang="cs-CZ" sz="2200" dirty="0">
                <a:latin typeface="Arial" panose="020B0604020202020204" pitchFamily="34" charset="0"/>
              </a:rPr>
              <a:t>-</a:t>
            </a:r>
            <a:r>
              <a:rPr lang="en-US" altLang="cs-CZ" sz="2200" dirty="0">
                <a:latin typeface="Arial" panose="020B0604020202020204" pitchFamily="34" charset="0"/>
              </a:rPr>
              <a:t>environment. Traditionally four forces - political/legal, economic, demographic, social/cultural and technological– have been the focus of attention, with the result that the term PEST analysis has been used to describe macro-environmental analysis.  </a:t>
            </a:r>
          </a:p>
          <a:p>
            <a:pPr marL="285750" indent="-285750" eaLnBrk="1" hangingPunct="1">
              <a:spcBef>
                <a:spcPct val="0"/>
              </a:spcBef>
              <a:defRPr/>
            </a:pPr>
            <a:r>
              <a:rPr lang="en-US" altLang="cs-CZ" sz="2200" b="1" dirty="0">
                <a:latin typeface="Arial" panose="020B0604020202020204" pitchFamily="34" charset="0"/>
              </a:rPr>
              <a:t>External micro</a:t>
            </a:r>
            <a:r>
              <a:rPr lang="cs-CZ" altLang="cs-CZ" sz="2200" b="1" dirty="0">
                <a:latin typeface="Arial" panose="020B0604020202020204" pitchFamily="34" charset="0"/>
              </a:rPr>
              <a:t>-</a:t>
            </a:r>
            <a:r>
              <a:rPr lang="en-US" altLang="cs-CZ" sz="2200" b="1" dirty="0">
                <a:latin typeface="Arial" panose="020B0604020202020204" pitchFamily="34" charset="0"/>
              </a:rPr>
              <a:t>environment </a:t>
            </a:r>
            <a:r>
              <a:rPr lang="en-US" altLang="cs-CZ" sz="2200" dirty="0">
                <a:latin typeface="Arial" panose="020B0604020202020204" pitchFamily="34" charset="0"/>
              </a:rPr>
              <a:t>consists of the actors in the firm´s immediate environment that affect its capabilities to operate effectively in its chosen markets. The key actors are customers, distributors, suppliers, competitors and publics. </a:t>
            </a:r>
            <a:r>
              <a:rPr lang="cs-CZ" altLang="cs-CZ" sz="2200" dirty="0">
                <a:latin typeface="Arial" panose="020B0604020202020204" pitchFamily="34" charset="0"/>
              </a:rPr>
              <a:t>A</a:t>
            </a:r>
            <a:r>
              <a:rPr lang="en-US" altLang="cs-CZ" sz="2200" dirty="0" err="1">
                <a:latin typeface="Arial" panose="020B0604020202020204" pitchFamily="34" charset="0"/>
              </a:rPr>
              <a:t>nalysis</a:t>
            </a:r>
            <a:r>
              <a:rPr lang="en-US" altLang="cs-CZ" sz="2200" dirty="0">
                <a:latin typeface="Arial" panose="020B0604020202020204" pitchFamily="34" charset="0"/>
              </a:rPr>
              <a:t> will consist of an analysis of issues relating to these actors and an overall analysis of market size, growth rates and trends. </a:t>
            </a:r>
          </a:p>
          <a:p>
            <a:pPr marL="285750" indent="-285750" eaLnBrk="1" hangingPunct="1">
              <a:spcBef>
                <a:spcPct val="0"/>
              </a:spcBef>
              <a:defRPr/>
            </a:pPr>
            <a:r>
              <a:rPr lang="en-US" altLang="cs-CZ" sz="2200" b="1" dirty="0">
                <a:latin typeface="Arial" panose="020B0604020202020204" pitchFamily="34" charset="0"/>
              </a:rPr>
              <a:t>Internal micro-environment </a:t>
            </a:r>
            <a:r>
              <a:rPr lang="en-US" altLang="cs-CZ" sz="2200" dirty="0">
                <a:latin typeface="Arial" panose="020B0604020202020204" pitchFamily="34" charset="0"/>
              </a:rPr>
              <a:t>comprises the internal business characteristics of the firm itself and its operations: sales, profitability, marketing organization etc. </a:t>
            </a:r>
          </a:p>
        </p:txBody>
      </p:sp>
    </p:spTree>
    <p:extLst>
      <p:ext uri="{BB962C8B-B14F-4D97-AF65-F5344CB8AC3E}">
        <p14:creationId xmlns:p14="http://schemas.microsoft.com/office/powerpoint/2010/main" val="33059035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INTERNATIONAL MARKETING ENVIRONMENT</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PEST, PESTLE, STEEPLE OR?</a:t>
            </a:r>
          </a:p>
        </p:txBody>
      </p:sp>
      <p:sp>
        <p:nvSpPr>
          <p:cNvPr id="3079" name="TextovéPole 10"/>
          <p:cNvSpPr txBox="1">
            <a:spLocks noChangeArrowheads="1"/>
          </p:cNvSpPr>
          <p:nvPr/>
        </p:nvSpPr>
        <p:spPr bwMode="auto">
          <a:xfrm>
            <a:off x="503238" y="1512044"/>
            <a:ext cx="847725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PEST (Political and Legal, Economic, Social and Cultural, and Technological analysis) has been enhanced throughout its time on the market into PESTLE (Political, Economic, Social, and Technological Legal and Environmental analysis), then the model has recently been further extended to STEEPLE and STEEPLED (adding Ethics and demographic factors). </a:t>
            </a:r>
            <a:endParaRPr lang="cs-CZ"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The growing importance of environmental or ecological factors in the first decade of the 21st century have given rise to green business and encouraged widespread use of an updated version of the PEST framework. </a:t>
            </a:r>
            <a:endParaRPr lang="cs-CZ"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STEER analysis systematically considers Socio-cultural, Technological, Economic, Ecological, and Regulatory factors.</a:t>
            </a:r>
          </a:p>
        </p:txBody>
      </p:sp>
    </p:spTree>
    <p:extLst>
      <p:ext uri="{BB962C8B-B14F-4D97-AF65-F5344CB8AC3E}">
        <p14:creationId xmlns:p14="http://schemas.microsoft.com/office/powerpoint/2010/main" val="4497889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INTERNATIONAL MARKETING ENVIRONMENT</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SO WHAT DO WE CHOOSE?</a:t>
            </a:r>
          </a:p>
        </p:txBody>
      </p:sp>
      <p:sp>
        <p:nvSpPr>
          <p:cNvPr id="3079" name="TextovéPole 10"/>
          <p:cNvSpPr txBox="1">
            <a:spLocks noChangeArrowheads="1"/>
          </p:cNvSpPr>
          <p:nvPr/>
        </p:nvSpPr>
        <p:spPr bwMode="auto">
          <a:xfrm>
            <a:off x="503238" y="1512044"/>
            <a:ext cx="8477250" cy="4832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A number of </a:t>
            </a:r>
            <a:r>
              <a:rPr lang="en-US" altLang="cs-CZ" sz="2200" dirty="0" err="1">
                <a:latin typeface="Arial" panose="020B0604020202020204" pitchFamily="34" charset="0"/>
              </a:rPr>
              <a:t>analy</a:t>
            </a:r>
            <a:r>
              <a:rPr lang="cs-CZ" altLang="cs-CZ" sz="2200" dirty="0">
                <a:latin typeface="Arial" panose="020B0604020202020204" pitchFamily="34" charset="0"/>
              </a:rPr>
              <a:t>s</a:t>
            </a:r>
            <a:r>
              <a:rPr lang="en-US" altLang="cs-CZ" sz="2200" dirty="0" err="1">
                <a:latin typeface="Arial" panose="020B0604020202020204" pitchFamily="34" charset="0"/>
              </a:rPr>
              <a:t>es</a:t>
            </a:r>
            <a:r>
              <a:rPr lang="en-US" altLang="cs-CZ" sz="2200" dirty="0">
                <a:latin typeface="Arial" panose="020B0604020202020204" pitchFamily="34" charset="0"/>
              </a:rPr>
              <a:t> - analysis of the international macro environment - PEST.</a:t>
            </a:r>
            <a:r>
              <a:rPr lang="cs-CZ" altLang="cs-CZ" sz="2200" dirty="0">
                <a:latin typeface="Arial" panose="020B0604020202020204" pitchFamily="34" charset="0"/>
              </a:rPr>
              <a:t> </a:t>
            </a:r>
            <a:r>
              <a:rPr lang="cs-CZ" altLang="cs-CZ" sz="2200" dirty="0" err="1">
                <a:latin typeface="Arial" panose="020B0604020202020204" pitchFamily="34" charset="0"/>
              </a:rPr>
              <a:t>We</a:t>
            </a:r>
            <a:r>
              <a:rPr lang="cs-CZ" altLang="cs-CZ" sz="2200" dirty="0">
                <a:latin typeface="Arial" panose="020B0604020202020204" pitchFamily="34" charset="0"/>
              </a:rPr>
              <a:t> </a:t>
            </a:r>
            <a:r>
              <a:rPr lang="cs-CZ" altLang="cs-CZ" sz="2200" dirty="0" err="1">
                <a:latin typeface="Arial" panose="020B0604020202020204" pitchFamily="34" charset="0"/>
              </a:rPr>
              <a:t>settle</a:t>
            </a:r>
            <a:r>
              <a:rPr lang="cs-CZ" altLang="cs-CZ" sz="2200" dirty="0">
                <a:latin typeface="Arial" panose="020B0604020202020204" pitchFamily="34" charset="0"/>
              </a:rPr>
              <a:t> </a:t>
            </a:r>
            <a:r>
              <a:rPr lang="cs-CZ" altLang="cs-CZ" sz="2200" dirty="0" err="1">
                <a:latin typeface="Arial" panose="020B0604020202020204" pitchFamily="34" charset="0"/>
              </a:rPr>
              <a:t>for</a:t>
            </a:r>
            <a:r>
              <a:rPr lang="cs-CZ" altLang="cs-CZ" sz="2200" dirty="0">
                <a:latin typeface="Arial" panose="020B0604020202020204" pitchFamily="34" charset="0"/>
              </a:rPr>
              <a:t> </a:t>
            </a:r>
            <a:r>
              <a:rPr lang="cs-CZ" altLang="cs-CZ" sz="2200" dirty="0" err="1">
                <a:latin typeface="Arial" panose="020B0604020202020204" pitchFamily="34" charset="0"/>
              </a:rPr>
              <a:t>the</a:t>
            </a:r>
            <a:r>
              <a:rPr lang="cs-CZ" altLang="cs-CZ" sz="2200" dirty="0">
                <a:latin typeface="Arial" panose="020B0604020202020204" pitchFamily="34" charset="0"/>
              </a:rPr>
              <a:t> </a:t>
            </a:r>
            <a:r>
              <a:rPr lang="cs-CZ" altLang="cs-CZ" sz="2200" dirty="0" err="1">
                <a:latin typeface="Arial" panose="020B0604020202020204" pitchFamily="34" charset="0"/>
              </a:rPr>
              <a:t>original</a:t>
            </a:r>
            <a:r>
              <a:rPr lang="cs-CZ" altLang="cs-CZ" sz="2200" dirty="0">
                <a:latin typeface="Arial" panose="020B0604020202020204" pitchFamily="34" charset="0"/>
              </a:rPr>
              <a:t> </a:t>
            </a:r>
            <a:r>
              <a:rPr lang="cs-CZ" altLang="cs-CZ" sz="2200" dirty="0" err="1">
                <a:latin typeface="Arial" panose="020B0604020202020204" pitchFamily="34" charset="0"/>
              </a:rPr>
              <a:t>name</a:t>
            </a:r>
            <a:r>
              <a:rPr lang="cs-CZ" altLang="cs-CZ" sz="2200" dirty="0">
                <a:latin typeface="Arial" panose="020B0604020202020204" pitchFamily="34" charset="0"/>
              </a:rPr>
              <a:t>, </a:t>
            </a:r>
            <a:r>
              <a:rPr lang="cs-CZ" altLang="cs-CZ" sz="2200" dirty="0" err="1">
                <a:latin typeface="Arial" panose="020B0604020202020204" pitchFamily="34" charset="0"/>
              </a:rPr>
              <a:t>because</a:t>
            </a:r>
            <a:r>
              <a:rPr lang="cs-CZ" altLang="cs-CZ" sz="2200" dirty="0">
                <a:latin typeface="Arial" panose="020B0604020202020204" pitchFamily="34" charset="0"/>
              </a:rPr>
              <a:t> </a:t>
            </a:r>
            <a:r>
              <a:rPr lang="cs-CZ" altLang="cs-CZ" sz="2200" dirty="0" err="1">
                <a:latin typeface="Arial" panose="020B0604020202020204" pitchFamily="34" charset="0"/>
              </a:rPr>
              <a:t>all</a:t>
            </a:r>
            <a:r>
              <a:rPr lang="cs-CZ" altLang="cs-CZ" sz="2200" dirty="0">
                <a:latin typeface="Arial" panose="020B0604020202020204" pitchFamily="34" charset="0"/>
              </a:rPr>
              <a:t> </a:t>
            </a:r>
            <a:r>
              <a:rPr lang="cs-CZ" altLang="cs-CZ" sz="2200" dirty="0" err="1">
                <a:latin typeface="Arial" panose="020B0604020202020204" pitchFamily="34" charset="0"/>
              </a:rPr>
              <a:t>the</a:t>
            </a:r>
            <a:r>
              <a:rPr lang="cs-CZ" altLang="cs-CZ" sz="2200" dirty="0">
                <a:latin typeface="Arial" panose="020B0604020202020204" pitchFamily="34" charset="0"/>
              </a:rPr>
              <a:t> </a:t>
            </a:r>
            <a:r>
              <a:rPr lang="cs-CZ" altLang="cs-CZ" sz="2200" dirty="0" err="1">
                <a:latin typeface="Arial" panose="020B0604020202020204" pitchFamily="34" charset="0"/>
              </a:rPr>
              <a:t>other</a:t>
            </a:r>
            <a:r>
              <a:rPr lang="cs-CZ" altLang="cs-CZ" sz="2200" dirty="0">
                <a:latin typeface="Arial" panose="020B0604020202020204" pitchFamily="34" charset="0"/>
              </a:rPr>
              <a:t> </a:t>
            </a:r>
            <a:r>
              <a:rPr lang="cs-CZ" altLang="cs-CZ" sz="2200" dirty="0" err="1">
                <a:latin typeface="Arial" panose="020B0604020202020204" pitchFamily="34" charset="0"/>
              </a:rPr>
              <a:t>names</a:t>
            </a:r>
            <a:r>
              <a:rPr lang="cs-CZ" altLang="cs-CZ" sz="2200" dirty="0">
                <a:latin typeface="Arial" panose="020B0604020202020204" pitchFamily="34" charset="0"/>
              </a:rPr>
              <a:t> are just marketing, </a:t>
            </a:r>
            <a:r>
              <a:rPr lang="cs-CZ" altLang="cs-CZ" sz="2200" dirty="0" err="1">
                <a:latin typeface="Arial" panose="020B0604020202020204" pitchFamily="34" charset="0"/>
              </a:rPr>
              <a:t>the</a:t>
            </a:r>
            <a:r>
              <a:rPr lang="cs-CZ" altLang="cs-CZ" sz="2200" dirty="0">
                <a:latin typeface="Arial" panose="020B0604020202020204" pitchFamily="34" charset="0"/>
              </a:rPr>
              <a:t> idea and content are </a:t>
            </a:r>
            <a:r>
              <a:rPr lang="cs-CZ" altLang="cs-CZ" sz="2200" dirty="0" err="1">
                <a:latin typeface="Arial" panose="020B0604020202020204" pitchFamily="34" charset="0"/>
              </a:rPr>
              <a:t>the</a:t>
            </a:r>
            <a:r>
              <a:rPr lang="cs-CZ" altLang="cs-CZ" sz="2200" dirty="0">
                <a:latin typeface="Arial" panose="020B0604020202020204" pitchFamily="34" charset="0"/>
              </a:rPr>
              <a:t> </a:t>
            </a:r>
            <a:r>
              <a:rPr lang="cs-CZ" altLang="cs-CZ" sz="2200" dirty="0" err="1">
                <a:latin typeface="Arial" panose="020B0604020202020204" pitchFamily="34" charset="0"/>
              </a:rPr>
              <a:t>same</a:t>
            </a:r>
            <a:r>
              <a:rPr lang="cs-CZ" altLang="cs-CZ" sz="2200" dirty="0">
                <a:latin typeface="Arial" panose="020B0604020202020204" pitchFamily="34" charset="0"/>
              </a:rPr>
              <a:t> </a:t>
            </a:r>
            <a:r>
              <a:rPr lang="cs-CZ" altLang="cs-CZ" sz="2200" dirty="0" err="1">
                <a:latin typeface="Arial" panose="020B0604020202020204" pitchFamily="34" charset="0"/>
              </a:rPr>
              <a:t>only</a:t>
            </a:r>
            <a:r>
              <a:rPr lang="cs-CZ" altLang="cs-CZ" sz="2200" dirty="0">
                <a:latin typeface="Arial" panose="020B0604020202020204" pitchFamily="34" charset="0"/>
              </a:rPr>
              <a:t> </a:t>
            </a:r>
            <a:r>
              <a:rPr lang="cs-CZ" altLang="cs-CZ" sz="2200" dirty="0" err="1">
                <a:latin typeface="Arial" panose="020B0604020202020204" pitchFamily="34" charset="0"/>
              </a:rPr>
              <a:t>with</a:t>
            </a:r>
            <a:r>
              <a:rPr lang="cs-CZ" altLang="cs-CZ" sz="2200" dirty="0">
                <a:latin typeface="Arial" panose="020B0604020202020204" pitchFamily="34" charset="0"/>
              </a:rPr>
              <a:t> </a:t>
            </a:r>
            <a:r>
              <a:rPr lang="cs-CZ" altLang="cs-CZ" sz="2200" dirty="0" err="1">
                <a:latin typeface="Arial" panose="020B0604020202020204" pitchFamily="34" charset="0"/>
              </a:rPr>
              <a:t>differently</a:t>
            </a:r>
            <a:r>
              <a:rPr lang="cs-CZ" altLang="cs-CZ" sz="2200" dirty="0">
                <a:latin typeface="Arial" panose="020B0604020202020204" pitchFamily="34" charset="0"/>
              </a:rPr>
              <a:t> </a:t>
            </a:r>
            <a:r>
              <a:rPr lang="cs-CZ" altLang="cs-CZ" sz="2200" dirty="0" err="1">
                <a:latin typeface="Arial" panose="020B0604020202020204" pitchFamily="34" charset="0"/>
              </a:rPr>
              <a:t>named</a:t>
            </a:r>
            <a:r>
              <a:rPr lang="cs-CZ" altLang="cs-CZ" sz="2200" dirty="0">
                <a:latin typeface="Arial" panose="020B0604020202020204" pitchFamily="34" charset="0"/>
              </a:rPr>
              <a:t> </a:t>
            </a:r>
            <a:r>
              <a:rPr lang="cs-CZ" altLang="cs-CZ" sz="2200" dirty="0" err="1">
                <a:latin typeface="Arial" panose="020B0604020202020204" pitchFamily="34" charset="0"/>
              </a:rPr>
              <a:t>categories</a:t>
            </a:r>
            <a:r>
              <a:rPr lang="cs-CZ" altLang="cs-CZ" sz="2200" dirty="0">
                <a:latin typeface="Arial" panose="020B0604020202020204" pitchFamily="34" charset="0"/>
              </a:rPr>
              <a:t>.</a:t>
            </a:r>
            <a:endParaRPr lang="en-US"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Political and legal - easily accessible </a:t>
            </a:r>
            <a:r>
              <a:rPr lang="cs-CZ" altLang="cs-CZ" sz="2200" dirty="0">
                <a:latin typeface="Arial" panose="020B0604020202020204" pitchFamily="34" charset="0"/>
              </a:rPr>
              <a:t>data</a:t>
            </a:r>
            <a:r>
              <a:rPr lang="en-US" altLang="cs-CZ" sz="2200" dirty="0">
                <a:latin typeface="Arial" panose="020B0604020202020204" pitchFamily="34" charset="0"/>
              </a:rPr>
              <a:t>.</a:t>
            </a:r>
          </a:p>
          <a:p>
            <a:pPr marL="285750" indent="-285750" eaLnBrk="1" hangingPunct="1">
              <a:spcBef>
                <a:spcPct val="0"/>
              </a:spcBef>
              <a:defRPr/>
            </a:pPr>
            <a:r>
              <a:rPr lang="en-US" altLang="cs-CZ" sz="2200" dirty="0">
                <a:latin typeface="Arial" panose="020B0604020202020204" pitchFamily="34" charset="0"/>
              </a:rPr>
              <a:t>Economical - </a:t>
            </a:r>
            <a:r>
              <a:rPr lang="en-US" altLang="cs-CZ" sz="2200" dirty="0" err="1">
                <a:latin typeface="Arial" panose="020B0604020202020204" pitchFamily="34" charset="0"/>
              </a:rPr>
              <a:t>analy</a:t>
            </a:r>
            <a:r>
              <a:rPr lang="cs-CZ" altLang="cs-CZ" sz="2200" dirty="0">
                <a:latin typeface="Arial" panose="020B0604020202020204" pitchFamily="34" charset="0"/>
              </a:rPr>
              <a:t>s</a:t>
            </a:r>
            <a:r>
              <a:rPr lang="en-US" altLang="cs-CZ" sz="2200" dirty="0" err="1">
                <a:latin typeface="Arial" panose="020B0604020202020204" pitchFamily="34" charset="0"/>
              </a:rPr>
              <a:t>es</a:t>
            </a:r>
            <a:r>
              <a:rPr lang="en-US" altLang="cs-CZ" sz="2200" dirty="0">
                <a:latin typeface="Arial" panose="020B0604020202020204" pitchFamily="34" charset="0"/>
              </a:rPr>
              <a:t> carried out by many public institutions.</a:t>
            </a:r>
          </a:p>
          <a:p>
            <a:pPr marL="285750" indent="-285750" eaLnBrk="1" hangingPunct="1">
              <a:spcBef>
                <a:spcPct val="0"/>
              </a:spcBef>
              <a:defRPr/>
            </a:pPr>
            <a:r>
              <a:rPr lang="en-US" altLang="cs-CZ" sz="2200" dirty="0">
                <a:latin typeface="Arial" panose="020B0604020202020204" pitchFamily="34" charset="0"/>
              </a:rPr>
              <a:t>Socio-cultural – </a:t>
            </a:r>
            <a:r>
              <a:rPr lang="cs-CZ" altLang="cs-CZ" sz="2200" dirty="0" err="1">
                <a:latin typeface="Arial" panose="020B0604020202020204" pitchFamily="34" charset="0"/>
              </a:rPr>
              <a:t>we</a:t>
            </a:r>
            <a:r>
              <a:rPr lang="cs-CZ" altLang="cs-CZ" sz="2200" dirty="0">
                <a:latin typeface="Arial" panose="020B0604020202020204" pitchFamily="34" charset="0"/>
              </a:rPr>
              <a:t> </a:t>
            </a:r>
            <a:r>
              <a:rPr lang="cs-CZ" altLang="cs-CZ" sz="2200" dirty="0" err="1">
                <a:latin typeface="Arial" panose="020B0604020202020204" pitchFamily="34" charset="0"/>
              </a:rPr>
              <a:t>can</a:t>
            </a:r>
            <a:r>
              <a:rPr lang="cs-CZ" altLang="cs-CZ" sz="2200" dirty="0">
                <a:latin typeface="Arial" panose="020B0604020202020204" pitchFamily="34" charset="0"/>
              </a:rPr>
              <a:t> </a:t>
            </a:r>
            <a:r>
              <a:rPr lang="en-US" altLang="cs-CZ" sz="2200" dirty="0">
                <a:latin typeface="Arial" panose="020B0604020202020204" pitchFamily="34" charset="0"/>
              </a:rPr>
              <a:t>examine the trend</a:t>
            </a:r>
            <a:r>
              <a:rPr lang="cs-CZ" altLang="cs-CZ" sz="2200" dirty="0">
                <a:latin typeface="Arial" panose="020B0604020202020204" pitchFamily="34" charset="0"/>
              </a:rPr>
              <a:t>s</a:t>
            </a:r>
            <a:r>
              <a:rPr lang="en-US" altLang="cs-CZ" sz="2200" dirty="0">
                <a:latin typeface="Arial" panose="020B0604020202020204" pitchFamily="34" charset="0"/>
              </a:rPr>
              <a:t>, but </a:t>
            </a:r>
            <a:r>
              <a:rPr lang="cs-CZ" altLang="cs-CZ" sz="2200" dirty="0" err="1">
                <a:latin typeface="Arial" panose="020B0604020202020204" pitchFamily="34" charset="0"/>
              </a:rPr>
              <a:t>there</a:t>
            </a:r>
            <a:r>
              <a:rPr lang="cs-CZ" altLang="cs-CZ" sz="2200" dirty="0">
                <a:latin typeface="Arial" panose="020B0604020202020204" pitchFamily="34" charset="0"/>
              </a:rPr>
              <a:t> </a:t>
            </a:r>
            <a:r>
              <a:rPr lang="cs-CZ" altLang="cs-CZ" sz="2200" dirty="0" err="1">
                <a:latin typeface="Arial" panose="020B0604020202020204" pitchFamily="34" charset="0"/>
              </a:rPr>
              <a:t>is</a:t>
            </a:r>
            <a:r>
              <a:rPr lang="cs-CZ" altLang="cs-CZ" sz="2200" dirty="0">
                <a:latin typeface="Arial" panose="020B0604020202020204" pitchFamily="34" charset="0"/>
              </a:rPr>
              <a:t> no</a:t>
            </a:r>
            <a:r>
              <a:rPr lang="en-US" altLang="cs-CZ" sz="2200" dirty="0">
                <a:latin typeface="Arial" panose="020B0604020202020204" pitchFamily="34" charset="0"/>
              </a:rPr>
              <a:t> uniformity</a:t>
            </a:r>
            <a:r>
              <a:rPr lang="cs-CZ" altLang="cs-CZ" sz="2200" dirty="0">
                <a:latin typeface="Arial" panose="020B0604020202020204" pitchFamily="34" charset="0"/>
              </a:rPr>
              <a:t> </a:t>
            </a:r>
            <a:r>
              <a:rPr lang="cs-CZ" altLang="cs-CZ" sz="2200" dirty="0" err="1">
                <a:latin typeface="Arial" panose="020B0604020202020204" pitchFamily="34" charset="0"/>
              </a:rPr>
              <a:t>how</a:t>
            </a:r>
            <a:r>
              <a:rPr lang="cs-CZ" altLang="cs-CZ" sz="2200" dirty="0">
                <a:latin typeface="Arial" panose="020B0604020202020204" pitchFamily="34" charset="0"/>
              </a:rPr>
              <a:t> to </a:t>
            </a:r>
            <a:r>
              <a:rPr lang="cs-CZ" altLang="cs-CZ" sz="2200" dirty="0" err="1">
                <a:latin typeface="Arial" panose="020B0604020202020204" pitchFamily="34" charset="0"/>
              </a:rPr>
              <a:t>understand</a:t>
            </a:r>
            <a:r>
              <a:rPr lang="cs-CZ" altLang="cs-CZ" sz="2200" dirty="0">
                <a:latin typeface="Arial" panose="020B0604020202020204" pitchFamily="34" charset="0"/>
              </a:rPr>
              <a:t> </a:t>
            </a:r>
            <a:r>
              <a:rPr lang="cs-CZ" altLang="cs-CZ" sz="2200" dirty="0" err="1">
                <a:latin typeface="Arial" panose="020B0604020202020204" pitchFamily="34" charset="0"/>
              </a:rPr>
              <a:t>everything</a:t>
            </a:r>
            <a:r>
              <a:rPr lang="en-US" altLang="cs-CZ" sz="2200" dirty="0">
                <a:latin typeface="Arial" panose="020B0604020202020204" pitchFamily="34" charset="0"/>
              </a:rPr>
              <a:t>.</a:t>
            </a:r>
          </a:p>
          <a:p>
            <a:pPr marL="285750" indent="-285750" eaLnBrk="1" hangingPunct="1">
              <a:spcBef>
                <a:spcPct val="0"/>
              </a:spcBef>
              <a:defRPr/>
            </a:pPr>
            <a:r>
              <a:rPr lang="en-US" altLang="cs-CZ" sz="2200" dirty="0">
                <a:latin typeface="Arial" panose="020B0604020202020204" pitchFamily="34" charset="0"/>
              </a:rPr>
              <a:t>Technology - easily accessible </a:t>
            </a:r>
            <a:r>
              <a:rPr lang="cs-CZ" altLang="cs-CZ" sz="2200" dirty="0">
                <a:latin typeface="Arial" panose="020B0604020202020204" pitchFamily="34" charset="0"/>
              </a:rPr>
              <a:t>data</a:t>
            </a:r>
            <a:r>
              <a:rPr lang="en-US" altLang="cs-CZ" sz="2200" dirty="0">
                <a:latin typeface="Arial" panose="020B0604020202020204" pitchFamily="34" charset="0"/>
              </a:rPr>
              <a:t>.</a:t>
            </a: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PEST name - just marketing (</a:t>
            </a:r>
            <a:r>
              <a:rPr lang="cs-CZ" altLang="cs-CZ" sz="2200" dirty="0" err="1">
                <a:latin typeface="Arial" panose="020B0604020202020204" pitchFamily="34" charset="0"/>
              </a:rPr>
              <a:t>the</a:t>
            </a:r>
            <a:r>
              <a:rPr lang="cs-CZ" altLang="cs-CZ" sz="2200" dirty="0">
                <a:latin typeface="Arial" panose="020B0604020202020204" pitchFamily="34" charset="0"/>
              </a:rPr>
              <a:t> </a:t>
            </a:r>
            <a:r>
              <a:rPr lang="cs-CZ" altLang="cs-CZ" sz="2200" dirty="0" err="1">
                <a:latin typeface="Arial" panose="020B0604020202020204" pitchFamily="34" charset="0"/>
              </a:rPr>
              <a:t>other</a:t>
            </a:r>
            <a:r>
              <a:rPr lang="cs-CZ" altLang="cs-CZ" sz="2200" dirty="0">
                <a:latin typeface="Arial" panose="020B0604020202020204" pitchFamily="34" charset="0"/>
              </a:rPr>
              <a:t> </a:t>
            </a:r>
            <a:r>
              <a:rPr lang="cs-CZ" altLang="cs-CZ" sz="2200" dirty="0" err="1">
                <a:latin typeface="Arial" panose="020B0604020202020204" pitchFamily="34" charset="0"/>
              </a:rPr>
              <a:t>option</a:t>
            </a:r>
            <a:r>
              <a:rPr lang="cs-CZ" altLang="cs-CZ" sz="2200" dirty="0">
                <a:latin typeface="Arial" panose="020B0604020202020204" pitchFamily="34" charset="0"/>
              </a:rPr>
              <a:t> </a:t>
            </a:r>
            <a:r>
              <a:rPr lang="cs-CZ" altLang="cs-CZ" sz="2200" dirty="0" err="1">
                <a:latin typeface="Arial" panose="020B0604020202020204" pitchFamily="34" charset="0"/>
              </a:rPr>
              <a:t>is</a:t>
            </a:r>
            <a:r>
              <a:rPr lang="cs-CZ" altLang="cs-CZ" sz="2200" dirty="0">
                <a:latin typeface="Arial" panose="020B0604020202020204" pitchFamily="34" charset="0"/>
              </a:rPr>
              <a:t> </a:t>
            </a:r>
            <a:r>
              <a:rPr lang="cs-CZ" altLang="cs-CZ" sz="2200" dirty="0" err="1">
                <a:latin typeface="Arial" panose="020B0604020202020204" pitchFamily="34" charset="0"/>
              </a:rPr>
              <a:t>the</a:t>
            </a:r>
            <a:r>
              <a:rPr lang="cs-CZ" altLang="cs-CZ" sz="2200" dirty="0">
                <a:latin typeface="Arial" panose="020B0604020202020204" pitchFamily="34" charset="0"/>
              </a:rPr>
              <a:t> </a:t>
            </a:r>
            <a:r>
              <a:rPr lang="cs-CZ" altLang="cs-CZ" sz="2200" dirty="0" err="1">
                <a:latin typeface="Arial" panose="020B0604020202020204" pitchFamily="34" charset="0"/>
              </a:rPr>
              <a:t>newest</a:t>
            </a:r>
            <a:r>
              <a:rPr lang="cs-CZ" altLang="cs-CZ" sz="2200" dirty="0">
                <a:latin typeface="Arial" panose="020B0604020202020204" pitchFamily="34" charset="0"/>
              </a:rPr>
              <a:t> </a:t>
            </a:r>
            <a:r>
              <a:rPr lang="en-US" altLang="cs-CZ" sz="2200" dirty="0">
                <a:latin typeface="Arial" panose="020B0604020202020204" pitchFamily="34" charset="0"/>
              </a:rPr>
              <a:t>STEER </a:t>
            </a:r>
            <a:r>
              <a:rPr lang="cs-CZ" altLang="cs-CZ" sz="2200" dirty="0" err="1">
                <a:latin typeface="Arial" panose="020B0604020202020204" pitchFamily="34" charset="0"/>
              </a:rPr>
              <a:t>for</a:t>
            </a:r>
            <a:r>
              <a:rPr lang="cs-CZ" altLang="cs-CZ" sz="2200" dirty="0">
                <a:latin typeface="Arial" panose="020B0604020202020204" pitchFamily="34" charset="0"/>
              </a:rPr>
              <a:t> </a:t>
            </a:r>
            <a:r>
              <a:rPr lang="en-US" altLang="cs-CZ" sz="2200" dirty="0">
                <a:latin typeface="Arial" panose="020B0604020202020204" pitchFamily="34" charset="0"/>
              </a:rPr>
              <a:t>Socio-cultural, Technological, Economic, Ecological and Regulatory factors).</a:t>
            </a:r>
          </a:p>
        </p:txBody>
      </p:sp>
    </p:spTree>
    <p:extLst>
      <p:ext uri="{BB962C8B-B14F-4D97-AF65-F5344CB8AC3E}">
        <p14:creationId xmlns:p14="http://schemas.microsoft.com/office/powerpoint/2010/main" val="20735159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INTERNATIONAL MARKETING ENVIRONMENT</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PEST TIMEFRAME</a:t>
            </a:r>
          </a:p>
        </p:txBody>
      </p:sp>
      <p:sp>
        <p:nvSpPr>
          <p:cNvPr id="3079" name="TextovéPole 10"/>
          <p:cNvSpPr txBox="1">
            <a:spLocks noChangeArrowheads="1"/>
          </p:cNvSpPr>
          <p:nvPr/>
        </p:nvSpPr>
        <p:spPr bwMode="auto">
          <a:xfrm>
            <a:off x="503238" y="1512044"/>
            <a:ext cx="8477250" cy="5170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cs-CZ" altLang="cs-CZ" sz="2200" dirty="0">
                <a:latin typeface="Arial" panose="020B0604020202020204" pitchFamily="34" charset="0"/>
              </a:rPr>
              <a:t>In </a:t>
            </a:r>
            <a:r>
              <a:rPr lang="cs-CZ" altLang="cs-CZ" sz="2200" dirty="0" err="1">
                <a:latin typeface="Arial" panose="020B0604020202020204" pitchFamily="34" charset="0"/>
              </a:rPr>
              <a:t>this</a:t>
            </a:r>
            <a:r>
              <a:rPr lang="cs-CZ" altLang="cs-CZ" sz="2200" dirty="0">
                <a:latin typeface="Arial" panose="020B0604020202020204" pitchFamily="34" charset="0"/>
              </a:rPr>
              <a:t> case, </a:t>
            </a:r>
            <a:r>
              <a:rPr lang="cs-CZ" altLang="cs-CZ" sz="2200" dirty="0" err="1">
                <a:latin typeface="Arial" panose="020B0604020202020204" pitchFamily="34" charset="0"/>
              </a:rPr>
              <a:t>timeframe</a:t>
            </a:r>
            <a:r>
              <a:rPr lang="cs-CZ" altLang="cs-CZ" sz="2200" dirty="0">
                <a:latin typeface="Arial" panose="020B0604020202020204" pitchFamily="34" charset="0"/>
              </a:rPr>
              <a:t> </a:t>
            </a:r>
            <a:r>
              <a:rPr lang="cs-CZ" altLang="cs-CZ" sz="2200" dirty="0" err="1">
                <a:latin typeface="Arial" panose="020B0604020202020204" pitchFamily="34" charset="0"/>
              </a:rPr>
              <a:t>refers</a:t>
            </a:r>
            <a:r>
              <a:rPr lang="cs-CZ" altLang="cs-CZ" sz="2200" dirty="0">
                <a:latin typeface="Arial" panose="020B0604020202020204" pitchFamily="34" charset="0"/>
              </a:rPr>
              <a:t> to a point in </a:t>
            </a:r>
            <a:r>
              <a:rPr lang="cs-CZ" altLang="cs-CZ" sz="2200" dirty="0" err="1">
                <a:latin typeface="Arial" panose="020B0604020202020204" pitchFamily="34" charset="0"/>
              </a:rPr>
              <a:t>time</a:t>
            </a:r>
            <a:r>
              <a:rPr lang="cs-CZ" altLang="cs-CZ" sz="2200" dirty="0">
                <a:latin typeface="Arial" panose="020B0604020202020204" pitchFamily="34" charset="0"/>
              </a:rPr>
              <a:t> in </a:t>
            </a:r>
            <a:r>
              <a:rPr lang="cs-CZ" altLang="cs-CZ" sz="2200" dirty="0" err="1">
                <a:latin typeface="Arial" panose="020B0604020202020204" pitchFamily="34" charset="0"/>
              </a:rPr>
              <a:t>which</a:t>
            </a:r>
            <a:r>
              <a:rPr lang="cs-CZ" altLang="cs-CZ" sz="2200" dirty="0">
                <a:latin typeface="Arial" panose="020B0604020202020204" pitchFamily="34" charset="0"/>
              </a:rPr>
              <a:t> </a:t>
            </a:r>
            <a:r>
              <a:rPr lang="cs-CZ" altLang="cs-CZ" sz="2200" dirty="0" err="1">
                <a:latin typeface="Arial" panose="020B0604020202020204" pitchFamily="34" charset="0"/>
              </a:rPr>
              <a:t>the</a:t>
            </a:r>
            <a:r>
              <a:rPr lang="cs-CZ" altLang="cs-CZ" sz="2200" dirty="0">
                <a:latin typeface="Arial" panose="020B0604020202020204" pitchFamily="34" charset="0"/>
              </a:rPr>
              <a:t> </a:t>
            </a:r>
            <a:r>
              <a:rPr lang="cs-CZ" altLang="cs-CZ" sz="2200" dirty="0" err="1">
                <a:latin typeface="Arial" panose="020B0604020202020204" pitchFamily="34" charset="0"/>
              </a:rPr>
              <a:t>analysis</a:t>
            </a:r>
            <a:r>
              <a:rPr lang="cs-CZ" altLang="cs-CZ" sz="2200" dirty="0">
                <a:latin typeface="Arial" panose="020B0604020202020204" pitchFamily="34" charset="0"/>
              </a:rPr>
              <a:t> </a:t>
            </a:r>
            <a:r>
              <a:rPr lang="cs-CZ" altLang="cs-CZ" sz="2200" dirty="0" err="1">
                <a:latin typeface="Arial" panose="020B0604020202020204" pitchFamily="34" charset="0"/>
              </a:rPr>
              <a:t>is</a:t>
            </a:r>
            <a:r>
              <a:rPr lang="cs-CZ" altLang="cs-CZ" sz="2200" dirty="0">
                <a:latin typeface="Arial" panose="020B0604020202020204" pitchFamily="34" charset="0"/>
              </a:rPr>
              <a:t> done. </a:t>
            </a:r>
          </a:p>
          <a:p>
            <a:pPr marL="285750" indent="-285750" eaLnBrk="1" hangingPunct="1">
              <a:spcBef>
                <a:spcPct val="0"/>
              </a:spcBef>
              <a:defRPr/>
            </a:pPr>
            <a:r>
              <a:rPr lang="cs-CZ" altLang="cs-CZ" sz="2200" dirty="0" err="1">
                <a:latin typeface="Arial" panose="020B0604020202020204" pitchFamily="34" charset="0"/>
              </a:rPr>
              <a:t>Usually</a:t>
            </a:r>
            <a:r>
              <a:rPr lang="cs-CZ" altLang="cs-CZ" sz="2200" dirty="0">
                <a:latin typeface="Arial" panose="020B0604020202020204" pitchFamily="34" charset="0"/>
              </a:rPr>
              <a:t> </a:t>
            </a:r>
            <a:r>
              <a:rPr lang="cs-CZ" altLang="cs-CZ" sz="2200" dirty="0" err="1">
                <a:latin typeface="Arial" panose="020B0604020202020204" pitchFamily="34" charset="0"/>
              </a:rPr>
              <a:t>when</a:t>
            </a:r>
            <a:r>
              <a:rPr lang="cs-CZ" altLang="cs-CZ" sz="2200" dirty="0">
                <a:latin typeface="Arial" panose="020B0604020202020204" pitchFamily="34" charset="0"/>
              </a:rPr>
              <a:t> </a:t>
            </a:r>
            <a:r>
              <a:rPr lang="cs-CZ" altLang="cs-CZ" sz="2200" dirty="0" err="1">
                <a:latin typeface="Arial" panose="020B0604020202020204" pitchFamily="34" charset="0"/>
              </a:rPr>
              <a:t>people</a:t>
            </a:r>
            <a:r>
              <a:rPr lang="cs-CZ" altLang="cs-CZ" sz="2200" dirty="0">
                <a:latin typeface="Arial" panose="020B0604020202020204" pitchFamily="34" charset="0"/>
              </a:rPr>
              <a:t> do PEST, </a:t>
            </a:r>
            <a:r>
              <a:rPr lang="cs-CZ" altLang="cs-CZ" sz="2200" dirty="0" err="1">
                <a:latin typeface="Arial" panose="020B0604020202020204" pitchFamily="34" charset="0"/>
              </a:rPr>
              <a:t>they</a:t>
            </a:r>
            <a:r>
              <a:rPr lang="cs-CZ" altLang="cs-CZ" sz="2200" dirty="0">
                <a:latin typeface="Arial" panose="020B0604020202020204" pitchFamily="34" charset="0"/>
              </a:rPr>
              <a:t> </a:t>
            </a:r>
            <a:r>
              <a:rPr lang="cs-CZ" altLang="cs-CZ" sz="2200" dirty="0" err="1">
                <a:latin typeface="Arial" panose="020B0604020202020204" pitchFamily="34" charset="0"/>
              </a:rPr>
              <a:t>look</a:t>
            </a:r>
            <a:r>
              <a:rPr lang="cs-CZ" altLang="cs-CZ" sz="2200" dirty="0">
                <a:latin typeface="Arial" panose="020B0604020202020204" pitchFamily="34" charset="0"/>
              </a:rPr>
              <a:t> up </a:t>
            </a:r>
            <a:r>
              <a:rPr lang="cs-CZ" altLang="cs-CZ" sz="2200" dirty="0" err="1">
                <a:latin typeface="Arial" panose="020B0604020202020204" pitchFamily="34" charset="0"/>
              </a:rPr>
              <a:t>info</a:t>
            </a:r>
            <a:r>
              <a:rPr lang="cs-CZ" altLang="cs-CZ" sz="2200" dirty="0">
                <a:latin typeface="Arial" panose="020B0604020202020204" pitchFamily="34" charset="0"/>
              </a:rPr>
              <a:t> on web and </a:t>
            </a:r>
            <a:r>
              <a:rPr lang="cs-CZ" altLang="cs-CZ" sz="2200" dirty="0" err="1">
                <a:latin typeface="Arial" panose="020B0604020202020204" pitchFamily="34" charset="0"/>
              </a:rPr>
              <a:t>say</a:t>
            </a:r>
            <a:r>
              <a:rPr lang="cs-CZ" altLang="cs-CZ" sz="2200" dirty="0">
                <a:latin typeface="Arial" panose="020B0604020202020204" pitchFamily="34" charset="0"/>
              </a:rPr>
              <a:t> </a:t>
            </a:r>
            <a:r>
              <a:rPr lang="cs-CZ" altLang="cs-CZ" sz="2200" dirty="0" err="1">
                <a:latin typeface="Arial" panose="020B0604020202020204" pitchFamily="34" charset="0"/>
              </a:rPr>
              <a:t>its</a:t>
            </a:r>
            <a:r>
              <a:rPr lang="cs-CZ" altLang="cs-CZ" sz="2200" dirty="0">
                <a:latin typeface="Arial" panose="020B0604020202020204" pitchFamily="34" charset="0"/>
              </a:rPr>
              <a:t> done. But </a:t>
            </a:r>
            <a:r>
              <a:rPr lang="cs-CZ" altLang="cs-CZ" sz="2200" dirty="0" err="1">
                <a:latin typeface="Arial" panose="020B0604020202020204" pitchFamily="34" charset="0"/>
              </a:rPr>
              <a:t>it</a:t>
            </a:r>
            <a:r>
              <a:rPr lang="cs-CZ" altLang="cs-CZ" sz="2200" dirty="0">
                <a:latin typeface="Arial" panose="020B0604020202020204" pitchFamily="34" charset="0"/>
              </a:rPr>
              <a:t> </a:t>
            </a:r>
            <a:r>
              <a:rPr lang="cs-CZ" altLang="cs-CZ" sz="2200" dirty="0" err="1">
                <a:latin typeface="Arial" panose="020B0604020202020204" pitchFamily="34" charset="0"/>
              </a:rPr>
              <a:t>only</a:t>
            </a:r>
            <a:r>
              <a:rPr lang="cs-CZ" altLang="cs-CZ" sz="2200" dirty="0">
                <a:latin typeface="Arial" panose="020B0604020202020204" pitchFamily="34" charset="0"/>
              </a:rPr>
              <a:t> </a:t>
            </a:r>
            <a:r>
              <a:rPr lang="cs-CZ" altLang="cs-CZ" sz="2200" dirty="0" err="1">
                <a:latin typeface="Arial" panose="020B0604020202020204" pitchFamily="34" charset="0"/>
              </a:rPr>
              <a:t>shows</a:t>
            </a:r>
            <a:r>
              <a:rPr lang="cs-CZ" altLang="cs-CZ" sz="2200" dirty="0">
                <a:latin typeface="Arial" panose="020B0604020202020204" pitchFamily="34" charset="0"/>
              </a:rPr>
              <a:t> data </a:t>
            </a:r>
            <a:r>
              <a:rPr lang="cs-CZ" altLang="cs-CZ" sz="2200" dirty="0" err="1">
                <a:latin typeface="Arial" panose="020B0604020202020204" pitchFamily="34" charset="0"/>
              </a:rPr>
              <a:t>for</a:t>
            </a:r>
            <a:r>
              <a:rPr lang="cs-CZ" altLang="cs-CZ" sz="2200" dirty="0">
                <a:latin typeface="Arial" panose="020B0604020202020204" pitchFamily="34" charset="0"/>
              </a:rPr>
              <a:t> </a:t>
            </a:r>
            <a:r>
              <a:rPr lang="cs-CZ" altLang="cs-CZ" sz="2200" dirty="0" err="1">
                <a:latin typeface="Arial" panose="020B0604020202020204" pitchFamily="34" charset="0"/>
              </a:rPr>
              <a:t>one</a:t>
            </a:r>
            <a:r>
              <a:rPr lang="cs-CZ" altLang="cs-CZ" sz="2200" dirty="0">
                <a:latin typeface="Arial" panose="020B0604020202020204" pitchFamily="34" charset="0"/>
              </a:rPr>
              <a:t> point in </a:t>
            </a:r>
            <a:r>
              <a:rPr lang="cs-CZ" altLang="cs-CZ" sz="2200" dirty="0" err="1">
                <a:latin typeface="Arial" panose="020B0604020202020204" pitchFamily="34" charset="0"/>
              </a:rPr>
              <a:t>time</a:t>
            </a:r>
            <a:r>
              <a:rPr lang="cs-CZ" altLang="cs-CZ" sz="2200" dirty="0">
                <a:latin typeface="Arial" panose="020B0604020202020204" pitchFamily="34" charset="0"/>
              </a:rPr>
              <a:t>. </a:t>
            </a:r>
            <a:r>
              <a:rPr lang="cs-CZ" altLang="cs-CZ" sz="2200" dirty="0" err="1">
                <a:latin typeface="Arial" panose="020B0604020202020204" pitchFamily="34" charset="0"/>
              </a:rPr>
              <a:t>Usually</a:t>
            </a:r>
            <a:r>
              <a:rPr lang="cs-CZ" altLang="cs-CZ" sz="2200" dirty="0">
                <a:latin typeface="Arial" panose="020B0604020202020204" pitchFamily="34" charset="0"/>
              </a:rPr>
              <a:t> </a:t>
            </a:r>
            <a:r>
              <a:rPr lang="cs-CZ" altLang="cs-CZ" sz="2200" dirty="0" err="1">
                <a:latin typeface="Arial" panose="020B0604020202020204" pitchFamily="34" charset="0"/>
              </a:rPr>
              <a:t>the</a:t>
            </a:r>
            <a:r>
              <a:rPr lang="cs-CZ" altLang="cs-CZ" sz="2200" dirty="0">
                <a:latin typeface="Arial" panose="020B0604020202020204" pitchFamily="34" charset="0"/>
              </a:rPr>
              <a:t> data </a:t>
            </a:r>
            <a:r>
              <a:rPr lang="cs-CZ" altLang="cs-CZ" sz="2200" dirty="0" err="1">
                <a:latin typeface="Arial" panose="020B0604020202020204" pitchFamily="34" charset="0"/>
              </a:rPr>
              <a:t>is</a:t>
            </a:r>
            <a:r>
              <a:rPr lang="cs-CZ" altLang="cs-CZ" sz="2200" dirty="0">
                <a:latin typeface="Arial" panose="020B0604020202020204" pitchFamily="34" charset="0"/>
              </a:rPr>
              <a:t> </a:t>
            </a:r>
            <a:r>
              <a:rPr lang="cs-CZ" altLang="cs-CZ" sz="2200" dirty="0" err="1">
                <a:latin typeface="Arial" panose="020B0604020202020204" pitchFamily="34" charset="0"/>
              </a:rPr>
              <a:t>also</a:t>
            </a:r>
            <a:r>
              <a:rPr lang="cs-CZ" altLang="cs-CZ" sz="2200" dirty="0">
                <a:latin typeface="Arial" panose="020B0604020202020204" pitchFamily="34" charset="0"/>
              </a:rPr>
              <a:t> </a:t>
            </a:r>
            <a:r>
              <a:rPr lang="cs-CZ" altLang="cs-CZ" sz="2200" dirty="0" err="1">
                <a:latin typeface="Arial" panose="020B0604020202020204" pitchFamily="34" charset="0"/>
              </a:rPr>
              <a:t>kinda</a:t>
            </a:r>
            <a:r>
              <a:rPr lang="cs-CZ" altLang="cs-CZ" sz="2200" dirty="0">
                <a:latin typeface="Arial" panose="020B0604020202020204" pitchFamily="34" charset="0"/>
              </a:rPr>
              <a:t> </a:t>
            </a:r>
            <a:r>
              <a:rPr lang="cs-CZ" altLang="cs-CZ" sz="2200" dirty="0" err="1">
                <a:latin typeface="Arial" panose="020B0604020202020204" pitchFamily="34" charset="0"/>
              </a:rPr>
              <a:t>old</a:t>
            </a:r>
            <a:r>
              <a:rPr lang="cs-CZ" altLang="cs-CZ" sz="2200" dirty="0">
                <a:latin typeface="Arial" panose="020B0604020202020204" pitchFamily="34" charset="0"/>
              </a:rPr>
              <a:t>. </a:t>
            </a:r>
          </a:p>
          <a:p>
            <a:pPr marL="285750" indent="-285750" eaLnBrk="1" hangingPunct="1">
              <a:spcBef>
                <a:spcPct val="0"/>
              </a:spcBef>
              <a:defRPr/>
            </a:pPr>
            <a:r>
              <a:rPr lang="cs-CZ" altLang="cs-CZ" sz="2200" dirty="0">
                <a:latin typeface="Arial" panose="020B0604020202020204" pitchFamily="34" charset="0"/>
              </a:rPr>
              <a:t>In </a:t>
            </a:r>
            <a:r>
              <a:rPr lang="cs-CZ" altLang="cs-CZ" sz="2200" dirty="0" err="1">
                <a:latin typeface="Arial" panose="020B0604020202020204" pitchFamily="34" charset="0"/>
              </a:rPr>
              <a:t>real</a:t>
            </a:r>
            <a:r>
              <a:rPr lang="cs-CZ" altLang="cs-CZ" sz="2200" dirty="0">
                <a:latin typeface="Arial" panose="020B0604020202020204" pitchFamily="34" charset="0"/>
              </a:rPr>
              <a:t> </a:t>
            </a:r>
            <a:r>
              <a:rPr lang="cs-CZ" altLang="cs-CZ" sz="2200" dirty="0" err="1">
                <a:latin typeface="Arial" panose="020B0604020202020204" pitchFamily="34" charset="0"/>
              </a:rPr>
              <a:t>life</a:t>
            </a:r>
            <a:r>
              <a:rPr lang="cs-CZ" altLang="cs-CZ" sz="2200" dirty="0">
                <a:latin typeface="Arial" panose="020B0604020202020204" pitchFamily="34" charset="0"/>
              </a:rPr>
              <a:t> </a:t>
            </a:r>
            <a:r>
              <a:rPr lang="cs-CZ" altLang="cs-CZ" sz="2200" dirty="0" err="1">
                <a:latin typeface="Arial" panose="020B0604020202020204" pitchFamily="34" charset="0"/>
              </a:rPr>
              <a:t>we</a:t>
            </a:r>
            <a:r>
              <a:rPr lang="cs-CZ" altLang="cs-CZ" sz="2200" dirty="0">
                <a:latin typeface="Arial" panose="020B0604020202020204" pitchFamily="34" charset="0"/>
              </a:rPr>
              <a:t> are </a:t>
            </a:r>
            <a:r>
              <a:rPr lang="cs-CZ" altLang="cs-CZ" sz="2200" dirty="0" err="1">
                <a:latin typeface="Arial" panose="020B0604020202020204" pitchFamily="34" charset="0"/>
              </a:rPr>
              <a:t>interested</a:t>
            </a:r>
            <a:r>
              <a:rPr lang="cs-CZ" altLang="cs-CZ" sz="2200" dirty="0">
                <a:latin typeface="Arial" panose="020B0604020202020204" pitchFamily="34" charset="0"/>
              </a:rPr>
              <a:t> not </a:t>
            </a:r>
            <a:r>
              <a:rPr lang="cs-CZ" altLang="cs-CZ" sz="2200" dirty="0" err="1">
                <a:latin typeface="Arial" panose="020B0604020202020204" pitchFamily="34" charset="0"/>
              </a:rPr>
              <a:t>only</a:t>
            </a:r>
            <a:r>
              <a:rPr lang="cs-CZ" altLang="cs-CZ" sz="2200" dirty="0">
                <a:latin typeface="Arial" panose="020B0604020202020204" pitchFamily="34" charset="0"/>
              </a:rPr>
              <a:t> in </a:t>
            </a:r>
            <a:r>
              <a:rPr lang="cs-CZ" altLang="cs-CZ" sz="2200" dirty="0" err="1">
                <a:latin typeface="Arial" panose="020B0604020202020204" pitchFamily="34" charset="0"/>
              </a:rPr>
              <a:t>current</a:t>
            </a:r>
            <a:r>
              <a:rPr lang="cs-CZ" altLang="cs-CZ" sz="2200" dirty="0">
                <a:latin typeface="Arial" panose="020B0604020202020204" pitchFamily="34" charset="0"/>
              </a:rPr>
              <a:t> data and </a:t>
            </a:r>
            <a:r>
              <a:rPr lang="cs-CZ" altLang="cs-CZ" sz="2200" dirty="0" err="1">
                <a:latin typeface="Arial" panose="020B0604020202020204" pitchFamily="34" charset="0"/>
              </a:rPr>
              <a:t>current</a:t>
            </a:r>
            <a:r>
              <a:rPr lang="cs-CZ" altLang="cs-CZ" sz="2200" dirty="0">
                <a:latin typeface="Arial" panose="020B0604020202020204" pitchFamily="34" charset="0"/>
              </a:rPr>
              <a:t> </a:t>
            </a:r>
            <a:r>
              <a:rPr lang="cs-CZ" altLang="cs-CZ" sz="2200" dirty="0" err="1">
                <a:latin typeface="Arial" panose="020B0604020202020204" pitchFamily="34" charset="0"/>
              </a:rPr>
              <a:t>state</a:t>
            </a:r>
            <a:r>
              <a:rPr lang="cs-CZ" altLang="cs-CZ" sz="2200" dirty="0">
                <a:latin typeface="Arial" panose="020B0604020202020204" pitchFamily="34" charset="0"/>
              </a:rPr>
              <a:t> of </a:t>
            </a:r>
            <a:r>
              <a:rPr lang="cs-CZ" altLang="cs-CZ" sz="2200" dirty="0" err="1">
                <a:latin typeface="Arial" panose="020B0604020202020204" pitchFamily="34" charset="0"/>
              </a:rPr>
              <a:t>the</a:t>
            </a:r>
            <a:r>
              <a:rPr lang="cs-CZ" altLang="cs-CZ" sz="2200" dirty="0">
                <a:latin typeface="Arial" panose="020B0604020202020204" pitchFamily="34" charset="0"/>
              </a:rPr>
              <a:t> market (NOW), but </a:t>
            </a:r>
            <a:r>
              <a:rPr lang="cs-CZ" altLang="cs-CZ" sz="2200" dirty="0" err="1">
                <a:latin typeface="Arial" panose="020B0604020202020204" pitchFamily="34" charset="0"/>
              </a:rPr>
              <a:t>we</a:t>
            </a:r>
            <a:r>
              <a:rPr lang="cs-CZ" altLang="cs-CZ" sz="2200" dirty="0">
                <a:latin typeface="Arial" panose="020B0604020202020204" pitchFamily="34" charset="0"/>
              </a:rPr>
              <a:t> are </a:t>
            </a:r>
            <a:r>
              <a:rPr lang="cs-CZ" altLang="cs-CZ" sz="2200" dirty="0" err="1">
                <a:latin typeface="Arial" panose="020B0604020202020204" pitchFamily="34" charset="0"/>
              </a:rPr>
              <a:t>also</a:t>
            </a:r>
            <a:r>
              <a:rPr lang="cs-CZ" altLang="cs-CZ" sz="2200" dirty="0">
                <a:latin typeface="Arial" panose="020B0604020202020204" pitchFamily="34" charset="0"/>
              </a:rPr>
              <a:t> </a:t>
            </a:r>
            <a:r>
              <a:rPr lang="cs-CZ" altLang="cs-CZ" sz="2200" dirty="0" err="1">
                <a:latin typeface="Arial" panose="020B0604020202020204" pitchFamily="34" charset="0"/>
              </a:rPr>
              <a:t>interested</a:t>
            </a:r>
            <a:r>
              <a:rPr lang="cs-CZ" altLang="cs-CZ" sz="2200" dirty="0">
                <a:latin typeface="Arial" panose="020B0604020202020204" pitchFamily="34" charset="0"/>
              </a:rPr>
              <a:t> in </a:t>
            </a:r>
            <a:r>
              <a:rPr lang="cs-CZ" altLang="cs-CZ" sz="2200" dirty="0" err="1">
                <a:latin typeface="Arial" panose="020B0604020202020204" pitchFamily="34" charset="0"/>
              </a:rPr>
              <a:t>how</a:t>
            </a:r>
            <a:r>
              <a:rPr lang="cs-CZ" altLang="cs-CZ" sz="2200" dirty="0">
                <a:latin typeface="Arial" panose="020B0604020202020204" pitchFamily="34" charset="0"/>
              </a:rPr>
              <a:t> </a:t>
            </a:r>
            <a:r>
              <a:rPr lang="cs-CZ" altLang="cs-CZ" sz="2200" dirty="0" err="1">
                <a:latin typeface="Arial" panose="020B0604020202020204" pitchFamily="34" charset="0"/>
              </a:rPr>
              <a:t>we</a:t>
            </a:r>
            <a:r>
              <a:rPr lang="cs-CZ" altLang="cs-CZ" sz="2200" dirty="0">
                <a:latin typeface="Arial" panose="020B0604020202020204" pitchFamily="34" charset="0"/>
              </a:rPr>
              <a:t> </a:t>
            </a:r>
            <a:r>
              <a:rPr lang="cs-CZ" altLang="cs-CZ" sz="2200" dirty="0" err="1">
                <a:latin typeface="Arial" panose="020B0604020202020204" pitchFamily="34" charset="0"/>
              </a:rPr>
              <a:t>got</a:t>
            </a:r>
            <a:r>
              <a:rPr lang="cs-CZ" altLang="cs-CZ" sz="2200" dirty="0">
                <a:latin typeface="Arial" panose="020B0604020202020204" pitchFamily="34" charset="0"/>
              </a:rPr>
              <a:t> to </a:t>
            </a:r>
            <a:r>
              <a:rPr lang="cs-CZ" altLang="cs-CZ" sz="2200" dirty="0" err="1">
                <a:latin typeface="Arial" panose="020B0604020202020204" pitchFamily="34" charset="0"/>
              </a:rPr>
              <a:t>this</a:t>
            </a:r>
            <a:r>
              <a:rPr lang="cs-CZ" altLang="cs-CZ" sz="2200" dirty="0">
                <a:latin typeface="Arial" panose="020B0604020202020204" pitchFamily="34" charset="0"/>
              </a:rPr>
              <a:t> point (PAST TRENDS), and </a:t>
            </a:r>
            <a:r>
              <a:rPr lang="cs-CZ" altLang="cs-CZ" sz="2200" dirty="0" err="1">
                <a:latin typeface="Arial" panose="020B0604020202020204" pitchFamily="34" charset="0"/>
              </a:rPr>
              <a:t>where</a:t>
            </a:r>
            <a:r>
              <a:rPr lang="cs-CZ" altLang="cs-CZ" sz="2200" dirty="0">
                <a:latin typeface="Arial" panose="020B0604020202020204" pitchFamily="34" charset="0"/>
              </a:rPr>
              <a:t> are </a:t>
            </a:r>
            <a:r>
              <a:rPr lang="cs-CZ" altLang="cs-CZ" sz="2200" dirty="0" err="1">
                <a:latin typeface="Arial" panose="020B0604020202020204" pitchFamily="34" charset="0"/>
              </a:rPr>
              <a:t>we</a:t>
            </a:r>
            <a:r>
              <a:rPr lang="cs-CZ" altLang="cs-CZ" sz="2200" dirty="0">
                <a:latin typeface="Arial" panose="020B0604020202020204" pitchFamily="34" charset="0"/>
              </a:rPr>
              <a:t> </a:t>
            </a:r>
            <a:r>
              <a:rPr lang="cs-CZ" altLang="cs-CZ" sz="2200" dirty="0" err="1">
                <a:latin typeface="Arial" panose="020B0604020202020204" pitchFamily="34" charset="0"/>
              </a:rPr>
              <a:t>expecting</a:t>
            </a:r>
            <a:r>
              <a:rPr lang="cs-CZ" altLang="cs-CZ" sz="2200" dirty="0">
                <a:latin typeface="Arial" panose="020B0604020202020204" pitchFamily="34" charset="0"/>
              </a:rPr>
              <a:t> </a:t>
            </a:r>
            <a:r>
              <a:rPr lang="cs-CZ" altLang="cs-CZ" sz="2200" dirty="0" err="1">
                <a:latin typeface="Arial" panose="020B0604020202020204" pitchFamily="34" charset="0"/>
              </a:rPr>
              <a:t>things</a:t>
            </a:r>
            <a:r>
              <a:rPr lang="cs-CZ" altLang="cs-CZ" sz="2200" dirty="0">
                <a:latin typeface="Arial" panose="020B0604020202020204" pitchFamily="34" charset="0"/>
              </a:rPr>
              <a:t> to </a:t>
            </a:r>
            <a:r>
              <a:rPr lang="cs-CZ" altLang="cs-CZ" sz="2200" dirty="0" err="1">
                <a:latin typeface="Arial" panose="020B0604020202020204" pitchFamily="34" charset="0"/>
              </a:rPr>
              <a:t>evolve</a:t>
            </a:r>
            <a:r>
              <a:rPr lang="cs-CZ" altLang="cs-CZ" sz="2200" dirty="0">
                <a:latin typeface="Arial" panose="020B0604020202020204" pitchFamily="34" charset="0"/>
              </a:rPr>
              <a:t> </a:t>
            </a:r>
            <a:r>
              <a:rPr lang="cs-CZ" altLang="cs-CZ" sz="2200" dirty="0" err="1">
                <a:latin typeface="Arial" panose="020B0604020202020204" pitchFamily="34" charset="0"/>
              </a:rPr>
              <a:t>from</a:t>
            </a:r>
            <a:r>
              <a:rPr lang="cs-CZ" altLang="cs-CZ" sz="2200" dirty="0">
                <a:latin typeface="Arial" panose="020B0604020202020204" pitchFamily="34" charset="0"/>
              </a:rPr>
              <a:t> </a:t>
            </a:r>
            <a:r>
              <a:rPr lang="cs-CZ" altLang="cs-CZ" sz="2200" dirty="0" err="1">
                <a:latin typeface="Arial" panose="020B0604020202020204" pitchFamily="34" charset="0"/>
              </a:rPr>
              <a:t>now</a:t>
            </a:r>
            <a:r>
              <a:rPr lang="cs-CZ" altLang="cs-CZ" sz="2200" dirty="0">
                <a:latin typeface="Arial" panose="020B0604020202020204" pitchFamily="34" charset="0"/>
              </a:rPr>
              <a:t> on (FUTURE TRENDS). </a:t>
            </a:r>
          </a:p>
          <a:p>
            <a:pPr marL="285750" indent="-285750" eaLnBrk="1" hangingPunct="1">
              <a:spcBef>
                <a:spcPct val="0"/>
              </a:spcBef>
              <a:defRPr/>
            </a:pPr>
            <a:r>
              <a:rPr lang="cs-CZ" altLang="cs-CZ" sz="2200" dirty="0" err="1">
                <a:latin typeface="Arial" panose="020B0604020202020204" pitchFamily="34" charset="0"/>
              </a:rPr>
              <a:t>What</a:t>
            </a:r>
            <a:r>
              <a:rPr lang="cs-CZ" altLang="cs-CZ" sz="2200" dirty="0">
                <a:latin typeface="Arial" panose="020B0604020202020204" pitchFamily="34" charset="0"/>
              </a:rPr>
              <a:t> </a:t>
            </a:r>
            <a:r>
              <a:rPr lang="cs-CZ" altLang="cs-CZ" sz="2200" dirty="0" err="1">
                <a:latin typeface="Arial" panose="020B0604020202020204" pitchFamily="34" charset="0"/>
              </a:rPr>
              <a:t>does</a:t>
            </a:r>
            <a:r>
              <a:rPr lang="cs-CZ" altLang="cs-CZ" sz="2200" dirty="0">
                <a:latin typeface="Arial" panose="020B0604020202020204" pitchFamily="34" charset="0"/>
              </a:rPr>
              <a:t> </a:t>
            </a:r>
            <a:r>
              <a:rPr lang="cs-CZ" altLang="cs-CZ" sz="2200" dirty="0" err="1">
                <a:latin typeface="Arial" panose="020B0604020202020204" pitchFamily="34" charset="0"/>
              </a:rPr>
              <a:t>it</a:t>
            </a:r>
            <a:r>
              <a:rPr lang="cs-CZ" altLang="cs-CZ" sz="2200" dirty="0">
                <a:latin typeface="Arial" panose="020B0604020202020204" pitchFamily="34" charset="0"/>
              </a:rPr>
              <a:t> </a:t>
            </a:r>
            <a:r>
              <a:rPr lang="cs-CZ" altLang="cs-CZ" sz="2200" dirty="0" err="1">
                <a:latin typeface="Arial" panose="020B0604020202020204" pitchFamily="34" charset="0"/>
              </a:rPr>
              <a:t>mean</a:t>
            </a:r>
            <a:r>
              <a:rPr lang="cs-CZ" altLang="cs-CZ" sz="2200" dirty="0">
                <a:latin typeface="Arial" panose="020B0604020202020204" pitchFamily="34" charset="0"/>
              </a:rPr>
              <a:t>? </a:t>
            </a:r>
            <a:r>
              <a:rPr lang="cs-CZ" altLang="cs-CZ" sz="2200" dirty="0" err="1">
                <a:latin typeface="Arial" panose="020B0604020202020204" pitchFamily="34" charset="0"/>
              </a:rPr>
              <a:t>It</a:t>
            </a:r>
            <a:r>
              <a:rPr lang="cs-CZ" altLang="cs-CZ" sz="2200" dirty="0">
                <a:latin typeface="Arial" panose="020B0604020202020204" pitchFamily="34" charset="0"/>
              </a:rPr>
              <a:t> </a:t>
            </a:r>
            <a:r>
              <a:rPr lang="cs-CZ" altLang="cs-CZ" sz="2200" dirty="0" err="1">
                <a:latin typeface="Arial" panose="020B0604020202020204" pitchFamily="34" charset="0"/>
              </a:rPr>
              <a:t>means</a:t>
            </a:r>
            <a:r>
              <a:rPr lang="cs-CZ" altLang="cs-CZ" sz="2200" dirty="0">
                <a:latin typeface="Arial" panose="020B0604020202020204" pitchFamily="34" charset="0"/>
              </a:rPr>
              <a:t>, </a:t>
            </a:r>
            <a:r>
              <a:rPr lang="cs-CZ" altLang="cs-CZ" sz="2200" dirty="0" err="1">
                <a:latin typeface="Arial" panose="020B0604020202020204" pitchFamily="34" charset="0"/>
              </a:rPr>
              <a:t>that</a:t>
            </a:r>
            <a:r>
              <a:rPr lang="cs-CZ" altLang="cs-CZ" sz="2200" dirty="0">
                <a:latin typeface="Arial" panose="020B0604020202020204" pitchFamily="34" charset="0"/>
              </a:rPr>
              <a:t> </a:t>
            </a:r>
            <a:r>
              <a:rPr lang="cs-CZ" altLang="cs-CZ" sz="2200" dirty="0" err="1">
                <a:latin typeface="Arial" panose="020B0604020202020204" pitchFamily="34" charset="0"/>
              </a:rPr>
              <a:t>we</a:t>
            </a:r>
            <a:r>
              <a:rPr lang="cs-CZ" altLang="cs-CZ" sz="2200" dirty="0">
                <a:latin typeface="Arial" panose="020B0604020202020204" pitchFamily="34" charset="0"/>
              </a:rPr>
              <a:t> are </a:t>
            </a:r>
            <a:r>
              <a:rPr lang="cs-CZ" altLang="cs-CZ" sz="2200" dirty="0" err="1">
                <a:latin typeface="Arial" panose="020B0604020202020204" pitchFamily="34" charset="0"/>
              </a:rPr>
              <a:t>interested</a:t>
            </a:r>
            <a:r>
              <a:rPr lang="cs-CZ" altLang="cs-CZ" sz="2200" dirty="0">
                <a:latin typeface="Arial" panose="020B0604020202020204" pitchFamily="34" charset="0"/>
              </a:rPr>
              <a:t> in past </a:t>
            </a:r>
            <a:r>
              <a:rPr lang="cs-CZ" altLang="cs-CZ" sz="2200" dirty="0" err="1">
                <a:latin typeface="Arial" panose="020B0604020202020204" pitchFamily="34" charset="0"/>
              </a:rPr>
              <a:t>timeframe</a:t>
            </a:r>
            <a:r>
              <a:rPr lang="cs-CZ" altLang="cs-CZ" sz="2200" dirty="0">
                <a:latin typeface="Arial" panose="020B0604020202020204" pitchFamily="34" charset="0"/>
              </a:rPr>
              <a:t>, </a:t>
            </a:r>
            <a:r>
              <a:rPr lang="cs-CZ" altLang="cs-CZ" sz="2200" dirty="0" err="1">
                <a:latin typeface="Arial" panose="020B0604020202020204" pitchFamily="34" charset="0"/>
              </a:rPr>
              <a:t>current</a:t>
            </a:r>
            <a:r>
              <a:rPr lang="cs-CZ" altLang="cs-CZ" sz="2200" dirty="0">
                <a:latin typeface="Arial" panose="020B0604020202020204" pitchFamily="34" charset="0"/>
              </a:rPr>
              <a:t> </a:t>
            </a:r>
            <a:r>
              <a:rPr lang="cs-CZ" altLang="cs-CZ" sz="2200" dirty="0" err="1">
                <a:latin typeface="Arial" panose="020B0604020202020204" pitchFamily="34" charset="0"/>
              </a:rPr>
              <a:t>timeframe</a:t>
            </a:r>
            <a:r>
              <a:rPr lang="cs-CZ" altLang="cs-CZ" sz="2200" dirty="0">
                <a:latin typeface="Arial" panose="020B0604020202020204" pitchFamily="34" charset="0"/>
              </a:rPr>
              <a:t>, and </a:t>
            </a:r>
            <a:r>
              <a:rPr lang="cs-CZ" altLang="cs-CZ" sz="2200" dirty="0" err="1">
                <a:latin typeface="Arial" panose="020B0604020202020204" pitchFamily="34" charset="0"/>
              </a:rPr>
              <a:t>future</a:t>
            </a:r>
            <a:r>
              <a:rPr lang="cs-CZ" altLang="cs-CZ" sz="2200" dirty="0">
                <a:latin typeface="Arial" panose="020B0604020202020204" pitchFamily="34" charset="0"/>
              </a:rPr>
              <a:t> </a:t>
            </a:r>
            <a:r>
              <a:rPr lang="cs-CZ" altLang="cs-CZ" sz="2200" dirty="0" err="1">
                <a:latin typeface="Arial" panose="020B0604020202020204" pitchFamily="34" charset="0"/>
              </a:rPr>
              <a:t>timeframe</a:t>
            </a:r>
            <a:r>
              <a:rPr lang="cs-CZ" altLang="cs-CZ" sz="2200" dirty="0">
                <a:latin typeface="Arial" panose="020B0604020202020204" pitchFamily="34" charset="0"/>
              </a:rPr>
              <a:t>. </a:t>
            </a:r>
          </a:p>
          <a:p>
            <a:pPr marL="285750" indent="-285750" eaLnBrk="1" hangingPunct="1">
              <a:spcBef>
                <a:spcPct val="0"/>
              </a:spcBef>
              <a:defRPr/>
            </a:pPr>
            <a:r>
              <a:rPr lang="cs-CZ" altLang="cs-CZ" sz="2200" dirty="0" err="1">
                <a:latin typeface="Arial" panose="020B0604020202020204" pitchFamily="34" charset="0"/>
              </a:rPr>
              <a:t>How</a:t>
            </a:r>
            <a:r>
              <a:rPr lang="cs-CZ" altLang="cs-CZ" sz="2200" dirty="0">
                <a:latin typeface="Arial" panose="020B0604020202020204" pitchFamily="34" charset="0"/>
              </a:rPr>
              <a:t> long </a:t>
            </a:r>
            <a:r>
              <a:rPr lang="cs-CZ" altLang="cs-CZ" sz="2200" dirty="0" err="1">
                <a:latin typeface="Arial" panose="020B0604020202020204" pitchFamily="34" charset="0"/>
              </a:rPr>
              <a:t>does</a:t>
            </a:r>
            <a:r>
              <a:rPr lang="cs-CZ" altLang="cs-CZ" sz="2200" dirty="0">
                <a:latin typeface="Arial" panose="020B0604020202020204" pitchFamily="34" charset="0"/>
              </a:rPr>
              <a:t> </a:t>
            </a:r>
            <a:r>
              <a:rPr lang="cs-CZ" altLang="cs-CZ" sz="2200" dirty="0" err="1">
                <a:latin typeface="Arial" panose="020B0604020202020204" pitchFamily="34" charset="0"/>
              </a:rPr>
              <a:t>the</a:t>
            </a:r>
            <a:r>
              <a:rPr lang="cs-CZ" altLang="cs-CZ" sz="2200" dirty="0">
                <a:latin typeface="Arial" panose="020B0604020202020204" pitchFamily="34" charset="0"/>
              </a:rPr>
              <a:t> </a:t>
            </a:r>
            <a:r>
              <a:rPr lang="cs-CZ" altLang="cs-CZ" sz="2200" dirty="0" err="1">
                <a:latin typeface="Arial" panose="020B0604020202020204" pitchFamily="34" charset="0"/>
              </a:rPr>
              <a:t>timeframe</a:t>
            </a:r>
            <a:r>
              <a:rPr lang="cs-CZ" altLang="cs-CZ" sz="2200" dirty="0">
                <a:latin typeface="Arial" panose="020B0604020202020204" pitchFamily="34" charset="0"/>
              </a:rPr>
              <a:t> </a:t>
            </a:r>
            <a:r>
              <a:rPr lang="cs-CZ" altLang="cs-CZ" sz="2200" dirty="0" err="1">
                <a:latin typeface="Arial" panose="020B0604020202020204" pitchFamily="34" charset="0"/>
              </a:rPr>
              <a:t>need</a:t>
            </a:r>
            <a:r>
              <a:rPr lang="cs-CZ" altLang="cs-CZ" sz="2200" dirty="0">
                <a:latin typeface="Arial" panose="020B0604020202020204" pitchFamily="34" charset="0"/>
              </a:rPr>
              <a:t> to </a:t>
            </a:r>
            <a:r>
              <a:rPr lang="cs-CZ" altLang="cs-CZ" sz="2200" dirty="0" err="1">
                <a:latin typeface="Arial" panose="020B0604020202020204" pitchFamily="34" charset="0"/>
              </a:rPr>
              <a:t>be</a:t>
            </a:r>
            <a:r>
              <a:rPr lang="cs-CZ" altLang="cs-CZ" sz="2200" dirty="0">
                <a:latin typeface="Arial" panose="020B0604020202020204" pitchFamily="34" charset="0"/>
              </a:rPr>
              <a:t>? </a:t>
            </a:r>
            <a:r>
              <a:rPr lang="cs-CZ" altLang="cs-CZ" sz="2200" dirty="0" err="1">
                <a:latin typeface="Arial" panose="020B0604020202020204" pitchFamily="34" charset="0"/>
              </a:rPr>
              <a:t>It</a:t>
            </a:r>
            <a:r>
              <a:rPr lang="cs-CZ" altLang="cs-CZ" sz="2200" dirty="0">
                <a:latin typeface="Arial" panose="020B0604020202020204" pitchFamily="34" charset="0"/>
              </a:rPr>
              <a:t> </a:t>
            </a:r>
            <a:r>
              <a:rPr lang="cs-CZ" altLang="cs-CZ" sz="2200" dirty="0" err="1">
                <a:latin typeface="Arial" panose="020B0604020202020204" pitchFamily="34" charset="0"/>
              </a:rPr>
              <a:t>depends</a:t>
            </a:r>
            <a:r>
              <a:rPr lang="cs-CZ" altLang="cs-CZ" sz="2200" dirty="0">
                <a:latin typeface="Arial" panose="020B0604020202020204" pitchFamily="34" charset="0"/>
              </a:rPr>
              <a:t>! </a:t>
            </a:r>
            <a:r>
              <a:rPr lang="cs-CZ" altLang="cs-CZ" sz="2200" dirty="0" err="1">
                <a:latin typeface="Arial" panose="020B0604020202020204" pitchFamily="34" charset="0"/>
              </a:rPr>
              <a:t>Can</a:t>
            </a:r>
            <a:r>
              <a:rPr lang="cs-CZ" altLang="cs-CZ" sz="2200" dirty="0">
                <a:latin typeface="Arial" panose="020B0604020202020204" pitchFamily="34" charset="0"/>
              </a:rPr>
              <a:t> </a:t>
            </a:r>
            <a:r>
              <a:rPr lang="cs-CZ" altLang="cs-CZ" sz="2200" dirty="0" err="1">
                <a:latin typeface="Arial" panose="020B0604020202020204" pitchFamily="34" charset="0"/>
              </a:rPr>
              <a:t>be</a:t>
            </a:r>
            <a:r>
              <a:rPr lang="cs-CZ" altLang="cs-CZ" sz="2200" dirty="0">
                <a:latin typeface="Arial" panose="020B0604020202020204" pitchFamily="34" charset="0"/>
              </a:rPr>
              <a:t> </a:t>
            </a:r>
            <a:r>
              <a:rPr lang="cs-CZ" altLang="cs-CZ" sz="2200" dirty="0" err="1">
                <a:latin typeface="Arial" panose="020B0604020202020204" pitchFamily="34" charset="0"/>
              </a:rPr>
              <a:t>decades</a:t>
            </a:r>
            <a:r>
              <a:rPr lang="cs-CZ" altLang="cs-CZ" sz="2200" dirty="0">
                <a:latin typeface="Arial" panose="020B0604020202020204" pitchFamily="34" charset="0"/>
              </a:rPr>
              <a:t> (</a:t>
            </a:r>
            <a:r>
              <a:rPr lang="cs-CZ" altLang="cs-CZ" sz="2200" dirty="0" err="1">
                <a:latin typeface="Arial" panose="020B0604020202020204" pitchFamily="34" charset="0"/>
              </a:rPr>
              <a:t>e.g</a:t>
            </a:r>
            <a:r>
              <a:rPr lang="cs-CZ" altLang="cs-CZ" sz="2200" dirty="0">
                <a:latin typeface="Arial" panose="020B0604020202020204" pitchFamily="34" charset="0"/>
              </a:rPr>
              <a:t>. 50 </a:t>
            </a:r>
            <a:r>
              <a:rPr lang="cs-CZ" altLang="cs-CZ" sz="2200" dirty="0" err="1">
                <a:latin typeface="Arial" panose="020B0604020202020204" pitchFamily="34" charset="0"/>
              </a:rPr>
              <a:t>years</a:t>
            </a:r>
            <a:r>
              <a:rPr lang="cs-CZ" altLang="cs-CZ" sz="2200" dirty="0">
                <a:latin typeface="Arial" panose="020B0604020202020204" pitchFamily="34" charset="0"/>
              </a:rPr>
              <a:t>) </a:t>
            </a:r>
            <a:r>
              <a:rPr lang="cs-CZ" altLang="cs-CZ" sz="2200" dirty="0" err="1">
                <a:latin typeface="Arial" panose="020B0604020202020204" pitchFamily="34" charset="0"/>
              </a:rPr>
              <a:t>for</a:t>
            </a:r>
            <a:r>
              <a:rPr lang="cs-CZ" altLang="cs-CZ" sz="2200" dirty="0">
                <a:latin typeface="Arial" panose="020B0604020202020204" pitchFamily="34" charset="0"/>
              </a:rPr>
              <a:t> very </a:t>
            </a:r>
            <a:r>
              <a:rPr lang="cs-CZ" altLang="cs-CZ" sz="2200" dirty="0" err="1">
                <a:latin typeface="Arial" panose="020B0604020202020204" pitchFamily="34" charset="0"/>
              </a:rPr>
              <a:t>stable</a:t>
            </a:r>
            <a:r>
              <a:rPr lang="cs-CZ" altLang="cs-CZ" sz="2200" dirty="0">
                <a:latin typeface="Arial" panose="020B0604020202020204" pitchFamily="34" charset="0"/>
              </a:rPr>
              <a:t> </a:t>
            </a:r>
            <a:r>
              <a:rPr lang="cs-CZ" altLang="cs-CZ" sz="2200" dirty="0" err="1">
                <a:latin typeface="Arial" panose="020B0604020202020204" pitchFamily="34" charset="0"/>
              </a:rPr>
              <a:t>segments</a:t>
            </a:r>
            <a:r>
              <a:rPr lang="cs-CZ" altLang="cs-CZ" sz="2200" dirty="0">
                <a:latin typeface="Arial" panose="020B0604020202020204" pitchFamily="34" charset="0"/>
              </a:rPr>
              <a:t> </a:t>
            </a:r>
            <a:r>
              <a:rPr lang="cs-CZ" altLang="cs-CZ" sz="2200" dirty="0" err="1">
                <a:latin typeface="Arial" panose="020B0604020202020204" pitchFamily="34" charset="0"/>
              </a:rPr>
              <a:t>without</a:t>
            </a:r>
            <a:r>
              <a:rPr lang="cs-CZ" altLang="cs-CZ" sz="2200" dirty="0">
                <a:latin typeface="Arial" panose="020B0604020202020204" pitchFamily="34" charset="0"/>
              </a:rPr>
              <a:t> </a:t>
            </a:r>
            <a:r>
              <a:rPr lang="cs-CZ" altLang="cs-CZ" sz="2200" dirty="0" err="1">
                <a:latin typeface="Arial" panose="020B0604020202020204" pitchFamily="34" charset="0"/>
              </a:rPr>
              <a:t>turbulent</a:t>
            </a:r>
            <a:r>
              <a:rPr lang="cs-CZ" altLang="cs-CZ" sz="2200" dirty="0">
                <a:latin typeface="Arial" panose="020B0604020202020204" pitchFamily="34" charset="0"/>
              </a:rPr>
              <a:t> </a:t>
            </a:r>
            <a:r>
              <a:rPr lang="cs-CZ" altLang="cs-CZ" sz="2200" dirty="0" err="1">
                <a:latin typeface="Arial" panose="020B0604020202020204" pitchFamily="34" charset="0"/>
              </a:rPr>
              <a:t>development</a:t>
            </a:r>
            <a:r>
              <a:rPr lang="cs-CZ" altLang="cs-CZ" sz="2200" dirty="0">
                <a:latin typeface="Arial" panose="020B0604020202020204" pitchFamily="34" charset="0"/>
              </a:rPr>
              <a:t>, </a:t>
            </a:r>
            <a:r>
              <a:rPr lang="cs-CZ" altLang="cs-CZ" sz="2200" dirty="0" err="1">
                <a:latin typeface="Arial" panose="020B0604020202020204" pitchFamily="34" charset="0"/>
              </a:rPr>
              <a:t>can</a:t>
            </a:r>
            <a:r>
              <a:rPr lang="cs-CZ" altLang="cs-CZ" sz="2200" dirty="0">
                <a:latin typeface="Arial" panose="020B0604020202020204" pitchFamily="34" charset="0"/>
              </a:rPr>
              <a:t> </a:t>
            </a:r>
            <a:r>
              <a:rPr lang="cs-CZ" altLang="cs-CZ" sz="2200" dirty="0" err="1">
                <a:latin typeface="Arial" panose="020B0604020202020204" pitchFamily="34" charset="0"/>
              </a:rPr>
              <a:t>be</a:t>
            </a:r>
            <a:r>
              <a:rPr lang="cs-CZ" altLang="cs-CZ" sz="2200" dirty="0">
                <a:latin typeface="Arial" panose="020B0604020202020204" pitchFamily="34" charset="0"/>
              </a:rPr>
              <a:t> </a:t>
            </a:r>
            <a:r>
              <a:rPr lang="cs-CZ" altLang="cs-CZ" sz="2200" dirty="0" err="1">
                <a:latin typeface="Arial" panose="020B0604020202020204" pitchFamily="34" charset="0"/>
              </a:rPr>
              <a:t>years</a:t>
            </a:r>
            <a:r>
              <a:rPr lang="cs-CZ" altLang="cs-CZ" sz="2200" dirty="0">
                <a:latin typeface="Arial" panose="020B0604020202020204" pitchFamily="34" charset="0"/>
              </a:rPr>
              <a:t> (</a:t>
            </a:r>
            <a:r>
              <a:rPr lang="cs-CZ" altLang="cs-CZ" sz="2200" dirty="0" err="1">
                <a:latin typeface="Arial" panose="020B0604020202020204" pitchFamily="34" charset="0"/>
              </a:rPr>
              <a:t>e.g</a:t>
            </a:r>
            <a:r>
              <a:rPr lang="cs-CZ" altLang="cs-CZ" sz="2200" dirty="0">
                <a:latin typeface="Arial" panose="020B0604020202020204" pitchFamily="34" charset="0"/>
              </a:rPr>
              <a:t>. 8 </a:t>
            </a:r>
            <a:r>
              <a:rPr lang="cs-CZ" altLang="cs-CZ" sz="2200" dirty="0" err="1">
                <a:latin typeface="Arial" panose="020B0604020202020204" pitchFamily="34" charset="0"/>
              </a:rPr>
              <a:t>years</a:t>
            </a:r>
            <a:r>
              <a:rPr lang="cs-CZ" altLang="cs-CZ" sz="2200" dirty="0">
                <a:latin typeface="Arial" panose="020B0604020202020204" pitchFamily="34" charset="0"/>
              </a:rPr>
              <a:t>), </a:t>
            </a:r>
            <a:r>
              <a:rPr lang="cs-CZ" altLang="cs-CZ" sz="2200" dirty="0" err="1">
                <a:latin typeface="Arial" panose="020B0604020202020204" pitchFamily="34" charset="0"/>
              </a:rPr>
              <a:t>or</a:t>
            </a:r>
            <a:r>
              <a:rPr lang="cs-CZ" altLang="cs-CZ" sz="2200" dirty="0">
                <a:latin typeface="Arial" panose="020B0604020202020204" pitchFamily="34" charset="0"/>
              </a:rPr>
              <a:t> </a:t>
            </a:r>
            <a:r>
              <a:rPr lang="cs-CZ" altLang="cs-CZ" sz="2200" dirty="0" err="1">
                <a:latin typeface="Arial" panose="020B0604020202020204" pitchFamily="34" charset="0"/>
              </a:rPr>
              <a:t>can</a:t>
            </a:r>
            <a:r>
              <a:rPr lang="cs-CZ" altLang="cs-CZ" sz="2200" dirty="0">
                <a:latin typeface="Arial" panose="020B0604020202020204" pitchFamily="34" charset="0"/>
              </a:rPr>
              <a:t> </a:t>
            </a:r>
            <a:r>
              <a:rPr lang="cs-CZ" altLang="cs-CZ" sz="2200" dirty="0" err="1">
                <a:latin typeface="Arial" panose="020B0604020202020204" pitchFamily="34" charset="0"/>
              </a:rPr>
              <a:t>be</a:t>
            </a:r>
            <a:r>
              <a:rPr lang="cs-CZ" altLang="cs-CZ" sz="2200" dirty="0">
                <a:latin typeface="Arial" panose="020B0604020202020204" pitchFamily="34" charset="0"/>
              </a:rPr>
              <a:t> </a:t>
            </a:r>
            <a:r>
              <a:rPr lang="cs-CZ" altLang="cs-CZ" sz="2200" dirty="0" err="1">
                <a:latin typeface="Arial" panose="020B0604020202020204" pitchFamily="34" charset="0"/>
              </a:rPr>
              <a:t>months</a:t>
            </a:r>
            <a:r>
              <a:rPr lang="cs-CZ" altLang="cs-CZ" sz="2200" dirty="0">
                <a:latin typeface="Arial" panose="020B0604020202020204" pitchFamily="34" charset="0"/>
              </a:rPr>
              <a:t> (</a:t>
            </a:r>
            <a:r>
              <a:rPr lang="cs-CZ" altLang="cs-CZ" sz="2200" dirty="0" err="1">
                <a:latin typeface="Arial" panose="020B0604020202020204" pitchFamily="34" charset="0"/>
              </a:rPr>
              <a:t>e.g</a:t>
            </a:r>
            <a:r>
              <a:rPr lang="cs-CZ" altLang="cs-CZ" sz="2200" dirty="0">
                <a:latin typeface="Arial" panose="020B0604020202020204" pitchFamily="34" charset="0"/>
              </a:rPr>
              <a:t>. 1 </a:t>
            </a:r>
            <a:r>
              <a:rPr lang="cs-CZ" altLang="cs-CZ" sz="2200" dirty="0" err="1">
                <a:latin typeface="Arial" panose="020B0604020202020204" pitchFamily="34" charset="0"/>
              </a:rPr>
              <a:t>year</a:t>
            </a:r>
            <a:r>
              <a:rPr lang="cs-CZ" altLang="cs-CZ" sz="2200" dirty="0">
                <a:latin typeface="Arial" panose="020B0604020202020204" pitchFamily="34" charset="0"/>
              </a:rPr>
              <a:t>) </a:t>
            </a:r>
            <a:r>
              <a:rPr lang="cs-CZ" altLang="cs-CZ" sz="2200" dirty="0" err="1">
                <a:latin typeface="Arial" panose="020B0604020202020204" pitchFamily="34" charset="0"/>
              </a:rPr>
              <a:t>for</a:t>
            </a:r>
            <a:r>
              <a:rPr lang="cs-CZ" altLang="cs-CZ" sz="2200" dirty="0">
                <a:latin typeface="Arial" panose="020B0604020202020204" pitchFamily="34" charset="0"/>
              </a:rPr>
              <a:t> very </a:t>
            </a:r>
            <a:r>
              <a:rPr lang="cs-CZ" altLang="cs-CZ" sz="2200" dirty="0" err="1">
                <a:latin typeface="Arial" panose="020B0604020202020204" pitchFamily="34" charset="0"/>
              </a:rPr>
              <a:t>edgy</a:t>
            </a:r>
            <a:r>
              <a:rPr lang="cs-CZ" altLang="cs-CZ" sz="2200" dirty="0">
                <a:latin typeface="Arial" panose="020B0604020202020204" pitchFamily="34" charset="0"/>
              </a:rPr>
              <a:t> </a:t>
            </a:r>
            <a:r>
              <a:rPr lang="cs-CZ" altLang="cs-CZ" sz="2200" dirty="0" err="1">
                <a:latin typeface="Arial" panose="020B0604020202020204" pitchFamily="34" charset="0"/>
              </a:rPr>
              <a:t>things</a:t>
            </a:r>
            <a:r>
              <a:rPr lang="cs-CZ" altLang="cs-CZ" sz="2200" dirty="0">
                <a:latin typeface="Arial" panose="020B0604020202020204" pitchFamily="34" charset="0"/>
              </a:rPr>
              <a:t>. </a:t>
            </a:r>
          </a:p>
        </p:txBody>
      </p:sp>
    </p:spTree>
    <p:extLst>
      <p:ext uri="{BB962C8B-B14F-4D97-AF65-F5344CB8AC3E}">
        <p14:creationId xmlns:p14="http://schemas.microsoft.com/office/powerpoint/2010/main" val="281038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INTERNATIONAL MARKETING ENVIRONMENT</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MACRO-ENVIRONMENT</a:t>
            </a:r>
          </a:p>
        </p:txBody>
      </p:sp>
      <p:graphicFrame>
        <p:nvGraphicFramePr>
          <p:cNvPr id="3" name="Tabulka 2"/>
          <p:cNvGraphicFramePr>
            <a:graphicFrameLocks noGrp="1"/>
          </p:cNvGraphicFramePr>
          <p:nvPr>
            <p:extLst>
              <p:ext uri="{D42A27DB-BD31-4B8C-83A1-F6EECF244321}">
                <p14:modId xmlns:p14="http://schemas.microsoft.com/office/powerpoint/2010/main" val="1128280633"/>
              </p:ext>
            </p:extLst>
          </p:nvPr>
        </p:nvGraphicFramePr>
        <p:xfrm>
          <a:off x="338137" y="1179215"/>
          <a:ext cx="8459787" cy="5317513"/>
        </p:xfrm>
        <a:graphic>
          <a:graphicData uri="http://schemas.openxmlformats.org/drawingml/2006/table">
            <a:tbl>
              <a:tblPr firstRow="1" firstCol="1" bandRow="1">
                <a:tableStyleId>{5940675A-B579-460E-94D1-54222C63F5DA}</a:tableStyleId>
              </a:tblPr>
              <a:tblGrid>
                <a:gridCol w="2100263">
                  <a:extLst>
                    <a:ext uri="{9D8B030D-6E8A-4147-A177-3AD203B41FA5}">
                      <a16:colId xmlns:a16="http://schemas.microsoft.com/office/drawing/2014/main" val="20000"/>
                    </a:ext>
                  </a:extLst>
                </a:gridCol>
                <a:gridCol w="6359524">
                  <a:extLst>
                    <a:ext uri="{9D8B030D-6E8A-4147-A177-3AD203B41FA5}">
                      <a16:colId xmlns:a16="http://schemas.microsoft.com/office/drawing/2014/main" val="20001"/>
                    </a:ext>
                  </a:extLst>
                </a:gridCol>
              </a:tblGrid>
              <a:tr h="638132">
                <a:tc>
                  <a:txBody>
                    <a:bodyPr/>
                    <a:lstStyle/>
                    <a:p>
                      <a:pPr algn="ctr">
                        <a:spcAft>
                          <a:spcPts val="0"/>
                        </a:spcAft>
                      </a:pPr>
                      <a:r>
                        <a:rPr lang="en-GB" sz="2200" spc="-30" dirty="0">
                          <a:effectLst/>
                          <a:latin typeface="Arial" panose="020B0604020202020204" pitchFamily="34" charset="0"/>
                          <a:cs typeface="Arial" panose="020B0604020202020204" pitchFamily="34" charset="0"/>
                        </a:rPr>
                        <a:t>Political/Legal</a:t>
                      </a:r>
                      <a:endParaRPr lang="cs-CZ" sz="2200" spc="-3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just">
                        <a:spcAft>
                          <a:spcPts val="0"/>
                        </a:spcAft>
                      </a:pPr>
                      <a:r>
                        <a:rPr lang="en-GB" sz="2200" spc="-30" dirty="0">
                          <a:effectLst/>
                          <a:latin typeface="Arial" panose="020B0604020202020204" pitchFamily="34" charset="0"/>
                          <a:cs typeface="Arial" panose="020B0604020202020204" pitchFamily="34" charset="0"/>
                        </a:rPr>
                        <a:t>EU and national laws, codes of practice</a:t>
                      </a:r>
                      <a:endParaRPr lang="cs-CZ" sz="2200" spc="-3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000"/>
                  </a:ext>
                </a:extLst>
              </a:tr>
              <a:tr h="1069019">
                <a:tc>
                  <a:txBody>
                    <a:bodyPr/>
                    <a:lstStyle/>
                    <a:p>
                      <a:pPr algn="ctr">
                        <a:spcAft>
                          <a:spcPts val="0"/>
                        </a:spcAft>
                      </a:pPr>
                      <a:r>
                        <a:rPr lang="en-GB" sz="2200" spc="-30" dirty="0">
                          <a:effectLst/>
                          <a:latin typeface="Arial" panose="020B0604020202020204" pitchFamily="34" charset="0"/>
                          <a:cs typeface="Arial" panose="020B0604020202020204" pitchFamily="34" charset="0"/>
                        </a:rPr>
                        <a:t>Economic</a:t>
                      </a:r>
                      <a:endParaRPr lang="cs-CZ" sz="2200" spc="-3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just">
                        <a:spcAft>
                          <a:spcPts val="0"/>
                        </a:spcAft>
                      </a:pPr>
                      <a:r>
                        <a:rPr lang="en-GB" sz="2200" spc="-30" dirty="0">
                          <a:effectLst/>
                          <a:latin typeface="Arial" panose="020B0604020202020204" pitchFamily="34" charset="0"/>
                          <a:cs typeface="Arial" panose="020B0604020202020204" pitchFamily="34" charset="0"/>
                        </a:rPr>
                        <a:t>economic growth, unemployment, interest and exchange rates, global economic trends (e.g. the growth of the Chinese and Indian economies)</a:t>
                      </a:r>
                      <a:endParaRPr lang="cs-CZ" sz="2200" spc="-3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001"/>
                  </a:ext>
                </a:extLst>
              </a:tr>
              <a:tr h="1336274">
                <a:tc>
                  <a:txBody>
                    <a:bodyPr/>
                    <a:lstStyle/>
                    <a:p>
                      <a:pPr algn="ctr">
                        <a:spcAft>
                          <a:spcPts val="0"/>
                        </a:spcAft>
                      </a:pPr>
                      <a:r>
                        <a:rPr lang="en-GB" sz="2200" spc="-30">
                          <a:effectLst/>
                          <a:latin typeface="Arial" panose="020B0604020202020204" pitchFamily="34" charset="0"/>
                          <a:cs typeface="Arial" panose="020B0604020202020204" pitchFamily="34" charset="0"/>
                        </a:rPr>
                        <a:t>Ecological/Physical</a:t>
                      </a:r>
                      <a:endParaRPr lang="cs-CZ" sz="2200" spc="-3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just">
                        <a:spcAft>
                          <a:spcPts val="0"/>
                        </a:spcAft>
                      </a:pPr>
                      <a:r>
                        <a:rPr lang="en-GB" sz="2200" spc="-30" dirty="0">
                          <a:effectLst/>
                          <a:latin typeface="Arial" panose="020B0604020202020204" pitchFamily="34" charset="0"/>
                          <a:cs typeface="Arial" panose="020B0604020202020204" pitchFamily="34" charset="0"/>
                        </a:rPr>
                        <a:t>global warming, pollution, energy and other scarce resources, environmentally friendly ingredients and components, recycling and non-wasteful packaging</a:t>
                      </a:r>
                      <a:endParaRPr lang="cs-CZ" sz="2200" spc="-3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002"/>
                  </a:ext>
                </a:extLst>
              </a:tr>
              <a:tr h="801764">
                <a:tc>
                  <a:txBody>
                    <a:bodyPr/>
                    <a:lstStyle/>
                    <a:p>
                      <a:pPr algn="ctr">
                        <a:spcAft>
                          <a:spcPts val="0"/>
                        </a:spcAft>
                      </a:pPr>
                      <a:r>
                        <a:rPr lang="en-GB" sz="2200" spc="-30">
                          <a:effectLst/>
                          <a:latin typeface="Arial" panose="020B0604020202020204" pitchFamily="34" charset="0"/>
                          <a:cs typeface="Arial" panose="020B0604020202020204" pitchFamily="34" charset="0"/>
                        </a:rPr>
                        <a:t>Demographic</a:t>
                      </a:r>
                      <a:endParaRPr lang="cs-CZ" sz="2200" spc="-3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just">
                        <a:spcAft>
                          <a:spcPts val="0"/>
                        </a:spcAft>
                      </a:pPr>
                      <a:r>
                        <a:rPr lang="en-GB" sz="2200" spc="-30" dirty="0">
                          <a:effectLst/>
                          <a:latin typeface="Arial" panose="020B0604020202020204" pitchFamily="34" charset="0"/>
                          <a:cs typeface="Arial" panose="020B0604020202020204" pitchFamily="34" charset="0"/>
                        </a:rPr>
                        <a:t>changes in world population (demographic forces), age distribution and household structure</a:t>
                      </a:r>
                      <a:endParaRPr lang="cs-CZ" sz="2200" spc="-3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003"/>
                  </a:ext>
                </a:extLst>
              </a:tr>
              <a:tr h="801764">
                <a:tc>
                  <a:txBody>
                    <a:bodyPr/>
                    <a:lstStyle/>
                    <a:p>
                      <a:pPr algn="ctr">
                        <a:spcAft>
                          <a:spcPts val="0"/>
                        </a:spcAft>
                      </a:pPr>
                      <a:r>
                        <a:rPr lang="en-GB" sz="2200" spc="-30">
                          <a:effectLst/>
                          <a:latin typeface="Arial" panose="020B0604020202020204" pitchFamily="34" charset="0"/>
                          <a:cs typeface="Arial" panose="020B0604020202020204" pitchFamily="34" charset="0"/>
                        </a:rPr>
                        <a:t>Social/Cultural</a:t>
                      </a:r>
                      <a:endParaRPr lang="cs-CZ" sz="2200" spc="-3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just">
                        <a:spcAft>
                          <a:spcPts val="0"/>
                        </a:spcAft>
                      </a:pPr>
                      <a:r>
                        <a:rPr lang="en-GB" sz="2200" spc="-30" dirty="0">
                          <a:effectLst/>
                          <a:latin typeface="Arial" panose="020B0604020202020204" pitchFamily="34" charset="0"/>
                          <a:cs typeface="Arial" panose="020B0604020202020204" pitchFamily="34" charset="0"/>
                        </a:rPr>
                        <a:t>attitude and lifestyle changes, subcultures within and across national boundaries, consumerism</a:t>
                      </a:r>
                      <a:endParaRPr lang="cs-CZ" sz="2200" spc="-3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004"/>
                  </a:ext>
                </a:extLst>
              </a:tr>
              <a:tr h="638132">
                <a:tc>
                  <a:txBody>
                    <a:bodyPr/>
                    <a:lstStyle/>
                    <a:p>
                      <a:pPr algn="ctr">
                        <a:spcAft>
                          <a:spcPts val="0"/>
                        </a:spcAft>
                      </a:pPr>
                      <a:r>
                        <a:rPr lang="en-GB" sz="2200" spc="-30">
                          <a:effectLst/>
                          <a:latin typeface="Arial" panose="020B0604020202020204" pitchFamily="34" charset="0"/>
                          <a:cs typeface="Arial" panose="020B0604020202020204" pitchFamily="34" charset="0"/>
                        </a:rPr>
                        <a:t>Technological</a:t>
                      </a:r>
                      <a:endParaRPr lang="cs-CZ" sz="2200" spc="-3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just">
                        <a:spcAft>
                          <a:spcPts val="0"/>
                        </a:spcAft>
                      </a:pPr>
                      <a:r>
                        <a:rPr lang="en-GB" sz="2200" spc="-30" dirty="0">
                          <a:effectLst/>
                          <a:latin typeface="Arial" panose="020B0604020202020204" pitchFamily="34" charset="0"/>
                          <a:cs typeface="Arial" panose="020B0604020202020204" pitchFamily="34" charset="0"/>
                        </a:rPr>
                        <a:t>new product and process technologies, new materials</a:t>
                      </a:r>
                      <a:endParaRPr lang="cs-CZ" sz="2200" spc="-3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504487757"/>
      </p:ext>
    </p:extLst>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zentace_OPF_návrh [režim kompatibility]" id="{F70FC462-D9F3-4EB2-B923-5E5330675293}" vid="{CCD9E1B5-EE89-42D1-936D-BB4AE5A7B3F6}"/>
    </a:ext>
  </a:extLst>
</a:theme>
</file>

<file path=ppt/theme/theme2.xml><?xml version="1.0" encoding="utf-8"?>
<a:theme xmlns:a="http://schemas.openxmlformats.org/drawingml/2006/main" name="Vlastní návrh">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šablona</Template>
  <TotalTime>1930</TotalTime>
  <Words>2629</Words>
  <Application>Microsoft Office PowerPoint</Application>
  <PresentationFormat>Předvádění na obrazovce (4:3)</PresentationFormat>
  <Paragraphs>232</Paragraphs>
  <Slides>30</Slides>
  <Notes>0</Notes>
  <HiddenSlides>0</HiddenSlides>
  <MMClips>0</MMClips>
  <ScaleCrop>false</ScaleCrop>
  <HeadingPairs>
    <vt:vector size="6" baseType="variant">
      <vt:variant>
        <vt:lpstr>Použitá písma</vt:lpstr>
      </vt:variant>
      <vt:variant>
        <vt:i4>4</vt:i4>
      </vt:variant>
      <vt:variant>
        <vt:lpstr>Motiv</vt:lpstr>
      </vt:variant>
      <vt:variant>
        <vt:i4>2</vt:i4>
      </vt:variant>
      <vt:variant>
        <vt:lpstr>Nadpisy snímků</vt:lpstr>
      </vt:variant>
      <vt:variant>
        <vt:i4>30</vt:i4>
      </vt:variant>
    </vt:vector>
  </HeadingPairs>
  <TitlesOfParts>
    <vt:vector size="36" baseType="lpstr">
      <vt:lpstr>Arial</vt:lpstr>
      <vt:lpstr>Calibri</vt:lpstr>
      <vt:lpstr>Calibri Light</vt:lpstr>
      <vt:lpstr>Wingdings</vt:lpstr>
      <vt:lpstr>Motiv sady Office</vt:lpstr>
      <vt:lpstr>Vlastní návrh</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Roman Šperka</dc:creator>
  <cp:lastModifiedBy>Michal Stoklasa</cp:lastModifiedBy>
  <cp:revision>156</cp:revision>
  <dcterms:created xsi:type="dcterms:W3CDTF">2016-03-17T12:08:01Z</dcterms:created>
  <dcterms:modified xsi:type="dcterms:W3CDTF">2020-03-04T09:17:17Z</dcterms:modified>
</cp:coreProperties>
</file>