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60" r:id="rId6"/>
    <p:sldId id="262" r:id="rId7"/>
    <p:sldId id="263" r:id="rId8"/>
    <p:sldId id="264" r:id="rId9"/>
    <p:sldId id="265" r:id="rId10"/>
    <p:sldId id="282" r:id="rId11"/>
    <p:sldId id="281" r:id="rId12"/>
    <p:sldId id="267" r:id="rId13"/>
    <p:sldId id="271" r:id="rId14"/>
    <p:sldId id="272" r:id="rId15"/>
    <p:sldId id="273" r:id="rId16"/>
    <p:sldId id="274" r:id="rId17"/>
    <p:sldId id="275" r:id="rId18"/>
    <p:sldId id="276" r:id="rId19"/>
    <p:sldId id="277" r:id="rId20"/>
    <p:sldId id="278" r:id="rId21"/>
    <p:sldId id="279" r:id="rId22"/>
    <p:sldId id="283" r:id="rId23"/>
    <p:sldId id="284" r:id="rId24"/>
    <p:sldId id="285" r:id="rId25"/>
    <p:sldId id="286" r:id="rId26"/>
    <p:sldId id="287" r:id="rId27"/>
    <p:sldId id="288" r:id="rId28"/>
    <p:sldId id="289" r:id="rId29"/>
    <p:sldId id="280" r:id="rId30"/>
  </p:sldIdLst>
  <p:sldSz cx="9144000" cy="6858000" type="screen4x3"/>
  <p:notesSz cx="6858000" cy="9144000"/>
  <p:defaultTextStyle>
    <a:defPPr>
      <a:defRPr lang="cs-CZ"/>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4095">
          <p15:clr>
            <a:srgbClr val="A4A3A4"/>
          </p15:clr>
        </p15:guide>
        <p15:guide id="2" pos="21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3300"/>
    <a:srgbClr val="006600"/>
    <a:srgbClr val="336600"/>
    <a:srgbClr val="00544D"/>
    <a:srgbClr val="6B2E6E"/>
    <a:srgbClr val="265787"/>
    <a:srgbClr val="00244D"/>
    <a:srgbClr val="9C1F2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78" d="100"/>
          <a:sy n="78" d="100"/>
        </p:scale>
        <p:origin x="1170" y="84"/>
      </p:cViewPr>
      <p:guideLst>
        <p:guide orient="horz" pos="4095"/>
        <p:guide pos="21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lvl1pPr>
              <a:defRPr/>
            </a:lvl1pPr>
          </a:lstStyle>
          <a:p>
            <a:pPr>
              <a:defRPr/>
            </a:pPr>
            <a:fld id="{CD4DD7FA-A0FA-4012-A98F-15A09618F799}" type="datetimeFigureOut">
              <a:rPr lang="cs-CZ"/>
              <a:pPr>
                <a:defRPr/>
              </a:pPr>
              <a:t>22.07.2016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18ADDDF-1264-4F28-8338-EC1E07F3DEE5}" type="slidenum">
              <a:rPr lang="cs-CZ" altLang="cs-CZ"/>
              <a:pPr>
                <a:defRPr/>
              </a:pPr>
              <a:t>‹#›</a:t>
            </a:fld>
            <a:endParaRPr lang="cs-CZ" altLang="cs-CZ"/>
          </a:p>
        </p:txBody>
      </p:sp>
    </p:spTree>
    <p:extLst>
      <p:ext uri="{BB962C8B-B14F-4D97-AF65-F5344CB8AC3E}">
        <p14:creationId xmlns:p14="http://schemas.microsoft.com/office/powerpoint/2010/main" val="577125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8142B50E-3DA8-4309-9076-4D02E7FD53CC}" type="datetimeFigureOut">
              <a:rPr lang="cs-CZ"/>
              <a:pPr>
                <a:defRPr/>
              </a:pPr>
              <a:t>22.07.2016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3CB83C9-5B4C-4800-9FD3-945C60804B34}" type="slidenum">
              <a:rPr lang="cs-CZ" altLang="cs-CZ"/>
              <a:pPr>
                <a:defRPr/>
              </a:pPr>
              <a:t>‹#›</a:t>
            </a:fld>
            <a:endParaRPr lang="cs-CZ" altLang="cs-CZ"/>
          </a:p>
        </p:txBody>
      </p:sp>
    </p:spTree>
    <p:extLst>
      <p:ext uri="{BB962C8B-B14F-4D97-AF65-F5344CB8AC3E}">
        <p14:creationId xmlns:p14="http://schemas.microsoft.com/office/powerpoint/2010/main" val="1590214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F5BE6D05-4501-4B0C-91E8-06A0EFE8D207}" type="datetimeFigureOut">
              <a:rPr lang="cs-CZ"/>
              <a:pPr>
                <a:defRPr/>
              </a:pPr>
              <a:t>22.07.2016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4AD71501-7BD9-4790-9FCF-670D1CE8DC9C}" type="slidenum">
              <a:rPr lang="cs-CZ" altLang="cs-CZ"/>
              <a:pPr>
                <a:defRPr/>
              </a:pPr>
              <a:t>‹#›</a:t>
            </a:fld>
            <a:endParaRPr lang="cs-CZ" altLang="cs-CZ"/>
          </a:p>
        </p:txBody>
      </p:sp>
    </p:spTree>
    <p:extLst>
      <p:ext uri="{BB962C8B-B14F-4D97-AF65-F5344CB8AC3E}">
        <p14:creationId xmlns:p14="http://schemas.microsoft.com/office/powerpoint/2010/main" val="36581896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143000" y="1122363"/>
            <a:ext cx="6858000" cy="2387600"/>
          </a:xfrm>
        </p:spPr>
        <p:txBody>
          <a:bodyPr anchor="b"/>
          <a:lstStyle>
            <a:lvl1pPr algn="ctr">
              <a:defRPr sz="6000"/>
            </a:lvl1pPr>
          </a:lstStyle>
          <a:p>
            <a:r>
              <a:rPr lang="cs-CZ" smtClean="0"/>
              <a:t>Kliknutím lze upravit styl.</a:t>
            </a:r>
            <a:endParaRPr lang="cs-CZ"/>
          </a:p>
        </p:txBody>
      </p:sp>
      <p:sp>
        <p:nvSpPr>
          <p:cNvPr id="3" name="Podnadpis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BAAB6CF5-6D0E-4832-A128-5D76418DBB90}" type="datetimeFigureOut">
              <a:rPr lang="cs-CZ" smtClean="0"/>
              <a:t>22.07.2016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760048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AAB6CF5-6D0E-4832-A128-5D76418DBB90}" type="datetimeFigureOut">
              <a:rPr lang="cs-CZ" smtClean="0"/>
              <a:t>22.07.2016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76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623888" y="1709738"/>
            <a:ext cx="7886700" cy="2852737"/>
          </a:xfrm>
        </p:spPr>
        <p:txBody>
          <a:bodyPr anchor="b"/>
          <a:lstStyle>
            <a:lvl1pPr>
              <a:defRPr sz="6000"/>
            </a:lvl1pPr>
          </a:lstStyle>
          <a:p>
            <a:r>
              <a:rPr lang="cs-CZ" smtClean="0"/>
              <a:t>Kliknutím lze upravit styl.</a:t>
            </a:r>
            <a:endParaRPr lang="cs-CZ"/>
          </a:p>
        </p:txBody>
      </p:sp>
      <p:sp>
        <p:nvSpPr>
          <p:cNvPr id="3" name="Zástupný symbol pro text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BAAB6CF5-6D0E-4832-A128-5D76418DBB90}" type="datetimeFigureOut">
              <a:rPr lang="cs-CZ" smtClean="0"/>
              <a:t>22.07.2016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132838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628650" y="1825625"/>
            <a:ext cx="386715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825625"/>
            <a:ext cx="3867150" cy="435133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BAAB6CF5-6D0E-4832-A128-5D76418DBB90}" type="datetimeFigureOut">
              <a:rPr lang="cs-CZ" smtClean="0"/>
              <a:t>22.07.2016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124126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30238" y="365125"/>
            <a:ext cx="7886700" cy="1325563"/>
          </a:xfrm>
        </p:spPr>
        <p:txBody>
          <a:bodyPr/>
          <a:lstStyle/>
          <a:p>
            <a:r>
              <a:rPr lang="cs-CZ" smtClean="0"/>
              <a:t>Kliknutím lze upravit styl.</a:t>
            </a:r>
            <a:endParaRPr lang="cs-CZ"/>
          </a:p>
        </p:txBody>
      </p:sp>
      <p:sp>
        <p:nvSpPr>
          <p:cNvPr id="3" name="Zástupný symbol pro text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630238" y="2505075"/>
            <a:ext cx="3868737"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29150" y="2505075"/>
            <a:ext cx="3887788" cy="3684588"/>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BAAB6CF5-6D0E-4832-A128-5D76418DBB90}" type="datetimeFigureOut">
              <a:rPr lang="cs-CZ" smtClean="0"/>
              <a:t>22.07.2016</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20319465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BAAB6CF5-6D0E-4832-A128-5D76418DBB90}" type="datetimeFigureOut">
              <a:rPr lang="cs-CZ" smtClean="0"/>
              <a:t>22.07.2016</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6281406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BAAB6CF5-6D0E-4832-A128-5D76418DBB90}" type="datetimeFigureOut">
              <a:rPr lang="cs-CZ" smtClean="0"/>
              <a:t>22.07.2016</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17268052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smtClean="0"/>
              <a:t>Kliknutím lze upravit styl.</a:t>
            </a:r>
            <a:endParaRPr lang="cs-CZ"/>
          </a:p>
        </p:txBody>
      </p:sp>
      <p:sp>
        <p:nvSpPr>
          <p:cNvPr id="3" name="Zástupný symbol pro obsah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22.07.2016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9867621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lvl1pPr>
              <a:defRPr/>
            </a:lvl1pPr>
          </a:lstStyle>
          <a:p>
            <a:pPr>
              <a:defRPr/>
            </a:pPr>
            <a:fld id="{98A700F2-724B-4B1E-B123-094AE7CD8C2F}" type="datetimeFigureOut">
              <a:rPr lang="cs-CZ"/>
              <a:pPr>
                <a:defRPr/>
              </a:pPr>
              <a:t>22.07.2016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A09F7D87-A4E6-4B6E-9D27-4FA8003DE0F0}" type="slidenum">
              <a:rPr lang="cs-CZ" altLang="cs-CZ"/>
              <a:pPr>
                <a:defRPr/>
              </a:pPr>
              <a:t>‹#›</a:t>
            </a:fld>
            <a:endParaRPr lang="cs-CZ" altLang="cs-CZ"/>
          </a:p>
        </p:txBody>
      </p:sp>
    </p:spTree>
    <p:extLst>
      <p:ext uri="{BB962C8B-B14F-4D97-AF65-F5344CB8AC3E}">
        <p14:creationId xmlns:p14="http://schemas.microsoft.com/office/powerpoint/2010/main" val="23905235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30238" y="457200"/>
            <a:ext cx="2949575" cy="1600200"/>
          </a:xfrm>
        </p:spPr>
        <p:txBody>
          <a:bodyPr anchor="b"/>
          <a:lstStyle>
            <a:lvl1pPr>
              <a:defRPr sz="3200"/>
            </a:lvl1pPr>
          </a:lstStyle>
          <a:p>
            <a:r>
              <a:rPr lang="cs-CZ" smtClean="0"/>
              <a:t>Kliknutím lze upravit styl.</a:t>
            </a:r>
            <a:endParaRPr lang="cs-CZ"/>
          </a:p>
        </p:txBody>
      </p:sp>
      <p:sp>
        <p:nvSpPr>
          <p:cNvPr id="3" name="Zástupný symbol pro obrázek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BAAB6CF5-6D0E-4832-A128-5D76418DBB90}" type="datetimeFigureOut">
              <a:rPr lang="cs-CZ" smtClean="0"/>
              <a:t>22.07.2016</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5032898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AAB6CF5-6D0E-4832-A128-5D76418DBB90}" type="datetimeFigureOut">
              <a:rPr lang="cs-CZ" smtClean="0"/>
              <a:t>22.07.2016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8513881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5" y="365125"/>
            <a:ext cx="1971675" cy="5811838"/>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628650" y="365125"/>
            <a:ext cx="5762625" cy="5811838"/>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BAAB6CF5-6D0E-4832-A128-5D76418DBB90}" type="datetimeFigureOut">
              <a:rPr lang="cs-CZ" smtClean="0"/>
              <a:t>22.07.2016</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7DE1257-616D-4DFF-BC7B-1D110706FE5F}" type="slidenum">
              <a:rPr lang="cs-CZ" smtClean="0"/>
              <a:t>‹#›</a:t>
            </a:fld>
            <a:endParaRPr lang="cs-CZ"/>
          </a:p>
        </p:txBody>
      </p:sp>
    </p:spTree>
    <p:extLst>
      <p:ext uri="{BB962C8B-B14F-4D97-AF65-F5344CB8AC3E}">
        <p14:creationId xmlns:p14="http://schemas.microsoft.com/office/powerpoint/2010/main" val="3412336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1A2BFADF-DDC1-4400-8B64-5715C51EA3D1}" type="datetimeFigureOut">
              <a:rPr lang="cs-CZ"/>
              <a:pPr>
                <a:defRPr/>
              </a:pPr>
              <a:t>22.07.2016</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A43CB71-E416-464C-86CB-A55091E5F12D}" type="slidenum">
              <a:rPr lang="cs-CZ" altLang="cs-CZ"/>
              <a:pPr>
                <a:defRPr/>
              </a:pPr>
              <a:t>‹#›</a:t>
            </a:fld>
            <a:endParaRPr lang="cs-CZ" altLang="cs-CZ"/>
          </a:p>
        </p:txBody>
      </p:sp>
    </p:spTree>
    <p:extLst>
      <p:ext uri="{BB962C8B-B14F-4D97-AF65-F5344CB8AC3E}">
        <p14:creationId xmlns:p14="http://schemas.microsoft.com/office/powerpoint/2010/main" val="229535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3"/>
          <p:cNvSpPr>
            <a:spLocks noGrp="1"/>
          </p:cNvSpPr>
          <p:nvPr>
            <p:ph type="dt" sz="half" idx="10"/>
          </p:nvPr>
        </p:nvSpPr>
        <p:spPr/>
        <p:txBody>
          <a:bodyPr/>
          <a:lstStyle>
            <a:lvl1pPr>
              <a:defRPr/>
            </a:lvl1pPr>
          </a:lstStyle>
          <a:p>
            <a:pPr>
              <a:defRPr/>
            </a:pPr>
            <a:fld id="{250AE38D-4CF5-4C80-ABE4-FD162976B94B}" type="datetimeFigureOut">
              <a:rPr lang="cs-CZ"/>
              <a:pPr>
                <a:defRPr/>
              </a:pPr>
              <a:t>22.07.2016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98F58CE5-2EB2-412A-9C0F-D009C00C8346}" type="slidenum">
              <a:rPr lang="cs-CZ" altLang="cs-CZ"/>
              <a:pPr>
                <a:defRPr/>
              </a:pPr>
              <a:t>‹#›</a:t>
            </a:fld>
            <a:endParaRPr lang="cs-CZ" altLang="cs-CZ"/>
          </a:p>
        </p:txBody>
      </p:sp>
    </p:spTree>
    <p:extLst>
      <p:ext uri="{BB962C8B-B14F-4D97-AF65-F5344CB8AC3E}">
        <p14:creationId xmlns:p14="http://schemas.microsoft.com/office/powerpoint/2010/main" val="206208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3"/>
          <p:cNvSpPr>
            <a:spLocks noGrp="1"/>
          </p:cNvSpPr>
          <p:nvPr>
            <p:ph type="dt" sz="half" idx="10"/>
          </p:nvPr>
        </p:nvSpPr>
        <p:spPr/>
        <p:txBody>
          <a:bodyPr/>
          <a:lstStyle>
            <a:lvl1pPr>
              <a:defRPr/>
            </a:lvl1pPr>
          </a:lstStyle>
          <a:p>
            <a:pPr>
              <a:defRPr/>
            </a:pPr>
            <a:fld id="{D4D6E249-19AE-459C-A3E5-D1C2CC123D00}" type="datetimeFigureOut">
              <a:rPr lang="cs-CZ"/>
              <a:pPr>
                <a:defRPr/>
              </a:pPr>
              <a:t>22.07.2016</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0137C48E-035A-429E-9ADF-79C48A0AD2F3}" type="slidenum">
              <a:rPr lang="cs-CZ" altLang="cs-CZ"/>
              <a:pPr>
                <a:defRPr/>
              </a:pPr>
              <a:t>‹#›</a:t>
            </a:fld>
            <a:endParaRPr lang="cs-CZ" altLang="cs-CZ"/>
          </a:p>
        </p:txBody>
      </p:sp>
    </p:spTree>
    <p:extLst>
      <p:ext uri="{BB962C8B-B14F-4D97-AF65-F5344CB8AC3E}">
        <p14:creationId xmlns:p14="http://schemas.microsoft.com/office/powerpoint/2010/main" val="1358266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3"/>
          <p:cNvSpPr>
            <a:spLocks noGrp="1"/>
          </p:cNvSpPr>
          <p:nvPr>
            <p:ph type="dt" sz="half" idx="10"/>
          </p:nvPr>
        </p:nvSpPr>
        <p:spPr/>
        <p:txBody>
          <a:bodyPr/>
          <a:lstStyle>
            <a:lvl1pPr>
              <a:defRPr/>
            </a:lvl1pPr>
          </a:lstStyle>
          <a:p>
            <a:pPr>
              <a:defRPr/>
            </a:pPr>
            <a:fld id="{B4ABDA44-4CAA-4345-A756-4703360EE242}" type="datetimeFigureOut">
              <a:rPr lang="cs-CZ"/>
              <a:pPr>
                <a:defRPr/>
              </a:pPr>
              <a:t>22.07.2016</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7E1A00D4-7926-404C-B321-BFF026D8C31C}" type="slidenum">
              <a:rPr lang="cs-CZ" altLang="cs-CZ"/>
              <a:pPr>
                <a:defRPr/>
              </a:pPr>
              <a:t>‹#›</a:t>
            </a:fld>
            <a:endParaRPr lang="cs-CZ" altLang="cs-CZ"/>
          </a:p>
        </p:txBody>
      </p:sp>
    </p:spTree>
    <p:extLst>
      <p:ext uri="{BB962C8B-B14F-4D97-AF65-F5344CB8AC3E}">
        <p14:creationId xmlns:p14="http://schemas.microsoft.com/office/powerpoint/2010/main" val="2133529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BE782F0-DC46-4F00-81DD-2ACBA3C3B310}" type="datetimeFigureOut">
              <a:rPr lang="cs-CZ"/>
              <a:pPr>
                <a:defRPr/>
              </a:pPr>
              <a:t>22.07.2016</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BAE82D61-01CE-4948-92AE-A6ED95CD8D15}" type="slidenum">
              <a:rPr lang="cs-CZ" altLang="cs-CZ"/>
              <a:pPr>
                <a:defRPr/>
              </a:pPr>
              <a:t>‹#›</a:t>
            </a:fld>
            <a:endParaRPr lang="cs-CZ" altLang="cs-CZ"/>
          </a:p>
        </p:txBody>
      </p:sp>
    </p:spTree>
    <p:extLst>
      <p:ext uri="{BB962C8B-B14F-4D97-AF65-F5344CB8AC3E}">
        <p14:creationId xmlns:p14="http://schemas.microsoft.com/office/powerpoint/2010/main" val="1766884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EB143C5B-64DA-40ED-9576-975ED67AA1C3}" type="datetimeFigureOut">
              <a:rPr lang="cs-CZ"/>
              <a:pPr>
                <a:defRPr/>
              </a:pPr>
              <a:t>22.07.2016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AA033F4D-D45C-4D32-B9B4-4DB8B4F8A3A6}" type="slidenum">
              <a:rPr lang="cs-CZ" altLang="cs-CZ"/>
              <a:pPr>
                <a:defRPr/>
              </a:pPr>
              <a:t>‹#›</a:t>
            </a:fld>
            <a:endParaRPr lang="cs-CZ" altLang="cs-CZ"/>
          </a:p>
        </p:txBody>
      </p:sp>
    </p:spTree>
    <p:extLst>
      <p:ext uri="{BB962C8B-B14F-4D97-AF65-F5344CB8AC3E}">
        <p14:creationId xmlns:p14="http://schemas.microsoft.com/office/powerpoint/2010/main" val="415510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83C4C866-D28D-46D0-B7D5-63035B3504AF}" type="datetimeFigureOut">
              <a:rPr lang="cs-CZ"/>
              <a:pPr>
                <a:defRPr/>
              </a:pPr>
              <a:t>22.07.2016</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FC43421B-2210-4A7E-ABDE-6C42E3F47FFB}" type="slidenum">
              <a:rPr lang="cs-CZ" altLang="cs-CZ"/>
              <a:pPr>
                <a:defRPr/>
              </a:pPr>
              <a:t>‹#›</a:t>
            </a:fld>
            <a:endParaRPr lang="cs-CZ" altLang="cs-CZ"/>
          </a:p>
        </p:txBody>
      </p:sp>
    </p:spTree>
    <p:extLst>
      <p:ext uri="{BB962C8B-B14F-4D97-AF65-F5344CB8AC3E}">
        <p14:creationId xmlns:p14="http://schemas.microsoft.com/office/powerpoint/2010/main" val="2795317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Zástupný symbol pro nadpis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cs-CZ" smtClean="0"/>
              <a:t>Klepnutím lze upravit styl předlohy nadpisů.</a:t>
            </a:r>
          </a:p>
        </p:txBody>
      </p:sp>
      <p:sp>
        <p:nvSpPr>
          <p:cNvPr id="1027" name="Zástupný symbol pro text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smtClean="0"/>
              <a:t>Klepnutím lze upravit styly předlohy textu.</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8990FB15-455F-4099-B3EC-126F10F4A8D9}" type="datetimeFigureOut">
              <a:rPr lang="cs-CZ"/>
              <a:pPr>
                <a:defRPr/>
              </a:pPr>
              <a:t>22.07.2016</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2F082D34-91F0-4445-8CCE-2A9DBE25484A}" type="slidenum">
              <a:rPr lang="cs-CZ" altLang="cs-CZ"/>
              <a:pPr>
                <a:defRPr/>
              </a:pPr>
              <a:t>‹#›</a:t>
            </a:fld>
            <a:endParaRPr lang="cs-CZ" alt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AB6CF5-6D0E-4832-A128-5D76418DBB90}" type="datetimeFigureOut">
              <a:rPr lang="cs-CZ" smtClean="0"/>
              <a:t>22.07.2016</a:t>
            </a:fld>
            <a:endParaRPr lang="cs-CZ"/>
          </a:p>
        </p:txBody>
      </p:sp>
      <p:sp>
        <p:nvSpPr>
          <p:cNvPr id="5" name="Zástupný symbol pro zápatí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DE1257-616D-4DFF-BC7B-1D110706FE5F}" type="slidenum">
              <a:rPr lang="cs-CZ" smtClean="0"/>
              <a:t>‹#›</a:t>
            </a:fld>
            <a:endParaRPr lang="cs-CZ"/>
          </a:p>
        </p:txBody>
      </p:sp>
    </p:spTree>
    <p:extLst>
      <p:ext uri="{BB962C8B-B14F-4D97-AF65-F5344CB8AC3E}">
        <p14:creationId xmlns:p14="http://schemas.microsoft.com/office/powerpoint/2010/main" val="40030149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2571750"/>
            <a:ext cx="9144000" cy="18002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cs-CZ" sz="3600" b="1" dirty="0" smtClean="0">
                <a:latin typeface="Arial" pitchFamily="34" charset="0"/>
                <a:cs typeface="Arial" pitchFamily="34" charset="0"/>
              </a:rPr>
              <a:t>Market </a:t>
            </a:r>
            <a:r>
              <a:rPr lang="cs-CZ" sz="3600" b="1" dirty="0" err="1" smtClean="0">
                <a:latin typeface="Arial" pitchFamily="34" charset="0"/>
                <a:cs typeface="Arial" pitchFamily="34" charset="0"/>
              </a:rPr>
              <a:t>Entry</a:t>
            </a:r>
            <a:r>
              <a:rPr lang="cs-CZ" sz="3600" b="1" dirty="0" smtClean="0">
                <a:latin typeface="Arial" pitchFamily="34" charset="0"/>
                <a:cs typeface="Arial" pitchFamily="34" charset="0"/>
              </a:rPr>
              <a:t> </a:t>
            </a:r>
            <a:r>
              <a:rPr lang="cs-CZ" sz="3600" b="1" dirty="0" err="1" smtClean="0">
                <a:latin typeface="Arial" pitchFamily="34" charset="0"/>
                <a:cs typeface="Arial" pitchFamily="34" charset="0"/>
              </a:rPr>
              <a:t>Methods</a:t>
            </a:r>
            <a:endParaRPr lang="en-GB" sz="3600" b="1" dirty="0">
              <a:latin typeface="Arial" pitchFamily="34" charset="0"/>
              <a:cs typeface="Arial" pitchFamily="34" charset="0"/>
            </a:endParaRPr>
          </a:p>
        </p:txBody>
      </p:sp>
      <p:sp>
        <p:nvSpPr>
          <p:cNvPr id="2051" name="TextovéPole 7"/>
          <p:cNvSpPr txBox="1">
            <a:spLocks noChangeArrowheads="1"/>
          </p:cNvSpPr>
          <p:nvPr/>
        </p:nvSpPr>
        <p:spPr bwMode="auto">
          <a:xfrm>
            <a:off x="0" y="4811713"/>
            <a:ext cx="91440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cs-CZ" sz="1800" dirty="0">
                <a:latin typeface="Arial" panose="020B0604020202020204" pitchFamily="34" charset="0"/>
              </a:rPr>
              <a:t>Ing. </a:t>
            </a:r>
            <a:r>
              <a:rPr lang="cs-CZ" altLang="cs-CZ" sz="1800" dirty="0" smtClean="0">
                <a:latin typeface="Arial" panose="020B0604020202020204" pitchFamily="34" charset="0"/>
              </a:rPr>
              <a:t>Michal Stoklasa</a:t>
            </a:r>
            <a:r>
              <a:rPr lang="en-GB" altLang="cs-CZ" sz="1800" dirty="0" smtClean="0">
                <a:latin typeface="Arial" panose="020B0604020202020204" pitchFamily="34" charset="0"/>
              </a:rPr>
              <a:t>, </a:t>
            </a:r>
            <a:r>
              <a:rPr lang="en-GB" altLang="cs-CZ" sz="1800" dirty="0">
                <a:latin typeface="Arial" panose="020B0604020202020204" pitchFamily="34" charset="0"/>
              </a:rPr>
              <a:t>Ph.D.</a:t>
            </a:r>
          </a:p>
          <a:p>
            <a:pPr algn="ctr" eaLnBrk="1" hangingPunct="1">
              <a:spcBef>
                <a:spcPct val="0"/>
              </a:spcBef>
              <a:buFontTx/>
              <a:buNone/>
            </a:pPr>
            <a:r>
              <a:rPr lang="cs-CZ" altLang="cs-CZ" sz="1800" dirty="0" smtClean="0">
                <a:latin typeface="Arial" panose="020B0604020202020204" pitchFamily="34" charset="0"/>
              </a:rPr>
              <a:t>International Marketing</a:t>
            </a:r>
            <a:r>
              <a:rPr lang="en-GB" altLang="cs-CZ" sz="1800" dirty="0" smtClean="0">
                <a:latin typeface="Arial" panose="020B0604020202020204" pitchFamily="34" charset="0"/>
              </a:rPr>
              <a:t>/subject </a:t>
            </a:r>
            <a:r>
              <a:rPr lang="en-GB" altLang="cs-CZ" sz="1800" dirty="0">
                <a:latin typeface="Arial" panose="020B0604020202020204" pitchFamily="34" charset="0"/>
              </a:rPr>
              <a:t>code</a:t>
            </a:r>
          </a:p>
        </p:txBody>
      </p:sp>
      <p:pic>
        <p:nvPicPr>
          <p:cNvPr id="2" name="Obrázek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26728" y="185153"/>
            <a:ext cx="2668801" cy="2054924"/>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1D CONSIGNMENT …</a:t>
            </a: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smtClean="0">
                <a:latin typeface="Arial" panose="020B0604020202020204" pitchFamily="34" charset="0"/>
              </a:rPr>
              <a:t>In </a:t>
            </a:r>
            <a:r>
              <a:rPr lang="cs-CZ" altLang="cs-CZ" sz="2200" dirty="0" err="1" smtClean="0">
                <a:latin typeface="Arial" panose="020B0604020202020204" pitchFamily="34" charset="0"/>
              </a:rPr>
              <a:t>th</a:t>
            </a:r>
            <a:r>
              <a:rPr lang="en-US" altLang="cs-CZ" sz="2200" dirty="0" smtClean="0">
                <a:latin typeface="Arial" panose="020B0604020202020204" pitchFamily="34" charset="0"/>
              </a:rPr>
              <a:t>e </a:t>
            </a:r>
            <a:r>
              <a:rPr lang="cs-CZ" altLang="cs-CZ" sz="2200" dirty="0" err="1" smtClean="0">
                <a:latin typeface="Arial" panose="020B0604020202020204" pitchFamily="34" charset="0"/>
              </a:rPr>
              <a:t>consingment</a:t>
            </a:r>
            <a:r>
              <a:rPr lang="cs-CZ" altLang="cs-CZ" sz="2200" dirty="0" smtClean="0">
                <a:latin typeface="Arial" panose="020B0604020202020204" pitchFamily="34" charset="0"/>
              </a:rPr>
              <a:t> </a:t>
            </a:r>
            <a:r>
              <a:rPr lang="en-US" altLang="cs-CZ" sz="2200" dirty="0" smtClean="0">
                <a:latin typeface="Arial" panose="020B0604020202020204" pitchFamily="34" charset="0"/>
              </a:rPr>
              <a:t>contract</a:t>
            </a:r>
            <a:r>
              <a:rPr lang="cs-CZ" altLang="cs-CZ" sz="2200" dirty="0" smtClean="0">
                <a:latin typeface="Arial" panose="020B0604020202020204" pitchFamily="34" charset="0"/>
              </a:rPr>
              <a:t>,</a:t>
            </a:r>
            <a:r>
              <a:rPr lang="en-US" altLang="cs-CZ" sz="2200" dirty="0" smtClean="0">
                <a:latin typeface="Arial" panose="020B0604020202020204" pitchFamily="34" charset="0"/>
              </a:rPr>
              <a:t> the </a:t>
            </a:r>
            <a:r>
              <a:rPr lang="cs-CZ" altLang="cs-CZ" sz="2200" dirty="0" err="1" smtClean="0">
                <a:latin typeface="Arial" panose="020B0604020202020204" pitchFamily="34" charset="0"/>
              </a:rPr>
              <a:t>consignee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obliged</a:t>
            </a:r>
            <a:r>
              <a:rPr lang="cs-CZ" altLang="cs-CZ" sz="2200" dirty="0" smtClean="0">
                <a:latin typeface="Arial" panose="020B0604020202020204" pitchFamily="34" charset="0"/>
              </a:rPr>
              <a:t> to </a:t>
            </a:r>
            <a:r>
              <a:rPr lang="en-US" altLang="cs-CZ" sz="2200" dirty="0" smtClean="0">
                <a:latin typeface="Arial" panose="020B0604020202020204" pitchFamily="34" charset="0"/>
              </a:rPr>
              <a:t>arrange</a:t>
            </a:r>
            <a:r>
              <a:rPr lang="cs-CZ" altLang="cs-CZ" sz="2200" dirty="0" smtClean="0">
                <a:latin typeface="Arial" panose="020B0604020202020204" pitchFamily="34" charset="0"/>
              </a:rPr>
              <a:t> on</a:t>
            </a:r>
            <a:r>
              <a:rPr lang="en-US" altLang="cs-CZ" sz="2200" dirty="0" smtClean="0">
                <a:latin typeface="Arial" panose="020B0604020202020204" pitchFamily="34" charset="0"/>
              </a:rPr>
              <a:t> </a:t>
            </a:r>
            <a:r>
              <a:rPr lang="en-US" altLang="cs-CZ" sz="2200" dirty="0">
                <a:latin typeface="Arial" panose="020B0604020202020204" pitchFamily="34" charset="0"/>
              </a:rPr>
              <a:t>his own name for the </a:t>
            </a:r>
            <a:r>
              <a:rPr lang="cs-CZ" altLang="cs-CZ" sz="2200" dirty="0" err="1" smtClean="0">
                <a:latin typeface="Arial" panose="020B0604020202020204" pitchFamily="34" charset="0"/>
              </a:rPr>
              <a:t>consignor</a:t>
            </a:r>
            <a:r>
              <a:rPr lang="cs-CZ" altLang="cs-CZ" sz="2200" dirty="0" smtClean="0">
                <a:latin typeface="Arial" panose="020B0604020202020204" pitchFamily="34" charset="0"/>
              </a:rPr>
              <a:t> </a:t>
            </a:r>
            <a:r>
              <a:rPr lang="en-US" altLang="cs-CZ" sz="2200" dirty="0" smtClean="0">
                <a:latin typeface="Arial" panose="020B0604020202020204" pitchFamily="34" charset="0"/>
              </a:rPr>
              <a:t>certain </a:t>
            </a:r>
            <a:r>
              <a:rPr lang="en-US" altLang="cs-CZ" sz="2200" dirty="0">
                <a:latin typeface="Arial" panose="020B0604020202020204" pitchFamily="34" charset="0"/>
              </a:rPr>
              <a:t>business </a:t>
            </a:r>
            <a:r>
              <a:rPr lang="en-US" altLang="cs-CZ" sz="2200" dirty="0" smtClean="0">
                <a:latin typeface="Arial" panose="020B0604020202020204" pitchFamily="34" charset="0"/>
              </a:rPr>
              <a:t>matter. </a:t>
            </a:r>
            <a:r>
              <a:rPr lang="en-US" altLang="cs-CZ" sz="2200" dirty="0">
                <a:latin typeface="Arial" panose="020B0604020202020204" pitchFamily="34" charset="0"/>
              </a:rPr>
              <a:t>Consignment agreement differs from the agreement on mediation by the </a:t>
            </a:r>
            <a:r>
              <a:rPr lang="cs-CZ" altLang="cs-CZ" sz="2200" dirty="0" err="1" smtClean="0">
                <a:latin typeface="Arial" panose="020B0604020202020204" pitchFamily="34" charset="0"/>
              </a:rPr>
              <a:t>fact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that</a:t>
            </a:r>
            <a:r>
              <a:rPr lang="cs-CZ" altLang="cs-CZ" sz="2200" dirty="0" smtClean="0">
                <a:latin typeface="Arial" panose="020B0604020202020204" pitchFamily="34" charset="0"/>
              </a:rPr>
              <a:t> </a:t>
            </a:r>
            <a:r>
              <a:rPr lang="cs-CZ" altLang="cs-CZ" sz="2200" dirty="0" err="1">
                <a:latin typeface="Arial" panose="020B0604020202020204" pitchFamily="34" charset="0"/>
              </a:rPr>
              <a:t>consignee</a:t>
            </a:r>
            <a:r>
              <a:rPr lang="cs-CZ" altLang="cs-CZ" sz="2200" dirty="0">
                <a:latin typeface="Arial" panose="020B0604020202020204" pitchFamily="34" charset="0"/>
              </a:rPr>
              <a:t> </a:t>
            </a:r>
            <a:r>
              <a:rPr lang="en-US" altLang="cs-CZ" sz="2200" dirty="0" smtClean="0">
                <a:latin typeface="Arial" panose="020B0604020202020204" pitchFamily="34" charset="0"/>
              </a:rPr>
              <a:t>is </a:t>
            </a:r>
            <a:r>
              <a:rPr lang="en-US" altLang="cs-CZ" sz="2200" dirty="0">
                <a:latin typeface="Arial" panose="020B0604020202020204" pitchFamily="34" charset="0"/>
              </a:rPr>
              <a:t>committed directly to concluding a particular contract, while the intermediary agrees to mediate an opportunity to sign a contract</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advantage of using the services </a:t>
            </a:r>
            <a:r>
              <a:rPr lang="cs-CZ" altLang="cs-CZ" sz="2200" dirty="0" smtClean="0">
                <a:latin typeface="Arial" panose="020B0604020202020204" pitchFamily="34" charset="0"/>
              </a:rPr>
              <a:t>of </a:t>
            </a:r>
            <a:r>
              <a:rPr lang="cs-CZ" altLang="cs-CZ" sz="2200" dirty="0" err="1" smtClean="0">
                <a:latin typeface="Arial" panose="020B0604020202020204" pitchFamily="34" charset="0"/>
              </a:rPr>
              <a:t>consignee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en-US" altLang="cs-CZ" sz="2200" dirty="0" smtClean="0">
                <a:latin typeface="Arial" panose="020B0604020202020204" pitchFamily="34" charset="0"/>
              </a:rPr>
              <a:t>control </a:t>
            </a:r>
            <a:r>
              <a:rPr lang="en-US" altLang="cs-CZ" sz="2200" dirty="0">
                <a:latin typeface="Arial" panose="020B0604020202020204" pitchFamily="34" charset="0"/>
              </a:rPr>
              <a:t>over prices (the </a:t>
            </a:r>
            <a:r>
              <a:rPr lang="cs-CZ" altLang="cs-CZ" sz="2200" dirty="0" err="1">
                <a:latin typeface="Arial" panose="020B0604020202020204" pitchFamily="34" charset="0"/>
              </a:rPr>
              <a:t>consignee</a:t>
            </a:r>
            <a:r>
              <a:rPr lang="cs-CZ" altLang="cs-CZ" sz="2200" dirty="0">
                <a:latin typeface="Arial" panose="020B0604020202020204" pitchFamily="34" charset="0"/>
              </a:rPr>
              <a:t> </a:t>
            </a:r>
            <a:r>
              <a:rPr lang="en-US" altLang="cs-CZ" sz="2200" dirty="0" smtClean="0">
                <a:latin typeface="Arial" panose="020B0604020202020204" pitchFamily="34" charset="0"/>
              </a:rPr>
              <a:t>sells </a:t>
            </a:r>
            <a:r>
              <a:rPr lang="en-US" altLang="cs-CZ" sz="2200" dirty="0">
                <a:latin typeface="Arial" panose="020B0604020202020204" pitchFamily="34" charset="0"/>
              </a:rPr>
              <a:t>goods at prices determined by a </a:t>
            </a:r>
            <a:r>
              <a:rPr lang="cs-CZ" altLang="cs-CZ" sz="2200" dirty="0" err="1" smtClean="0">
                <a:latin typeface="Arial" panose="020B0604020202020204" pitchFamily="34" charset="0"/>
              </a:rPr>
              <a:t>consignor</a:t>
            </a:r>
            <a:r>
              <a:rPr lang="en-US" altLang="cs-CZ" sz="2200" dirty="0" smtClean="0">
                <a:latin typeface="Arial" panose="020B0604020202020204" pitchFamily="34" charset="0"/>
              </a:rPr>
              <a:t>), </a:t>
            </a:r>
            <a:r>
              <a:rPr lang="en-US" altLang="cs-CZ" sz="2200" dirty="0">
                <a:latin typeface="Arial" panose="020B0604020202020204" pitchFamily="34" charset="0"/>
              </a:rPr>
              <a:t>the possibility </a:t>
            </a:r>
            <a:r>
              <a:rPr lang="cs-CZ" altLang="cs-CZ" sz="2200" dirty="0" smtClean="0">
                <a:latin typeface="Arial" panose="020B0604020202020204" pitchFamily="34" charset="0"/>
              </a:rPr>
              <a:t>to use </a:t>
            </a:r>
            <a:r>
              <a:rPr lang="en-US" altLang="cs-CZ" sz="2200" dirty="0" smtClean="0">
                <a:latin typeface="Arial" panose="020B0604020202020204" pitchFamily="34" charset="0"/>
              </a:rPr>
              <a:t>goodwill</a:t>
            </a:r>
            <a:r>
              <a:rPr lang="cs-CZ" altLang="cs-CZ" sz="2200" dirty="0" smtClean="0">
                <a:latin typeface="Arial" panose="020B0604020202020204" pitchFamily="34" charset="0"/>
              </a:rPr>
              <a:t> of </a:t>
            </a:r>
            <a:r>
              <a:rPr lang="cs-CZ" altLang="cs-CZ" sz="2200" dirty="0" err="1" smtClean="0">
                <a:latin typeface="Arial" panose="020B0604020202020204" pitchFamily="34" charset="0"/>
              </a:rPr>
              <a:t>consignee</a:t>
            </a:r>
            <a:r>
              <a:rPr lang="en-US" altLang="cs-CZ" sz="2200" dirty="0" smtClean="0">
                <a:latin typeface="Arial" panose="020B0604020202020204" pitchFamily="34" charset="0"/>
              </a:rPr>
              <a:t>, </a:t>
            </a:r>
            <a:r>
              <a:rPr lang="en-US" altLang="cs-CZ" sz="2200" dirty="0">
                <a:latin typeface="Arial" panose="020B0604020202020204" pitchFamily="34" charset="0"/>
              </a:rPr>
              <a:t>and his business contacts and distribution channels. The disadvantage may be too much autonomy </a:t>
            </a:r>
            <a:r>
              <a:rPr lang="cs-CZ" altLang="cs-CZ" sz="2200" dirty="0" smtClean="0">
                <a:latin typeface="Arial" panose="020B0604020202020204" pitchFamily="34" charset="0"/>
              </a:rPr>
              <a:t>of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consignee</a:t>
            </a:r>
            <a:r>
              <a:rPr lang="cs-CZ" altLang="cs-CZ" sz="2200" dirty="0" smtClean="0">
                <a:latin typeface="Arial" panose="020B0604020202020204" pitchFamily="34" charset="0"/>
              </a:rPr>
              <a:t> </a:t>
            </a:r>
            <a:r>
              <a:rPr lang="en-US" altLang="cs-CZ" sz="2200" dirty="0" smtClean="0">
                <a:latin typeface="Arial" panose="020B0604020202020204" pitchFamily="34" charset="0"/>
              </a:rPr>
              <a:t>and </a:t>
            </a:r>
            <a:r>
              <a:rPr lang="cs-CZ" altLang="cs-CZ" sz="2200" dirty="0" smtClean="0">
                <a:latin typeface="Arial" panose="020B0604020202020204" pitchFamily="34" charset="0"/>
              </a:rPr>
              <a:t>not </a:t>
            </a:r>
            <a:r>
              <a:rPr lang="cs-CZ" altLang="cs-CZ" sz="2200" dirty="0" err="1" smtClean="0">
                <a:latin typeface="Arial" panose="020B0604020202020204" pitchFamily="34" charset="0"/>
              </a:rPr>
              <a:t>utilizing</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en-US" altLang="cs-CZ" sz="2200" dirty="0" smtClean="0">
                <a:latin typeface="Arial" panose="020B0604020202020204" pitchFamily="34" charset="0"/>
              </a:rPr>
              <a:t> </a:t>
            </a:r>
            <a:r>
              <a:rPr lang="en-US" altLang="cs-CZ" sz="2200" dirty="0">
                <a:latin typeface="Arial" panose="020B0604020202020204" pitchFamily="34" charset="0"/>
              </a:rPr>
              <a:t>company's image on the international market.</a:t>
            </a:r>
          </a:p>
        </p:txBody>
      </p:sp>
    </p:spTree>
    <p:extLst>
      <p:ext uri="{BB962C8B-B14F-4D97-AF65-F5344CB8AC3E}">
        <p14:creationId xmlns:p14="http://schemas.microsoft.com/office/powerpoint/2010/main" val="29189647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1D </a:t>
            </a:r>
            <a:r>
              <a:rPr lang="cs-CZ" altLang="cs-CZ" sz="2400" b="1" dirty="0" smtClean="0">
                <a:latin typeface="Arial" panose="020B0604020202020204" pitchFamily="34" charset="0"/>
              </a:rPr>
              <a:t>… AND MANDATE RELATIONS</a:t>
            </a:r>
          </a:p>
        </p:txBody>
      </p:sp>
      <p:sp>
        <p:nvSpPr>
          <p:cNvPr id="3079" name="TextovéPole 10"/>
          <p:cNvSpPr txBox="1">
            <a:spLocks noChangeArrowheads="1"/>
          </p:cNvSpPr>
          <p:nvPr/>
        </p:nvSpPr>
        <p:spPr bwMode="auto">
          <a:xfrm>
            <a:off x="503238" y="1512044"/>
            <a:ext cx="847725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Mandate contract </a:t>
            </a:r>
            <a:r>
              <a:rPr lang="cs-CZ" altLang="cs-CZ" sz="2200" dirty="0" err="1" smtClean="0">
                <a:latin typeface="Arial" panose="020B0604020202020204" pitchFamily="34" charset="0"/>
              </a:rPr>
              <a:t>iw</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when</a:t>
            </a:r>
            <a:r>
              <a:rPr lang="cs-CZ" altLang="cs-CZ" sz="2200" dirty="0" smtClean="0">
                <a:latin typeface="Arial" panose="020B0604020202020204" pitchFamily="34" charset="0"/>
              </a:rPr>
              <a:t> </a:t>
            </a:r>
            <a:r>
              <a:rPr lang="en-US" altLang="cs-CZ" sz="2200" dirty="0">
                <a:latin typeface="Arial" panose="020B0604020202020204" pitchFamily="34" charset="0"/>
              </a:rPr>
              <a:t>an individual gives another person the power to carry out designated actions on the individual's behalf in legal dealings</a:t>
            </a:r>
            <a:r>
              <a:rPr lang="en-US" altLang="cs-CZ" sz="2200" dirty="0" smtClean="0">
                <a:latin typeface="Arial" panose="020B0604020202020204" pitchFamily="34" charset="0"/>
              </a:rPr>
              <a:t>.</a:t>
            </a:r>
            <a:r>
              <a:rPr lang="cs-CZ" altLang="cs-CZ" sz="2200" dirty="0" smtClean="0">
                <a:latin typeface="Arial" panose="020B0604020202020204" pitchFamily="34" charset="0"/>
              </a:rPr>
              <a:t> </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Mandate contract is concluded only between entrepreneurs and has many commonalities with the </a:t>
            </a:r>
            <a:r>
              <a:rPr lang="cs-CZ" altLang="cs-CZ" sz="2200" dirty="0" err="1" smtClean="0">
                <a:latin typeface="Arial" panose="020B0604020202020204" pitchFamily="34" charset="0"/>
              </a:rPr>
              <a:t>consingment</a:t>
            </a:r>
            <a:r>
              <a:rPr lang="cs-CZ" altLang="cs-CZ" sz="2200" dirty="0" smtClean="0">
                <a:latin typeface="Arial" panose="020B0604020202020204" pitchFamily="34" charset="0"/>
              </a:rPr>
              <a:t> </a:t>
            </a:r>
            <a:r>
              <a:rPr lang="en-US" altLang="cs-CZ" sz="2200" dirty="0" smtClean="0">
                <a:latin typeface="Arial" panose="020B0604020202020204" pitchFamily="34" charset="0"/>
              </a:rPr>
              <a:t>contract. </a:t>
            </a:r>
            <a:r>
              <a:rPr lang="en-US" altLang="cs-CZ" sz="2200" dirty="0">
                <a:latin typeface="Arial" panose="020B0604020202020204" pitchFamily="34" charset="0"/>
              </a:rPr>
              <a:t>The difference lies mainly in the fact that the nominee is acting on behalf of a client.</a:t>
            </a:r>
            <a:endParaRPr lang="en-GB" altLang="cs-CZ" sz="1800" dirty="0" smtClean="0">
              <a:latin typeface="Arial" panose="020B0604020202020204" pitchFamily="34" charset="0"/>
            </a:endParaRPr>
          </a:p>
        </p:txBody>
      </p:sp>
    </p:spTree>
    <p:extLst>
      <p:ext uri="{BB962C8B-B14F-4D97-AF65-F5344CB8AC3E}">
        <p14:creationId xmlns:p14="http://schemas.microsoft.com/office/powerpoint/2010/main" val="5508808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1E </a:t>
            </a:r>
            <a:r>
              <a:rPr lang="cs-CZ" altLang="cs-CZ" sz="2400" b="1" dirty="0" smtClean="0">
                <a:latin typeface="Arial" panose="020B0604020202020204" pitchFamily="34" charset="0"/>
              </a:rPr>
              <a:t>PIGGYBACK</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Piggyback is a collaboration of multiple companies in the same business sector in export, in which usually large and well-known company </a:t>
            </a:r>
            <a:r>
              <a:rPr lang="cs-CZ" altLang="cs-CZ" sz="2200" dirty="0" err="1" smtClean="0">
                <a:latin typeface="Arial" panose="020B0604020202020204" pitchFamily="34" charset="0"/>
              </a:rPr>
              <a:t>makes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its</a:t>
            </a:r>
            <a:r>
              <a:rPr lang="cs-CZ" altLang="cs-CZ" sz="2200" dirty="0" smtClean="0">
                <a:latin typeface="Arial" panose="020B0604020202020204" pitchFamily="34" charset="0"/>
              </a:rPr>
              <a:t> </a:t>
            </a:r>
            <a:r>
              <a:rPr lang="en-US" altLang="cs-CZ" sz="2200" dirty="0" smtClean="0">
                <a:latin typeface="Arial" panose="020B0604020202020204" pitchFamily="34" charset="0"/>
              </a:rPr>
              <a:t>international </a:t>
            </a:r>
            <a:r>
              <a:rPr lang="en-US" altLang="cs-CZ" sz="2200" dirty="0">
                <a:latin typeface="Arial" panose="020B0604020202020204" pitchFamily="34" charset="0"/>
              </a:rPr>
              <a:t>distribution channels </a:t>
            </a:r>
            <a:r>
              <a:rPr lang="cs-CZ" altLang="cs-CZ" sz="2200" dirty="0" err="1" smtClean="0">
                <a:latin typeface="Arial" panose="020B0604020202020204" pitchFamily="34" charset="0"/>
              </a:rPr>
              <a:t>available</a:t>
            </a:r>
            <a:r>
              <a:rPr lang="cs-CZ" altLang="cs-CZ" sz="2200" dirty="0" smtClean="0">
                <a:latin typeface="Arial" panose="020B0604020202020204" pitchFamily="34" charset="0"/>
              </a:rPr>
              <a:t> </a:t>
            </a:r>
            <a:r>
              <a:rPr lang="en-US" altLang="cs-CZ" sz="2200" dirty="0" smtClean="0">
                <a:latin typeface="Arial" panose="020B0604020202020204" pitchFamily="34" charset="0"/>
              </a:rPr>
              <a:t>for </a:t>
            </a:r>
            <a:r>
              <a:rPr lang="en-US" altLang="cs-CZ" sz="2200" dirty="0">
                <a:latin typeface="Arial" panose="020B0604020202020204" pitchFamily="34" charset="0"/>
              </a:rPr>
              <a:t>smaller </a:t>
            </a:r>
            <a:r>
              <a:rPr lang="en-US" altLang="cs-CZ" sz="2200" dirty="0" smtClean="0">
                <a:latin typeface="Arial" panose="020B0604020202020204" pitchFamily="34" charset="0"/>
              </a:rPr>
              <a:t>firms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with</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some</a:t>
            </a:r>
            <a:r>
              <a:rPr lang="cs-CZ" altLang="cs-CZ" sz="2200" dirty="0" smtClean="0">
                <a:latin typeface="Arial" panose="020B0604020202020204" pitchFamily="34" charset="0"/>
              </a:rPr>
              <a:t> sort of </a:t>
            </a:r>
            <a:r>
              <a:rPr lang="cs-CZ" altLang="cs-CZ" sz="2200" dirty="0" err="1" smtClean="0">
                <a:latin typeface="Arial" panose="020B0604020202020204" pitchFamily="34" charset="0"/>
              </a:rPr>
              <a:t>fee</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advantage for small businesses is the ability to use the </a:t>
            </a:r>
            <a:r>
              <a:rPr lang="en-US" altLang="cs-CZ" sz="2200" dirty="0" smtClean="0">
                <a:latin typeface="Arial" panose="020B0604020202020204" pitchFamily="34" charset="0"/>
              </a:rPr>
              <a:t>name </a:t>
            </a:r>
            <a:r>
              <a:rPr lang="en-US" altLang="cs-CZ" sz="2200" dirty="0">
                <a:latin typeface="Arial" panose="020B0604020202020204" pitchFamily="34" charset="0"/>
              </a:rPr>
              <a:t>and experience of a large company which provides its partner series of marketing and logistics services</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advantage for a large company is to offer customers a complete range of </a:t>
            </a:r>
            <a:r>
              <a:rPr lang="cs-CZ" altLang="cs-CZ" sz="2200" dirty="0" err="1" smtClean="0">
                <a:latin typeface="Arial" panose="020B0604020202020204" pitchFamily="34" charset="0"/>
              </a:rPr>
              <a:t>assortment</a:t>
            </a:r>
            <a:r>
              <a:rPr lang="cs-CZ" altLang="cs-CZ" sz="2200" dirty="0" smtClean="0">
                <a:latin typeface="Arial" panose="020B0604020202020204" pitchFamily="34" charset="0"/>
              </a:rPr>
              <a:t> (and a </a:t>
            </a:r>
            <a:r>
              <a:rPr lang="en-US" altLang="cs-CZ" sz="2200" dirty="0" smtClean="0">
                <a:latin typeface="Arial" panose="020B0604020202020204" pitchFamily="34" charset="0"/>
              </a:rPr>
              <a:t>remuneration</a:t>
            </a:r>
            <a:r>
              <a:rPr lang="cs-CZ" altLang="cs-CZ" sz="2200" dirty="0" smtClean="0">
                <a:latin typeface="Arial" panose="020B0604020202020204" pitchFamily="34" charset="0"/>
              </a:rPr>
              <a:t>)</a:t>
            </a:r>
            <a:r>
              <a:rPr lang="en-US" altLang="cs-CZ" sz="2200" dirty="0" smtClean="0">
                <a:latin typeface="Arial" panose="020B0604020202020204" pitchFamily="34" charset="0"/>
              </a:rPr>
              <a:t>, </a:t>
            </a:r>
            <a:r>
              <a:rPr lang="en-US" altLang="cs-CZ" sz="2200" dirty="0">
                <a:latin typeface="Arial" panose="020B0604020202020204" pitchFamily="34" charset="0"/>
              </a:rPr>
              <a:t>which obtains from its business partners.</a:t>
            </a:r>
            <a:endParaRPr lang="en-GB" altLang="cs-CZ" sz="2200" dirty="0" smtClean="0">
              <a:latin typeface="Arial" panose="020B0604020202020204" pitchFamily="34" charset="0"/>
            </a:endParaRPr>
          </a:p>
        </p:txBody>
      </p:sp>
    </p:spTree>
    <p:extLst>
      <p:ext uri="{BB962C8B-B14F-4D97-AF65-F5344CB8AC3E}">
        <p14:creationId xmlns:p14="http://schemas.microsoft.com/office/powerpoint/2010/main" val="183921189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1F DIRECT EXPORTS</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smtClean="0">
                <a:latin typeface="Arial" panose="020B0604020202020204" pitchFamily="34" charset="0"/>
              </a:rPr>
              <a:t>D</a:t>
            </a:r>
            <a:r>
              <a:rPr lang="en-US" altLang="cs-CZ" sz="2200" dirty="0" err="1" smtClean="0">
                <a:latin typeface="Arial" panose="020B0604020202020204" pitchFamily="34" charset="0"/>
              </a:rPr>
              <a:t>irect</a:t>
            </a:r>
            <a:r>
              <a:rPr lang="en-US" altLang="cs-CZ" sz="2200" dirty="0" smtClean="0">
                <a:latin typeface="Arial" panose="020B0604020202020204" pitchFamily="34" charset="0"/>
              </a:rPr>
              <a:t> </a:t>
            </a:r>
            <a:r>
              <a:rPr lang="en-US" altLang="cs-CZ" sz="2200" dirty="0">
                <a:latin typeface="Arial" panose="020B0604020202020204" pitchFamily="34" charset="0"/>
              </a:rPr>
              <a:t>market methods are most commonly used in industrial marketing in the export of machinery, manufacturing equipment and investment units. Deliveries of these products are very complicated and they involve the need to provide a full range of professional services, where the immediate presence of manufacturers in the international market is needed</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advantage is the possibility of control over the implementation of its own marketing strategy in international markets. The exporter should </a:t>
            </a:r>
            <a:r>
              <a:rPr lang="cs-CZ" altLang="cs-CZ" sz="2200" dirty="0" err="1" smtClean="0">
                <a:latin typeface="Arial" panose="020B0604020202020204" pitchFamily="34" charset="0"/>
              </a:rPr>
              <a:t>be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able</a:t>
            </a:r>
            <a:r>
              <a:rPr lang="cs-CZ" altLang="cs-CZ" sz="2200" dirty="0" smtClean="0">
                <a:latin typeface="Arial" panose="020B0604020202020204" pitchFamily="34" charset="0"/>
              </a:rPr>
              <a:t> to </a:t>
            </a:r>
            <a:r>
              <a:rPr lang="cs-CZ" altLang="cs-CZ" sz="2200" dirty="0" err="1" smtClean="0">
                <a:latin typeface="Arial" panose="020B0604020202020204" pitchFamily="34" charset="0"/>
              </a:rPr>
              <a:t>get</a:t>
            </a:r>
            <a:r>
              <a:rPr lang="cs-CZ" altLang="cs-CZ" sz="2200" dirty="0" smtClean="0">
                <a:latin typeface="Arial" panose="020B0604020202020204" pitchFamily="34" charset="0"/>
              </a:rPr>
              <a:t> </a:t>
            </a:r>
            <a:r>
              <a:rPr lang="en-US" altLang="cs-CZ" sz="2200" dirty="0" smtClean="0">
                <a:latin typeface="Arial" panose="020B0604020202020204" pitchFamily="34" charset="0"/>
              </a:rPr>
              <a:t>higher </a:t>
            </a:r>
            <a:r>
              <a:rPr lang="en-US" altLang="cs-CZ" sz="2200" dirty="0">
                <a:latin typeface="Arial" panose="020B0604020202020204" pitchFamily="34" charset="0"/>
              </a:rPr>
              <a:t>prices because he secures full implementation, and therefore bears all costs and risks of international trade.</a:t>
            </a:r>
            <a:endParaRPr lang="en-GB" altLang="cs-CZ" sz="2200" dirty="0" smtClean="0">
              <a:latin typeface="Arial" panose="020B0604020202020204" pitchFamily="34" charset="0"/>
            </a:endParaRPr>
          </a:p>
        </p:txBody>
      </p:sp>
    </p:spTree>
    <p:extLst>
      <p:ext uri="{BB962C8B-B14F-4D97-AF65-F5344CB8AC3E}">
        <p14:creationId xmlns:p14="http://schemas.microsoft.com/office/powerpoint/2010/main" val="18049725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smtClean="0">
                <a:latin typeface="Arial" panose="020B0604020202020204" pitchFamily="34" charset="0"/>
              </a:rPr>
              <a:t>1G ASSOCIATION OF SMALL EXPORTERS</a:t>
            </a:r>
            <a:r>
              <a:rPr lang="cs-CZ" altLang="cs-CZ" sz="2400" b="1" dirty="0" smtClean="0">
                <a:latin typeface="Arial" panose="020B0604020202020204" pitchFamily="34" charset="0"/>
              </a:rPr>
              <a:t> 1</a:t>
            </a: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The main advantages arising from participation in an association of export companies, </a:t>
            </a:r>
            <a:r>
              <a:rPr lang="cs-CZ" altLang="cs-CZ" sz="2200" dirty="0" smtClean="0">
                <a:latin typeface="Arial" panose="020B0604020202020204" pitchFamily="34" charset="0"/>
              </a:rPr>
              <a:t>are: </a:t>
            </a:r>
            <a:r>
              <a:rPr lang="en-US" altLang="cs-CZ" sz="2200" dirty="0" smtClean="0">
                <a:latin typeface="Arial" panose="020B0604020202020204" pitchFamily="34" charset="0"/>
              </a:rPr>
              <a:t>the </a:t>
            </a:r>
            <a:r>
              <a:rPr lang="en-US" altLang="cs-CZ" sz="2200" dirty="0">
                <a:latin typeface="Arial" panose="020B0604020202020204" pitchFamily="34" charset="0"/>
              </a:rPr>
              <a:t>cost savings, the possibility of restricting export risks, better bargaining position and thus generates the possibility of more favorable prices, the use of image </a:t>
            </a:r>
            <a:r>
              <a:rPr lang="cs-CZ" altLang="cs-CZ" sz="2200" dirty="0" smtClean="0">
                <a:latin typeface="Arial" panose="020B0604020202020204" pitchFamily="34" charset="0"/>
              </a:rPr>
              <a:t>of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whole</a:t>
            </a:r>
            <a:r>
              <a:rPr lang="cs-CZ" altLang="cs-CZ" sz="2200" dirty="0" smtClean="0">
                <a:latin typeface="Arial" panose="020B0604020202020204" pitchFamily="34" charset="0"/>
              </a:rPr>
              <a:t> </a:t>
            </a:r>
            <a:r>
              <a:rPr lang="en-US" altLang="cs-CZ" sz="2200" dirty="0" smtClean="0">
                <a:latin typeface="Arial" panose="020B0604020202020204" pitchFamily="34" charset="0"/>
              </a:rPr>
              <a:t>association </a:t>
            </a:r>
            <a:r>
              <a:rPr lang="en-US" altLang="cs-CZ" sz="2200" dirty="0">
                <a:latin typeface="Arial" panose="020B0604020202020204" pitchFamily="34" charset="0"/>
              </a:rPr>
              <a:t>etc.</a:t>
            </a:r>
          </a:p>
          <a:p>
            <a:pPr marL="285750" indent="-285750" eaLnBrk="1" hangingPunct="1">
              <a:spcBef>
                <a:spcPct val="0"/>
              </a:spcBef>
              <a:defRPr/>
            </a:pPr>
            <a:r>
              <a:rPr lang="en-US" altLang="cs-CZ" sz="2200" dirty="0">
                <a:latin typeface="Arial" panose="020B0604020202020204" pitchFamily="34" charset="0"/>
              </a:rPr>
              <a:t>The disadvantage may </a:t>
            </a:r>
            <a:r>
              <a:rPr lang="cs-CZ" altLang="cs-CZ" sz="2200" dirty="0" err="1" smtClean="0">
                <a:latin typeface="Arial" panose="020B0604020202020204" pitchFamily="34" charset="0"/>
              </a:rPr>
              <a:t>be</a:t>
            </a:r>
            <a:r>
              <a:rPr lang="cs-CZ" altLang="cs-CZ" sz="2200" dirty="0" smtClean="0">
                <a:latin typeface="Arial" panose="020B0604020202020204" pitchFamily="34" charset="0"/>
              </a:rPr>
              <a:t> </a:t>
            </a:r>
            <a:r>
              <a:rPr lang="en-US" altLang="cs-CZ" sz="2200" dirty="0" smtClean="0">
                <a:latin typeface="Arial" panose="020B0604020202020204" pitchFamily="34" charset="0"/>
              </a:rPr>
              <a:t>unbalance</a:t>
            </a:r>
            <a:r>
              <a:rPr lang="cs-CZ" altLang="cs-CZ" sz="2200" dirty="0" smtClean="0">
                <a:latin typeface="Arial" panose="020B0604020202020204" pitchFamily="34" charset="0"/>
              </a:rPr>
              <a:t>d</a:t>
            </a:r>
            <a:r>
              <a:rPr lang="en-US" altLang="cs-CZ" sz="2200" dirty="0" smtClean="0">
                <a:latin typeface="Arial" panose="020B0604020202020204" pitchFamily="34" charset="0"/>
              </a:rPr>
              <a:t> </a:t>
            </a:r>
            <a:r>
              <a:rPr lang="en-US" altLang="cs-CZ" sz="2200" dirty="0">
                <a:latin typeface="Arial" panose="020B0604020202020204" pitchFamily="34" charset="0"/>
              </a:rPr>
              <a:t>relations within the association, and therefore the possibility of unequal treatment of minor members and the loss of a certain degree of autonomy.</a:t>
            </a:r>
          </a:p>
          <a:p>
            <a:pPr marL="285750" indent="-285750" eaLnBrk="1" hangingPunct="1">
              <a:spcBef>
                <a:spcPct val="0"/>
              </a:spcBef>
              <a:defRPr/>
            </a:pPr>
            <a:r>
              <a:rPr lang="en-US" altLang="cs-CZ" sz="2200" dirty="0">
                <a:latin typeface="Arial" panose="020B0604020202020204" pitchFamily="34" charset="0"/>
              </a:rPr>
              <a:t>Often export activities will expand </a:t>
            </a:r>
            <a:r>
              <a:rPr lang="en-US" altLang="cs-CZ" sz="2200" dirty="0" smtClean="0">
                <a:latin typeface="Arial" panose="020B0604020202020204" pitchFamily="34" charset="0"/>
              </a:rPr>
              <a:t>a</a:t>
            </a:r>
            <a:r>
              <a:rPr lang="cs-CZ" altLang="cs-CZ" sz="2200" dirty="0" err="1" smtClean="0">
                <a:latin typeface="Arial" panose="020B0604020202020204" pitchFamily="34" charset="0"/>
              </a:rPr>
              <a:t>nd</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en-US" altLang="cs-CZ" sz="2200" dirty="0" smtClean="0">
                <a:latin typeface="Arial" panose="020B0604020202020204" pitchFamily="34" charset="0"/>
              </a:rPr>
              <a:t> </a:t>
            </a:r>
            <a:r>
              <a:rPr lang="en-US" altLang="cs-CZ" sz="2200" dirty="0">
                <a:latin typeface="Arial" panose="020B0604020202020204" pitchFamily="34" charset="0"/>
              </a:rPr>
              <a:t>small business </a:t>
            </a:r>
            <a:r>
              <a:rPr lang="en-US" altLang="cs-CZ" sz="2200" dirty="0" smtClean="0">
                <a:latin typeface="Arial" panose="020B0604020202020204" pitchFamily="34" charset="0"/>
              </a:rPr>
              <a:t>decides </a:t>
            </a:r>
            <a:r>
              <a:rPr lang="en-US" altLang="cs-CZ" sz="2200" dirty="0">
                <a:latin typeface="Arial" panose="020B0604020202020204" pitchFamily="34" charset="0"/>
              </a:rPr>
              <a:t>to set up its own export department and participation in the association becomes the </a:t>
            </a:r>
            <a:r>
              <a:rPr lang="cs-CZ" altLang="cs-CZ" sz="2200" dirty="0" smtClean="0">
                <a:latin typeface="Arial" panose="020B0604020202020204" pitchFamily="34" charset="0"/>
              </a:rPr>
              <a:t>impulse </a:t>
            </a:r>
            <a:r>
              <a:rPr lang="en-US" altLang="cs-CZ" sz="2200" dirty="0" smtClean="0">
                <a:latin typeface="Arial" panose="020B0604020202020204" pitchFamily="34" charset="0"/>
              </a:rPr>
              <a:t>for </a:t>
            </a:r>
            <a:r>
              <a:rPr lang="en-US" altLang="cs-CZ" sz="2200" dirty="0">
                <a:latin typeface="Arial" panose="020B0604020202020204" pitchFamily="34" charset="0"/>
              </a:rPr>
              <a:t>the development of independent international business.</a:t>
            </a:r>
          </a:p>
          <a:p>
            <a:pPr marL="285750" indent="-285750" eaLnBrk="1" hangingPunct="1">
              <a:spcBef>
                <a:spcPct val="0"/>
              </a:spcBef>
              <a:defRPr/>
            </a:pPr>
            <a:r>
              <a:rPr lang="en-US" altLang="cs-CZ" sz="2200" dirty="0">
                <a:latin typeface="Arial" panose="020B0604020202020204" pitchFamily="34" charset="0"/>
              </a:rPr>
              <a:t>The Czech Republic is supporting export </a:t>
            </a:r>
            <a:r>
              <a:rPr lang="en-US" altLang="cs-CZ" sz="2200" dirty="0" smtClean="0">
                <a:latin typeface="Arial" panose="020B0604020202020204" pitchFamily="34" charset="0"/>
              </a:rPr>
              <a:t>alliances</a:t>
            </a:r>
            <a:r>
              <a:rPr lang="cs-CZ" altLang="cs-CZ" sz="2200" dirty="0" smtClean="0">
                <a:latin typeface="Arial" panose="020B0604020202020204" pitchFamily="34" charset="0"/>
              </a:rPr>
              <a:t> as a</a:t>
            </a:r>
            <a:r>
              <a:rPr lang="en-US" altLang="cs-CZ" sz="2200" dirty="0" smtClean="0">
                <a:latin typeface="Arial" panose="020B0604020202020204" pitchFamily="34" charset="0"/>
              </a:rPr>
              <a:t> </a:t>
            </a:r>
            <a:r>
              <a:rPr lang="en-US" altLang="cs-CZ" sz="2200" dirty="0">
                <a:latin typeface="Arial" panose="020B0604020202020204" pitchFamily="34" charset="0"/>
              </a:rPr>
              <a:t>part of the pro-export policy.</a:t>
            </a:r>
            <a:endParaRPr lang="en-GB" altLang="cs-CZ" sz="2200" dirty="0" smtClean="0">
              <a:latin typeface="Arial" panose="020B0604020202020204" pitchFamily="34" charset="0"/>
            </a:endParaRPr>
          </a:p>
        </p:txBody>
      </p:sp>
    </p:spTree>
    <p:extLst>
      <p:ext uri="{BB962C8B-B14F-4D97-AF65-F5344CB8AC3E}">
        <p14:creationId xmlns:p14="http://schemas.microsoft.com/office/powerpoint/2010/main" val="2493424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a:latin typeface="Arial" panose="020B0604020202020204" pitchFamily="34" charset="0"/>
              </a:rPr>
              <a:t>1G ASSOCIATION OF SMALL </a:t>
            </a:r>
            <a:r>
              <a:rPr lang="en-US" altLang="cs-CZ" sz="2400" b="1" dirty="0" smtClean="0">
                <a:latin typeface="Arial" panose="020B0604020202020204" pitchFamily="34" charset="0"/>
              </a:rPr>
              <a:t>EXPORTERS</a:t>
            </a:r>
            <a:r>
              <a:rPr lang="cs-CZ" altLang="cs-CZ" sz="2400" b="1" dirty="0" smtClean="0">
                <a:latin typeface="Arial" panose="020B0604020202020204" pitchFamily="34" charset="0"/>
              </a:rPr>
              <a:t> 2</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Analysis of business potential </a:t>
            </a:r>
            <a:r>
              <a:rPr lang="en-US" altLang="cs-CZ" sz="2200" dirty="0">
                <a:latin typeface="Arial" panose="020B0604020202020204" pitchFamily="34" charset="0"/>
              </a:rPr>
              <a:t>- resources management, financial resources, human capacity, innovation, information</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Marketing mix </a:t>
            </a:r>
            <a:r>
              <a:rPr lang="en-US" altLang="cs-CZ" sz="2200" dirty="0">
                <a:latin typeface="Arial" panose="020B0604020202020204" pitchFamily="34" charset="0"/>
              </a:rPr>
              <a:t>- 4P vs. 7P vs. 4C</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SWOT analysis </a:t>
            </a:r>
            <a:r>
              <a:rPr lang="en-US" altLang="cs-CZ" sz="2200" dirty="0">
                <a:latin typeface="Arial" panose="020B0604020202020204" pitchFamily="34" charset="0"/>
              </a:rPr>
              <a:t>- one of the simplest </a:t>
            </a:r>
            <a:r>
              <a:rPr lang="en-US" altLang="cs-CZ" sz="2200" dirty="0" smtClean="0">
                <a:latin typeface="Arial" panose="020B0604020202020204" pitchFamily="34" charset="0"/>
              </a:rPr>
              <a:t>analysis </a:t>
            </a:r>
            <a:r>
              <a:rPr lang="en-US" altLang="cs-CZ" sz="2200" dirty="0">
                <a:latin typeface="Arial" panose="020B0604020202020204" pitchFamily="34" charset="0"/>
              </a:rPr>
              <a:t>able to provide the basics for decision making.</a:t>
            </a:r>
            <a:endParaRPr lang="en-GB" altLang="cs-CZ" sz="2200" dirty="0" smtClean="0">
              <a:latin typeface="Arial" panose="020B0604020202020204" pitchFamily="34" charset="0"/>
            </a:endParaRPr>
          </a:p>
          <a:p>
            <a:pPr eaLnBrk="1" hangingPunct="1">
              <a:spcBef>
                <a:spcPct val="0"/>
              </a:spcBef>
              <a:buFont typeface="Arial" panose="020B0604020202020204" pitchFamily="34" charset="0"/>
              <a:buNone/>
              <a:defRPr/>
            </a:pPr>
            <a:endParaRPr lang="en-GB" altLang="cs-CZ" sz="2200" dirty="0" smtClean="0">
              <a:latin typeface="Arial" panose="020B0604020202020204" pitchFamily="34" charset="0"/>
            </a:endParaRPr>
          </a:p>
        </p:txBody>
      </p:sp>
    </p:spTree>
    <p:extLst>
      <p:ext uri="{BB962C8B-B14F-4D97-AF65-F5344CB8AC3E}">
        <p14:creationId xmlns:p14="http://schemas.microsoft.com/office/powerpoint/2010/main" val="33413657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2. </a:t>
            </a:r>
            <a:r>
              <a:rPr lang="en-US" altLang="cs-CZ" sz="2400" b="1" dirty="0" smtClean="0">
                <a:latin typeface="Arial" panose="020B0604020202020204" pitchFamily="34" charset="0"/>
              </a:rPr>
              <a:t>FORMS LOW ON CAPITAL INVESTMENT</a:t>
            </a:r>
            <a:endParaRPr lang="en-US"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Used by companies when they decide not to invest abroad but still </a:t>
            </a:r>
            <a:r>
              <a:rPr lang="en-US" altLang="cs-CZ" sz="2200" dirty="0" smtClean="0">
                <a:latin typeface="Arial" panose="020B0604020202020204" pitchFamily="34" charset="0"/>
              </a:rPr>
              <a:t>want </a:t>
            </a:r>
            <a:r>
              <a:rPr lang="cs-CZ" altLang="cs-CZ" sz="2200" dirty="0" smtClean="0">
                <a:latin typeface="Arial" panose="020B0604020202020204" pitchFamily="34" charset="0"/>
              </a:rPr>
              <a:t>to </a:t>
            </a:r>
            <a:r>
              <a:rPr lang="en-US" altLang="cs-CZ" sz="2200" dirty="0" smtClean="0">
                <a:latin typeface="Arial" panose="020B0604020202020204" pitchFamily="34" charset="0"/>
              </a:rPr>
              <a:t>develop international </a:t>
            </a:r>
            <a:r>
              <a:rPr lang="en-US" altLang="cs-CZ" sz="2200" dirty="0">
                <a:latin typeface="Arial" panose="020B0604020202020204" pitchFamily="34" charset="0"/>
              </a:rPr>
              <a:t>business presence to highlight their products or services in the target market by means other than export operations</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cs-CZ" altLang="cs-CZ" sz="2200" dirty="0">
              <a:latin typeface="Arial" panose="020B0604020202020204" pitchFamily="34" charset="0"/>
            </a:endParaRPr>
          </a:p>
          <a:p>
            <a:pPr marL="285750" indent="-285750" eaLnBrk="1" hangingPunct="1">
              <a:spcBef>
                <a:spcPct val="0"/>
              </a:spcBef>
              <a:defRPr/>
            </a:pPr>
            <a:r>
              <a:rPr lang="cs-CZ" altLang="cs-CZ" sz="2200" dirty="0" smtClean="0">
                <a:latin typeface="Arial" panose="020B0604020202020204" pitchFamily="34" charset="0"/>
              </a:rPr>
              <a:t>BUT! </a:t>
            </a:r>
            <a:r>
              <a:rPr lang="cs-CZ" altLang="cs-CZ" sz="2200" dirty="0" err="1" smtClean="0">
                <a:latin typeface="Arial" panose="020B0604020202020204" pitchFamily="34" charset="0"/>
              </a:rPr>
              <a:t>Again</a:t>
            </a:r>
            <a:r>
              <a:rPr lang="cs-CZ" altLang="cs-CZ" sz="2200" dirty="0" smtClean="0">
                <a:latin typeface="Arial" panose="020B0604020202020204" pitchFamily="34" charset="0"/>
              </a:rPr>
              <a:t>, these are not </a:t>
            </a:r>
            <a:r>
              <a:rPr lang="cs-CZ" altLang="cs-CZ" sz="2200" dirty="0" err="1" smtClean="0">
                <a:latin typeface="Arial" panose="020B0604020202020204" pitchFamily="34" charset="0"/>
              </a:rPr>
              <a:t>zero</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investment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they</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always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require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some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capital</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investment</a:t>
            </a:r>
            <a:r>
              <a:rPr lang="cs-CZ" altLang="cs-CZ" sz="2200" dirty="0" smtClean="0">
                <a:latin typeface="Arial" panose="020B0604020202020204" pitchFamily="34" charset="0"/>
              </a:rPr>
              <a:t>.</a:t>
            </a:r>
          </a:p>
          <a:p>
            <a:pPr marL="285750" indent="-285750" eaLnBrk="1" hangingPunct="1">
              <a:spcBef>
                <a:spcPct val="0"/>
              </a:spcBef>
              <a:defRPr/>
            </a:pPr>
            <a:endParaRPr lang="en-GB" altLang="cs-CZ" sz="2200" dirty="0" smtClean="0">
              <a:latin typeface="Arial" panose="020B0604020202020204" pitchFamily="34" charset="0"/>
            </a:endParaRPr>
          </a:p>
        </p:txBody>
      </p:sp>
    </p:spTree>
    <p:extLst>
      <p:ext uri="{BB962C8B-B14F-4D97-AF65-F5344CB8AC3E}">
        <p14:creationId xmlns:p14="http://schemas.microsoft.com/office/powerpoint/2010/main" val="12708901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2A </a:t>
            </a:r>
            <a:r>
              <a:rPr lang="cs-CZ" altLang="cs-CZ" sz="2400" b="1" dirty="0" smtClean="0">
                <a:latin typeface="Arial" panose="020B0604020202020204" pitchFamily="34" charset="0"/>
              </a:rPr>
              <a:t>LICENSING 1</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smtClean="0">
                <a:latin typeface="Arial" panose="020B0604020202020204" pitchFamily="34" charset="0"/>
              </a:rPr>
              <a:t>The </a:t>
            </a:r>
            <a:r>
              <a:rPr lang="en-US" altLang="cs-CZ" sz="2200" dirty="0">
                <a:latin typeface="Arial" panose="020B0604020202020204" pitchFamily="34" charset="0"/>
              </a:rPr>
              <a:t>term refers to the license permits, consents to the activity that is otherwise prohibited (from lat. </a:t>
            </a:r>
            <a:r>
              <a:rPr lang="cs-CZ" altLang="cs-CZ" sz="2200" dirty="0" err="1" smtClean="0">
                <a:latin typeface="Arial" panose="020B0604020202020204" pitchFamily="34" charset="0"/>
              </a:rPr>
              <a:t>Licere</a:t>
            </a:r>
            <a:r>
              <a:rPr lang="cs-CZ" altLang="cs-CZ" sz="2200" dirty="0" smtClean="0">
                <a:latin typeface="Arial" panose="020B0604020202020204" pitchFamily="34" charset="0"/>
              </a:rPr>
              <a:t> = </a:t>
            </a:r>
            <a:r>
              <a:rPr lang="cs-CZ" altLang="cs-CZ" sz="2200" dirty="0" err="1" smtClean="0">
                <a:latin typeface="Arial" panose="020B0604020202020204" pitchFamily="34" charset="0"/>
              </a:rPr>
              <a:t>allow</a:t>
            </a:r>
            <a:r>
              <a:rPr lang="en-US" altLang="cs-CZ" sz="2200" dirty="0" smtClean="0">
                <a:latin typeface="Arial" panose="020B0604020202020204" pitchFamily="34" charset="0"/>
              </a:rPr>
              <a:t>). </a:t>
            </a:r>
            <a:r>
              <a:rPr lang="en-US" altLang="cs-CZ" sz="2200" dirty="0">
                <a:latin typeface="Arial" panose="020B0604020202020204" pitchFamily="34" charset="0"/>
              </a:rPr>
              <a:t>In the area of intellectual property, the term license </a:t>
            </a:r>
            <a:r>
              <a:rPr lang="en-US" altLang="cs-CZ" sz="2200" dirty="0" smtClean="0">
                <a:latin typeface="Arial" panose="020B0604020202020204" pitchFamily="34" charset="0"/>
              </a:rPr>
              <a:t>express</a:t>
            </a:r>
            <a:r>
              <a:rPr lang="cs-CZ" altLang="cs-CZ" sz="2200" dirty="0" smtClean="0">
                <a:latin typeface="Arial" panose="020B0604020202020204" pitchFamily="34" charset="0"/>
              </a:rPr>
              <a:t>es</a:t>
            </a:r>
            <a:r>
              <a:rPr lang="en-US" altLang="cs-CZ" sz="2200" dirty="0" smtClean="0">
                <a:latin typeface="Arial" panose="020B0604020202020204" pitchFamily="34" charset="0"/>
              </a:rPr>
              <a:t> permission </a:t>
            </a:r>
            <a:r>
              <a:rPr lang="en-US" altLang="cs-CZ" sz="2200" dirty="0">
                <a:latin typeface="Arial" panose="020B0604020202020204" pitchFamily="34" charset="0"/>
              </a:rPr>
              <a:t>for the use of intangible assets by another person, for example in the production of the invention protected by the patent</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cs-CZ" altLang="cs-CZ" sz="2200" dirty="0" err="1" smtClean="0">
                <a:latin typeface="Arial" panose="020B0604020202020204" pitchFamily="34" charset="0"/>
              </a:rPr>
              <a:t>We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want</a:t>
            </a:r>
            <a:r>
              <a:rPr lang="cs-CZ" altLang="cs-CZ" sz="2200" dirty="0" smtClean="0">
                <a:latin typeface="Arial" panose="020B0604020202020204" pitchFamily="34" charset="0"/>
              </a:rPr>
              <a:t> to </a:t>
            </a:r>
            <a:r>
              <a:rPr lang="cs-CZ" altLang="cs-CZ" sz="2200" dirty="0" err="1" smtClean="0">
                <a:latin typeface="Arial" panose="020B0604020202020204" pitchFamily="34" charset="0"/>
              </a:rPr>
              <a:t>sell</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licences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if</a:t>
            </a:r>
            <a:r>
              <a:rPr lang="en-US" altLang="cs-CZ" sz="2200" dirty="0" smtClean="0">
                <a:latin typeface="Arial" panose="020B0604020202020204" pitchFamily="34" charset="0"/>
              </a:rPr>
              <a:t>: </a:t>
            </a:r>
            <a:r>
              <a:rPr lang="en-US" altLang="cs-CZ" sz="2200" dirty="0">
                <a:latin typeface="Arial" panose="020B0604020202020204" pitchFamily="34" charset="0"/>
              </a:rPr>
              <a:t>the company is not able to implement manufacturing, R &amp; D has a new solution, the barriers do not allow direct exports, the market is politically </a:t>
            </a:r>
            <a:r>
              <a:rPr lang="en-US" altLang="cs-CZ" sz="2200" dirty="0" smtClean="0">
                <a:latin typeface="Arial" panose="020B0604020202020204" pitchFamily="34" charset="0"/>
              </a:rPr>
              <a:t>unstable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en-US" altLang="cs-CZ" sz="2200" dirty="0" smtClean="0">
                <a:latin typeface="Arial" panose="020B0604020202020204" pitchFamily="34" charset="0"/>
              </a:rPr>
              <a:t> </a:t>
            </a:r>
            <a:r>
              <a:rPr lang="en-US" altLang="cs-CZ" sz="2200" dirty="0">
                <a:latin typeface="Arial" panose="020B0604020202020204" pitchFamily="34" charset="0"/>
              </a:rPr>
              <a:t>market is small, the sale of industrial property rights is associated with favorable co-op or other export </a:t>
            </a:r>
            <a:r>
              <a:rPr lang="cs-CZ" altLang="cs-CZ" sz="2200" dirty="0" smtClean="0">
                <a:latin typeface="Arial" panose="020B0604020202020204" pitchFamily="34" charset="0"/>
              </a:rPr>
              <a:t>of </a:t>
            </a:r>
            <a:r>
              <a:rPr lang="en-US" altLang="cs-CZ" sz="2200" dirty="0" smtClean="0">
                <a:latin typeface="Arial" panose="020B0604020202020204" pitchFamily="34" charset="0"/>
              </a:rPr>
              <a:t>goods</a:t>
            </a:r>
            <a:r>
              <a:rPr lang="cs-CZ" altLang="cs-CZ" sz="2200" dirty="0" smtClean="0">
                <a:latin typeface="Arial" panose="020B0604020202020204" pitchFamily="34" charset="0"/>
              </a:rPr>
              <a:t>,</a:t>
            </a:r>
            <a:r>
              <a:rPr lang="en-US" altLang="cs-CZ" sz="2200" dirty="0" smtClean="0">
                <a:latin typeface="Arial" panose="020B0604020202020204" pitchFamily="34" charset="0"/>
              </a:rPr>
              <a:t> </a:t>
            </a:r>
            <a:r>
              <a:rPr lang="en-US" altLang="cs-CZ" sz="2200" dirty="0">
                <a:latin typeface="Arial" panose="020B0604020202020204" pitchFamily="34" charset="0"/>
              </a:rPr>
              <a:t>infringing rights.</a:t>
            </a:r>
            <a:endParaRPr lang="en-GB" altLang="cs-CZ" sz="2200" dirty="0" smtClean="0">
              <a:latin typeface="Arial" panose="020B0604020202020204" pitchFamily="34" charset="0"/>
            </a:endParaRPr>
          </a:p>
        </p:txBody>
      </p:sp>
    </p:spTree>
    <p:extLst>
      <p:ext uri="{BB962C8B-B14F-4D97-AF65-F5344CB8AC3E}">
        <p14:creationId xmlns:p14="http://schemas.microsoft.com/office/powerpoint/2010/main" val="18984921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2A LICENSING </a:t>
            </a:r>
            <a:r>
              <a:rPr lang="cs-CZ" altLang="cs-CZ" sz="2400" b="1" dirty="0" smtClean="0">
                <a:latin typeface="Arial" panose="020B0604020202020204" pitchFamily="34" charset="0"/>
              </a:rPr>
              <a:t>2</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smtClean="0">
                <a:latin typeface="Arial" panose="020B0604020202020204" pitchFamily="34" charset="0"/>
              </a:rPr>
              <a:t>We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want</a:t>
            </a:r>
            <a:r>
              <a:rPr lang="cs-CZ" altLang="cs-CZ" sz="2200" dirty="0" smtClean="0">
                <a:latin typeface="Arial" panose="020B0604020202020204" pitchFamily="34" charset="0"/>
              </a:rPr>
              <a:t> to </a:t>
            </a:r>
            <a:r>
              <a:rPr lang="cs-CZ" altLang="cs-CZ" sz="2200" dirty="0" err="1" smtClean="0">
                <a:latin typeface="Arial" panose="020B0604020202020204" pitchFamily="34" charset="0"/>
              </a:rPr>
              <a:t>buy</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licences</a:t>
            </a:r>
            <a:r>
              <a:rPr lang="cs-CZ" altLang="cs-CZ" sz="2200" dirty="0" smtClean="0">
                <a:latin typeface="Arial" panose="020B0604020202020204" pitchFamily="34" charset="0"/>
              </a:rPr>
              <a:t> </a:t>
            </a:r>
            <a:r>
              <a:rPr lang="en-US" altLang="cs-CZ" sz="2200" dirty="0" smtClean="0">
                <a:latin typeface="Arial" panose="020B0604020202020204" pitchFamily="34" charset="0"/>
              </a:rPr>
              <a:t>if</a:t>
            </a:r>
            <a:r>
              <a:rPr lang="en-US" altLang="cs-CZ" sz="2200" dirty="0">
                <a:latin typeface="Arial" panose="020B0604020202020204" pitchFamily="34" charset="0"/>
              </a:rPr>
              <a:t>: we </a:t>
            </a:r>
            <a:r>
              <a:rPr lang="en-US" altLang="cs-CZ" sz="2200" dirty="0" smtClean="0">
                <a:latin typeface="Arial" panose="020B0604020202020204" pitchFamily="34" charset="0"/>
              </a:rPr>
              <a:t>don't</a:t>
            </a:r>
            <a:r>
              <a:rPr lang="cs-CZ" altLang="cs-CZ" sz="2200" dirty="0" smtClean="0">
                <a:latin typeface="Arial" panose="020B0604020202020204" pitchFamily="34" charset="0"/>
              </a:rPr>
              <a:t> </a:t>
            </a:r>
            <a:r>
              <a:rPr lang="en-US" altLang="cs-CZ" sz="2200" dirty="0" smtClean="0">
                <a:latin typeface="Arial" panose="020B0604020202020204" pitchFamily="34" charset="0"/>
              </a:rPr>
              <a:t>have </a:t>
            </a:r>
            <a:r>
              <a:rPr lang="en-US" altLang="cs-CZ" sz="2200" dirty="0">
                <a:latin typeface="Arial" panose="020B0604020202020204" pitchFamily="34" charset="0"/>
              </a:rPr>
              <a:t>our own R &amp; D, foreign patents are better than </a:t>
            </a:r>
            <a:r>
              <a:rPr lang="cs-CZ" altLang="cs-CZ" sz="2200" dirty="0" err="1" smtClean="0">
                <a:latin typeface="Arial" panose="020B0604020202020204" pitchFamily="34" charset="0"/>
              </a:rPr>
              <a:t>what</a:t>
            </a:r>
            <a:r>
              <a:rPr lang="cs-CZ" altLang="cs-CZ" sz="2200" dirty="0" smtClean="0">
                <a:latin typeface="Arial" panose="020B0604020202020204" pitchFamily="34" charset="0"/>
              </a:rPr>
              <a:t> </a:t>
            </a:r>
            <a:r>
              <a:rPr lang="en-US" altLang="cs-CZ" sz="2200" dirty="0" smtClean="0">
                <a:latin typeface="Arial" panose="020B0604020202020204" pitchFamily="34" charset="0"/>
              </a:rPr>
              <a:t>we </a:t>
            </a:r>
            <a:r>
              <a:rPr lang="en-US" altLang="cs-CZ" sz="2200" dirty="0">
                <a:latin typeface="Arial" panose="020B0604020202020204" pitchFamily="34" charset="0"/>
              </a:rPr>
              <a:t>are able to develop, some of our products have patent in a foreign market</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On the consumer market may be margins so low that it pays to sell patents and allow Asian companies </a:t>
            </a:r>
            <a:r>
              <a:rPr lang="cs-CZ" altLang="cs-CZ" sz="2200" dirty="0" smtClean="0">
                <a:latin typeface="Arial" panose="020B0604020202020204" pitchFamily="34" charset="0"/>
              </a:rPr>
              <a:t>to just </a:t>
            </a:r>
            <a:r>
              <a:rPr lang="en-US" altLang="cs-CZ" sz="2200" dirty="0" smtClean="0">
                <a:latin typeface="Arial" panose="020B0604020202020204" pitchFamily="34" charset="0"/>
              </a:rPr>
              <a:t>produce.</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Some markets are patent protected. E.g. China has its own standard for Wi-Fi. If I want to sell any device able to connect - I have to buy the patent.</a:t>
            </a:r>
            <a:endParaRPr lang="en-GB" altLang="cs-CZ" sz="2200" dirty="0" smtClean="0">
              <a:latin typeface="Arial" panose="020B0604020202020204" pitchFamily="34" charset="0"/>
            </a:endParaRPr>
          </a:p>
        </p:txBody>
      </p:sp>
    </p:spTree>
    <p:extLst>
      <p:ext uri="{BB962C8B-B14F-4D97-AF65-F5344CB8AC3E}">
        <p14:creationId xmlns:p14="http://schemas.microsoft.com/office/powerpoint/2010/main" val="30762098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2A LICENSING </a:t>
            </a:r>
            <a:r>
              <a:rPr lang="cs-CZ" altLang="cs-CZ" sz="2400" b="1" dirty="0" smtClean="0">
                <a:latin typeface="Arial" panose="020B0604020202020204" pitchFamily="34" charset="0"/>
              </a:rPr>
              <a:t>3 - TYPES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smtClean="0">
                <a:latin typeface="Arial" panose="020B0604020202020204" pitchFamily="34" charset="0"/>
              </a:rPr>
              <a:t>Patents</a:t>
            </a:r>
            <a:r>
              <a:rPr lang="en-US" altLang="cs-CZ" sz="2200" dirty="0" smtClean="0">
                <a:latin typeface="Arial" panose="020B0604020202020204" pitchFamily="34" charset="0"/>
              </a:rPr>
              <a:t> </a:t>
            </a:r>
            <a:r>
              <a:rPr lang="en-US" altLang="cs-CZ" sz="2200" dirty="0">
                <a:latin typeface="Arial" panose="020B0604020202020204" pitchFamily="34" charset="0"/>
              </a:rPr>
              <a:t>- shall be granted for inventions that meet the legal requirements: they are new to the world, </a:t>
            </a:r>
            <a:r>
              <a:rPr lang="en-US" altLang="cs-CZ" sz="2200" dirty="0" err="1" smtClean="0">
                <a:latin typeface="Arial" panose="020B0604020202020204" pitchFamily="34" charset="0"/>
              </a:rPr>
              <a:t>i</a:t>
            </a:r>
            <a:r>
              <a:rPr lang="cs-CZ" altLang="cs-CZ" sz="2200" dirty="0" smtClean="0">
                <a:latin typeface="Arial" panose="020B0604020202020204" pitchFamily="34" charset="0"/>
              </a:rPr>
              <a:t>.</a:t>
            </a:r>
            <a:r>
              <a:rPr lang="en-US" altLang="cs-CZ" sz="2200" dirty="0" smtClean="0">
                <a:latin typeface="Arial" panose="020B0604020202020204" pitchFamily="34" charset="0"/>
              </a:rPr>
              <a:t>e</a:t>
            </a:r>
            <a:r>
              <a:rPr lang="en-US" altLang="cs-CZ" sz="2200" dirty="0">
                <a:latin typeface="Arial" panose="020B0604020202020204" pitchFamily="34" charset="0"/>
              </a:rPr>
              <a:t>. </a:t>
            </a:r>
            <a:r>
              <a:rPr lang="cs-CZ" altLang="cs-CZ" sz="2200" dirty="0" smtClean="0">
                <a:latin typeface="Arial" panose="020B0604020202020204" pitchFamily="34" charset="0"/>
              </a:rPr>
              <a:t>n</a:t>
            </a:r>
            <a:r>
              <a:rPr lang="en-US" altLang="cs-CZ" sz="2200" dirty="0" err="1" smtClean="0">
                <a:latin typeface="Arial" panose="020B0604020202020204" pitchFamily="34" charset="0"/>
              </a:rPr>
              <a:t>ot</a:t>
            </a:r>
            <a:r>
              <a:rPr lang="en-US" altLang="cs-CZ" sz="2200" dirty="0" smtClean="0">
                <a:latin typeface="Arial" panose="020B0604020202020204" pitchFamily="34" charset="0"/>
              </a:rPr>
              <a:t> </a:t>
            </a:r>
            <a:r>
              <a:rPr lang="en-US" altLang="cs-CZ" sz="2200" dirty="0">
                <a:latin typeface="Arial" panose="020B0604020202020204" pitchFamily="34" charset="0"/>
              </a:rPr>
              <a:t>part of the </a:t>
            </a:r>
            <a:r>
              <a:rPr lang="cs-CZ" altLang="cs-CZ" sz="2200" dirty="0" err="1" smtClean="0">
                <a:latin typeface="Arial" panose="020B0604020202020204" pitchFamily="34" charset="0"/>
              </a:rPr>
              <a:t>current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state</a:t>
            </a:r>
            <a:r>
              <a:rPr lang="cs-CZ" altLang="cs-CZ" sz="2200" dirty="0" smtClean="0">
                <a:latin typeface="Arial" panose="020B0604020202020204" pitchFamily="34" charset="0"/>
              </a:rPr>
              <a:t> of technology but</a:t>
            </a:r>
            <a:r>
              <a:rPr lang="en-US" altLang="cs-CZ" sz="2200" dirty="0" smtClean="0">
                <a:latin typeface="Arial" panose="020B0604020202020204" pitchFamily="34" charset="0"/>
              </a:rPr>
              <a:t> </a:t>
            </a:r>
            <a:r>
              <a:rPr lang="en-US" altLang="cs-CZ" sz="2200" dirty="0">
                <a:latin typeface="Arial" panose="020B0604020202020204" pitchFamily="34" charset="0"/>
              </a:rPr>
              <a:t>are the result of inventive activity and industrial application</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cs-CZ" altLang="cs-CZ" sz="2200" b="1" dirty="0" err="1" smtClean="0">
                <a:latin typeface="Arial" panose="020B0604020202020204" pitchFamily="34" charset="0"/>
              </a:rPr>
              <a:t>Industrial</a:t>
            </a:r>
            <a:r>
              <a:rPr lang="cs-CZ" altLang="cs-CZ" sz="2200" b="1" dirty="0" smtClean="0">
                <a:latin typeface="Arial" panose="020B0604020202020204" pitchFamily="34" charset="0"/>
              </a:rPr>
              <a:t> </a:t>
            </a:r>
            <a:r>
              <a:rPr lang="en-US" altLang="cs-CZ" sz="2200" b="1" dirty="0" smtClean="0">
                <a:latin typeface="Arial" panose="020B0604020202020204" pitchFamily="34" charset="0"/>
              </a:rPr>
              <a:t>Designs</a:t>
            </a:r>
            <a:r>
              <a:rPr lang="en-US" altLang="cs-CZ" sz="2200" dirty="0" smtClean="0">
                <a:latin typeface="Arial" panose="020B0604020202020204" pitchFamily="34" charset="0"/>
              </a:rPr>
              <a:t> </a:t>
            </a:r>
            <a:r>
              <a:rPr lang="en-US" altLang="cs-CZ" sz="2200" dirty="0">
                <a:latin typeface="Arial" panose="020B0604020202020204" pitchFamily="34" charset="0"/>
              </a:rPr>
              <a:t>- appearance of a product</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Utility </a:t>
            </a:r>
            <a:r>
              <a:rPr lang="cs-CZ" altLang="cs-CZ" sz="2200" b="1" dirty="0" err="1" smtClean="0">
                <a:latin typeface="Arial" panose="020B0604020202020204" pitchFamily="34" charset="0"/>
              </a:rPr>
              <a:t>Blueprints</a:t>
            </a:r>
            <a:r>
              <a:rPr lang="cs-CZ" altLang="cs-CZ" sz="2200" b="1" dirty="0" smtClean="0">
                <a:latin typeface="Arial" panose="020B0604020202020204" pitchFamily="34" charset="0"/>
              </a:rPr>
              <a:t> </a:t>
            </a:r>
            <a:r>
              <a:rPr lang="en-US" altLang="cs-CZ" sz="2200" dirty="0" smtClean="0">
                <a:latin typeface="Arial" panose="020B0604020202020204" pitchFamily="34" charset="0"/>
              </a:rPr>
              <a:t>- </a:t>
            </a:r>
            <a:r>
              <a:rPr lang="en-US" altLang="cs-CZ" sz="2200" dirty="0">
                <a:latin typeface="Arial" panose="020B0604020202020204" pitchFamily="34" charset="0"/>
              </a:rPr>
              <a:t>technical product solutions</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Protective designation </a:t>
            </a:r>
            <a:r>
              <a:rPr lang="en-US" altLang="cs-CZ" sz="2200" dirty="0">
                <a:latin typeface="Arial" panose="020B0604020202020204" pitchFamily="34" charset="0"/>
              </a:rPr>
              <a:t>- the right to use trademarks and trade names of the company</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The license to use the know-how </a:t>
            </a:r>
            <a:r>
              <a:rPr lang="en-US" altLang="cs-CZ" sz="2200" dirty="0" smtClean="0">
                <a:latin typeface="Arial" panose="020B0604020202020204" pitchFamily="34" charset="0"/>
              </a:rPr>
              <a:t>– </a:t>
            </a:r>
            <a:r>
              <a:rPr lang="en-US" altLang="cs-CZ" sz="2200" dirty="0" err="1" smtClean="0">
                <a:latin typeface="Arial" panose="020B0604020202020204" pitchFamily="34" charset="0"/>
              </a:rPr>
              <a:t>i</a:t>
            </a:r>
            <a:r>
              <a:rPr lang="cs-CZ" altLang="cs-CZ" sz="2200" dirty="0" smtClean="0">
                <a:latin typeface="Arial" panose="020B0604020202020204" pitchFamily="34" charset="0"/>
              </a:rPr>
              <a:t>.</a:t>
            </a:r>
            <a:r>
              <a:rPr lang="en-US" altLang="cs-CZ" sz="2200" dirty="0" smtClean="0">
                <a:latin typeface="Arial" panose="020B0604020202020204" pitchFamily="34" charset="0"/>
              </a:rPr>
              <a:t>e</a:t>
            </a:r>
            <a:r>
              <a:rPr lang="en-US" altLang="cs-CZ" sz="2200" dirty="0">
                <a:latin typeface="Arial" panose="020B0604020202020204" pitchFamily="34" charset="0"/>
              </a:rPr>
              <a:t>. </a:t>
            </a:r>
            <a:r>
              <a:rPr lang="cs-CZ" altLang="cs-CZ" sz="2200" dirty="0" smtClean="0">
                <a:latin typeface="Arial" panose="020B0604020202020204" pitchFamily="34" charset="0"/>
              </a:rPr>
              <a:t>f</a:t>
            </a:r>
            <a:r>
              <a:rPr lang="en-US" altLang="cs-CZ" sz="2200" dirty="0" err="1" smtClean="0">
                <a:latin typeface="Arial" panose="020B0604020202020204" pitchFamily="34" charset="0"/>
              </a:rPr>
              <a:t>alse</a:t>
            </a:r>
            <a:r>
              <a:rPr lang="en-US" altLang="cs-CZ" sz="2200" dirty="0" smtClean="0">
                <a:latin typeface="Arial" panose="020B0604020202020204" pitchFamily="34" charset="0"/>
              </a:rPr>
              <a:t> </a:t>
            </a:r>
            <a:r>
              <a:rPr lang="en-US" altLang="cs-CZ" sz="2200" dirty="0">
                <a:latin typeface="Arial" panose="020B0604020202020204" pitchFamily="34" charset="0"/>
              </a:rPr>
              <a:t>license. In these cases you can grant exclusive or non-exclusive licenses.</a:t>
            </a:r>
            <a:endParaRPr lang="en-GB" altLang="cs-CZ" sz="2200" dirty="0" smtClean="0">
              <a:latin typeface="Arial" panose="020B0604020202020204" pitchFamily="34" charset="0"/>
            </a:endParaRPr>
          </a:p>
        </p:txBody>
      </p:sp>
    </p:spTree>
    <p:extLst>
      <p:ext uri="{BB962C8B-B14F-4D97-AF65-F5344CB8AC3E}">
        <p14:creationId xmlns:p14="http://schemas.microsoft.com/office/powerpoint/2010/main" val="17226490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3077" name="TextovéPole 8"/>
          <p:cNvSpPr txBox="1">
            <a:spLocks noChangeArrowheads="1"/>
          </p:cNvSpPr>
          <p:nvPr/>
        </p:nvSpPr>
        <p:spPr bwMode="auto">
          <a:xfrm>
            <a:off x="338138" y="720725"/>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defRPr/>
            </a:pPr>
            <a:r>
              <a:rPr lang="en-GB" altLang="cs-CZ" sz="2400" b="1" cap="all" dirty="0" smtClean="0">
                <a:latin typeface="Arial" panose="020B0604020202020204" pitchFamily="34" charset="0"/>
              </a:rPr>
              <a:t>Outline of the lecture </a:t>
            </a:r>
          </a:p>
        </p:txBody>
      </p:sp>
      <p:sp>
        <p:nvSpPr>
          <p:cNvPr id="3078" name="TextovéPole 10"/>
          <p:cNvSpPr txBox="1">
            <a:spLocks noChangeArrowheads="1"/>
          </p:cNvSpPr>
          <p:nvPr/>
        </p:nvSpPr>
        <p:spPr bwMode="auto">
          <a:xfrm>
            <a:off x="320675" y="1551722"/>
            <a:ext cx="8477250" cy="3077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 typeface="+mj-lt"/>
              <a:buAutoNum type="arabicPeriod"/>
              <a:defRPr/>
            </a:pPr>
            <a:r>
              <a:rPr lang="en-US" altLang="cs-CZ" sz="2200" dirty="0">
                <a:latin typeface="Arial" panose="020B0604020202020204" pitchFamily="34" charset="0"/>
              </a:rPr>
              <a:t>Export and import </a:t>
            </a:r>
            <a:r>
              <a:rPr lang="en-US" altLang="cs-CZ" sz="2200" dirty="0" smtClean="0">
                <a:latin typeface="Arial" panose="020B0604020202020204" pitchFamily="34" charset="0"/>
              </a:rPr>
              <a:t>operations</a:t>
            </a:r>
            <a:r>
              <a:rPr lang="cs-CZ" altLang="cs-CZ" sz="2200" dirty="0" smtClean="0">
                <a:latin typeface="Arial" panose="020B0604020202020204" pitchFamily="34" charset="0"/>
              </a:rPr>
              <a:t>.</a:t>
            </a:r>
          </a:p>
          <a:p>
            <a:pPr eaLnBrk="1" hangingPunct="1">
              <a:spcBef>
                <a:spcPct val="0"/>
              </a:spcBef>
              <a:buFont typeface="+mj-lt"/>
              <a:buAutoNum type="arabicPeriod"/>
              <a:defRPr/>
            </a:pPr>
            <a:endParaRPr lang="en-US" altLang="cs-CZ" sz="2200" dirty="0">
              <a:latin typeface="Arial" panose="020B0604020202020204" pitchFamily="34" charset="0"/>
            </a:endParaRPr>
          </a:p>
          <a:p>
            <a:pPr eaLnBrk="1" hangingPunct="1">
              <a:spcBef>
                <a:spcPct val="0"/>
              </a:spcBef>
              <a:buFont typeface="+mj-lt"/>
              <a:buAutoNum type="arabicPeriod"/>
              <a:defRPr/>
            </a:pPr>
            <a:r>
              <a:rPr lang="en-US" altLang="cs-CZ" sz="2200" dirty="0">
                <a:latin typeface="Arial" panose="020B0604020202020204" pitchFamily="34" charset="0"/>
              </a:rPr>
              <a:t>Forms </a:t>
            </a:r>
            <a:r>
              <a:rPr lang="cs-CZ" altLang="cs-CZ" sz="2200" dirty="0" err="1" smtClean="0">
                <a:latin typeface="Arial" panose="020B0604020202020204" pitchFamily="34" charset="0"/>
              </a:rPr>
              <a:t>low</a:t>
            </a:r>
            <a:r>
              <a:rPr lang="cs-CZ" altLang="cs-CZ" sz="2200" dirty="0" smtClean="0">
                <a:latin typeface="Arial" panose="020B0604020202020204" pitchFamily="34" charset="0"/>
              </a:rPr>
              <a:t> on </a:t>
            </a:r>
            <a:r>
              <a:rPr lang="en-US" altLang="cs-CZ" sz="2200" dirty="0" smtClean="0">
                <a:latin typeface="Arial" panose="020B0604020202020204" pitchFamily="34" charset="0"/>
              </a:rPr>
              <a:t>capital investment</a:t>
            </a:r>
            <a:r>
              <a:rPr lang="cs-CZ" altLang="cs-CZ" sz="2200" dirty="0" smtClean="0">
                <a:latin typeface="Arial" panose="020B0604020202020204" pitchFamily="34" charset="0"/>
              </a:rPr>
              <a:t>.</a:t>
            </a:r>
          </a:p>
          <a:p>
            <a:pPr eaLnBrk="1" hangingPunct="1">
              <a:spcBef>
                <a:spcPct val="0"/>
              </a:spcBef>
              <a:buFont typeface="+mj-lt"/>
              <a:buAutoNum type="arabicPeriod"/>
              <a:defRPr/>
            </a:pPr>
            <a:endParaRPr lang="en-US" altLang="cs-CZ" sz="2200" dirty="0">
              <a:latin typeface="Arial" panose="020B0604020202020204" pitchFamily="34" charset="0"/>
            </a:endParaRPr>
          </a:p>
          <a:p>
            <a:pPr eaLnBrk="1" hangingPunct="1">
              <a:spcBef>
                <a:spcPct val="0"/>
              </a:spcBef>
              <a:buFont typeface="+mj-lt"/>
              <a:buAutoNum type="arabicPeriod"/>
              <a:defRPr/>
            </a:pPr>
            <a:r>
              <a:rPr lang="en-US" altLang="cs-CZ" sz="2200" dirty="0">
                <a:latin typeface="Arial" panose="020B0604020202020204" pitchFamily="34" charset="0"/>
              </a:rPr>
              <a:t>Forms </a:t>
            </a:r>
            <a:r>
              <a:rPr lang="cs-CZ" altLang="cs-CZ" sz="2200" dirty="0" err="1" smtClean="0">
                <a:latin typeface="Arial" panose="020B0604020202020204" pitchFamily="34" charset="0"/>
              </a:rPr>
              <a:t>high</a:t>
            </a:r>
            <a:r>
              <a:rPr lang="cs-CZ" altLang="cs-CZ" sz="2200" dirty="0" smtClean="0">
                <a:latin typeface="Arial" panose="020B0604020202020204" pitchFamily="34" charset="0"/>
              </a:rPr>
              <a:t> on </a:t>
            </a:r>
            <a:r>
              <a:rPr lang="en-US" altLang="cs-CZ" sz="2200" dirty="0">
                <a:latin typeface="Arial" panose="020B0604020202020204" pitchFamily="34" charset="0"/>
              </a:rPr>
              <a:t>capital investment</a:t>
            </a:r>
            <a:r>
              <a:rPr lang="cs-CZ" altLang="cs-CZ" sz="2200" dirty="0" smtClean="0">
                <a:latin typeface="Arial" panose="020B0604020202020204" pitchFamily="34" charset="0"/>
              </a:rPr>
              <a:t>.</a:t>
            </a:r>
            <a:endParaRPr lang="en-GB" altLang="cs-CZ" sz="2200" dirty="0" smtClean="0">
              <a:latin typeface="Arial" panose="020B0604020202020204" pitchFamily="34" charset="0"/>
            </a:endParaRPr>
          </a:p>
          <a:p>
            <a:pPr eaLnBrk="1" hangingPunct="1">
              <a:spcBef>
                <a:spcPct val="0"/>
              </a:spcBef>
              <a:buFont typeface="+mj-lt"/>
              <a:buAutoNum type="arabicPeriod"/>
              <a:defRPr/>
            </a:pPr>
            <a:endParaRPr lang="en-GB" altLang="cs-CZ" sz="2200" dirty="0" smtClean="0">
              <a:latin typeface="Arial" panose="020B0604020202020204" pitchFamily="34" charset="0"/>
            </a:endParaRPr>
          </a:p>
          <a:p>
            <a:pPr eaLnBrk="1" hangingPunct="1">
              <a:spcBef>
                <a:spcPct val="0"/>
              </a:spcBef>
              <a:buFont typeface="+mj-lt"/>
              <a:buAutoNum type="arabicPeriod"/>
              <a:defRPr/>
            </a:pPr>
            <a:endParaRPr lang="en-GB" altLang="cs-CZ" sz="2200" dirty="0" smtClean="0">
              <a:latin typeface="Arial" panose="020B0604020202020204" pitchFamily="34" charset="0"/>
            </a:endParaRPr>
          </a:p>
          <a:p>
            <a:pPr marL="0" indent="0" eaLnBrk="1" hangingPunct="1">
              <a:spcBef>
                <a:spcPct val="0"/>
              </a:spcBef>
              <a:buFont typeface="Arial" panose="020B0604020202020204" pitchFamily="34" charset="0"/>
              <a:buNone/>
              <a:defRPr/>
            </a:pPr>
            <a:r>
              <a:rPr lang="en-GB" altLang="cs-CZ" sz="2200" dirty="0" smtClean="0">
                <a:latin typeface="Arial" panose="020B0604020202020204" pitchFamily="34" charset="0"/>
              </a:rPr>
              <a:t>   </a:t>
            </a:r>
          </a:p>
          <a:p>
            <a:pPr eaLnBrk="1" hangingPunct="1">
              <a:spcBef>
                <a:spcPct val="0"/>
              </a:spcBef>
              <a:buFont typeface="Calibri" panose="020F0502020204030204" pitchFamily="34" charset="0"/>
              <a:buAutoNum type="arabicPeriod"/>
              <a:defRPr/>
            </a:pPr>
            <a:endParaRPr lang="en-GB" altLang="cs-CZ" sz="1800" dirty="0" smtClean="0">
              <a:latin typeface="Arial" panose="020B0604020202020204"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2C </a:t>
            </a:r>
            <a:r>
              <a:rPr lang="cs-CZ" altLang="cs-CZ" sz="2400" b="1" dirty="0" smtClean="0">
                <a:latin typeface="Arial" panose="020B0604020202020204" pitchFamily="34" charset="0"/>
              </a:rPr>
              <a:t>FRANCHISING 1</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Franchising is a contractual relationship between the partners, </a:t>
            </a:r>
            <a:r>
              <a:rPr lang="cs-CZ" altLang="cs-CZ" sz="2200" dirty="0" smtClean="0">
                <a:latin typeface="Arial" panose="020B0604020202020204" pitchFamily="34" charset="0"/>
              </a:rPr>
              <a:t>in </a:t>
            </a:r>
            <a:r>
              <a:rPr lang="en-US" altLang="cs-CZ" sz="2200" dirty="0" smtClean="0">
                <a:latin typeface="Arial" panose="020B0604020202020204" pitchFamily="34" charset="0"/>
              </a:rPr>
              <a:t>which the franchiser</a:t>
            </a:r>
            <a:r>
              <a:rPr lang="cs-CZ" altLang="cs-CZ" sz="2200" dirty="0" smtClean="0">
                <a:latin typeface="Arial" panose="020B0604020202020204" pitchFamily="34" charset="0"/>
              </a:rPr>
              <a:t> </a:t>
            </a:r>
            <a:r>
              <a:rPr lang="en-US" altLang="cs-CZ" sz="2200" dirty="0" smtClean="0">
                <a:latin typeface="Arial" panose="020B0604020202020204" pitchFamily="34" charset="0"/>
              </a:rPr>
              <a:t>authorizes </a:t>
            </a:r>
            <a:r>
              <a:rPr lang="en-US" altLang="cs-CZ" sz="2200" dirty="0">
                <a:latin typeface="Arial" panose="020B0604020202020204" pitchFamily="34" charset="0"/>
              </a:rPr>
              <a:t>and obliges the individual franchisees (the acquirer) to use the trade name and / or trademark right </a:t>
            </a:r>
            <a:r>
              <a:rPr lang="cs-CZ" altLang="cs-CZ" sz="2200" dirty="0" smtClean="0">
                <a:latin typeface="Arial" panose="020B0604020202020204" pitchFamily="34" charset="0"/>
              </a:rPr>
              <a:t>and </a:t>
            </a:r>
            <a:r>
              <a:rPr lang="en-US" altLang="cs-CZ" sz="2200" dirty="0" smtClean="0">
                <a:latin typeface="Arial" panose="020B0604020202020204" pitchFamily="34" charset="0"/>
              </a:rPr>
              <a:t>to </a:t>
            </a:r>
            <a:r>
              <a:rPr lang="en-US" altLang="cs-CZ" sz="2200" dirty="0">
                <a:latin typeface="Arial" panose="020B0604020202020204" pitchFamily="34" charset="0"/>
              </a:rPr>
              <a:t>use the line of business of his company, </a:t>
            </a:r>
            <a:r>
              <a:rPr lang="en-US" altLang="cs-CZ" sz="2200" dirty="0" err="1" smtClean="0">
                <a:latin typeface="Arial" panose="020B0604020202020204" pitchFamily="34" charset="0"/>
              </a:rPr>
              <a:t>i</a:t>
            </a:r>
            <a:r>
              <a:rPr lang="cs-CZ" altLang="cs-CZ" sz="2200" dirty="0" smtClean="0">
                <a:latin typeface="Arial" panose="020B0604020202020204" pitchFamily="34" charset="0"/>
              </a:rPr>
              <a:t>.</a:t>
            </a:r>
            <a:r>
              <a:rPr lang="en-US" altLang="cs-CZ" sz="2200" dirty="0" smtClean="0">
                <a:latin typeface="Arial" panose="020B0604020202020204" pitchFamily="34" charset="0"/>
              </a:rPr>
              <a:t>e</a:t>
            </a:r>
            <a:r>
              <a:rPr lang="en-US" altLang="cs-CZ" sz="2200" dirty="0">
                <a:latin typeface="Arial" panose="020B0604020202020204" pitchFamily="34" charset="0"/>
              </a:rPr>
              <a:t>. </a:t>
            </a:r>
            <a:r>
              <a:rPr lang="cs-CZ" altLang="cs-CZ" sz="2200" dirty="0" smtClean="0">
                <a:latin typeface="Arial" panose="020B0604020202020204" pitchFamily="34" charset="0"/>
              </a:rPr>
              <a:t>p</a:t>
            </a:r>
            <a:r>
              <a:rPr lang="en-US" altLang="cs-CZ" sz="2200" dirty="0" err="1" smtClean="0">
                <a:latin typeface="Arial" panose="020B0604020202020204" pitchFamily="34" charset="0"/>
              </a:rPr>
              <a:t>rovides</a:t>
            </a:r>
            <a:r>
              <a:rPr lang="en-US" altLang="cs-CZ" sz="2200" dirty="0" smtClean="0">
                <a:latin typeface="Arial" panose="020B0604020202020204" pitchFamily="34" charset="0"/>
              </a:rPr>
              <a:t> </a:t>
            </a:r>
            <a:r>
              <a:rPr lang="en-US" altLang="cs-CZ" sz="2200" dirty="0">
                <a:latin typeface="Arial" panose="020B0604020202020204" pitchFamily="34" charset="0"/>
              </a:rPr>
              <a:t>its know-how, including management system, providing services and provide sales and technical assistance, and the licensee (franchisee) undertakes to pay the contractually agreed remuneration policies and adhere to providers </a:t>
            </a:r>
            <a:r>
              <a:rPr lang="en-US" altLang="cs-CZ" sz="2200" dirty="0" smtClean="0">
                <a:latin typeface="Arial" panose="020B0604020202020204" pitchFamily="34" charset="0"/>
              </a:rPr>
              <a:t>commercial</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policy</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Common in retail, hospitality, fast food, gas stations, etc</a:t>
            </a:r>
            <a:r>
              <a:rPr lang="en-US" altLang="cs-CZ" sz="2200" dirty="0" smtClean="0">
                <a:latin typeface="Arial" panose="020B0604020202020204" pitchFamily="34" charset="0"/>
              </a:rPr>
              <a:t>.</a:t>
            </a:r>
            <a:endParaRPr lang="en-GB" altLang="cs-CZ" sz="1800" dirty="0" smtClean="0">
              <a:latin typeface="Arial" panose="020B0604020202020204" pitchFamily="34" charset="0"/>
            </a:endParaRPr>
          </a:p>
        </p:txBody>
      </p:sp>
    </p:spTree>
    <p:extLst>
      <p:ext uri="{BB962C8B-B14F-4D97-AF65-F5344CB8AC3E}">
        <p14:creationId xmlns:p14="http://schemas.microsoft.com/office/powerpoint/2010/main" val="25200793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a:latin typeface="Arial" panose="020B0604020202020204" pitchFamily="34" charset="0"/>
              </a:rPr>
              <a:t>2C </a:t>
            </a:r>
            <a:r>
              <a:rPr lang="cs-CZ" altLang="cs-CZ" sz="2400" b="1" dirty="0" smtClean="0">
                <a:latin typeface="Arial" panose="020B0604020202020204" pitchFamily="34" charset="0"/>
              </a:rPr>
              <a:t>FRANCHISING 2</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The franchisee is an independent entrepreneur. So it is a combination of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en-US" altLang="cs-CZ" sz="2200" dirty="0" smtClean="0">
                <a:latin typeface="Arial" panose="020B0604020202020204" pitchFamily="34" charset="0"/>
              </a:rPr>
              <a:t>market force</a:t>
            </a:r>
            <a:r>
              <a:rPr lang="cs-CZ" altLang="cs-CZ" sz="2200" dirty="0" smtClean="0">
                <a:latin typeface="Arial" panose="020B0604020202020204" pitchFamily="34" charset="0"/>
              </a:rPr>
              <a:t> of</a:t>
            </a:r>
            <a:r>
              <a:rPr lang="en-US" altLang="cs-CZ" sz="2200" dirty="0" smtClean="0">
                <a:latin typeface="Arial" panose="020B0604020202020204" pitchFamily="34" charset="0"/>
              </a:rPr>
              <a:t> </a:t>
            </a:r>
            <a:r>
              <a:rPr lang="en-US" altLang="cs-CZ" sz="2200" dirty="0">
                <a:latin typeface="Arial" panose="020B0604020202020204" pitchFamily="34" charset="0"/>
              </a:rPr>
              <a:t>established know-how of </a:t>
            </a:r>
            <a:r>
              <a:rPr lang="cs-CZ" altLang="cs-CZ" sz="2200" dirty="0" smtClean="0">
                <a:latin typeface="Arial" panose="020B0604020202020204" pitchFamily="34" charset="0"/>
              </a:rPr>
              <a:t>a </a:t>
            </a:r>
            <a:r>
              <a:rPr lang="en-US" altLang="cs-CZ" sz="2200" dirty="0" smtClean="0">
                <a:latin typeface="Arial" panose="020B0604020202020204" pitchFamily="34" charset="0"/>
              </a:rPr>
              <a:t>large </a:t>
            </a:r>
            <a:r>
              <a:rPr lang="en-US" altLang="cs-CZ" sz="2200" dirty="0" err="1" smtClean="0">
                <a:latin typeface="Arial" panose="020B0604020202020204" pitchFamily="34" charset="0"/>
              </a:rPr>
              <a:t>compan</a:t>
            </a:r>
            <a:r>
              <a:rPr lang="cs-CZ" altLang="cs-CZ" sz="2200" dirty="0" smtClean="0">
                <a:latin typeface="Arial" panose="020B0604020202020204" pitchFamily="34" charset="0"/>
              </a:rPr>
              <a:t>y</a:t>
            </a:r>
            <a:r>
              <a:rPr lang="en-US" altLang="cs-CZ" sz="2200" dirty="0" smtClean="0">
                <a:latin typeface="Arial" panose="020B0604020202020204" pitchFamily="34" charset="0"/>
              </a:rPr>
              <a:t> </a:t>
            </a:r>
            <a:r>
              <a:rPr lang="en-US" altLang="cs-CZ" sz="2200" dirty="0">
                <a:latin typeface="Arial" panose="020B0604020202020204" pitchFamily="34" charset="0"/>
              </a:rPr>
              <a:t>with the initiative of private owners with the necessary responsibility for economic results</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franchisor determines business strategy, provides training and further staff </a:t>
            </a:r>
            <a:r>
              <a:rPr lang="en-US" altLang="cs-CZ" sz="2200" dirty="0" smtClean="0">
                <a:latin typeface="Arial" panose="020B0604020202020204" pitchFamily="34" charset="0"/>
              </a:rPr>
              <a:t>education</a:t>
            </a:r>
            <a:r>
              <a:rPr lang="cs-CZ" altLang="cs-CZ" sz="2200" dirty="0" smtClean="0">
                <a:latin typeface="Arial" panose="020B0604020202020204" pitchFamily="34" charset="0"/>
              </a:rPr>
              <a:t>,</a:t>
            </a:r>
            <a:r>
              <a:rPr lang="en-US" altLang="cs-CZ" sz="2200" dirty="0" smtClean="0">
                <a:latin typeface="Arial" panose="020B0604020202020204" pitchFamily="34" charset="0"/>
              </a:rPr>
              <a:t> provides </a:t>
            </a:r>
            <a:r>
              <a:rPr lang="en-US" altLang="cs-CZ" sz="2200" dirty="0">
                <a:latin typeface="Arial" panose="020B0604020202020204" pitchFamily="34" charset="0"/>
              </a:rPr>
              <a:t>assistance </a:t>
            </a:r>
            <a:r>
              <a:rPr lang="cs-CZ" altLang="cs-CZ" sz="2200" dirty="0" smtClean="0">
                <a:latin typeface="Arial" panose="020B0604020202020204" pitchFamily="34" charset="0"/>
              </a:rPr>
              <a:t>i</a:t>
            </a:r>
            <a:r>
              <a:rPr lang="en-US" altLang="cs-CZ" sz="2200" dirty="0" smtClean="0">
                <a:latin typeface="Arial" panose="020B0604020202020204" pitchFamily="34" charset="0"/>
              </a:rPr>
              <a:t>n </a:t>
            </a:r>
            <a:r>
              <a:rPr lang="en-US" altLang="cs-CZ" sz="2200" dirty="0">
                <a:latin typeface="Arial" panose="020B0604020202020204" pitchFamily="34" charset="0"/>
              </a:rPr>
              <a:t>the field of legal services, accounting and logistics. Often </a:t>
            </a:r>
            <a:r>
              <a:rPr lang="cs-CZ" altLang="cs-CZ" sz="2200" dirty="0" err="1" smtClean="0">
                <a:latin typeface="Arial" panose="020B0604020202020204" pitchFamily="34" charset="0"/>
              </a:rPr>
              <a:t>it</a:t>
            </a:r>
            <a:r>
              <a:rPr lang="cs-CZ" altLang="cs-CZ" sz="2200" dirty="0" smtClean="0">
                <a:latin typeface="Arial" panose="020B0604020202020204" pitchFamily="34" charset="0"/>
              </a:rPr>
              <a:t> </a:t>
            </a:r>
            <a:r>
              <a:rPr lang="en-US" altLang="cs-CZ" sz="2200" dirty="0" err="1" smtClean="0">
                <a:latin typeface="Arial" panose="020B0604020202020204" pitchFamily="34" charset="0"/>
              </a:rPr>
              <a:t>suppl</a:t>
            </a:r>
            <a:r>
              <a:rPr lang="cs-CZ" altLang="cs-CZ" sz="2200" dirty="0" err="1" smtClean="0">
                <a:latin typeface="Arial" panose="020B0604020202020204" pitchFamily="34" charset="0"/>
              </a:rPr>
              <a:t>ies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suppliers</a:t>
            </a:r>
            <a:r>
              <a:rPr lang="en-US" altLang="cs-CZ" sz="2200" dirty="0" smtClean="0">
                <a:latin typeface="Arial" panose="020B0604020202020204" pitchFamily="34" charset="0"/>
              </a:rPr>
              <a:t>, </a:t>
            </a:r>
            <a:r>
              <a:rPr lang="en-US" altLang="cs-CZ" sz="2200" dirty="0">
                <a:latin typeface="Arial" panose="020B0604020202020204" pitchFamily="34" charset="0"/>
              </a:rPr>
              <a:t>the technical facilities of the establishment, assistance in securing financing, etc.</a:t>
            </a:r>
            <a:endParaRPr lang="en-GB" altLang="cs-CZ" sz="1800" dirty="0" smtClean="0">
              <a:latin typeface="Arial" panose="020B0604020202020204" pitchFamily="34" charset="0"/>
            </a:endParaRPr>
          </a:p>
        </p:txBody>
      </p:sp>
    </p:spTree>
    <p:extLst>
      <p:ext uri="{BB962C8B-B14F-4D97-AF65-F5344CB8AC3E}">
        <p14:creationId xmlns:p14="http://schemas.microsoft.com/office/powerpoint/2010/main" val="349513390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2D MANAGEMENT CONTRACTS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Particular type of contract used by companies from developed countries with specific know-how</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object is to provide managerial skills and managers (investment units on a turnkey basis</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It is basically a transfer of proven management concepts abroad</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reward can be percentage </a:t>
            </a:r>
            <a:r>
              <a:rPr lang="cs-CZ" altLang="cs-CZ" sz="2200" dirty="0" smtClean="0">
                <a:latin typeface="Arial" panose="020B0604020202020204" pitchFamily="34" charset="0"/>
              </a:rPr>
              <a:t>of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en-US" altLang="cs-CZ" sz="2200" dirty="0" smtClean="0">
                <a:latin typeface="Arial" panose="020B0604020202020204" pitchFamily="34" charset="0"/>
              </a:rPr>
              <a:t>obtained turnover</a:t>
            </a:r>
            <a:r>
              <a:rPr lang="en-US" altLang="cs-CZ" sz="2200" dirty="0">
                <a:latin typeface="Arial" panose="020B0604020202020204" pitchFamily="34" charset="0"/>
              </a:rPr>
              <a:t>, profit</a:t>
            </a:r>
            <a:r>
              <a:rPr lang="en-US" altLang="cs-CZ" sz="2200" dirty="0" smtClean="0">
                <a:latin typeface="Arial" panose="020B0604020202020204" pitchFamily="34" charset="0"/>
              </a:rPr>
              <a:t>, </a:t>
            </a:r>
            <a:r>
              <a:rPr lang="en-US" altLang="cs-CZ" sz="2200" dirty="0">
                <a:latin typeface="Arial" panose="020B0604020202020204" pitchFamily="34" charset="0"/>
              </a:rPr>
              <a:t>option to acquire the </a:t>
            </a:r>
            <a:r>
              <a:rPr lang="en-US" altLang="cs-CZ" sz="2200" dirty="0" smtClean="0">
                <a:latin typeface="Arial" panose="020B0604020202020204" pitchFamily="34" charset="0"/>
              </a:rPr>
              <a:t>shares</a:t>
            </a:r>
            <a:r>
              <a:rPr lang="cs-CZ" altLang="cs-CZ" sz="2200" dirty="0" smtClean="0">
                <a:latin typeface="Arial" panose="020B0604020202020204" pitchFamily="34" charset="0"/>
              </a:rPr>
              <a:t> </a:t>
            </a:r>
            <a:r>
              <a:rPr lang="en-US" altLang="cs-CZ" sz="2200" dirty="0">
                <a:latin typeface="Arial" panose="020B0604020202020204" pitchFamily="34" charset="0"/>
              </a:rPr>
              <a:t>etc</a:t>
            </a:r>
            <a:r>
              <a:rPr lang="en-US" altLang="cs-CZ" sz="2200" dirty="0" smtClean="0">
                <a:latin typeface="Arial" panose="020B0604020202020204" pitchFamily="34" charset="0"/>
              </a:rPr>
              <a:t>.</a:t>
            </a:r>
            <a:endParaRPr lang="en-GB" altLang="cs-CZ" sz="1800" dirty="0" smtClean="0">
              <a:latin typeface="Arial" panose="020B0604020202020204" pitchFamily="34" charset="0"/>
            </a:endParaRPr>
          </a:p>
        </p:txBody>
      </p:sp>
    </p:spTree>
    <p:extLst>
      <p:ext uri="{BB962C8B-B14F-4D97-AF65-F5344CB8AC3E}">
        <p14:creationId xmlns:p14="http://schemas.microsoft.com/office/powerpoint/2010/main" val="34569314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2E PROCESSING OPERATIONS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21236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The essence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en-US" altLang="cs-CZ" sz="2200" dirty="0" smtClean="0">
                <a:latin typeface="Arial" panose="020B0604020202020204" pitchFamily="34" charset="0"/>
              </a:rPr>
              <a:t>the </a:t>
            </a:r>
            <a:r>
              <a:rPr lang="en-US" altLang="cs-CZ" sz="2200" dirty="0">
                <a:latin typeface="Arial" panose="020B0604020202020204" pitchFamily="34" charset="0"/>
              </a:rPr>
              <a:t>manufacturing or processing of raw materials or semi-finished products to a greater degree of finality, </a:t>
            </a:r>
            <a:r>
              <a:rPr lang="en-US" altLang="cs-CZ" sz="2200" dirty="0" smtClean="0">
                <a:latin typeface="Arial" panose="020B0604020202020204" pitchFamily="34" charset="0"/>
              </a:rPr>
              <a:t>respectively in</a:t>
            </a:r>
            <a:r>
              <a:rPr lang="cs-CZ" altLang="cs-CZ" sz="2200" dirty="0" smtClean="0">
                <a:latin typeface="Arial" panose="020B0604020202020204" pitchFamily="34" charset="0"/>
              </a:rPr>
              <a:t>to</a:t>
            </a:r>
            <a:r>
              <a:rPr lang="en-US" altLang="cs-CZ" sz="2200" dirty="0" smtClean="0">
                <a:latin typeface="Arial" panose="020B0604020202020204" pitchFamily="34" charset="0"/>
              </a:rPr>
              <a:t> </a:t>
            </a:r>
            <a:r>
              <a:rPr lang="en-US" altLang="cs-CZ" sz="2200" dirty="0">
                <a:latin typeface="Arial" panose="020B0604020202020204" pitchFamily="34" charset="0"/>
              </a:rPr>
              <a:t>the finished product</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reason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en-US" altLang="cs-CZ" sz="2200" dirty="0" smtClean="0">
                <a:latin typeface="Arial" panose="020B0604020202020204" pitchFamily="34" charset="0"/>
              </a:rPr>
              <a:t>the </a:t>
            </a:r>
            <a:r>
              <a:rPr lang="en-US" altLang="cs-CZ" sz="2200" dirty="0">
                <a:latin typeface="Arial" panose="020B0604020202020204" pitchFamily="34" charset="0"/>
              </a:rPr>
              <a:t>lower costs abroad (labor, energy, materials, transportation).</a:t>
            </a:r>
            <a:endParaRPr lang="en-GB" altLang="cs-CZ" sz="1800" dirty="0" smtClean="0">
              <a:latin typeface="Arial" panose="020B0604020202020204" pitchFamily="34" charset="0"/>
            </a:endParaRPr>
          </a:p>
        </p:txBody>
      </p:sp>
    </p:spTree>
    <p:extLst>
      <p:ext uri="{BB962C8B-B14F-4D97-AF65-F5344CB8AC3E}">
        <p14:creationId xmlns:p14="http://schemas.microsoft.com/office/powerpoint/2010/main" val="3831521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3 CAPITAL ENTRIES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The highest degree of internationalization of business activities and due to the investment demands are typical for large companies.</a:t>
            </a:r>
          </a:p>
          <a:p>
            <a:pPr marL="285750" indent="-285750" eaLnBrk="1" hangingPunct="1">
              <a:spcBef>
                <a:spcPct val="0"/>
              </a:spcBef>
              <a:defRPr/>
            </a:pPr>
            <a:r>
              <a:rPr lang="en-US" altLang="cs-CZ" sz="2200" dirty="0" smtClean="0">
                <a:latin typeface="Arial" panose="020B0604020202020204" pitchFamily="34" charset="0"/>
              </a:rPr>
              <a:t>The</a:t>
            </a:r>
            <a:r>
              <a:rPr lang="cs-CZ" altLang="cs-CZ" sz="2200" dirty="0" smtClean="0">
                <a:latin typeface="Arial" panose="020B0604020202020204" pitchFamily="34" charset="0"/>
              </a:rPr>
              <a:t>y</a:t>
            </a:r>
            <a:r>
              <a:rPr lang="en-US" altLang="cs-CZ" sz="2200" dirty="0" smtClean="0">
                <a:latin typeface="Arial" panose="020B0604020202020204" pitchFamily="34" charset="0"/>
              </a:rPr>
              <a:t> </a:t>
            </a:r>
            <a:r>
              <a:rPr lang="en-US" altLang="cs-CZ" sz="2200" dirty="0">
                <a:latin typeface="Arial" panose="020B0604020202020204" pitchFamily="34" charset="0"/>
              </a:rPr>
              <a:t>most commonly take the form of direct or portfolio investment.</a:t>
            </a:r>
          </a:p>
          <a:p>
            <a:pPr marL="285750" indent="-285750" eaLnBrk="1" hangingPunct="1">
              <a:spcBef>
                <a:spcPct val="0"/>
              </a:spcBef>
              <a:defRPr/>
            </a:pPr>
            <a:r>
              <a:rPr lang="en-US" altLang="cs-CZ" sz="2200" dirty="0">
                <a:latin typeface="Arial" panose="020B0604020202020204" pitchFamily="34" charset="0"/>
              </a:rPr>
              <a:t>Foreign direct investment can be characterized as an investment </a:t>
            </a:r>
            <a:r>
              <a:rPr lang="cs-CZ" altLang="cs-CZ" sz="2200" dirty="0" err="1" smtClean="0">
                <a:latin typeface="Arial" panose="020B0604020202020204" pitchFamily="34" charset="0"/>
              </a:rPr>
              <a:t>which</a:t>
            </a:r>
            <a:r>
              <a:rPr lang="cs-CZ" altLang="cs-CZ" sz="2200" dirty="0" smtClean="0">
                <a:latin typeface="Arial" panose="020B0604020202020204" pitchFamily="34" charset="0"/>
              </a:rPr>
              <a:t> </a:t>
            </a:r>
            <a:r>
              <a:rPr lang="en-US" altLang="cs-CZ" sz="2200" dirty="0" smtClean="0">
                <a:latin typeface="Arial" panose="020B0604020202020204" pitchFamily="34" charset="0"/>
              </a:rPr>
              <a:t>purpose </a:t>
            </a:r>
            <a:r>
              <a:rPr lang="en-US" altLang="cs-CZ" sz="2200" dirty="0">
                <a:latin typeface="Arial" panose="020B0604020202020204" pitchFamily="34" charset="0"/>
              </a:rPr>
              <a:t>is the establishment, acquisition or </a:t>
            </a:r>
            <a:r>
              <a:rPr lang="en-US" altLang="cs-CZ" sz="2200" dirty="0" smtClean="0">
                <a:latin typeface="Arial" panose="020B0604020202020204" pitchFamily="34" charset="0"/>
              </a:rPr>
              <a:t>expansion</a:t>
            </a:r>
            <a:r>
              <a:rPr lang="cs-CZ" altLang="cs-CZ" sz="2200" dirty="0" smtClean="0">
                <a:latin typeface="Arial" panose="020B0604020202020204" pitchFamily="34" charset="0"/>
              </a:rPr>
              <a:t> of</a:t>
            </a:r>
            <a:r>
              <a:rPr lang="en-US" altLang="cs-CZ" sz="2200" dirty="0" smtClean="0">
                <a:latin typeface="Arial" panose="020B0604020202020204" pitchFamily="34" charset="0"/>
              </a:rPr>
              <a:t> </a:t>
            </a:r>
            <a:r>
              <a:rPr lang="en-US" altLang="cs-CZ" sz="2200" dirty="0">
                <a:latin typeface="Arial" panose="020B0604020202020204" pitchFamily="34" charset="0"/>
              </a:rPr>
              <a:t>lasting economic relations between an investor of one country and </a:t>
            </a:r>
            <a:r>
              <a:rPr lang="cs-CZ" altLang="cs-CZ" sz="2200" dirty="0" err="1" smtClean="0">
                <a:latin typeface="Arial" panose="020B0604020202020204" pitchFamily="34" charset="0"/>
              </a:rPr>
              <a:t>company</a:t>
            </a:r>
            <a:r>
              <a:rPr lang="cs-CZ" altLang="cs-CZ" sz="2200" dirty="0" smtClean="0">
                <a:latin typeface="Arial" panose="020B0604020202020204" pitchFamily="34" charset="0"/>
              </a:rPr>
              <a:t> </a:t>
            </a:r>
            <a:r>
              <a:rPr lang="en-US" altLang="cs-CZ" sz="2200" dirty="0" smtClean="0">
                <a:latin typeface="Arial" panose="020B0604020202020204" pitchFamily="34" charset="0"/>
              </a:rPr>
              <a:t>based </a:t>
            </a:r>
            <a:r>
              <a:rPr lang="en-US" altLang="cs-CZ" sz="2200" dirty="0">
                <a:latin typeface="Arial" panose="020B0604020202020204" pitchFamily="34" charset="0"/>
              </a:rPr>
              <a:t>in another country.</a:t>
            </a:r>
          </a:p>
          <a:p>
            <a:pPr marL="285750" indent="-285750" eaLnBrk="1" hangingPunct="1">
              <a:spcBef>
                <a:spcPct val="0"/>
              </a:spcBef>
              <a:defRPr/>
            </a:pPr>
            <a:r>
              <a:rPr lang="en-US" altLang="cs-CZ" sz="2200" dirty="0">
                <a:latin typeface="Arial" panose="020B0604020202020204" pitchFamily="34" charset="0"/>
              </a:rPr>
              <a:t>Foreign investors bring to the country the capital needed for modernization and restructuring of enterprises, advanced technology, technical and managerial </a:t>
            </a:r>
            <a:r>
              <a:rPr lang="en-US" altLang="cs-CZ" sz="2200" dirty="0" smtClean="0">
                <a:latin typeface="Arial" panose="020B0604020202020204" pitchFamily="34" charset="0"/>
              </a:rPr>
              <a:t>know-how</a:t>
            </a:r>
            <a:r>
              <a:rPr lang="cs-CZ" altLang="cs-CZ" sz="2200" dirty="0" smtClean="0">
                <a:latin typeface="Arial" panose="020B0604020202020204" pitchFamily="34" charset="0"/>
              </a:rPr>
              <a:t>,</a:t>
            </a:r>
            <a:r>
              <a:rPr lang="en-US" altLang="cs-CZ" sz="2200" dirty="0" smtClean="0">
                <a:latin typeface="Arial" panose="020B0604020202020204" pitchFamily="34" charset="0"/>
              </a:rPr>
              <a:t> </a:t>
            </a:r>
            <a:r>
              <a:rPr lang="en-US" altLang="cs-CZ" sz="2200" dirty="0">
                <a:latin typeface="Arial" panose="020B0604020202020204" pitchFamily="34" charset="0"/>
              </a:rPr>
              <a:t>may enable the creation of new jobs, facilitate the entry of products into foreign markets, etc.</a:t>
            </a:r>
            <a:endParaRPr lang="en-GB" altLang="cs-CZ" sz="1800" dirty="0" smtClean="0">
              <a:latin typeface="Arial" panose="020B0604020202020204" pitchFamily="34" charset="0"/>
            </a:endParaRPr>
          </a:p>
        </p:txBody>
      </p:sp>
    </p:spTree>
    <p:extLst>
      <p:ext uri="{BB962C8B-B14F-4D97-AF65-F5344CB8AC3E}">
        <p14:creationId xmlns:p14="http://schemas.microsoft.com/office/powerpoint/2010/main" val="179400140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FORMS OF DIRECT INVESTMENT</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Acquisition</a:t>
            </a:r>
            <a:r>
              <a:rPr lang="en-US" altLang="cs-CZ" sz="2200" dirty="0">
                <a:latin typeface="Arial" panose="020B0604020202020204" pitchFamily="34" charset="0"/>
              </a:rPr>
              <a:t> (takeover) - can be characterized as taking over a </a:t>
            </a:r>
            <a:r>
              <a:rPr lang="cs-CZ" altLang="cs-CZ" sz="2200" dirty="0" err="1" smtClean="0">
                <a:latin typeface="Arial" panose="020B0604020202020204" pitchFamily="34" charset="0"/>
              </a:rPr>
              <a:t>functioning</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company</a:t>
            </a:r>
            <a:r>
              <a:rPr lang="en-US" altLang="cs-CZ" sz="2200" dirty="0" smtClean="0">
                <a:latin typeface="Arial" panose="020B0604020202020204" pitchFamily="34" charset="0"/>
              </a:rPr>
              <a:t> </a:t>
            </a:r>
            <a:r>
              <a:rPr lang="en-US" altLang="cs-CZ" sz="2200" dirty="0">
                <a:latin typeface="Arial" panose="020B0604020202020204" pitchFamily="34" charset="0"/>
              </a:rPr>
              <a:t>or </a:t>
            </a:r>
            <a:r>
              <a:rPr lang="cs-CZ" altLang="cs-CZ" sz="2200" dirty="0" smtClean="0">
                <a:latin typeface="Arial" panose="020B0604020202020204" pitchFamily="34" charset="0"/>
              </a:rPr>
              <a:t>a</a:t>
            </a:r>
            <a:r>
              <a:rPr lang="en-US" altLang="cs-CZ" sz="2200" dirty="0" smtClean="0">
                <a:latin typeface="Arial" panose="020B0604020202020204" pitchFamily="34" charset="0"/>
              </a:rPr>
              <a:t> part</a:t>
            </a:r>
            <a:r>
              <a:rPr lang="cs-CZ" altLang="cs-CZ" sz="2200" dirty="0" smtClean="0">
                <a:latin typeface="Arial" panose="020B0604020202020204" pitchFamily="34" charset="0"/>
              </a:rPr>
              <a:t> of </a:t>
            </a:r>
            <a:r>
              <a:rPr lang="cs-CZ" altLang="cs-CZ" sz="2200" dirty="0" err="1" smtClean="0">
                <a:latin typeface="Arial" panose="020B0604020202020204" pitchFamily="34" charset="0"/>
              </a:rPr>
              <a:t>it</a:t>
            </a:r>
            <a:r>
              <a:rPr lang="en-US" altLang="cs-CZ" sz="2200" dirty="0" smtClean="0">
                <a:latin typeface="Arial" panose="020B0604020202020204" pitchFamily="34" charset="0"/>
              </a:rPr>
              <a:t>. </a:t>
            </a:r>
            <a:r>
              <a:rPr lang="en-US" altLang="cs-CZ" sz="2200" dirty="0">
                <a:latin typeface="Arial" panose="020B0604020202020204" pitchFamily="34" charset="0"/>
              </a:rPr>
              <a:t>In corporate practice, we meet with </a:t>
            </a:r>
            <a:r>
              <a:rPr lang="cs-CZ" altLang="cs-CZ" sz="2200" dirty="0" smtClean="0">
                <a:latin typeface="Arial" panose="020B0604020202020204" pitchFamily="34" charset="0"/>
              </a:rPr>
              <a:t>f</a:t>
            </a:r>
            <a:r>
              <a:rPr lang="en-US" altLang="cs-CZ" sz="2200" dirty="0" err="1" smtClean="0">
                <a:latin typeface="Arial" panose="020B0604020202020204" pitchFamily="34" charset="0"/>
              </a:rPr>
              <a:t>riendly</a:t>
            </a:r>
            <a:r>
              <a:rPr lang="en-US" altLang="cs-CZ" sz="2200" dirty="0" smtClean="0">
                <a:latin typeface="Arial" panose="020B0604020202020204" pitchFamily="34" charset="0"/>
              </a:rPr>
              <a:t> </a:t>
            </a:r>
            <a:r>
              <a:rPr lang="en-US" altLang="cs-CZ" sz="2200" dirty="0">
                <a:latin typeface="Arial" panose="020B0604020202020204" pitchFamily="34" charset="0"/>
              </a:rPr>
              <a:t>takeover, aimed at strengthening the company's position and benefiting from synergy effects, or </a:t>
            </a:r>
            <a:r>
              <a:rPr lang="en-US" altLang="cs-CZ" sz="2200" dirty="0" smtClean="0">
                <a:latin typeface="Arial" panose="020B0604020202020204" pitchFamily="34" charset="0"/>
              </a:rPr>
              <a:t>so-called </a:t>
            </a:r>
            <a:r>
              <a:rPr lang="cs-CZ" altLang="cs-CZ" sz="2200" dirty="0" smtClean="0">
                <a:latin typeface="Arial" panose="020B0604020202020204" pitchFamily="34" charset="0"/>
              </a:rPr>
              <a:t>h</a:t>
            </a:r>
            <a:r>
              <a:rPr lang="en-US" altLang="cs-CZ" sz="2200" dirty="0" err="1" smtClean="0">
                <a:latin typeface="Arial" panose="020B0604020202020204" pitchFamily="34" charset="0"/>
              </a:rPr>
              <a:t>ostile</a:t>
            </a:r>
            <a:r>
              <a:rPr lang="en-US" altLang="cs-CZ" sz="2200" dirty="0" smtClean="0">
                <a:latin typeface="Arial" panose="020B0604020202020204" pitchFamily="34" charset="0"/>
              </a:rPr>
              <a:t> </a:t>
            </a:r>
            <a:r>
              <a:rPr lang="en-US" altLang="cs-CZ" sz="2200" dirty="0">
                <a:latin typeface="Arial" panose="020B0604020202020204" pitchFamily="34" charset="0"/>
              </a:rPr>
              <a:t>takeover, the aim of which may be </a:t>
            </a:r>
            <a:r>
              <a:rPr lang="cs-CZ" altLang="cs-CZ" sz="2200" dirty="0" err="1" smtClean="0">
                <a:latin typeface="Arial" panose="020B0604020202020204" pitchFamily="34" charset="0"/>
              </a:rPr>
              <a:t>termination</a:t>
            </a:r>
            <a:r>
              <a:rPr lang="cs-CZ" altLang="cs-CZ" sz="2200" dirty="0" smtClean="0">
                <a:latin typeface="Arial" panose="020B0604020202020204" pitchFamily="34" charset="0"/>
              </a:rPr>
              <a:t> of </a:t>
            </a:r>
            <a:r>
              <a:rPr lang="en-US" altLang="cs-CZ" sz="2200" dirty="0" smtClean="0">
                <a:latin typeface="Arial" panose="020B0604020202020204" pitchFamily="34" charset="0"/>
              </a:rPr>
              <a:t>competition.</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smtClean="0">
                <a:latin typeface="Arial" panose="020B0604020202020204" pitchFamily="34" charset="0"/>
              </a:rPr>
              <a:t>Mergers</a:t>
            </a:r>
            <a:r>
              <a:rPr lang="en-US" altLang="cs-CZ" sz="2200" dirty="0" smtClean="0">
                <a:latin typeface="Arial" panose="020B0604020202020204" pitchFamily="34" charset="0"/>
              </a:rPr>
              <a:t> </a:t>
            </a:r>
            <a:r>
              <a:rPr lang="en-US" altLang="cs-CZ" sz="2200" dirty="0">
                <a:latin typeface="Arial" panose="020B0604020202020204" pitchFamily="34" charset="0"/>
              </a:rPr>
              <a:t>- may take the form of mergers or </a:t>
            </a:r>
            <a:r>
              <a:rPr lang="cs-CZ" altLang="cs-CZ" sz="2200" dirty="0" err="1" smtClean="0">
                <a:latin typeface="Arial" panose="020B0604020202020204" pitchFamily="34" charset="0"/>
              </a:rPr>
              <a:t>fusions</a:t>
            </a:r>
            <a:r>
              <a:rPr lang="en-US" altLang="cs-CZ" sz="2200" dirty="0" smtClean="0">
                <a:latin typeface="Arial" panose="020B0604020202020204" pitchFamily="34" charset="0"/>
              </a:rPr>
              <a:t>. </a:t>
            </a:r>
            <a:r>
              <a:rPr lang="en-US" altLang="cs-CZ" sz="2200" dirty="0">
                <a:latin typeface="Arial" panose="020B0604020202020204" pitchFamily="34" charset="0"/>
              </a:rPr>
              <a:t>Merging means combining companies, </a:t>
            </a:r>
            <a:r>
              <a:rPr lang="cs-CZ" altLang="cs-CZ" sz="2200" dirty="0" err="1" smtClean="0">
                <a:latin typeface="Arial" panose="020B0604020202020204" pitchFamily="34" charset="0"/>
              </a:rPr>
              <a:t>where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merged</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company</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ceises</a:t>
            </a:r>
            <a:r>
              <a:rPr lang="cs-CZ" altLang="cs-CZ" sz="2200" dirty="0" smtClean="0">
                <a:latin typeface="Arial" panose="020B0604020202020204" pitchFamily="34" charset="0"/>
              </a:rPr>
              <a:t> to </a:t>
            </a:r>
            <a:r>
              <a:rPr lang="cs-CZ" altLang="cs-CZ" sz="2200" dirty="0" err="1" smtClean="0">
                <a:latin typeface="Arial" panose="020B0604020202020204" pitchFamily="34" charset="0"/>
              </a:rPr>
              <a:t>exist</a:t>
            </a:r>
            <a:r>
              <a:rPr lang="en-US" altLang="cs-CZ" sz="2200" dirty="0" smtClean="0">
                <a:latin typeface="Arial" panose="020B0604020202020204" pitchFamily="34" charset="0"/>
              </a:rPr>
              <a:t> </a:t>
            </a:r>
            <a:r>
              <a:rPr lang="en-US" altLang="cs-CZ" sz="2200" dirty="0">
                <a:latin typeface="Arial" panose="020B0604020202020204" pitchFamily="34" charset="0"/>
              </a:rPr>
              <a:t>without liquidation of assets and liabilities as the assets and liabilities </a:t>
            </a:r>
            <a:r>
              <a:rPr lang="cs-CZ" altLang="cs-CZ" sz="2200" dirty="0" smtClean="0">
                <a:latin typeface="Arial" panose="020B0604020202020204" pitchFamily="34" charset="0"/>
              </a:rPr>
              <a:t>are </a:t>
            </a:r>
            <a:r>
              <a:rPr lang="en-US" altLang="cs-CZ" sz="2200" dirty="0" smtClean="0">
                <a:latin typeface="Arial" panose="020B0604020202020204" pitchFamily="34" charset="0"/>
              </a:rPr>
              <a:t>transferred </a:t>
            </a:r>
            <a:r>
              <a:rPr lang="en-US" altLang="cs-CZ" sz="2200" dirty="0">
                <a:latin typeface="Arial" panose="020B0604020202020204" pitchFamily="34" charset="0"/>
              </a:rPr>
              <a:t>to the </a:t>
            </a:r>
            <a:r>
              <a:rPr lang="en-US" altLang="cs-CZ" sz="2200" dirty="0" smtClean="0">
                <a:latin typeface="Arial" panose="020B0604020202020204" pitchFamily="34" charset="0"/>
              </a:rPr>
              <a:t>company</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with</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which</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merged</a:t>
            </a:r>
            <a:r>
              <a:rPr lang="en-US" altLang="cs-CZ" sz="2200" dirty="0" smtClean="0">
                <a:latin typeface="Arial" panose="020B0604020202020204" pitchFamily="34" charset="0"/>
              </a:rPr>
              <a:t>. </a:t>
            </a:r>
            <a:r>
              <a:rPr lang="cs-CZ" altLang="cs-CZ" sz="2200" dirty="0" err="1" smtClean="0">
                <a:latin typeface="Arial" panose="020B0604020202020204" pitchFamily="34" charset="0"/>
              </a:rPr>
              <a:t>Fusion</a:t>
            </a:r>
            <a:r>
              <a:rPr lang="cs-CZ" altLang="cs-CZ" sz="2200" dirty="0" smtClean="0">
                <a:latin typeface="Arial" panose="020B0604020202020204" pitchFamily="34" charset="0"/>
              </a:rPr>
              <a:t> </a:t>
            </a:r>
            <a:r>
              <a:rPr lang="en-US" altLang="cs-CZ" sz="2200" dirty="0" smtClean="0">
                <a:latin typeface="Arial" panose="020B0604020202020204" pitchFamily="34" charset="0"/>
              </a:rPr>
              <a:t>means </a:t>
            </a:r>
            <a:r>
              <a:rPr lang="en-US" altLang="cs-CZ" sz="2200" dirty="0">
                <a:latin typeface="Arial" panose="020B0604020202020204" pitchFamily="34" charset="0"/>
              </a:rPr>
              <a:t>combining companies, in which </a:t>
            </a:r>
            <a:r>
              <a:rPr lang="cs-CZ" altLang="cs-CZ" sz="2200" dirty="0" err="1" smtClean="0">
                <a:latin typeface="Arial" panose="020B0604020202020204" pitchFamily="34" charset="0"/>
              </a:rPr>
              <a:t>both</a:t>
            </a:r>
            <a:r>
              <a:rPr lang="cs-CZ" altLang="cs-CZ" sz="2200" dirty="0" smtClean="0">
                <a:latin typeface="Arial" panose="020B0604020202020204" pitchFamily="34" charset="0"/>
              </a:rPr>
              <a:t> </a:t>
            </a:r>
            <a:r>
              <a:rPr lang="en-US" altLang="cs-CZ" sz="2200" dirty="0" smtClean="0">
                <a:latin typeface="Arial" panose="020B0604020202020204" pitchFamily="34" charset="0"/>
              </a:rPr>
              <a:t>merging </a:t>
            </a:r>
            <a:r>
              <a:rPr lang="en-US" altLang="cs-CZ" sz="2200" dirty="0">
                <a:latin typeface="Arial" panose="020B0604020202020204" pitchFamily="34" charset="0"/>
              </a:rPr>
              <a:t>companies cease to exist and a new legal </a:t>
            </a:r>
            <a:r>
              <a:rPr lang="en-US" altLang="cs-CZ" sz="2200" dirty="0" smtClean="0">
                <a:latin typeface="Arial" panose="020B0604020202020204" pitchFamily="34" charset="0"/>
              </a:rPr>
              <a:t>entity</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created</a:t>
            </a:r>
            <a:r>
              <a:rPr lang="en-US" altLang="cs-CZ" sz="2200" dirty="0" smtClean="0">
                <a:latin typeface="Arial" panose="020B0604020202020204" pitchFamily="34" charset="0"/>
              </a:rPr>
              <a:t>.</a:t>
            </a:r>
            <a:endParaRPr lang="en-GB" altLang="cs-CZ" sz="1800" dirty="0" smtClean="0">
              <a:latin typeface="Arial" panose="020B0604020202020204" pitchFamily="34" charset="0"/>
            </a:endParaRPr>
          </a:p>
        </p:txBody>
      </p:sp>
    </p:spTree>
    <p:extLst>
      <p:ext uri="{BB962C8B-B14F-4D97-AF65-F5344CB8AC3E}">
        <p14:creationId xmlns:p14="http://schemas.microsoft.com/office/powerpoint/2010/main" val="33802594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FORMS OF DIRECT INVESTMENT</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Greenfield </a:t>
            </a:r>
            <a:r>
              <a:rPr lang="en-US" altLang="cs-CZ" sz="2200" b="1" dirty="0" smtClean="0">
                <a:latin typeface="Arial" panose="020B0604020202020204" pitchFamily="34" charset="0"/>
              </a:rPr>
              <a:t>investment</a:t>
            </a:r>
            <a:r>
              <a:rPr lang="en-US" altLang="cs-CZ" sz="2200" dirty="0" smtClean="0">
                <a:latin typeface="Arial" panose="020B0604020202020204" pitchFamily="34" charset="0"/>
              </a:rPr>
              <a:t> </a:t>
            </a:r>
            <a:r>
              <a:rPr lang="en-US" altLang="cs-CZ" sz="2200" dirty="0">
                <a:latin typeface="Arial" panose="020B0604020202020204" pitchFamily="34" charset="0"/>
              </a:rPr>
              <a:t>- are newly established and newly built enterprises. Greenfield investments can be compared </a:t>
            </a:r>
            <a:r>
              <a:rPr lang="cs-CZ" altLang="cs-CZ" sz="2200" dirty="0" smtClean="0">
                <a:latin typeface="Arial" panose="020B0604020202020204" pitchFamily="34" charset="0"/>
              </a:rPr>
              <a:t>to </a:t>
            </a:r>
            <a:r>
              <a:rPr lang="en-US" altLang="cs-CZ" sz="2200" dirty="0" smtClean="0">
                <a:latin typeface="Arial" panose="020B0604020202020204" pitchFamily="34" charset="0"/>
              </a:rPr>
              <a:t>acquisitions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with</a:t>
            </a:r>
            <a:r>
              <a:rPr lang="cs-CZ" altLang="cs-CZ" sz="2200" dirty="0" smtClean="0">
                <a:latin typeface="Arial" panose="020B0604020202020204" pitchFamily="34" charset="0"/>
              </a:rPr>
              <a:t> </a:t>
            </a:r>
            <a:r>
              <a:rPr lang="en-US" altLang="cs-CZ" sz="2200" dirty="0">
                <a:latin typeface="Arial" panose="020B0604020202020204" pitchFamily="34" charset="0"/>
              </a:rPr>
              <a:t>certain advantages</a:t>
            </a:r>
            <a:r>
              <a:rPr lang="en-US" altLang="cs-CZ" sz="2200" dirty="0" smtClean="0">
                <a:latin typeface="Arial" panose="020B0604020202020204" pitchFamily="34" charset="0"/>
              </a:rPr>
              <a:t> </a:t>
            </a:r>
            <a:r>
              <a:rPr lang="en-US" altLang="cs-CZ" sz="2200" dirty="0">
                <a:latin typeface="Arial" panose="020B0604020202020204" pitchFamily="34" charset="0"/>
              </a:rPr>
              <a:t>for the host </a:t>
            </a:r>
            <a:r>
              <a:rPr lang="en-US" altLang="cs-CZ" sz="2200" dirty="0" smtClean="0">
                <a:latin typeface="Arial" panose="020B0604020202020204" pitchFamily="34" charset="0"/>
              </a:rPr>
              <a:t>country. </a:t>
            </a:r>
            <a:r>
              <a:rPr lang="en-US" altLang="cs-CZ" sz="2200" dirty="0">
                <a:latin typeface="Arial" panose="020B0604020202020204" pitchFamily="34" charset="0"/>
              </a:rPr>
              <a:t>Usually they bring into the country more capital, more new modern technologies, </a:t>
            </a:r>
            <a:r>
              <a:rPr lang="en-US" altLang="cs-CZ" sz="2200" dirty="0" smtClean="0">
                <a:latin typeface="Arial" panose="020B0604020202020204" pitchFamily="34" charset="0"/>
              </a:rPr>
              <a:t>increase </a:t>
            </a:r>
            <a:r>
              <a:rPr lang="en-US" altLang="cs-CZ" sz="2200" dirty="0">
                <a:latin typeface="Arial" panose="020B0604020202020204" pitchFamily="34" charset="0"/>
              </a:rPr>
              <a:t>competition in the market and are more beneficial in terms of job creation</a:t>
            </a:r>
            <a:r>
              <a:rPr lang="en-US" altLang="cs-CZ" sz="2200" dirty="0" smtClean="0">
                <a:latin typeface="Arial" panose="020B0604020202020204" pitchFamily="34" charset="0"/>
              </a:rPr>
              <a:t>.</a:t>
            </a:r>
            <a:r>
              <a:rPr lang="cs-CZ" altLang="cs-CZ" sz="2200" dirty="0" smtClean="0">
                <a:latin typeface="Arial" panose="020B0604020202020204" pitchFamily="34" charset="0"/>
              </a:rPr>
              <a:t> </a:t>
            </a: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Joint venture </a:t>
            </a:r>
            <a:r>
              <a:rPr lang="en-US" altLang="cs-CZ" sz="2200" dirty="0" smtClean="0">
                <a:latin typeface="Arial" panose="020B0604020202020204" pitchFamily="34" charset="0"/>
              </a:rPr>
              <a:t>–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en-US" altLang="cs-CZ" sz="2200" dirty="0" smtClean="0">
                <a:latin typeface="Arial" panose="020B0604020202020204" pitchFamily="34" charset="0"/>
              </a:rPr>
              <a:t>the </a:t>
            </a:r>
            <a:r>
              <a:rPr lang="en-US" altLang="cs-CZ" sz="2200" dirty="0">
                <a:latin typeface="Arial" panose="020B0604020202020204" pitchFamily="34" charset="0"/>
              </a:rPr>
              <a:t>connection </a:t>
            </a:r>
            <a:r>
              <a:rPr lang="cs-CZ" altLang="cs-CZ" sz="2200" dirty="0" smtClean="0">
                <a:latin typeface="Arial" panose="020B0604020202020204" pitchFamily="34" charset="0"/>
              </a:rPr>
              <a:t>of </a:t>
            </a:r>
            <a:r>
              <a:rPr lang="cs-CZ" altLang="cs-CZ" sz="2200" dirty="0" err="1" smtClean="0">
                <a:latin typeface="Arial" panose="020B0604020202020204" pitchFamily="34" charset="0"/>
              </a:rPr>
              <a:t>sources</a:t>
            </a:r>
            <a:r>
              <a:rPr lang="cs-CZ" altLang="cs-CZ" sz="2200" dirty="0" smtClean="0">
                <a:latin typeface="Arial" panose="020B0604020202020204" pitchFamily="34" charset="0"/>
              </a:rPr>
              <a:t> of </a:t>
            </a:r>
            <a:r>
              <a:rPr lang="en-US" altLang="cs-CZ" sz="2200" dirty="0" smtClean="0">
                <a:latin typeface="Arial" panose="020B0604020202020204" pitchFamily="34" charset="0"/>
              </a:rPr>
              <a:t>two </a:t>
            </a:r>
            <a:r>
              <a:rPr lang="en-US" altLang="cs-CZ" sz="2200" dirty="0">
                <a:latin typeface="Arial" panose="020B0604020202020204" pitchFamily="34" charset="0"/>
              </a:rPr>
              <a:t>or more entities into joint ownership. It is a form of business, aiming at the implementation of a joint business plan, participation in profits generated, </a:t>
            </a:r>
            <a:r>
              <a:rPr lang="cs-CZ" altLang="cs-CZ" sz="2200" dirty="0" err="1" smtClean="0">
                <a:latin typeface="Arial" panose="020B0604020202020204" pitchFamily="34" charset="0"/>
              </a:rPr>
              <a:t>shared</a:t>
            </a:r>
            <a:r>
              <a:rPr lang="cs-CZ" altLang="cs-CZ" sz="2200" dirty="0" smtClean="0">
                <a:latin typeface="Arial" panose="020B0604020202020204" pitchFamily="34" charset="0"/>
              </a:rPr>
              <a:t> </a:t>
            </a:r>
            <a:r>
              <a:rPr lang="en-US" altLang="cs-CZ" sz="2200" dirty="0" smtClean="0">
                <a:latin typeface="Arial" panose="020B0604020202020204" pitchFamily="34" charset="0"/>
              </a:rPr>
              <a:t>taking </a:t>
            </a:r>
            <a:r>
              <a:rPr lang="cs-CZ" altLang="cs-CZ" sz="2200" dirty="0" smtClean="0">
                <a:latin typeface="Arial" panose="020B0604020202020204" pitchFamily="34" charset="0"/>
              </a:rPr>
              <a:t>of </a:t>
            </a:r>
            <a:r>
              <a:rPr lang="en-US" altLang="cs-CZ" sz="2200" dirty="0" smtClean="0">
                <a:latin typeface="Arial" panose="020B0604020202020204" pitchFamily="34" charset="0"/>
              </a:rPr>
              <a:t>entrepreneurial </a:t>
            </a:r>
            <a:r>
              <a:rPr lang="en-US" altLang="cs-CZ" sz="2200" dirty="0">
                <a:latin typeface="Arial" panose="020B0604020202020204" pitchFamily="34" charset="0"/>
              </a:rPr>
              <a:t>risk and cover potential losses.</a:t>
            </a:r>
            <a:endParaRPr lang="en-GB" altLang="cs-CZ" sz="1800" dirty="0" smtClean="0">
              <a:latin typeface="Arial" panose="020B0604020202020204" pitchFamily="34" charset="0"/>
            </a:endParaRPr>
          </a:p>
        </p:txBody>
      </p:sp>
    </p:spTree>
    <p:extLst>
      <p:ext uri="{BB962C8B-B14F-4D97-AF65-F5344CB8AC3E}">
        <p14:creationId xmlns:p14="http://schemas.microsoft.com/office/powerpoint/2010/main" val="187743204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STRATEGIC ALLIANCES</a:t>
            </a:r>
            <a:endParaRPr lang="cs-CZ" altLang="cs-CZ" sz="2400" b="1" dirty="0">
              <a:latin typeface="Arial" panose="020B0604020202020204" pitchFamily="34" charset="0"/>
            </a:endParaRP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Connection of large, financially strong companies from developed countries</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cs-CZ" altLang="cs-CZ" sz="2200" dirty="0" err="1" smtClean="0">
                <a:latin typeface="Arial" panose="020B0604020202020204" pitchFamily="34" charset="0"/>
              </a:rPr>
              <a:t>Common</a:t>
            </a:r>
            <a:r>
              <a:rPr lang="cs-CZ" altLang="cs-CZ" sz="2200" dirty="0" smtClean="0">
                <a:latin typeface="Arial" panose="020B0604020202020204" pitchFamily="34" charset="0"/>
              </a:rPr>
              <a:t> in </a:t>
            </a:r>
            <a:r>
              <a:rPr lang="en-US" altLang="cs-CZ" sz="2200" dirty="0" smtClean="0">
                <a:latin typeface="Arial" panose="020B0604020202020204" pitchFamily="34" charset="0"/>
              </a:rPr>
              <a:t>automotive</a:t>
            </a:r>
            <a:r>
              <a:rPr lang="en-US" altLang="cs-CZ" sz="2200" dirty="0">
                <a:latin typeface="Arial" panose="020B0604020202020204" pitchFamily="34" charset="0"/>
              </a:rPr>
              <a:t>, telecommunications, computer science, aerospace </a:t>
            </a:r>
            <a:r>
              <a:rPr lang="en-US" altLang="cs-CZ" sz="2200" dirty="0" err="1" smtClean="0">
                <a:latin typeface="Arial" panose="020B0604020202020204" pitchFamily="34" charset="0"/>
              </a:rPr>
              <a:t>industr</a:t>
            </a:r>
            <a:r>
              <a:rPr lang="cs-CZ" altLang="cs-CZ" sz="2200" dirty="0" err="1" smtClean="0">
                <a:latin typeface="Arial" panose="020B0604020202020204" pitchFamily="34" charset="0"/>
              </a:rPr>
              <a:t>ies</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The goal of the strategic alliance may be further joint development or production of certain components which are subsequently used in the assembly of final products of both partners</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In the Czech Republic for </a:t>
            </a:r>
            <a:r>
              <a:rPr lang="en-US" altLang="cs-CZ" sz="2200" dirty="0" smtClean="0">
                <a:latin typeface="Arial" panose="020B0604020202020204" pitchFamily="34" charset="0"/>
              </a:rPr>
              <a:t>example </a:t>
            </a:r>
            <a:r>
              <a:rPr lang="en-US" altLang="cs-CZ" sz="2200" dirty="0">
                <a:latin typeface="Arial" panose="020B0604020202020204" pitchFamily="34" charset="0"/>
              </a:rPr>
              <a:t>TPCA from PSA.</a:t>
            </a:r>
            <a:endParaRPr lang="en-GB" altLang="cs-CZ" sz="1800" dirty="0" smtClean="0">
              <a:latin typeface="Arial" panose="020B0604020202020204" pitchFamily="34" charset="0"/>
            </a:endParaRPr>
          </a:p>
        </p:txBody>
      </p:sp>
    </p:spTree>
    <p:extLst>
      <p:ext uri="{BB962C8B-B14F-4D97-AF65-F5344CB8AC3E}">
        <p14:creationId xmlns:p14="http://schemas.microsoft.com/office/powerpoint/2010/main" val="212260812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THE END</a:t>
            </a:r>
          </a:p>
        </p:txBody>
      </p:sp>
      <p:sp>
        <p:nvSpPr>
          <p:cNvPr id="3079" name="TextovéPole 10"/>
          <p:cNvSpPr txBox="1">
            <a:spLocks noChangeArrowheads="1"/>
          </p:cNvSpPr>
          <p:nvPr/>
        </p:nvSpPr>
        <p:spPr bwMode="auto">
          <a:xfrm>
            <a:off x="503238" y="1512044"/>
            <a:ext cx="847725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None/>
              <a:defRPr/>
            </a:pPr>
            <a:endParaRPr lang="cs-CZ" altLang="cs-CZ" sz="2200" dirty="0" smtClean="0">
              <a:latin typeface="Arial" panose="020B0604020202020204" pitchFamily="34" charset="0"/>
            </a:endParaRPr>
          </a:p>
          <a:p>
            <a:pPr algn="ctr" eaLnBrk="1" hangingPunct="1">
              <a:spcBef>
                <a:spcPct val="0"/>
              </a:spcBef>
              <a:buNone/>
              <a:defRPr/>
            </a:pPr>
            <a:endParaRPr lang="cs-CZ" altLang="cs-CZ" sz="2200" dirty="0">
              <a:latin typeface="Arial" panose="020B0604020202020204" pitchFamily="34" charset="0"/>
            </a:endParaRPr>
          </a:p>
          <a:p>
            <a:pPr algn="ctr" eaLnBrk="1" hangingPunct="1">
              <a:spcBef>
                <a:spcPct val="0"/>
              </a:spcBef>
              <a:buNone/>
              <a:defRPr/>
            </a:pPr>
            <a:endParaRPr lang="cs-CZ" altLang="cs-CZ" sz="2200" dirty="0" smtClean="0">
              <a:latin typeface="Arial" panose="020B0604020202020204" pitchFamily="34" charset="0"/>
            </a:endParaRPr>
          </a:p>
          <a:p>
            <a:pPr algn="ctr" eaLnBrk="1" hangingPunct="1">
              <a:spcBef>
                <a:spcPct val="0"/>
              </a:spcBef>
              <a:buNone/>
              <a:defRPr/>
            </a:pPr>
            <a:r>
              <a:rPr lang="cs-CZ" altLang="cs-CZ" sz="2200" dirty="0" err="1" smtClean="0">
                <a:latin typeface="Arial" panose="020B0604020202020204" pitchFamily="34" charset="0"/>
              </a:rPr>
              <a:t>Thank</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you</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for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your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attention</a:t>
            </a:r>
            <a:r>
              <a:rPr lang="cs-CZ" altLang="cs-CZ" sz="2200" dirty="0" smtClean="0">
                <a:latin typeface="Arial" panose="020B0604020202020204" pitchFamily="34" charset="0"/>
              </a:rPr>
              <a:t>.</a:t>
            </a:r>
          </a:p>
          <a:p>
            <a:pPr algn="ctr" eaLnBrk="1" hangingPunct="1">
              <a:spcBef>
                <a:spcPct val="0"/>
              </a:spcBef>
              <a:buNone/>
              <a:defRPr/>
            </a:pPr>
            <a:r>
              <a:rPr lang="cs-CZ" altLang="cs-CZ" sz="2200" dirty="0" smtClean="0">
                <a:latin typeface="Arial" panose="020B0604020202020204" pitchFamily="34" charset="0"/>
                <a:sym typeface="Wingdings" panose="05000000000000000000" pitchFamily="2" charset="2"/>
              </a:rPr>
              <a:t> </a:t>
            </a:r>
            <a:endParaRPr lang="cs-CZ" altLang="cs-CZ" sz="2200" dirty="0" smtClean="0">
              <a:latin typeface="Arial" panose="020B0604020202020204" pitchFamily="34" charset="0"/>
            </a:endParaRPr>
          </a:p>
          <a:p>
            <a:pPr eaLnBrk="1" hangingPunct="1">
              <a:spcBef>
                <a:spcPct val="0"/>
              </a:spcBef>
              <a:buNone/>
              <a:defRPr/>
            </a:pPr>
            <a:endParaRPr lang="en-GB" altLang="cs-CZ" sz="2200" dirty="0" smtClean="0">
              <a:latin typeface="Arial" panose="020B0604020202020204" pitchFamily="34" charset="0"/>
            </a:endParaRPr>
          </a:p>
          <a:p>
            <a:pPr eaLnBrk="1" hangingPunct="1">
              <a:spcBef>
                <a:spcPct val="0"/>
              </a:spcBef>
              <a:buFont typeface="Arial" panose="020B0604020202020204" pitchFamily="34" charset="0"/>
              <a:buNone/>
              <a:defRPr/>
            </a:pPr>
            <a:endParaRPr lang="en-GB" altLang="cs-CZ" sz="2200" dirty="0" smtClean="0">
              <a:latin typeface="Arial" panose="020B0604020202020204" pitchFamily="34" charset="0"/>
            </a:endParaRPr>
          </a:p>
        </p:txBody>
      </p:sp>
    </p:spTree>
    <p:extLst>
      <p:ext uri="{BB962C8B-B14F-4D97-AF65-F5344CB8AC3E}">
        <p14:creationId xmlns:p14="http://schemas.microsoft.com/office/powerpoint/2010/main" val="23057327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smtClean="0">
                <a:latin typeface="Arial" panose="020B0604020202020204" pitchFamily="34" charset="0"/>
              </a:rPr>
              <a:t>FORMS OF ENTERING INTERNATIONAL MARKETS</a:t>
            </a:r>
            <a:endParaRPr lang="cs-CZ" altLang="cs-CZ" sz="2400" b="1" dirty="0" smtClean="0">
              <a:latin typeface="Arial" panose="020B0604020202020204" pitchFamily="34" charset="0"/>
            </a:endParaRPr>
          </a:p>
        </p:txBody>
      </p:sp>
      <p:sp>
        <p:nvSpPr>
          <p:cNvPr id="3079" name="TextovéPole 10"/>
          <p:cNvSpPr txBox="1">
            <a:spLocks noChangeArrowheads="1"/>
          </p:cNvSpPr>
          <p:nvPr/>
        </p:nvSpPr>
        <p:spPr bwMode="auto">
          <a:xfrm>
            <a:off x="503238" y="1512044"/>
            <a:ext cx="8477250" cy="37240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Input </a:t>
            </a:r>
            <a:r>
              <a:rPr lang="cs-CZ" altLang="cs-CZ" sz="2200" dirty="0" smtClean="0">
                <a:latin typeface="Arial" panose="020B0604020202020204" pitchFamily="34" charset="0"/>
              </a:rPr>
              <a:t>of </a:t>
            </a:r>
            <a:r>
              <a:rPr lang="cs-CZ" altLang="cs-CZ" sz="2200" dirty="0" err="1" smtClean="0">
                <a:latin typeface="Arial" panose="020B0604020202020204" pitchFamily="34" charset="0"/>
              </a:rPr>
              <a:t>Entry</a:t>
            </a:r>
            <a:r>
              <a:rPr lang="cs-CZ" altLang="cs-CZ" sz="2200" dirty="0" smtClean="0">
                <a:latin typeface="Arial" panose="020B0604020202020204" pitchFamily="34" charset="0"/>
              </a:rPr>
              <a:t> </a:t>
            </a:r>
            <a:r>
              <a:rPr lang="en-US" altLang="cs-CZ" sz="2200" dirty="0" smtClean="0">
                <a:latin typeface="Arial" panose="020B0604020202020204" pitchFamily="34" charset="0"/>
              </a:rPr>
              <a:t>- </a:t>
            </a:r>
            <a:r>
              <a:rPr lang="en-US" altLang="cs-CZ" sz="2200" dirty="0">
                <a:latin typeface="Arial" panose="020B0604020202020204" pitchFamily="34" charset="0"/>
              </a:rPr>
              <a:t>key </a:t>
            </a:r>
            <a:r>
              <a:rPr lang="en-US" altLang="cs-CZ" sz="2200" dirty="0" smtClean="0">
                <a:latin typeface="Arial" panose="020B0604020202020204" pitchFamily="34" charset="0"/>
              </a:rPr>
              <a:t>decision.</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Influenced by many factors: the risk </a:t>
            </a:r>
            <a:r>
              <a:rPr lang="cs-CZ" altLang="cs-CZ" sz="2200" dirty="0" smtClean="0">
                <a:latin typeface="Arial" panose="020B0604020202020204" pitchFamily="34" charset="0"/>
              </a:rPr>
              <a:t>of </a:t>
            </a:r>
            <a:r>
              <a:rPr lang="cs-CZ" altLang="cs-CZ" sz="2200" dirty="0" err="1" smtClean="0">
                <a:latin typeface="Arial" panose="020B0604020202020204" pitchFamily="34" charset="0"/>
              </a:rPr>
              <a:t>doing</a:t>
            </a:r>
            <a:r>
              <a:rPr lang="cs-CZ" altLang="cs-CZ" sz="2200" dirty="0" smtClean="0">
                <a:latin typeface="Arial" panose="020B0604020202020204" pitchFamily="34" charset="0"/>
              </a:rPr>
              <a:t> </a:t>
            </a:r>
            <a:r>
              <a:rPr lang="en-US" altLang="cs-CZ" sz="2200" dirty="0" smtClean="0">
                <a:latin typeface="Arial" panose="020B0604020202020204" pitchFamily="34" charset="0"/>
              </a:rPr>
              <a:t>business </a:t>
            </a:r>
            <a:r>
              <a:rPr lang="cs-CZ" altLang="cs-CZ" sz="2200" dirty="0" smtClean="0">
                <a:latin typeface="Arial" panose="020B0604020202020204" pitchFamily="34" charset="0"/>
              </a:rPr>
              <a:t>a</a:t>
            </a:r>
            <a:r>
              <a:rPr lang="en-US" altLang="cs-CZ" sz="2200" dirty="0" smtClean="0">
                <a:latin typeface="Arial" panose="020B0604020202020204" pitchFamily="34" charset="0"/>
              </a:rPr>
              <a:t>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en-US" altLang="cs-CZ" sz="2200" dirty="0" smtClean="0">
                <a:latin typeface="Arial" panose="020B0604020202020204" pitchFamily="34" charset="0"/>
              </a:rPr>
              <a:t> </a:t>
            </a:r>
            <a:r>
              <a:rPr lang="en-US" altLang="cs-CZ" sz="2200" dirty="0">
                <a:latin typeface="Arial" panose="020B0604020202020204" pitchFamily="34" charset="0"/>
              </a:rPr>
              <a:t>target </a:t>
            </a:r>
            <a:r>
              <a:rPr lang="en-US" altLang="cs-CZ" sz="2200" dirty="0" smtClean="0">
                <a:latin typeface="Arial" panose="020B0604020202020204" pitchFamily="34" charset="0"/>
              </a:rPr>
              <a:t>market</a:t>
            </a:r>
            <a:r>
              <a:rPr lang="en-US" altLang="cs-CZ" sz="2200" dirty="0">
                <a:latin typeface="Arial" panose="020B0604020202020204" pitchFamily="34" charset="0"/>
              </a:rPr>
              <a:t>, the company's overall competitiveness in the international environment, potential </a:t>
            </a:r>
            <a:r>
              <a:rPr lang="cs-CZ" altLang="cs-CZ" sz="2200" dirty="0" smtClean="0">
                <a:latin typeface="Arial" panose="020B0604020202020204" pitchFamily="34" charset="0"/>
              </a:rPr>
              <a:t>of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en-US" altLang="cs-CZ" sz="2200" dirty="0" smtClean="0">
                <a:latin typeface="Arial" panose="020B0604020202020204" pitchFamily="34" charset="0"/>
              </a:rPr>
              <a:t>target </a:t>
            </a:r>
            <a:r>
              <a:rPr lang="en-US" altLang="cs-CZ" sz="2200" dirty="0">
                <a:latin typeface="Arial" panose="020B0604020202020204" pitchFamily="34" charset="0"/>
              </a:rPr>
              <a:t>market, management experience, capital, resources </a:t>
            </a:r>
            <a:r>
              <a:rPr lang="cs-CZ" altLang="cs-CZ" sz="2200" dirty="0" err="1" smtClean="0">
                <a:latin typeface="Arial" panose="020B0604020202020204" pitchFamily="34" charset="0"/>
              </a:rPr>
              <a:t>etc</a:t>
            </a:r>
            <a:r>
              <a:rPr lang="en-US" altLang="cs-CZ" sz="2200" dirty="0" smtClean="0">
                <a:latin typeface="Arial" panose="020B0604020202020204" pitchFamily="34" charset="0"/>
              </a:rPr>
              <a:t>.</a:t>
            </a: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Forms of entry </a:t>
            </a:r>
            <a:r>
              <a:rPr lang="cs-CZ" altLang="cs-CZ" sz="2200" dirty="0" smtClean="0">
                <a:latin typeface="Arial" panose="020B0604020202020204" pitchFamily="34" charset="0"/>
              </a:rPr>
              <a:t>to </a:t>
            </a:r>
            <a:r>
              <a:rPr lang="en-US" altLang="cs-CZ" sz="2200" dirty="0" smtClean="0">
                <a:latin typeface="Arial" panose="020B0604020202020204" pitchFamily="34" charset="0"/>
              </a:rPr>
              <a:t>foreign </a:t>
            </a:r>
            <a:r>
              <a:rPr lang="en-US" altLang="cs-CZ" sz="2200" dirty="0">
                <a:latin typeface="Arial" panose="020B0604020202020204" pitchFamily="34" charset="0"/>
              </a:rPr>
              <a:t>markets can be divided into three major groups:</a:t>
            </a:r>
          </a:p>
          <a:p>
            <a:pPr marL="1028700" lvl="1" eaLnBrk="1" hangingPunct="1">
              <a:spcBef>
                <a:spcPct val="0"/>
              </a:spcBef>
              <a:defRPr/>
            </a:pPr>
            <a:r>
              <a:rPr lang="en-US" altLang="cs-CZ" sz="2000" dirty="0">
                <a:latin typeface="Arial" panose="020B0604020202020204" pitchFamily="34" charset="0"/>
              </a:rPr>
              <a:t>export and import operations (international business methods</a:t>
            </a:r>
            <a:r>
              <a:rPr lang="en-US" altLang="cs-CZ" sz="2000" dirty="0" smtClean="0">
                <a:latin typeface="Arial" panose="020B0604020202020204" pitchFamily="34" charset="0"/>
              </a:rPr>
              <a:t>)</a:t>
            </a:r>
            <a:r>
              <a:rPr lang="cs-CZ" altLang="cs-CZ" sz="2000" dirty="0" smtClean="0">
                <a:latin typeface="Arial" panose="020B0604020202020204" pitchFamily="34" charset="0"/>
              </a:rPr>
              <a:t>,</a:t>
            </a:r>
            <a:endParaRPr lang="en-US" altLang="cs-CZ" sz="2000" dirty="0">
              <a:latin typeface="Arial" panose="020B0604020202020204" pitchFamily="34" charset="0"/>
            </a:endParaRPr>
          </a:p>
          <a:p>
            <a:pPr marL="1028700" lvl="1" eaLnBrk="1" hangingPunct="1">
              <a:spcBef>
                <a:spcPct val="0"/>
              </a:spcBef>
              <a:defRPr/>
            </a:pPr>
            <a:r>
              <a:rPr lang="en-US" altLang="cs-CZ" sz="2000" dirty="0">
                <a:latin typeface="Arial" panose="020B0604020202020204" pitchFamily="34" charset="0"/>
              </a:rPr>
              <a:t>forms </a:t>
            </a:r>
            <a:r>
              <a:rPr lang="en-US" altLang="cs-CZ" sz="2000" dirty="0" smtClean="0">
                <a:latin typeface="Arial" panose="020B0604020202020204" pitchFamily="34" charset="0"/>
              </a:rPr>
              <a:t>low </a:t>
            </a:r>
            <a:r>
              <a:rPr lang="cs-CZ" altLang="cs-CZ" sz="2000" dirty="0" smtClean="0">
                <a:latin typeface="Arial" panose="020B0604020202020204" pitchFamily="34" charset="0"/>
              </a:rPr>
              <a:t>on </a:t>
            </a:r>
            <a:r>
              <a:rPr lang="en-US" altLang="cs-CZ" sz="2000" dirty="0" smtClean="0">
                <a:latin typeface="Arial" panose="020B0604020202020204" pitchFamily="34" charset="0"/>
              </a:rPr>
              <a:t>capital </a:t>
            </a:r>
            <a:r>
              <a:rPr lang="en-US" altLang="cs-CZ" sz="2000" dirty="0">
                <a:latin typeface="Arial" panose="020B0604020202020204" pitchFamily="34" charset="0"/>
              </a:rPr>
              <a:t>investment,</a:t>
            </a:r>
          </a:p>
          <a:p>
            <a:pPr marL="1028700" lvl="1" eaLnBrk="1" hangingPunct="1">
              <a:spcBef>
                <a:spcPct val="0"/>
              </a:spcBef>
              <a:defRPr/>
            </a:pPr>
            <a:r>
              <a:rPr lang="cs-CZ" altLang="cs-CZ" sz="2000" dirty="0" err="1" smtClean="0">
                <a:latin typeface="Arial" panose="020B0604020202020204" pitchFamily="34" charset="0"/>
              </a:rPr>
              <a:t>forms</a:t>
            </a:r>
            <a:r>
              <a:rPr lang="cs-CZ" altLang="cs-CZ" sz="2000" dirty="0" smtClean="0">
                <a:latin typeface="Arial" panose="020B0604020202020204" pitchFamily="34" charset="0"/>
              </a:rPr>
              <a:t> </a:t>
            </a:r>
            <a:r>
              <a:rPr lang="cs-CZ" altLang="cs-CZ" sz="2000" dirty="0" err="1" smtClean="0">
                <a:latin typeface="Arial" panose="020B0604020202020204" pitchFamily="34" charset="0"/>
              </a:rPr>
              <a:t>high</a:t>
            </a:r>
            <a:r>
              <a:rPr lang="cs-CZ" altLang="cs-CZ" sz="2000" dirty="0" smtClean="0">
                <a:latin typeface="Arial" panose="020B0604020202020204" pitchFamily="34" charset="0"/>
              </a:rPr>
              <a:t> on </a:t>
            </a:r>
            <a:r>
              <a:rPr lang="cs-CZ" altLang="cs-CZ" sz="2000" dirty="0" err="1" smtClean="0">
                <a:latin typeface="Arial" panose="020B0604020202020204" pitchFamily="34" charset="0"/>
              </a:rPr>
              <a:t>capital</a:t>
            </a:r>
            <a:r>
              <a:rPr lang="cs-CZ" altLang="cs-CZ" sz="2000" dirty="0" smtClean="0">
                <a:latin typeface="Arial" panose="020B0604020202020204" pitchFamily="34" charset="0"/>
              </a:rPr>
              <a:t> </a:t>
            </a:r>
            <a:r>
              <a:rPr lang="cs-CZ" altLang="cs-CZ" sz="2000" dirty="0" err="1" smtClean="0">
                <a:latin typeface="Arial" panose="020B0604020202020204" pitchFamily="34" charset="0"/>
              </a:rPr>
              <a:t>investment</a:t>
            </a:r>
            <a:r>
              <a:rPr lang="en-US" altLang="cs-CZ" sz="2000" dirty="0" smtClean="0">
                <a:latin typeface="Arial" panose="020B0604020202020204" pitchFamily="34" charset="0"/>
              </a:rPr>
              <a:t>.</a:t>
            </a:r>
            <a:endParaRPr lang="en-GB" altLang="cs-CZ" sz="2000" dirty="0" smtClean="0">
              <a:latin typeface="Arial" panose="020B0604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smtClean="0">
                <a:latin typeface="Arial" panose="020B0604020202020204" pitchFamily="34" charset="0"/>
              </a:rPr>
              <a:t>THE MOST IMPORTANT MOTIVES TO ENTER FOREIGN MARKETS</a:t>
            </a:r>
            <a:endParaRPr lang="cs-CZ" altLang="cs-CZ" sz="2400" b="1" dirty="0" smtClean="0">
              <a:latin typeface="Arial" panose="020B0604020202020204" pitchFamily="34" charset="0"/>
            </a:endParaRPr>
          </a:p>
        </p:txBody>
      </p:sp>
      <p:sp>
        <p:nvSpPr>
          <p:cNvPr id="3079" name="TextovéPole 10"/>
          <p:cNvSpPr txBox="1">
            <a:spLocks noChangeArrowheads="1"/>
          </p:cNvSpPr>
          <p:nvPr/>
        </p:nvSpPr>
        <p:spPr bwMode="auto">
          <a:xfrm>
            <a:off x="503238" y="1512044"/>
            <a:ext cx="8477250" cy="34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b="1" dirty="0">
                <a:latin typeface="Arial" panose="020B0604020202020204" pitchFamily="34" charset="0"/>
              </a:rPr>
              <a:t>Active</a:t>
            </a:r>
            <a:r>
              <a:rPr lang="en-US" altLang="cs-CZ" sz="2200" dirty="0">
                <a:latin typeface="Arial" panose="020B0604020202020204" pitchFamily="34" charset="0"/>
              </a:rPr>
              <a:t>: favorable economic conditions abroad, unique products, expanding market share, improve trade and political climate, currency devaluation, a new demand for goods, economies of scale, creating the image of </a:t>
            </a:r>
            <a:r>
              <a:rPr lang="cs-CZ" altLang="cs-CZ" sz="2200" dirty="0" err="1" smtClean="0">
                <a:latin typeface="Arial" panose="020B0604020202020204" pitchFamily="34" charset="0"/>
              </a:rPr>
              <a:t>an</a:t>
            </a:r>
            <a:r>
              <a:rPr lang="cs-CZ" altLang="cs-CZ" sz="2200" dirty="0" smtClean="0">
                <a:latin typeface="Arial" panose="020B0604020202020204" pitchFamily="34" charset="0"/>
              </a:rPr>
              <a:t> </a:t>
            </a:r>
            <a:r>
              <a:rPr lang="en-US" altLang="cs-CZ" sz="2200" dirty="0" smtClean="0">
                <a:latin typeface="Arial" panose="020B0604020202020204" pitchFamily="34" charset="0"/>
              </a:rPr>
              <a:t>international </a:t>
            </a:r>
            <a:r>
              <a:rPr lang="en-US" altLang="cs-CZ" sz="2200" dirty="0" err="1" smtClean="0">
                <a:latin typeface="Arial" panose="020B0604020202020204" pitchFamily="34" charset="0"/>
              </a:rPr>
              <a:t>compan</a:t>
            </a:r>
            <a:r>
              <a:rPr lang="cs-CZ" altLang="cs-CZ" sz="2200" dirty="0" smtClean="0">
                <a:latin typeface="Arial" panose="020B0604020202020204" pitchFamily="34" charset="0"/>
              </a:rPr>
              <a:t>y</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b="1" dirty="0">
                <a:latin typeface="Arial" panose="020B0604020202020204" pitchFamily="34" charset="0"/>
              </a:rPr>
              <a:t>Passive</a:t>
            </a:r>
            <a:r>
              <a:rPr lang="en-US" altLang="cs-CZ" sz="2200" dirty="0">
                <a:latin typeface="Arial" panose="020B0604020202020204" pitchFamily="34" charset="0"/>
              </a:rPr>
              <a:t>: competitive pressures </a:t>
            </a:r>
            <a:r>
              <a:rPr lang="en-US" altLang="cs-CZ" sz="2200" dirty="0" smtClean="0">
                <a:latin typeface="Arial" panose="020B0604020202020204" pitchFamily="34" charset="0"/>
              </a:rPr>
              <a:t>(competition </a:t>
            </a:r>
            <a:r>
              <a:rPr lang="cs-CZ" altLang="cs-CZ" sz="2200" dirty="0" err="1" smtClean="0">
                <a:latin typeface="Arial" panose="020B0604020202020204" pitchFamily="34" charset="0"/>
              </a:rPr>
              <a:t>entering</a:t>
            </a:r>
            <a:r>
              <a:rPr lang="cs-CZ" altLang="cs-CZ" sz="2200" dirty="0" smtClean="0">
                <a:latin typeface="Arial" panose="020B0604020202020204" pitchFamily="34" charset="0"/>
              </a:rPr>
              <a:t> </a:t>
            </a:r>
            <a:r>
              <a:rPr lang="en-US" altLang="cs-CZ" sz="2200" dirty="0" smtClean="0">
                <a:latin typeface="Arial" panose="020B0604020202020204" pitchFamily="34" charset="0"/>
              </a:rPr>
              <a:t>domestic </a:t>
            </a:r>
            <a:r>
              <a:rPr lang="en-US" altLang="cs-CZ" sz="2200" dirty="0">
                <a:latin typeface="Arial" panose="020B0604020202020204" pitchFamily="34" charset="0"/>
              </a:rPr>
              <a:t>market), utilization of production capacity, declining home sales and profits (restrictive measures, worsening business and political climate), reducing the risk of overproduction, proximity to customers, saturated domestic markets.</a:t>
            </a:r>
            <a:endParaRPr lang="en-GB" altLang="cs-CZ" sz="2200" dirty="0" smtClean="0">
              <a:latin typeface="Arial" panose="020B0604020202020204" pitchFamily="34" charset="0"/>
            </a:endParaRPr>
          </a:p>
        </p:txBody>
      </p:sp>
    </p:spTree>
    <p:extLst>
      <p:ext uri="{BB962C8B-B14F-4D97-AF65-F5344CB8AC3E}">
        <p14:creationId xmlns:p14="http://schemas.microsoft.com/office/powerpoint/2010/main" val="29751656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smtClean="0">
                <a:latin typeface="Arial" panose="020B0604020202020204" pitchFamily="34" charset="0"/>
              </a:rPr>
              <a:t>SELECTION PROCESS </a:t>
            </a:r>
            <a:r>
              <a:rPr lang="cs-CZ" altLang="cs-CZ" sz="2400" b="1" dirty="0" smtClean="0">
                <a:latin typeface="Arial" panose="020B0604020202020204" pitchFamily="34" charset="0"/>
              </a:rPr>
              <a:t>FOR </a:t>
            </a:r>
            <a:r>
              <a:rPr lang="en-US" altLang="cs-CZ" sz="2400" b="1" dirty="0" smtClean="0">
                <a:latin typeface="Arial" panose="020B0604020202020204" pitchFamily="34" charset="0"/>
              </a:rPr>
              <a:t>MARKET ENTRY STRATEGY</a:t>
            </a:r>
            <a:endParaRPr lang="cs-CZ" altLang="cs-CZ" sz="2400" b="1" dirty="0" smtClean="0">
              <a:latin typeface="Arial" panose="020B0604020202020204" pitchFamily="34" charset="0"/>
            </a:endParaRPr>
          </a:p>
        </p:txBody>
      </p:sp>
      <p:sp>
        <p:nvSpPr>
          <p:cNvPr id="3079" name="TextovéPole 10"/>
          <p:cNvSpPr txBox="1">
            <a:spLocks noChangeArrowheads="1"/>
          </p:cNvSpPr>
          <p:nvPr/>
        </p:nvSpPr>
        <p:spPr bwMode="auto">
          <a:xfrm>
            <a:off x="503238" y="1512044"/>
            <a:ext cx="8477250" cy="5478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We are dealing with: the choice of target countries / markets and their segmentation, identification of entry </a:t>
            </a:r>
            <a:r>
              <a:rPr lang="en-US" altLang="cs-CZ" sz="2200" dirty="0" smtClean="0">
                <a:latin typeface="Arial" panose="020B0604020202020204" pitchFamily="34" charset="0"/>
              </a:rPr>
              <a:t>strategies </a:t>
            </a:r>
            <a:r>
              <a:rPr lang="en-US" altLang="cs-CZ" sz="2200" dirty="0">
                <a:latin typeface="Arial" panose="020B0604020202020204" pitchFamily="34" charset="0"/>
              </a:rPr>
              <a:t>(methods) </a:t>
            </a:r>
            <a:r>
              <a:rPr lang="en-US" altLang="cs-CZ" sz="2200" dirty="0" smtClean="0">
                <a:latin typeface="Arial" panose="020B0604020202020204" pitchFamily="34" charset="0"/>
              </a:rPr>
              <a:t>and </a:t>
            </a:r>
            <a:r>
              <a:rPr lang="en-US" altLang="cs-CZ" sz="2200" dirty="0">
                <a:latin typeface="Arial" panose="020B0604020202020204" pitchFamily="34" charset="0"/>
              </a:rPr>
              <a:t>timing of entry.</a:t>
            </a:r>
          </a:p>
          <a:p>
            <a:pPr marL="285750" indent="-285750" eaLnBrk="1" hangingPunct="1">
              <a:spcBef>
                <a:spcPct val="0"/>
              </a:spcBef>
              <a:defRPr/>
            </a:pPr>
            <a:r>
              <a:rPr lang="en-US" altLang="cs-CZ" sz="2200" dirty="0">
                <a:latin typeface="Arial" panose="020B0604020202020204" pitchFamily="34" charset="0"/>
              </a:rPr>
              <a:t>Selecting a target country / market - a complex process depending on many factors. For the vast majority affected by the state of the company itself. You can make general market segmentation within the EU / world </a:t>
            </a:r>
            <a:r>
              <a:rPr lang="en-US" altLang="cs-CZ" sz="2200" dirty="0" smtClean="0">
                <a:latin typeface="Arial" panose="020B0604020202020204" pitchFamily="34" charset="0"/>
              </a:rPr>
              <a:t>– </a:t>
            </a:r>
            <a:r>
              <a:rPr lang="cs-CZ" altLang="cs-CZ" sz="2200" dirty="0" err="1" smtClean="0">
                <a:latin typeface="Arial" panose="020B0604020202020204" pitchFamily="34" charset="0"/>
              </a:rPr>
              <a:t>based</a:t>
            </a:r>
            <a:r>
              <a:rPr lang="cs-CZ" altLang="cs-CZ" sz="2200" dirty="0" smtClean="0">
                <a:latin typeface="Arial" panose="020B0604020202020204" pitchFamily="34" charset="0"/>
              </a:rPr>
              <a:t> on </a:t>
            </a:r>
            <a:r>
              <a:rPr lang="en-US" altLang="cs-CZ" sz="2200" dirty="0" smtClean="0">
                <a:latin typeface="Arial" panose="020B0604020202020204" pitchFamily="34" charset="0"/>
              </a:rPr>
              <a:t>the </a:t>
            </a:r>
            <a:r>
              <a:rPr lang="en-US" altLang="cs-CZ" sz="2200" dirty="0">
                <a:latin typeface="Arial" panose="020B0604020202020204" pitchFamily="34" charset="0"/>
              </a:rPr>
              <a:t>cultural dimension / geographic / linguistic proximity:</a:t>
            </a:r>
          </a:p>
          <a:p>
            <a:pPr marL="1028700" lvl="1" eaLnBrk="1" hangingPunct="1">
              <a:spcBef>
                <a:spcPct val="0"/>
              </a:spcBef>
              <a:defRPr/>
            </a:pPr>
            <a:r>
              <a:rPr lang="en-US" altLang="cs-CZ" sz="1800" dirty="0">
                <a:latin typeface="Arial" panose="020B0604020202020204" pitchFamily="34" charset="0"/>
              </a:rPr>
              <a:t>Austria, Germany, Switzerland, Italy, United Kingdom, Ireland - very rich Anglo-Saxon and German-speaking European countries, total </a:t>
            </a:r>
            <a:r>
              <a:rPr lang="en-US" altLang="cs-CZ" sz="1800" dirty="0" smtClean="0">
                <a:latin typeface="Arial" panose="020B0604020202020204" pitchFamily="34" charset="0"/>
              </a:rPr>
              <a:t>205 mi</a:t>
            </a:r>
            <a:r>
              <a:rPr lang="cs-CZ" altLang="cs-CZ" sz="1800" dirty="0" smtClean="0">
                <a:latin typeface="Arial" panose="020B0604020202020204" pitchFamily="34" charset="0"/>
              </a:rPr>
              <a:t>l</a:t>
            </a:r>
            <a:r>
              <a:rPr lang="en-US" altLang="cs-CZ" sz="1800" dirty="0" smtClean="0">
                <a:latin typeface="Arial" panose="020B0604020202020204" pitchFamily="34" charset="0"/>
              </a:rPr>
              <a:t>l</a:t>
            </a:r>
            <a:r>
              <a:rPr lang="en-US" altLang="cs-CZ" sz="1800" dirty="0">
                <a:latin typeface="Arial" panose="020B0604020202020204" pitchFamily="34" charset="0"/>
              </a:rPr>
              <a:t>. </a:t>
            </a:r>
            <a:r>
              <a:rPr lang="cs-CZ" altLang="cs-CZ" sz="1800" dirty="0" smtClean="0">
                <a:latin typeface="Arial" panose="020B0604020202020204" pitchFamily="34" charset="0"/>
              </a:rPr>
              <a:t>c</a:t>
            </a:r>
            <a:r>
              <a:rPr lang="en-US" altLang="cs-CZ" sz="1800" dirty="0" err="1" smtClean="0">
                <a:latin typeface="Arial" panose="020B0604020202020204" pitchFamily="34" charset="0"/>
              </a:rPr>
              <a:t>ustomers</a:t>
            </a:r>
            <a:r>
              <a:rPr lang="en-US" altLang="cs-CZ" sz="1800" dirty="0">
                <a:latin typeface="Arial" panose="020B0604020202020204" pitchFamily="34" charset="0"/>
              </a:rPr>
              <a:t>.</a:t>
            </a:r>
          </a:p>
          <a:p>
            <a:pPr marL="1028700" lvl="1" eaLnBrk="1" hangingPunct="1">
              <a:spcBef>
                <a:spcPct val="0"/>
              </a:spcBef>
              <a:defRPr/>
            </a:pPr>
            <a:r>
              <a:rPr lang="en-US" altLang="cs-CZ" sz="1800" dirty="0">
                <a:latin typeface="Arial" panose="020B0604020202020204" pitchFamily="34" charset="0"/>
              </a:rPr>
              <a:t>Belgium, France, Greece, Portugal and Spain - primarily Romanesque country with the typical character of local residents, currently in </a:t>
            </a:r>
            <a:r>
              <a:rPr lang="en-US" altLang="cs-CZ" sz="1800" dirty="0" smtClean="0">
                <a:latin typeface="Arial" panose="020B0604020202020204" pitchFamily="34" charset="0"/>
              </a:rPr>
              <a:t>crisis</a:t>
            </a:r>
            <a:r>
              <a:rPr lang="cs-CZ" altLang="cs-CZ" sz="1800" dirty="0" smtClean="0">
                <a:latin typeface="Arial" panose="020B0604020202020204" pitchFamily="34" charset="0"/>
              </a:rPr>
              <a:t>,</a:t>
            </a:r>
            <a:r>
              <a:rPr lang="en-US" altLang="cs-CZ" sz="1800" dirty="0" smtClean="0">
                <a:latin typeface="Arial" panose="020B0604020202020204" pitchFamily="34" charset="0"/>
              </a:rPr>
              <a:t> total </a:t>
            </a:r>
            <a:r>
              <a:rPr lang="en-US" altLang="cs-CZ" sz="1800" dirty="0">
                <a:latin typeface="Arial" panose="020B0604020202020204" pitchFamily="34" charset="0"/>
              </a:rPr>
              <a:t>180 </a:t>
            </a:r>
            <a:r>
              <a:rPr lang="en-US" altLang="cs-CZ" sz="1800" dirty="0" smtClean="0">
                <a:latin typeface="Arial" panose="020B0604020202020204" pitchFamily="34" charset="0"/>
              </a:rPr>
              <a:t>mil</a:t>
            </a:r>
            <a:r>
              <a:rPr lang="cs-CZ" altLang="cs-CZ" sz="1800" dirty="0" smtClean="0">
                <a:latin typeface="Arial" panose="020B0604020202020204" pitchFamily="34" charset="0"/>
              </a:rPr>
              <a:t>l</a:t>
            </a:r>
            <a:r>
              <a:rPr lang="en-US" altLang="cs-CZ" sz="1800" dirty="0" smtClean="0">
                <a:latin typeface="Arial" panose="020B0604020202020204" pitchFamily="34" charset="0"/>
              </a:rPr>
              <a:t>. </a:t>
            </a:r>
            <a:r>
              <a:rPr lang="cs-CZ" altLang="cs-CZ" sz="1800" dirty="0" smtClean="0">
                <a:latin typeface="Arial" panose="020B0604020202020204" pitchFamily="34" charset="0"/>
              </a:rPr>
              <a:t>c</a:t>
            </a:r>
            <a:r>
              <a:rPr lang="en-US" altLang="cs-CZ" sz="1800" dirty="0" err="1" smtClean="0">
                <a:latin typeface="Arial" panose="020B0604020202020204" pitchFamily="34" charset="0"/>
              </a:rPr>
              <a:t>ustomers</a:t>
            </a:r>
            <a:r>
              <a:rPr lang="en-US" altLang="cs-CZ" sz="1800" dirty="0">
                <a:latin typeface="Arial" panose="020B0604020202020204" pitchFamily="34" charset="0"/>
              </a:rPr>
              <a:t>.</a:t>
            </a:r>
          </a:p>
          <a:p>
            <a:pPr marL="1028700" lvl="1" eaLnBrk="1" hangingPunct="1">
              <a:spcBef>
                <a:spcPct val="0"/>
              </a:spcBef>
              <a:defRPr/>
            </a:pPr>
            <a:r>
              <a:rPr lang="en-US" altLang="cs-CZ" sz="1800" dirty="0">
                <a:latin typeface="Arial" panose="020B0604020202020204" pitchFamily="34" charset="0"/>
              </a:rPr>
              <a:t>Denmark, Sweden, Finland, </a:t>
            </a:r>
            <a:r>
              <a:rPr lang="en-US" altLang="cs-CZ" sz="1800" dirty="0" smtClean="0">
                <a:latin typeface="Arial" panose="020B0604020202020204" pitchFamily="34" charset="0"/>
              </a:rPr>
              <a:t>Netherlands</a:t>
            </a:r>
            <a:r>
              <a:rPr lang="en-US" altLang="cs-CZ" sz="1800" dirty="0">
                <a:latin typeface="Arial" panose="020B0604020202020204" pitchFamily="34" charset="0"/>
              </a:rPr>
              <a:t>, </a:t>
            </a:r>
            <a:r>
              <a:rPr lang="cs-CZ" altLang="cs-CZ" sz="1800" dirty="0" err="1" smtClean="0">
                <a:latin typeface="Arial" panose="020B0604020202020204" pitchFamily="34" charset="0"/>
              </a:rPr>
              <a:t>Norway</a:t>
            </a:r>
            <a:r>
              <a:rPr lang="cs-CZ" altLang="cs-CZ" sz="1800" dirty="0" smtClean="0">
                <a:latin typeface="Arial" panose="020B0604020202020204" pitchFamily="34" charset="0"/>
              </a:rPr>
              <a:t> </a:t>
            </a:r>
            <a:r>
              <a:rPr lang="en-US" altLang="cs-CZ" sz="1800" dirty="0" smtClean="0">
                <a:latin typeface="Arial" panose="020B0604020202020204" pitchFamily="34" charset="0"/>
              </a:rPr>
              <a:t>–</a:t>
            </a:r>
            <a:r>
              <a:rPr lang="cs-CZ" altLang="cs-CZ" sz="1800" dirty="0" smtClean="0">
                <a:latin typeface="Arial" panose="020B0604020202020204" pitchFamily="34" charset="0"/>
              </a:rPr>
              <a:t> </a:t>
            </a:r>
            <a:r>
              <a:rPr lang="cs-CZ" altLang="cs-CZ" sz="1800" dirty="0" err="1" smtClean="0">
                <a:latin typeface="Arial" panose="020B0604020202020204" pitchFamily="34" charset="0"/>
              </a:rPr>
              <a:t>Scandinavian</a:t>
            </a:r>
            <a:r>
              <a:rPr lang="cs-CZ" altLang="cs-CZ" sz="1800" dirty="0" smtClean="0">
                <a:latin typeface="Arial" panose="020B0604020202020204" pitchFamily="34" charset="0"/>
              </a:rPr>
              <a:t> </a:t>
            </a:r>
            <a:r>
              <a:rPr lang="en-US" altLang="cs-CZ" sz="1800" dirty="0" err="1" smtClean="0">
                <a:latin typeface="Arial" panose="020B0604020202020204" pitchFamily="34" charset="0"/>
              </a:rPr>
              <a:t>countr</a:t>
            </a:r>
            <a:r>
              <a:rPr lang="cs-CZ" altLang="cs-CZ" sz="1800" dirty="0" err="1" smtClean="0">
                <a:latin typeface="Arial" panose="020B0604020202020204" pitchFamily="34" charset="0"/>
              </a:rPr>
              <a:t>ies</a:t>
            </a:r>
            <a:r>
              <a:rPr lang="en-US" altLang="cs-CZ" sz="1800" dirty="0" smtClean="0">
                <a:latin typeface="Arial" panose="020B0604020202020204" pitchFamily="34" charset="0"/>
              </a:rPr>
              <a:t>, developed </a:t>
            </a:r>
            <a:r>
              <a:rPr lang="en-US" altLang="cs-CZ" sz="1800" dirty="0" err="1" smtClean="0">
                <a:latin typeface="Arial" panose="020B0604020202020204" pitchFamily="34" charset="0"/>
              </a:rPr>
              <a:t>econom</a:t>
            </a:r>
            <a:r>
              <a:rPr lang="cs-CZ" altLang="cs-CZ" sz="1800" dirty="0" err="1" smtClean="0">
                <a:latin typeface="Arial" panose="020B0604020202020204" pitchFamily="34" charset="0"/>
              </a:rPr>
              <a:t>ies</a:t>
            </a:r>
            <a:r>
              <a:rPr lang="en-US" altLang="cs-CZ" sz="1800" dirty="0" smtClean="0">
                <a:latin typeface="Arial" panose="020B0604020202020204" pitchFamily="34" charset="0"/>
              </a:rPr>
              <a:t> </a:t>
            </a:r>
            <a:r>
              <a:rPr lang="en-US" altLang="cs-CZ" sz="1800" dirty="0">
                <a:latin typeface="Arial" panose="020B0604020202020204" pitchFamily="34" charset="0"/>
              </a:rPr>
              <a:t>and demanding </a:t>
            </a:r>
            <a:r>
              <a:rPr lang="en-US" altLang="cs-CZ" sz="1800" dirty="0" smtClean="0">
                <a:latin typeface="Arial" panose="020B0604020202020204" pitchFamily="34" charset="0"/>
              </a:rPr>
              <a:t>(</a:t>
            </a:r>
            <a:r>
              <a:rPr lang="cs-CZ" altLang="cs-CZ" sz="1800" dirty="0" smtClean="0">
                <a:latin typeface="Arial" panose="020B0604020202020204" pitchFamily="34" charset="0"/>
              </a:rPr>
              <a:t>s</a:t>
            </a:r>
            <a:r>
              <a:rPr lang="en-US" altLang="cs-CZ" sz="1800" dirty="0" err="1" smtClean="0">
                <a:latin typeface="Arial" panose="020B0604020202020204" pitchFamily="34" charset="0"/>
              </a:rPr>
              <a:t>pecific</a:t>
            </a:r>
            <a:r>
              <a:rPr lang="en-US" altLang="cs-CZ" sz="1800" dirty="0" smtClean="0">
                <a:latin typeface="Arial" panose="020B0604020202020204" pitchFamily="34" charset="0"/>
              </a:rPr>
              <a:t>) </a:t>
            </a:r>
            <a:r>
              <a:rPr lang="en-US" altLang="cs-CZ" sz="1800" dirty="0">
                <a:latin typeface="Arial" panose="020B0604020202020204" pitchFamily="34" charset="0"/>
              </a:rPr>
              <a:t>consumers, </a:t>
            </a:r>
            <a:r>
              <a:rPr lang="en-US" altLang="cs-CZ" sz="1800" dirty="0" smtClean="0">
                <a:latin typeface="Arial" panose="020B0604020202020204" pitchFamily="34" charset="0"/>
              </a:rPr>
              <a:t>total </a:t>
            </a:r>
            <a:r>
              <a:rPr lang="en-US" altLang="cs-CZ" sz="1800" dirty="0">
                <a:latin typeface="Arial" panose="020B0604020202020204" pitchFamily="34" charset="0"/>
              </a:rPr>
              <a:t>40 mil. </a:t>
            </a:r>
            <a:r>
              <a:rPr lang="cs-CZ" altLang="cs-CZ" sz="1800" dirty="0" smtClean="0">
                <a:latin typeface="Arial" panose="020B0604020202020204" pitchFamily="34" charset="0"/>
              </a:rPr>
              <a:t>c</a:t>
            </a:r>
            <a:r>
              <a:rPr lang="en-US" altLang="cs-CZ" sz="1800" dirty="0" err="1" smtClean="0">
                <a:latin typeface="Arial" panose="020B0604020202020204" pitchFamily="34" charset="0"/>
              </a:rPr>
              <a:t>ustomers</a:t>
            </a:r>
            <a:r>
              <a:rPr lang="en-US" altLang="cs-CZ" sz="1800" dirty="0">
                <a:latin typeface="Arial" panose="020B0604020202020204" pitchFamily="34" charset="0"/>
              </a:rPr>
              <a:t>.</a:t>
            </a:r>
            <a:endParaRPr lang="en-GB" altLang="cs-CZ" sz="1800" dirty="0" smtClean="0">
              <a:latin typeface="Arial" panose="020B0604020202020204" pitchFamily="34" charset="0"/>
            </a:endParaRPr>
          </a:p>
        </p:txBody>
      </p:sp>
    </p:spTree>
    <p:extLst>
      <p:ext uri="{BB962C8B-B14F-4D97-AF65-F5344CB8AC3E}">
        <p14:creationId xmlns:p14="http://schemas.microsoft.com/office/powerpoint/2010/main" val="15044877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smtClean="0">
                <a:latin typeface="Arial" panose="020B0604020202020204" pitchFamily="34" charset="0"/>
              </a:rPr>
              <a:t>1 EXPORT AND IMPORT OPERATIONS</a:t>
            </a:r>
            <a:endParaRPr lang="cs-CZ" altLang="cs-CZ" sz="2400" b="1" dirty="0" smtClean="0">
              <a:latin typeface="Arial" panose="020B0604020202020204" pitchFamily="34" charset="0"/>
            </a:endParaRPr>
          </a:p>
        </p:txBody>
      </p:sp>
      <p:sp>
        <p:nvSpPr>
          <p:cNvPr id="3079" name="TextovéPole 10"/>
          <p:cNvSpPr txBox="1">
            <a:spLocks noChangeArrowheads="1"/>
          </p:cNvSpPr>
          <p:nvPr/>
        </p:nvSpPr>
        <p:spPr bwMode="auto">
          <a:xfrm>
            <a:off x="503238" y="1512044"/>
            <a:ext cx="8477250"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Traditional and simplest form of entry into foreign markets. Understood as a form not requiring any investment. BUT! Without investments or </a:t>
            </a:r>
            <a:r>
              <a:rPr lang="cs-CZ" altLang="cs-CZ" sz="2200" dirty="0" err="1" smtClean="0">
                <a:latin typeface="Arial" panose="020B0604020202020204" pitchFamily="34" charset="0"/>
              </a:rPr>
              <a:t>with</a:t>
            </a:r>
            <a:r>
              <a:rPr lang="cs-CZ" altLang="cs-CZ" sz="2200" dirty="0" smtClean="0">
                <a:latin typeface="Arial" panose="020B0604020202020204" pitchFamily="34" charset="0"/>
              </a:rPr>
              <a:t> </a:t>
            </a:r>
            <a:r>
              <a:rPr lang="en-US" altLang="cs-CZ" sz="2200" dirty="0" smtClean="0">
                <a:latin typeface="Arial" panose="020B0604020202020204" pitchFamily="34" charset="0"/>
              </a:rPr>
              <a:t>investments </a:t>
            </a:r>
            <a:r>
              <a:rPr lang="en-US" altLang="cs-CZ" sz="2200" dirty="0">
                <a:latin typeface="Arial" panose="020B0604020202020204" pitchFamily="34" charset="0"/>
              </a:rPr>
              <a:t>(branch offices). </a:t>
            </a:r>
            <a:r>
              <a:rPr lang="cs-CZ" altLang="cs-CZ" sz="2200" dirty="0" err="1" smtClean="0">
                <a:latin typeface="Arial" panose="020B0604020202020204" pitchFamily="34" charset="0"/>
              </a:rPr>
              <a:t>Except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en-US" altLang="cs-CZ" sz="2200" dirty="0" smtClean="0">
                <a:latin typeface="Arial" panose="020B0604020202020204" pitchFamily="34" charset="0"/>
              </a:rPr>
              <a:t> simplest form</a:t>
            </a:r>
            <a:r>
              <a:rPr lang="cs-CZ" altLang="cs-CZ" sz="2200" dirty="0" smtClean="0">
                <a:latin typeface="Arial" panose="020B0604020202020204" pitchFamily="34" charset="0"/>
              </a:rPr>
              <a:t> -</a:t>
            </a:r>
            <a:r>
              <a:rPr lang="en-US" altLang="cs-CZ" sz="2200" dirty="0" smtClean="0">
                <a:latin typeface="Arial" panose="020B0604020202020204" pitchFamily="34" charset="0"/>
              </a:rPr>
              <a:t> doing </a:t>
            </a:r>
            <a:r>
              <a:rPr lang="en-US" altLang="cs-CZ" sz="2200" dirty="0">
                <a:latin typeface="Arial" panose="020B0604020202020204" pitchFamily="34" charset="0"/>
              </a:rPr>
              <a:t>research and </a:t>
            </a:r>
            <a:r>
              <a:rPr lang="en-US" altLang="cs-CZ" sz="2200" dirty="0" smtClean="0">
                <a:latin typeface="Arial" panose="020B0604020202020204" pitchFamily="34" charset="0"/>
              </a:rPr>
              <a:t>adapt</a:t>
            </a:r>
            <a:r>
              <a:rPr lang="cs-CZ" altLang="cs-CZ" sz="2200" dirty="0" err="1" smtClean="0">
                <a:latin typeface="Arial" panose="020B0604020202020204" pitchFamily="34" charset="0"/>
              </a:rPr>
              <a:t>ing</a:t>
            </a:r>
            <a:r>
              <a:rPr lang="en-US" altLang="cs-CZ" sz="2200" dirty="0" smtClean="0">
                <a:latin typeface="Arial" panose="020B0604020202020204" pitchFamily="34" charset="0"/>
              </a:rPr>
              <a:t> </a:t>
            </a:r>
            <a:r>
              <a:rPr lang="en-US" altLang="cs-CZ" sz="2200" dirty="0">
                <a:latin typeface="Arial" panose="020B0604020202020204" pitchFamily="34" charset="0"/>
              </a:rPr>
              <a:t>the strategy.</a:t>
            </a:r>
          </a:p>
          <a:p>
            <a:pPr marL="285750" indent="-285750" eaLnBrk="1" hangingPunct="1">
              <a:spcBef>
                <a:spcPct val="0"/>
              </a:spcBef>
              <a:defRPr/>
            </a:pPr>
            <a:r>
              <a:rPr lang="en-US" altLang="cs-CZ" sz="2200" dirty="0">
                <a:latin typeface="Arial" panose="020B0604020202020204" pitchFamily="34" charset="0"/>
              </a:rPr>
              <a:t>Under the terms of foreign markets it is necessary to adapt the product policy, provide the necessary support services and finance costs associated with them, build distribution channels, determine the appropriate pricing strategy and finally </a:t>
            </a:r>
            <a:r>
              <a:rPr lang="cs-CZ" altLang="cs-CZ" sz="2200" dirty="0" err="1" smtClean="0">
                <a:latin typeface="Arial" panose="020B0604020202020204" pitchFamily="34" charset="0"/>
              </a:rPr>
              <a:t>invest</a:t>
            </a:r>
            <a:r>
              <a:rPr lang="cs-CZ" altLang="cs-CZ" sz="2200" dirty="0" smtClean="0">
                <a:latin typeface="Arial" panose="020B0604020202020204" pitchFamily="34" charset="0"/>
              </a:rPr>
              <a:t> </a:t>
            </a:r>
            <a:r>
              <a:rPr lang="en-US" altLang="cs-CZ" sz="2200" dirty="0" smtClean="0">
                <a:latin typeface="Arial" panose="020B0604020202020204" pitchFamily="34" charset="0"/>
              </a:rPr>
              <a:t>heavily </a:t>
            </a:r>
            <a:r>
              <a:rPr lang="en-US" altLang="cs-CZ" sz="2200" dirty="0">
                <a:latin typeface="Arial" panose="020B0604020202020204" pitchFamily="34" charset="0"/>
              </a:rPr>
              <a:t>in communication policy.</a:t>
            </a:r>
          </a:p>
          <a:p>
            <a:pPr marL="285750" indent="-285750" eaLnBrk="1" hangingPunct="1">
              <a:spcBef>
                <a:spcPct val="0"/>
              </a:spcBef>
              <a:defRPr/>
            </a:pPr>
            <a:r>
              <a:rPr lang="en-US" altLang="cs-CZ" sz="2200" dirty="0">
                <a:latin typeface="Arial" panose="020B0604020202020204" pitchFamily="34" charset="0"/>
              </a:rPr>
              <a:t>Enterprises can take advantage of the </a:t>
            </a:r>
            <a:r>
              <a:rPr lang="en-US" altLang="cs-CZ" sz="2200" dirty="0" smtClean="0">
                <a:latin typeface="Arial" panose="020B0604020202020204" pitchFamily="34" charset="0"/>
              </a:rPr>
              <a:t>various </a:t>
            </a:r>
            <a:r>
              <a:rPr lang="en-US" altLang="cs-CZ" sz="2200" dirty="0">
                <a:latin typeface="Arial" panose="020B0604020202020204" pitchFamily="34" charset="0"/>
              </a:rPr>
              <a:t>exportation </a:t>
            </a:r>
            <a:r>
              <a:rPr lang="en-US" altLang="cs-CZ" sz="2200" dirty="0" smtClean="0">
                <a:latin typeface="Arial" panose="020B0604020202020204" pitchFamily="34" charset="0"/>
              </a:rPr>
              <a:t>business </a:t>
            </a:r>
            <a:r>
              <a:rPr lang="en-US" altLang="cs-CZ" sz="2200" dirty="0">
                <a:latin typeface="Arial" panose="020B0604020202020204" pitchFamily="34" charset="0"/>
              </a:rPr>
              <a:t>methods,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en-US" altLang="cs-CZ" sz="2200" dirty="0" smtClean="0">
                <a:latin typeface="Arial" panose="020B0604020202020204" pitchFamily="34" charset="0"/>
              </a:rPr>
              <a:t>choice </a:t>
            </a:r>
            <a:r>
              <a:rPr lang="en-US" altLang="cs-CZ" sz="2200" dirty="0">
                <a:latin typeface="Arial" panose="020B0604020202020204" pitchFamily="34" charset="0"/>
              </a:rPr>
              <a:t>depends on many factors, especially on the commercial policy terms, the nature of products and services, business partner selection and effectiveness of implementation of foreign trade operations, </a:t>
            </a:r>
            <a:r>
              <a:rPr lang="en-US" altLang="cs-CZ" sz="2200" dirty="0" err="1" smtClean="0">
                <a:latin typeface="Arial" panose="020B0604020202020204" pitchFamily="34" charset="0"/>
              </a:rPr>
              <a:t>i</a:t>
            </a:r>
            <a:r>
              <a:rPr lang="cs-CZ" altLang="cs-CZ" sz="2200" dirty="0" smtClean="0">
                <a:latin typeface="Arial" panose="020B0604020202020204" pitchFamily="34" charset="0"/>
              </a:rPr>
              <a:t>.</a:t>
            </a:r>
            <a:r>
              <a:rPr lang="en-US" altLang="cs-CZ" sz="2200" dirty="0" smtClean="0">
                <a:latin typeface="Arial" panose="020B0604020202020204" pitchFamily="34" charset="0"/>
              </a:rPr>
              <a:t>e</a:t>
            </a:r>
            <a:r>
              <a:rPr lang="en-US" altLang="cs-CZ" sz="2200" dirty="0">
                <a:latin typeface="Arial" panose="020B0604020202020204" pitchFamily="34" charset="0"/>
              </a:rPr>
              <a:t>. </a:t>
            </a:r>
            <a:r>
              <a:rPr lang="cs-CZ" altLang="cs-CZ" sz="2200" dirty="0" smtClean="0">
                <a:latin typeface="Arial" panose="020B0604020202020204" pitchFamily="34" charset="0"/>
              </a:rPr>
              <a:t>o</a:t>
            </a:r>
            <a:r>
              <a:rPr lang="en-US" altLang="cs-CZ" sz="2200" dirty="0" smtClean="0">
                <a:latin typeface="Arial" panose="020B0604020202020204" pitchFamily="34" charset="0"/>
              </a:rPr>
              <a:t>n </a:t>
            </a:r>
            <a:r>
              <a:rPr lang="en-US" altLang="cs-CZ" sz="2200" dirty="0">
                <a:latin typeface="Arial" panose="020B0604020202020204" pitchFamily="34" charset="0"/>
              </a:rPr>
              <a:t>the ratio of costs incurred and risks to </a:t>
            </a:r>
            <a:r>
              <a:rPr lang="cs-CZ" altLang="cs-CZ" sz="2200" dirty="0" err="1" smtClean="0">
                <a:latin typeface="Arial" panose="020B0604020202020204" pitchFamily="34" charset="0"/>
              </a:rPr>
              <a:t>acquirable</a:t>
            </a:r>
            <a:r>
              <a:rPr lang="cs-CZ" altLang="cs-CZ" sz="2200" dirty="0" smtClean="0">
                <a:latin typeface="Arial" panose="020B0604020202020204" pitchFamily="34" charset="0"/>
              </a:rPr>
              <a:t> </a:t>
            </a:r>
            <a:r>
              <a:rPr lang="en-US" altLang="cs-CZ" sz="2200" dirty="0" smtClean="0">
                <a:latin typeface="Arial" panose="020B0604020202020204" pitchFamily="34" charset="0"/>
              </a:rPr>
              <a:t>prices</a:t>
            </a:r>
            <a:r>
              <a:rPr lang="en-US" altLang="cs-CZ" sz="2200" dirty="0">
                <a:latin typeface="Arial" panose="020B0604020202020204" pitchFamily="34" charset="0"/>
              </a:rPr>
              <a:t>.</a:t>
            </a:r>
            <a:endParaRPr lang="en-GB" altLang="cs-CZ" sz="2200" dirty="0" smtClean="0">
              <a:latin typeface="Arial" panose="020B0604020202020204" pitchFamily="34" charset="0"/>
            </a:endParaRPr>
          </a:p>
        </p:txBody>
      </p:sp>
    </p:spTree>
    <p:extLst>
      <p:ext uri="{BB962C8B-B14F-4D97-AF65-F5344CB8AC3E}">
        <p14:creationId xmlns:p14="http://schemas.microsoft.com/office/powerpoint/2010/main" val="27182036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1A INTERMEDIARY RELATIONS</a:t>
            </a:r>
          </a:p>
        </p:txBody>
      </p:sp>
      <p:sp>
        <p:nvSpPr>
          <p:cNvPr id="3079" name="TextovéPole 10"/>
          <p:cNvSpPr txBox="1">
            <a:spLocks noChangeArrowheads="1"/>
          </p:cNvSpPr>
          <p:nvPr/>
        </p:nvSpPr>
        <p:spPr bwMode="auto">
          <a:xfrm>
            <a:off x="503238" y="1512044"/>
            <a:ext cx="8477250" cy="449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err="1" smtClean="0">
                <a:latin typeface="Arial" panose="020B0604020202020204" pitchFamily="34" charset="0"/>
              </a:rPr>
              <a:t>Intermediary</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en-US" altLang="cs-CZ" sz="2200" dirty="0" smtClean="0">
                <a:latin typeface="Arial" panose="020B0604020202020204" pitchFamily="34" charset="0"/>
              </a:rPr>
              <a:t>trading </a:t>
            </a:r>
            <a:r>
              <a:rPr lang="en-US" altLang="cs-CZ" sz="2200" dirty="0">
                <a:latin typeface="Arial" panose="020B0604020202020204" pitchFamily="34" charset="0"/>
              </a:rPr>
              <a:t>on </a:t>
            </a:r>
            <a:r>
              <a:rPr lang="cs-CZ" altLang="cs-CZ" sz="2200" dirty="0" smtClean="0">
                <a:latin typeface="Arial" panose="020B0604020202020204" pitchFamily="34" charset="0"/>
              </a:rPr>
              <a:t>his </a:t>
            </a:r>
            <a:r>
              <a:rPr lang="en-US" altLang="cs-CZ" sz="2200" dirty="0" smtClean="0">
                <a:latin typeface="Arial" panose="020B0604020202020204" pitchFamily="34" charset="0"/>
              </a:rPr>
              <a:t>own </a:t>
            </a:r>
            <a:r>
              <a:rPr lang="en-US" altLang="cs-CZ" sz="2200" dirty="0">
                <a:latin typeface="Arial" panose="020B0604020202020204" pitchFamily="34" charset="0"/>
              </a:rPr>
              <a:t>behalf, for </a:t>
            </a:r>
            <a:r>
              <a:rPr lang="cs-CZ" altLang="cs-CZ" sz="2200" dirty="0" smtClean="0">
                <a:latin typeface="Arial" panose="020B0604020202020204" pitchFamily="34" charset="0"/>
              </a:rPr>
              <a:t>his </a:t>
            </a:r>
            <a:r>
              <a:rPr lang="en-US" altLang="cs-CZ" sz="2200" dirty="0" smtClean="0">
                <a:latin typeface="Arial" panose="020B0604020202020204" pitchFamily="34" charset="0"/>
              </a:rPr>
              <a:t>own </a:t>
            </a:r>
            <a:r>
              <a:rPr lang="en-US" altLang="cs-CZ" sz="2200" dirty="0">
                <a:latin typeface="Arial" panose="020B0604020202020204" pitchFamily="34" charset="0"/>
              </a:rPr>
              <a:t>account and at </a:t>
            </a:r>
            <a:r>
              <a:rPr lang="cs-CZ" altLang="cs-CZ" sz="2200" dirty="0" smtClean="0">
                <a:latin typeface="Arial" panose="020B0604020202020204" pitchFamily="34" charset="0"/>
              </a:rPr>
              <a:t>his </a:t>
            </a:r>
            <a:r>
              <a:rPr lang="en-US" altLang="cs-CZ" sz="2200" dirty="0" smtClean="0">
                <a:latin typeface="Arial" panose="020B0604020202020204" pitchFamily="34" charset="0"/>
              </a:rPr>
              <a:t>own </a:t>
            </a:r>
            <a:r>
              <a:rPr lang="en-US" altLang="cs-CZ" sz="2200" dirty="0">
                <a:latin typeface="Arial" panose="020B0604020202020204" pitchFamily="34" charset="0"/>
              </a:rPr>
              <a:t>risk.</a:t>
            </a:r>
          </a:p>
          <a:p>
            <a:pPr marL="285750" indent="-285750" eaLnBrk="1" hangingPunct="1">
              <a:spcBef>
                <a:spcPct val="0"/>
              </a:spcBef>
              <a:defRPr/>
            </a:pPr>
            <a:r>
              <a:rPr lang="en-US" altLang="cs-CZ" sz="2200" dirty="0">
                <a:latin typeface="Arial" panose="020B0604020202020204" pitchFamily="34" charset="0"/>
              </a:rPr>
              <a:t>Intermediaries </a:t>
            </a:r>
            <a:r>
              <a:rPr lang="cs-CZ" altLang="cs-CZ" sz="2200" dirty="0" smtClean="0">
                <a:latin typeface="Arial" panose="020B0604020202020204" pitchFamily="34" charset="0"/>
              </a:rPr>
              <a:t>are </a:t>
            </a:r>
            <a:r>
              <a:rPr lang="en-US" altLang="cs-CZ" sz="2200" dirty="0" smtClean="0">
                <a:latin typeface="Arial" panose="020B0604020202020204" pitchFamily="34" charset="0"/>
              </a:rPr>
              <a:t>selling </a:t>
            </a:r>
            <a:r>
              <a:rPr lang="en-US" altLang="cs-CZ" sz="2200" dirty="0">
                <a:latin typeface="Arial" panose="020B0604020202020204" pitchFamily="34" charset="0"/>
              </a:rPr>
              <a:t>the purchased goods to other customers, and their reward is the difference between buying and selling price, </a:t>
            </a:r>
            <a:r>
              <a:rPr lang="en-US" altLang="cs-CZ" sz="2200" dirty="0" err="1" smtClean="0">
                <a:latin typeface="Arial" panose="020B0604020202020204" pitchFamily="34" charset="0"/>
              </a:rPr>
              <a:t>i</a:t>
            </a:r>
            <a:r>
              <a:rPr lang="cs-CZ" altLang="cs-CZ" sz="2200" dirty="0" smtClean="0">
                <a:latin typeface="Arial" panose="020B0604020202020204" pitchFamily="34" charset="0"/>
              </a:rPr>
              <a:t>.</a:t>
            </a:r>
            <a:r>
              <a:rPr lang="en-US" altLang="cs-CZ" sz="2200" dirty="0" smtClean="0">
                <a:latin typeface="Arial" panose="020B0604020202020204" pitchFamily="34" charset="0"/>
              </a:rPr>
              <a:t>e</a:t>
            </a:r>
            <a:r>
              <a:rPr lang="en-US" altLang="cs-CZ" sz="2200" dirty="0">
                <a:latin typeface="Arial" panose="020B0604020202020204" pitchFamily="34" charset="0"/>
              </a:rPr>
              <a:t>. </a:t>
            </a:r>
            <a:r>
              <a:rPr lang="cs-CZ" altLang="cs-CZ" sz="2200" dirty="0" smtClean="0">
                <a:latin typeface="Arial" panose="020B0604020202020204" pitchFamily="34" charset="0"/>
              </a:rPr>
              <a:t>p</a:t>
            </a:r>
            <a:r>
              <a:rPr lang="en-US" altLang="cs-CZ" sz="2200" dirty="0" smtClean="0">
                <a:latin typeface="Arial" panose="020B0604020202020204" pitchFamily="34" charset="0"/>
              </a:rPr>
              <a:t>rice </a:t>
            </a:r>
            <a:r>
              <a:rPr lang="en-US" altLang="cs-CZ" sz="2200" dirty="0">
                <a:latin typeface="Arial" panose="020B0604020202020204" pitchFamily="34" charset="0"/>
              </a:rPr>
              <a:t>margins.</a:t>
            </a:r>
          </a:p>
          <a:p>
            <a:pPr marL="285750" indent="-285750" eaLnBrk="1" hangingPunct="1">
              <a:spcBef>
                <a:spcPct val="0"/>
              </a:spcBef>
              <a:defRPr/>
            </a:pPr>
            <a:r>
              <a:rPr lang="en-US" altLang="cs-CZ" sz="2200" dirty="0">
                <a:latin typeface="Arial" panose="020B0604020202020204" pitchFamily="34" charset="0"/>
              </a:rPr>
              <a:t>Advantageous for SMEs </a:t>
            </a:r>
            <a:r>
              <a:rPr lang="en-US" altLang="cs-CZ" sz="2200" dirty="0" smtClean="0">
                <a:latin typeface="Arial" panose="020B0604020202020204" pitchFamily="34" charset="0"/>
              </a:rPr>
              <a:t>(don't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have</a:t>
            </a:r>
            <a:r>
              <a:rPr lang="cs-CZ" altLang="cs-CZ" sz="2200" dirty="0" smtClean="0">
                <a:latin typeface="Arial" panose="020B0604020202020204" pitchFamily="34" charset="0"/>
              </a:rPr>
              <a:t> to</a:t>
            </a:r>
            <a:r>
              <a:rPr lang="en-US" altLang="cs-CZ" sz="2200" dirty="0" smtClean="0">
                <a:latin typeface="Arial" panose="020B0604020202020204" pitchFamily="34" charset="0"/>
              </a:rPr>
              <a:t> establish </a:t>
            </a:r>
            <a:r>
              <a:rPr lang="en-US" altLang="cs-CZ" sz="2200" dirty="0">
                <a:latin typeface="Arial" panose="020B0604020202020204" pitchFamily="34" charset="0"/>
              </a:rPr>
              <a:t>specialized departments), and manufacturing companies.</a:t>
            </a:r>
          </a:p>
          <a:p>
            <a:pPr marL="285750" indent="-285750" eaLnBrk="1" hangingPunct="1">
              <a:spcBef>
                <a:spcPct val="0"/>
              </a:spcBef>
              <a:defRPr/>
            </a:pPr>
            <a:r>
              <a:rPr lang="en-US" altLang="cs-CZ" sz="2200" dirty="0">
                <a:latin typeface="Arial" panose="020B0604020202020204" pitchFamily="34" charset="0"/>
              </a:rPr>
              <a:t>Advantages: lower costs of circulation and elimination of risks arising from international </a:t>
            </a:r>
            <a:r>
              <a:rPr lang="en-US" altLang="cs-CZ" sz="2200" dirty="0" smtClean="0">
                <a:latin typeface="Arial" panose="020B0604020202020204" pitchFamily="34" charset="0"/>
              </a:rPr>
              <a:t>trade</a:t>
            </a:r>
            <a:r>
              <a:rPr lang="cs-CZ" altLang="cs-CZ" sz="2200" dirty="0" smtClean="0">
                <a:latin typeface="Arial" panose="020B0604020202020204" pitchFamily="34" charset="0"/>
              </a:rPr>
              <a:t>,</a:t>
            </a:r>
            <a:r>
              <a:rPr lang="en-US" altLang="cs-CZ" sz="2200" dirty="0" smtClean="0">
                <a:latin typeface="Arial" panose="020B0604020202020204" pitchFamily="34" charset="0"/>
              </a:rPr>
              <a:t> </a:t>
            </a:r>
            <a:r>
              <a:rPr lang="cs-CZ" altLang="cs-CZ" sz="2200" dirty="0" err="1" smtClean="0">
                <a:latin typeface="Arial" panose="020B0604020202020204" pitchFamily="34" charset="0"/>
              </a:rPr>
              <a:t>possibility</a:t>
            </a:r>
            <a:r>
              <a:rPr lang="cs-CZ" altLang="cs-CZ" sz="2200" dirty="0" smtClean="0">
                <a:latin typeface="Arial" panose="020B0604020202020204" pitchFamily="34" charset="0"/>
              </a:rPr>
              <a:t> </a:t>
            </a:r>
            <a:r>
              <a:rPr lang="en-US" altLang="cs-CZ" sz="2200" dirty="0" smtClean="0">
                <a:latin typeface="Arial" panose="020B0604020202020204" pitchFamily="34" charset="0"/>
              </a:rPr>
              <a:t>to export </a:t>
            </a:r>
            <a:r>
              <a:rPr lang="en-US" altLang="cs-CZ" sz="2200" dirty="0">
                <a:latin typeface="Arial" panose="020B0604020202020204" pitchFamily="34" charset="0"/>
              </a:rPr>
              <a:t>to markets which would be too costly to </a:t>
            </a:r>
            <a:r>
              <a:rPr lang="cs-CZ" altLang="cs-CZ" sz="2200" dirty="0" smtClean="0">
                <a:latin typeface="Arial" panose="020B0604020202020204" pitchFamily="34" charset="0"/>
              </a:rPr>
              <a:t>enter </a:t>
            </a:r>
            <a:r>
              <a:rPr lang="en-US" altLang="cs-CZ" sz="2200" dirty="0" smtClean="0">
                <a:latin typeface="Arial" panose="020B0604020202020204" pitchFamily="34" charset="0"/>
              </a:rPr>
              <a:t>directly</a:t>
            </a:r>
            <a:r>
              <a:rPr lang="en-US" altLang="cs-CZ" sz="2200" dirty="0">
                <a:latin typeface="Arial" panose="020B0604020202020204" pitchFamily="34" charset="0"/>
              </a:rPr>
              <a:t>.</a:t>
            </a:r>
          </a:p>
          <a:p>
            <a:pPr marL="285750" indent="-285750" eaLnBrk="1" hangingPunct="1">
              <a:spcBef>
                <a:spcPct val="0"/>
              </a:spcBef>
              <a:defRPr/>
            </a:pPr>
            <a:r>
              <a:rPr lang="en-US" altLang="cs-CZ" sz="2200" dirty="0">
                <a:latin typeface="Arial" panose="020B0604020202020204" pitchFamily="34" charset="0"/>
              </a:rPr>
              <a:t>The main drawback may be the loss of direct contact with the customer, and therefore the loss of control over the international marketing strategy.</a:t>
            </a:r>
            <a:endParaRPr lang="en-GB" altLang="cs-CZ" sz="2200" dirty="0" smtClean="0">
              <a:latin typeface="Arial" panose="020B0604020202020204" pitchFamily="34" charset="0"/>
            </a:endParaRPr>
          </a:p>
        </p:txBody>
      </p:sp>
    </p:spTree>
    <p:extLst>
      <p:ext uri="{BB962C8B-B14F-4D97-AF65-F5344CB8AC3E}">
        <p14:creationId xmlns:p14="http://schemas.microsoft.com/office/powerpoint/2010/main" val="16876193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US" altLang="cs-CZ" sz="2400" b="1" dirty="0" smtClean="0">
                <a:latin typeface="Arial" panose="020B0604020202020204" pitchFamily="34" charset="0"/>
              </a:rPr>
              <a:t>1B </a:t>
            </a:r>
            <a:r>
              <a:rPr lang="cs-CZ" altLang="cs-CZ" sz="2400" b="1" dirty="0" smtClean="0">
                <a:latin typeface="Arial" panose="020B0604020202020204" pitchFamily="34" charset="0"/>
              </a:rPr>
              <a:t>CONTRACTS </a:t>
            </a:r>
            <a:r>
              <a:rPr lang="en-US" altLang="cs-CZ" sz="2400" b="1" dirty="0" smtClean="0">
                <a:latin typeface="Arial" panose="020B0604020202020204" pitchFamily="34" charset="0"/>
              </a:rPr>
              <a:t>OF THE EXCLUSIVE SALE</a:t>
            </a:r>
            <a:endParaRPr lang="cs-CZ" altLang="cs-CZ" sz="2400" b="1" dirty="0" smtClean="0">
              <a:latin typeface="Arial" panose="020B0604020202020204" pitchFamily="34" charset="0"/>
            </a:endParaRP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en-US" altLang="cs-CZ" sz="2200" dirty="0">
                <a:latin typeface="Arial" panose="020B0604020202020204" pitchFamily="34" charset="0"/>
              </a:rPr>
              <a:t>The Supplier agrees that goods specified in the contract </a:t>
            </a:r>
            <a:r>
              <a:rPr lang="cs-CZ" altLang="cs-CZ" sz="2200" dirty="0" err="1" smtClean="0">
                <a:latin typeface="Arial" panose="020B0604020202020204" pitchFamily="34" charset="0"/>
              </a:rPr>
              <a:t>will</a:t>
            </a:r>
            <a:r>
              <a:rPr lang="cs-CZ" altLang="cs-CZ" sz="2200" dirty="0" smtClean="0">
                <a:latin typeface="Arial" panose="020B0604020202020204" pitchFamily="34" charset="0"/>
              </a:rPr>
              <a:t> not </a:t>
            </a:r>
            <a:r>
              <a:rPr lang="cs-CZ" altLang="cs-CZ" sz="2200" dirty="0" err="1" smtClean="0">
                <a:latin typeface="Arial" panose="020B0604020202020204" pitchFamily="34" charset="0"/>
              </a:rPr>
              <a:t>be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supplied</a:t>
            </a:r>
            <a:r>
              <a:rPr lang="cs-CZ" altLang="cs-CZ" sz="2200" dirty="0" smtClean="0">
                <a:latin typeface="Arial" panose="020B0604020202020204" pitchFamily="34" charset="0"/>
              </a:rPr>
              <a:t> to </a:t>
            </a:r>
            <a:r>
              <a:rPr lang="cs-CZ" altLang="cs-CZ" sz="2200" dirty="0" err="1" smtClean="0">
                <a:latin typeface="Arial" panose="020B0604020202020204" pitchFamily="34" charset="0"/>
              </a:rPr>
              <a:t>any</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other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purchaser</a:t>
            </a:r>
            <a:r>
              <a:rPr lang="cs-CZ" altLang="cs-CZ" sz="2200" dirty="0" smtClean="0">
                <a:latin typeface="Arial" panose="020B0604020202020204" pitchFamily="34" charset="0"/>
              </a:rPr>
              <a:t> </a:t>
            </a:r>
            <a:r>
              <a:rPr lang="en-US" altLang="cs-CZ" sz="2200" dirty="0" smtClean="0">
                <a:latin typeface="Arial" panose="020B0604020202020204" pitchFamily="34" charset="0"/>
              </a:rPr>
              <a:t>in </a:t>
            </a:r>
            <a:r>
              <a:rPr lang="en-US" altLang="cs-CZ" sz="2200" dirty="0">
                <a:latin typeface="Arial" panose="020B0604020202020204" pitchFamily="34" charset="0"/>
              </a:rPr>
              <a:t>a certain </a:t>
            </a:r>
            <a:r>
              <a:rPr lang="en-US" altLang="cs-CZ" sz="2200" dirty="0" smtClean="0">
                <a:latin typeface="Arial" panose="020B0604020202020204" pitchFamily="34" charset="0"/>
              </a:rPr>
              <a:t>area, </a:t>
            </a:r>
            <a:r>
              <a:rPr lang="en-US" altLang="cs-CZ" sz="2200" dirty="0" err="1" smtClean="0">
                <a:latin typeface="Arial" panose="020B0604020202020204" pitchFamily="34" charset="0"/>
              </a:rPr>
              <a:t>i</a:t>
            </a:r>
            <a:r>
              <a:rPr lang="cs-CZ" altLang="cs-CZ" sz="2200" dirty="0" smtClean="0">
                <a:latin typeface="Arial" panose="020B0604020202020204" pitchFamily="34" charset="0"/>
              </a:rPr>
              <a:t>.</a:t>
            </a:r>
            <a:r>
              <a:rPr lang="en-US" altLang="cs-CZ" sz="2200" dirty="0" smtClean="0">
                <a:latin typeface="Arial" panose="020B0604020202020204" pitchFamily="34" charset="0"/>
              </a:rPr>
              <a:t>e</a:t>
            </a:r>
            <a:r>
              <a:rPr lang="en-US" altLang="cs-CZ" sz="2200" dirty="0">
                <a:latin typeface="Arial" panose="020B0604020202020204" pitchFamily="34" charset="0"/>
              </a:rPr>
              <a:t>. </a:t>
            </a:r>
            <a:r>
              <a:rPr lang="cs-CZ" altLang="cs-CZ" sz="2200" dirty="0" smtClean="0">
                <a:latin typeface="Arial" panose="020B0604020202020204" pitchFamily="34" charset="0"/>
              </a:rPr>
              <a:t>t</a:t>
            </a:r>
            <a:r>
              <a:rPr lang="en-US" altLang="cs-CZ" sz="2200" dirty="0" smtClean="0">
                <a:latin typeface="Arial" panose="020B0604020202020204" pitchFamily="34" charset="0"/>
              </a:rPr>
              <a:t>he</a:t>
            </a:r>
            <a:r>
              <a:rPr lang="cs-CZ" altLang="cs-CZ" sz="2200" dirty="0" smtClean="0">
                <a:latin typeface="Arial" panose="020B0604020202020204" pitchFamily="34" charset="0"/>
              </a:rPr>
              <a:t>re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one</a:t>
            </a:r>
            <a:r>
              <a:rPr lang="en-US" altLang="cs-CZ" sz="2200" dirty="0" smtClean="0">
                <a:latin typeface="Arial" panose="020B0604020202020204" pitchFamily="34" charset="0"/>
              </a:rPr>
              <a:t> exclusive </a:t>
            </a:r>
            <a:r>
              <a:rPr lang="en-US" altLang="cs-CZ" sz="2200" dirty="0">
                <a:latin typeface="Arial" panose="020B0604020202020204" pitchFamily="34" charset="0"/>
              </a:rPr>
              <a:t>dealer.</a:t>
            </a:r>
          </a:p>
          <a:p>
            <a:pPr marL="285750" indent="-285750" eaLnBrk="1" hangingPunct="1">
              <a:spcBef>
                <a:spcPct val="0"/>
              </a:spcBef>
              <a:defRPr/>
            </a:pPr>
            <a:r>
              <a:rPr lang="en-US" altLang="cs-CZ" sz="2200" dirty="0">
                <a:latin typeface="Arial" panose="020B0604020202020204" pitchFamily="34" charset="0"/>
              </a:rPr>
              <a:t>Advantages: fast access to foreign markets thanks to the sale of goods in already constructed </a:t>
            </a:r>
            <a:r>
              <a:rPr lang="en-US" altLang="cs-CZ" sz="2200" dirty="0" smtClean="0">
                <a:latin typeface="Arial" panose="020B0604020202020204" pitchFamily="34" charset="0"/>
              </a:rPr>
              <a:t>distribution</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channels</a:t>
            </a:r>
            <a:r>
              <a:rPr lang="en-US" altLang="cs-CZ" sz="2200" dirty="0" smtClean="0">
                <a:latin typeface="Arial" panose="020B0604020202020204" pitchFamily="34" charset="0"/>
              </a:rPr>
              <a:t>. </a:t>
            </a:r>
            <a:r>
              <a:rPr lang="en-US" altLang="cs-CZ" sz="2200" dirty="0">
                <a:latin typeface="Arial" panose="020B0604020202020204" pitchFamily="34" charset="0"/>
              </a:rPr>
              <a:t>Furthermore, the manufacturer may </a:t>
            </a:r>
            <a:r>
              <a:rPr lang="cs-CZ" altLang="cs-CZ" sz="2200" dirty="0" smtClean="0">
                <a:latin typeface="Arial" panose="020B0604020202020204" pitchFamily="34" charset="0"/>
              </a:rPr>
              <a:t>enter </a:t>
            </a:r>
            <a:r>
              <a:rPr lang="en-US" altLang="cs-CZ" sz="2200" dirty="0" smtClean="0">
                <a:latin typeface="Arial" panose="020B0604020202020204" pitchFamily="34" charset="0"/>
              </a:rPr>
              <a:t>distant </a:t>
            </a:r>
            <a:r>
              <a:rPr lang="en-US" altLang="cs-CZ" sz="2200" dirty="0">
                <a:latin typeface="Arial" panose="020B0604020202020204" pitchFamily="34" charset="0"/>
              </a:rPr>
              <a:t>markets, possibly </a:t>
            </a:r>
            <a:r>
              <a:rPr lang="cs-CZ" altLang="cs-CZ" sz="2200" dirty="0" err="1" smtClean="0">
                <a:latin typeface="Arial" panose="020B0604020202020204" pitchFamily="34" charset="0"/>
              </a:rPr>
              <a:t>even</a:t>
            </a:r>
            <a:r>
              <a:rPr lang="cs-CZ" altLang="cs-CZ" sz="2200" dirty="0" smtClean="0">
                <a:latin typeface="Arial" panose="020B0604020202020204" pitchFamily="34" charset="0"/>
              </a:rPr>
              <a:t> </a:t>
            </a:r>
            <a:r>
              <a:rPr lang="en-US" altLang="cs-CZ" sz="2200" dirty="0" smtClean="0">
                <a:latin typeface="Arial" panose="020B0604020202020204" pitchFamily="34" charset="0"/>
              </a:rPr>
              <a:t>on </a:t>
            </a:r>
            <a:r>
              <a:rPr lang="en-US" altLang="cs-CZ" sz="2200" dirty="0">
                <a:latin typeface="Arial" panose="020B0604020202020204" pitchFamily="34" charset="0"/>
              </a:rPr>
              <a:t>markets </a:t>
            </a:r>
            <a:r>
              <a:rPr lang="cs-CZ" altLang="cs-CZ" sz="2200" dirty="0" err="1" smtClean="0">
                <a:latin typeface="Arial" panose="020B0604020202020204" pitchFamily="34" charset="0"/>
              </a:rPr>
              <a:t>with</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low</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expected</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turnover</a:t>
            </a:r>
            <a:r>
              <a:rPr lang="en-US" altLang="cs-CZ" sz="2200" dirty="0" smtClean="0">
                <a:latin typeface="Arial" panose="020B0604020202020204" pitchFamily="34" charset="0"/>
              </a:rPr>
              <a:t>, </a:t>
            </a:r>
            <a:r>
              <a:rPr lang="en-US" altLang="cs-CZ" sz="2200" dirty="0">
                <a:latin typeface="Arial" panose="020B0604020202020204" pitchFamily="34" charset="0"/>
              </a:rPr>
              <a:t>but </a:t>
            </a:r>
            <a:r>
              <a:rPr lang="cs-CZ" altLang="cs-CZ" sz="2200" dirty="0" err="1" smtClean="0">
                <a:latin typeface="Arial" panose="020B0604020202020204" pitchFamily="34" charset="0"/>
              </a:rPr>
              <a:t>we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want</a:t>
            </a:r>
            <a:r>
              <a:rPr lang="cs-CZ" altLang="cs-CZ" sz="2200" dirty="0" smtClean="0">
                <a:latin typeface="Arial" panose="020B0604020202020204" pitchFamily="34" charset="0"/>
              </a:rPr>
              <a:t> to </a:t>
            </a:r>
            <a:r>
              <a:rPr lang="cs-CZ" altLang="cs-CZ" sz="2200" dirty="0" err="1" smtClean="0">
                <a:latin typeface="Arial" panose="020B0604020202020204" pitchFamily="34" charset="0"/>
              </a:rPr>
              <a:t>be</a:t>
            </a:r>
            <a:r>
              <a:rPr lang="cs-CZ" altLang="cs-CZ" sz="2200" dirty="0" smtClean="0">
                <a:latin typeface="Arial" panose="020B0604020202020204" pitchFamily="34" charset="0"/>
              </a:rPr>
              <a:t> </a:t>
            </a:r>
            <a:r>
              <a:rPr lang="en-US" altLang="cs-CZ" sz="2200" dirty="0" smtClean="0">
                <a:latin typeface="Arial" panose="020B0604020202020204" pitchFamily="34" charset="0"/>
              </a:rPr>
              <a:t>present </a:t>
            </a:r>
            <a:r>
              <a:rPr lang="cs-CZ" altLang="cs-CZ" sz="2200" dirty="0" err="1" smtClean="0">
                <a:latin typeface="Arial" panose="020B0604020202020204" pitchFamily="34" charset="0"/>
              </a:rPr>
              <a:t>there</a:t>
            </a:r>
            <a:r>
              <a:rPr lang="cs-CZ" altLang="cs-CZ" sz="2200" dirty="0" smtClean="0">
                <a:latin typeface="Arial" panose="020B0604020202020204" pitchFamily="34" charset="0"/>
              </a:rPr>
              <a:t> </a:t>
            </a:r>
            <a:r>
              <a:rPr lang="en-US" altLang="cs-CZ" sz="2200" dirty="0" smtClean="0">
                <a:latin typeface="Arial" panose="020B0604020202020204" pitchFamily="34" charset="0"/>
              </a:rPr>
              <a:t>at </a:t>
            </a:r>
            <a:r>
              <a:rPr lang="en-US" altLang="cs-CZ" sz="2200" dirty="0">
                <a:latin typeface="Arial" panose="020B0604020202020204" pitchFamily="34" charset="0"/>
              </a:rPr>
              <a:t>relatively low costs and risks. </a:t>
            </a:r>
            <a:r>
              <a:rPr lang="cs-CZ" altLang="cs-CZ" sz="2200" dirty="0" err="1" smtClean="0">
                <a:latin typeface="Arial" panose="020B0604020202020204" pitchFamily="34" charset="0"/>
              </a:rPr>
              <a:t>It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can</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also</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be</a:t>
            </a:r>
            <a:r>
              <a:rPr lang="cs-CZ" altLang="cs-CZ" sz="2200" dirty="0" smtClean="0">
                <a:latin typeface="Arial" panose="020B0604020202020204" pitchFamily="34" charset="0"/>
              </a:rPr>
              <a:t> a </a:t>
            </a:r>
            <a:r>
              <a:rPr lang="en-US" altLang="cs-CZ" sz="2200" dirty="0" smtClean="0">
                <a:latin typeface="Arial" panose="020B0604020202020204" pitchFamily="34" charset="0"/>
              </a:rPr>
              <a:t>test </a:t>
            </a:r>
            <a:r>
              <a:rPr lang="cs-CZ" altLang="cs-CZ" sz="2200" dirty="0" smtClean="0">
                <a:latin typeface="Arial" panose="020B0604020202020204" pitchFamily="34" charset="0"/>
              </a:rPr>
              <a:t>of </a:t>
            </a:r>
            <a:r>
              <a:rPr lang="en-US" altLang="cs-CZ" sz="2200" dirty="0" smtClean="0">
                <a:latin typeface="Arial" panose="020B0604020202020204" pitchFamily="34" charset="0"/>
              </a:rPr>
              <a:t>potential</a:t>
            </a:r>
            <a:r>
              <a:rPr lang="cs-CZ" altLang="cs-CZ" sz="2200" dirty="0" smtClean="0">
                <a:latin typeface="Arial" panose="020B0604020202020204" pitchFamily="34" charset="0"/>
              </a:rPr>
              <a:t> of </a:t>
            </a:r>
            <a:r>
              <a:rPr lang="cs-CZ" altLang="cs-CZ" sz="2200" dirty="0" err="1" smtClean="0">
                <a:latin typeface="Arial" panose="020B0604020202020204" pitchFamily="34" charset="0"/>
              </a:rPr>
              <a:t>the</a:t>
            </a:r>
            <a:r>
              <a:rPr lang="en-US" altLang="cs-CZ" sz="2200" dirty="0" smtClean="0">
                <a:latin typeface="Arial" panose="020B0604020202020204" pitchFamily="34" charset="0"/>
              </a:rPr>
              <a:t> </a:t>
            </a:r>
            <a:r>
              <a:rPr lang="en-US" altLang="cs-CZ" sz="2200" dirty="0">
                <a:latin typeface="Arial" panose="020B0604020202020204" pitchFamily="34" charset="0"/>
              </a:rPr>
              <a:t>foreign market. Remains control over distribution.</a:t>
            </a:r>
          </a:p>
          <a:p>
            <a:pPr marL="285750" indent="-285750" eaLnBrk="1" hangingPunct="1">
              <a:spcBef>
                <a:spcPct val="0"/>
              </a:spcBef>
              <a:defRPr/>
            </a:pPr>
            <a:r>
              <a:rPr lang="en-US" altLang="cs-CZ" sz="2200" dirty="0">
                <a:latin typeface="Arial" panose="020B0604020202020204" pitchFamily="34" charset="0"/>
              </a:rPr>
              <a:t>Disadvantage: loss of contact with the customer, the possibility </a:t>
            </a:r>
            <a:r>
              <a:rPr lang="en-US" altLang="cs-CZ" sz="2200" dirty="0" smtClean="0">
                <a:latin typeface="Arial" panose="020B0604020202020204" pitchFamily="34" charset="0"/>
              </a:rPr>
              <a:t>of</a:t>
            </a:r>
            <a:r>
              <a:rPr lang="en-US" altLang="cs-CZ" sz="2200" dirty="0">
                <a:latin typeface="Arial" panose="020B0604020202020204" pitchFamily="34" charset="0"/>
              </a:rPr>
              <a:t> distributor</a:t>
            </a:r>
            <a:r>
              <a:rPr lang="en-US" altLang="cs-CZ" sz="2200" dirty="0" smtClean="0">
                <a:latin typeface="Arial" panose="020B0604020202020204" pitchFamily="34" charset="0"/>
              </a:rPr>
              <a:t> </a:t>
            </a:r>
            <a:r>
              <a:rPr lang="en-US" altLang="cs-CZ" sz="2200" dirty="0">
                <a:latin typeface="Arial" panose="020B0604020202020204" pitchFamily="34" charset="0"/>
              </a:rPr>
              <a:t>failure </a:t>
            </a:r>
            <a:r>
              <a:rPr lang="en-US" altLang="cs-CZ" sz="2200" dirty="0" smtClean="0">
                <a:latin typeface="Arial" panose="020B0604020202020204" pitchFamily="34" charset="0"/>
              </a:rPr>
              <a:t>(</a:t>
            </a:r>
            <a:r>
              <a:rPr lang="en-US" altLang="cs-CZ" sz="2200" dirty="0">
                <a:latin typeface="Arial" panose="020B0604020202020204" pitchFamily="34" charset="0"/>
              </a:rPr>
              <a:t>minimum redemption amount).</a:t>
            </a:r>
            <a:endParaRPr lang="en-GB" altLang="cs-CZ" sz="2200" dirty="0" smtClean="0">
              <a:latin typeface="Arial" panose="020B0604020202020204" pitchFamily="34" charset="0"/>
            </a:endParaRPr>
          </a:p>
        </p:txBody>
      </p:sp>
    </p:spTree>
    <p:extLst>
      <p:ext uri="{BB962C8B-B14F-4D97-AF65-F5344CB8AC3E}">
        <p14:creationId xmlns:p14="http://schemas.microsoft.com/office/powerpoint/2010/main" val="38616527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délník 3"/>
          <p:cNvSpPr/>
          <p:nvPr/>
        </p:nvSpPr>
        <p:spPr>
          <a:xfrm>
            <a:off x="0" y="0"/>
            <a:ext cx="9144000" cy="720725"/>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en-GB" b="1" dirty="0">
                <a:latin typeface="Arial" pitchFamily="34" charset="0"/>
                <a:cs typeface="Arial" pitchFamily="34" charset="0"/>
              </a:rPr>
              <a:t>    Market Entry Methods</a:t>
            </a:r>
          </a:p>
        </p:txBody>
      </p:sp>
      <p:sp>
        <p:nvSpPr>
          <p:cNvPr id="4102" name="TextovéPole 8"/>
          <p:cNvSpPr txBox="1">
            <a:spLocks noChangeArrowheads="1"/>
          </p:cNvSpPr>
          <p:nvPr/>
        </p:nvSpPr>
        <p:spPr bwMode="auto">
          <a:xfrm>
            <a:off x="338138" y="717550"/>
            <a:ext cx="84597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cs-CZ" altLang="cs-CZ" sz="2400" b="1" dirty="0" smtClean="0">
                <a:latin typeface="Arial" panose="020B0604020202020204" pitchFamily="34" charset="0"/>
              </a:rPr>
              <a:t>1C DEALERSHIP</a:t>
            </a:r>
          </a:p>
        </p:txBody>
      </p:sp>
      <p:sp>
        <p:nvSpPr>
          <p:cNvPr id="3079" name="TextovéPole 10"/>
          <p:cNvSpPr txBox="1">
            <a:spLocks noChangeArrowheads="1"/>
          </p:cNvSpPr>
          <p:nvPr/>
        </p:nvSpPr>
        <p:spPr bwMode="auto">
          <a:xfrm>
            <a:off x="503238" y="1512044"/>
            <a:ext cx="8477250" cy="4154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285750" indent="-285750" eaLnBrk="1" hangingPunct="1">
              <a:spcBef>
                <a:spcPct val="0"/>
              </a:spcBef>
              <a:defRPr/>
            </a:pPr>
            <a:r>
              <a:rPr lang="cs-CZ" altLang="cs-CZ" sz="2200" dirty="0" smtClean="0">
                <a:latin typeface="Arial" panose="020B0604020202020204" pitchFamily="34" charset="0"/>
              </a:rPr>
              <a:t>D</a:t>
            </a:r>
            <a:r>
              <a:rPr lang="en-US" altLang="cs-CZ" sz="2200" dirty="0" err="1" smtClean="0">
                <a:latin typeface="Arial" panose="020B0604020202020204" pitchFamily="34" charset="0"/>
              </a:rPr>
              <a:t>ealership</a:t>
            </a:r>
            <a:r>
              <a:rPr lang="en-US" altLang="cs-CZ" sz="2200" dirty="0" smtClean="0">
                <a:latin typeface="Arial" panose="020B0604020202020204" pitchFamily="34" charset="0"/>
              </a:rPr>
              <a:t> </a:t>
            </a:r>
            <a:r>
              <a:rPr lang="en-US" altLang="cs-CZ" sz="2200" dirty="0">
                <a:latin typeface="Arial" panose="020B0604020202020204" pitchFamily="34" charset="0"/>
              </a:rPr>
              <a:t>representative </a:t>
            </a:r>
            <a:r>
              <a:rPr lang="en-US" altLang="cs-CZ" sz="2200" dirty="0" smtClean="0">
                <a:latin typeface="Arial" panose="020B0604020202020204" pitchFamily="34" charset="0"/>
              </a:rPr>
              <a:t>commit</a:t>
            </a:r>
            <a:r>
              <a:rPr lang="cs-CZ" altLang="cs-CZ" sz="2200" dirty="0" smtClean="0">
                <a:latin typeface="Arial" panose="020B0604020202020204" pitchFamily="34" charset="0"/>
              </a:rPr>
              <a:t>s</a:t>
            </a:r>
            <a:r>
              <a:rPr lang="en-US" altLang="cs-CZ" sz="2200" dirty="0" smtClean="0">
                <a:latin typeface="Arial" panose="020B0604020202020204" pitchFamily="34" charset="0"/>
              </a:rPr>
              <a:t> </a:t>
            </a:r>
            <a:r>
              <a:rPr lang="en-US" altLang="cs-CZ" sz="2200" dirty="0">
                <a:latin typeface="Arial" panose="020B0604020202020204" pitchFamily="34" charset="0"/>
              </a:rPr>
              <a:t>to the long term </a:t>
            </a:r>
            <a:r>
              <a:rPr lang="en-US" altLang="cs-CZ" sz="2200" dirty="0" smtClean="0">
                <a:latin typeface="Arial" panose="020B0604020202020204" pitchFamily="34" charset="0"/>
              </a:rPr>
              <a:t>work </a:t>
            </a:r>
            <a:r>
              <a:rPr lang="en-US" altLang="cs-CZ" sz="2200" dirty="0">
                <a:latin typeface="Arial" panose="020B0604020202020204" pitchFamily="34" charset="0"/>
              </a:rPr>
              <a:t>towards concluding a certain type of contracts or to negotiate and conclude transactions on behalf of the represented and on his account. It is usually a non-exclusive representation</a:t>
            </a:r>
            <a:r>
              <a:rPr lang="en-US" altLang="cs-CZ" sz="2200" dirty="0" smtClean="0">
                <a:latin typeface="Arial" panose="020B0604020202020204" pitchFamily="34" charset="0"/>
              </a:rPr>
              <a:t>.</a:t>
            </a:r>
            <a:endParaRPr lang="cs-CZ" altLang="cs-CZ" sz="2200" dirty="0" smtClean="0">
              <a:latin typeface="Arial" panose="020B0604020202020204" pitchFamily="34" charset="0"/>
            </a:endParaRPr>
          </a:p>
          <a:p>
            <a:pPr marL="285750" indent="-285750" eaLnBrk="1" hangingPunct="1">
              <a:spcBef>
                <a:spcPct val="0"/>
              </a:spcBef>
              <a:defRPr/>
            </a:pPr>
            <a:endParaRPr lang="en-US" altLang="cs-CZ" sz="2200" dirty="0">
              <a:latin typeface="Arial" panose="020B0604020202020204" pitchFamily="34" charset="0"/>
            </a:endParaRPr>
          </a:p>
          <a:p>
            <a:pPr marL="285750" indent="-285750" eaLnBrk="1" hangingPunct="1">
              <a:spcBef>
                <a:spcPct val="0"/>
              </a:spcBef>
              <a:defRPr/>
            </a:pPr>
            <a:r>
              <a:rPr lang="en-US" altLang="cs-CZ" sz="2200" dirty="0">
                <a:latin typeface="Arial" panose="020B0604020202020204" pitchFamily="34" charset="0"/>
              </a:rPr>
              <a:t>If the </a:t>
            </a:r>
            <a:r>
              <a:rPr lang="cs-CZ" altLang="cs-CZ" sz="2200" dirty="0" err="1" smtClean="0">
                <a:latin typeface="Arial" panose="020B0604020202020204" pitchFamily="34" charset="0"/>
              </a:rPr>
              <a:t>contract</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about</a:t>
            </a:r>
            <a:r>
              <a:rPr lang="cs-CZ" altLang="cs-CZ" sz="2200" dirty="0" smtClean="0">
                <a:latin typeface="Arial" panose="020B0604020202020204" pitchFamily="34" charset="0"/>
              </a:rPr>
              <a:t> </a:t>
            </a:r>
            <a:r>
              <a:rPr lang="en-US" altLang="cs-CZ" sz="2200" dirty="0" smtClean="0">
                <a:latin typeface="Arial" panose="020B0604020202020204" pitchFamily="34" charset="0"/>
              </a:rPr>
              <a:t>exclusive </a:t>
            </a:r>
            <a:r>
              <a:rPr lang="en-US" altLang="cs-CZ" sz="2200" dirty="0">
                <a:latin typeface="Arial" panose="020B0604020202020204" pitchFamily="34" charset="0"/>
              </a:rPr>
              <a:t>representation, then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en-US" altLang="cs-CZ" sz="2200" dirty="0" smtClean="0">
                <a:latin typeface="Arial" panose="020B0604020202020204" pitchFamily="34" charset="0"/>
              </a:rPr>
              <a:t>represented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obliged</a:t>
            </a:r>
            <a:r>
              <a:rPr lang="cs-CZ" altLang="cs-CZ" sz="2200" dirty="0" smtClean="0">
                <a:latin typeface="Arial" panose="020B0604020202020204" pitchFamily="34" charset="0"/>
              </a:rPr>
              <a:t> </a:t>
            </a:r>
            <a:r>
              <a:rPr lang="en-US" altLang="cs-CZ" sz="2200" dirty="0" smtClean="0">
                <a:latin typeface="Arial" panose="020B0604020202020204" pitchFamily="34" charset="0"/>
              </a:rPr>
              <a:t>in </a:t>
            </a:r>
            <a:r>
              <a:rPr lang="en-US" altLang="cs-CZ" sz="2200" dirty="0">
                <a:latin typeface="Arial" panose="020B0604020202020204" pitchFamily="34" charset="0"/>
              </a:rPr>
              <a:t>a determined area </a:t>
            </a:r>
            <a:r>
              <a:rPr lang="cs-CZ" altLang="cs-CZ" sz="2200" dirty="0" smtClean="0">
                <a:latin typeface="Arial" panose="020B0604020202020204" pitchFamily="34" charset="0"/>
              </a:rPr>
              <a:t>and </a:t>
            </a:r>
            <a:r>
              <a:rPr lang="cs-CZ" altLang="cs-CZ" sz="2200" dirty="0" err="1" smtClean="0">
                <a:latin typeface="Arial" panose="020B0604020202020204" pitchFamily="34" charset="0"/>
              </a:rPr>
              <a:t>with</a:t>
            </a:r>
            <a:r>
              <a:rPr lang="en-US" altLang="cs-CZ" sz="2200" dirty="0" smtClean="0">
                <a:latin typeface="Arial" panose="020B0604020202020204" pitchFamily="34" charset="0"/>
              </a:rPr>
              <a:t> </a:t>
            </a:r>
            <a:r>
              <a:rPr lang="en-US" altLang="cs-CZ" sz="2200" dirty="0">
                <a:latin typeface="Arial" panose="020B0604020202020204" pitchFamily="34" charset="0"/>
              </a:rPr>
              <a:t>a determined range of shops </a:t>
            </a:r>
            <a:r>
              <a:rPr lang="cs-CZ" altLang="cs-CZ" sz="2200" dirty="0" smtClean="0">
                <a:latin typeface="Arial" panose="020B0604020202020204" pitchFamily="34" charset="0"/>
              </a:rPr>
              <a:t>to </a:t>
            </a:r>
            <a:r>
              <a:rPr lang="en-US" altLang="cs-CZ" sz="2200" dirty="0" smtClean="0">
                <a:latin typeface="Arial" panose="020B0604020202020204" pitchFamily="34" charset="0"/>
              </a:rPr>
              <a:t>not </a:t>
            </a:r>
            <a:r>
              <a:rPr lang="en-US" altLang="cs-CZ" sz="2200" dirty="0">
                <a:latin typeface="Arial" panose="020B0604020202020204" pitchFamily="34" charset="0"/>
              </a:rPr>
              <a:t>use </a:t>
            </a:r>
            <a:r>
              <a:rPr lang="en-US" altLang="cs-CZ" sz="2200" dirty="0" smtClean="0">
                <a:latin typeface="Arial" panose="020B0604020202020204" pitchFamily="34" charset="0"/>
              </a:rPr>
              <a:t>an</a:t>
            </a:r>
            <a:r>
              <a:rPr lang="cs-CZ" altLang="cs-CZ" sz="2200" dirty="0" smtClean="0">
                <a:latin typeface="Arial" panose="020B0604020202020204" pitchFamily="34" charset="0"/>
              </a:rPr>
              <a:t>y </a:t>
            </a:r>
            <a:r>
              <a:rPr lang="en-US" altLang="cs-CZ" sz="2200" dirty="0" smtClean="0">
                <a:latin typeface="Arial" panose="020B0604020202020204" pitchFamily="34" charset="0"/>
              </a:rPr>
              <a:t>other </a:t>
            </a:r>
            <a:r>
              <a:rPr lang="en-US" altLang="cs-CZ" sz="2200" dirty="0">
                <a:latin typeface="Arial" panose="020B0604020202020204" pitchFamily="34" charset="0"/>
              </a:rPr>
              <a:t>sales </a:t>
            </a:r>
            <a:r>
              <a:rPr lang="en-US" altLang="cs-CZ" sz="2200" dirty="0" smtClean="0">
                <a:latin typeface="Arial" panose="020B0604020202020204" pitchFamily="34" charset="0"/>
              </a:rPr>
              <a:t>representative</a:t>
            </a:r>
            <a:r>
              <a:rPr lang="cs-CZ" altLang="cs-CZ" sz="2200" dirty="0" smtClean="0">
                <a:latin typeface="Arial" panose="020B0604020202020204" pitchFamily="34" charset="0"/>
              </a:rPr>
              <a:t>,</a:t>
            </a:r>
            <a:r>
              <a:rPr lang="en-US" altLang="cs-CZ" sz="2200" dirty="0" smtClean="0">
                <a:latin typeface="Arial" panose="020B0604020202020204" pitchFamily="34" charset="0"/>
              </a:rPr>
              <a:t> </a:t>
            </a:r>
            <a:r>
              <a:rPr lang="en-US" altLang="cs-CZ" sz="2200" dirty="0">
                <a:latin typeface="Arial" panose="020B0604020202020204" pitchFamily="34" charset="0"/>
              </a:rPr>
              <a:t>and sales agent is not authorized </a:t>
            </a:r>
            <a:r>
              <a:rPr lang="cs-CZ" altLang="cs-CZ" sz="2200" dirty="0" smtClean="0">
                <a:latin typeface="Arial" panose="020B0604020202020204" pitchFamily="34" charset="0"/>
              </a:rPr>
              <a:t>to </a:t>
            </a:r>
            <a:r>
              <a:rPr lang="en-US" altLang="cs-CZ" sz="2200" dirty="0" smtClean="0">
                <a:latin typeface="Arial" panose="020B0604020202020204" pitchFamily="34" charset="0"/>
              </a:rPr>
              <a:t>represent </a:t>
            </a:r>
            <a:r>
              <a:rPr lang="en-US" altLang="cs-CZ" sz="2200" dirty="0">
                <a:latin typeface="Arial" panose="020B0604020202020204" pitchFamily="34" charset="0"/>
              </a:rPr>
              <a:t>another person or transact business on their own account or the account of another person. The recognition </a:t>
            </a:r>
            <a:r>
              <a:rPr lang="en-US" altLang="cs-CZ" sz="2200" dirty="0" smtClean="0">
                <a:latin typeface="Arial" panose="020B0604020202020204" pitchFamily="34" charset="0"/>
              </a:rPr>
              <a:t>commission</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is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there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for</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times</a:t>
            </a:r>
            <a:r>
              <a:rPr lang="cs-CZ" altLang="cs-CZ" sz="2200" dirty="0" smtClean="0">
                <a:latin typeface="Arial" panose="020B0604020202020204" pitchFamily="34" charset="0"/>
              </a:rPr>
              <a:t> a party </a:t>
            </a:r>
            <a:r>
              <a:rPr lang="cs-CZ" altLang="cs-CZ" sz="2200" dirty="0" err="1" smtClean="0">
                <a:latin typeface="Arial" panose="020B0604020202020204" pitchFamily="34" charset="0"/>
              </a:rPr>
              <a:t>breaks</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the</a:t>
            </a:r>
            <a:r>
              <a:rPr lang="cs-CZ" altLang="cs-CZ" sz="2200" dirty="0" smtClean="0">
                <a:latin typeface="Arial" panose="020B0604020202020204" pitchFamily="34" charset="0"/>
              </a:rPr>
              <a:t> </a:t>
            </a:r>
            <a:r>
              <a:rPr lang="cs-CZ" altLang="cs-CZ" sz="2200" dirty="0" err="1" smtClean="0">
                <a:latin typeface="Arial" panose="020B0604020202020204" pitchFamily="34" charset="0"/>
              </a:rPr>
              <a:t>rules</a:t>
            </a:r>
            <a:r>
              <a:rPr lang="cs-CZ" altLang="cs-CZ" sz="2200" dirty="0" smtClean="0">
                <a:latin typeface="Arial" panose="020B0604020202020204" pitchFamily="34" charset="0"/>
              </a:rPr>
              <a:t>.</a:t>
            </a:r>
            <a:endParaRPr lang="en-US" altLang="cs-CZ" sz="2200" dirty="0">
              <a:latin typeface="Arial" panose="020B0604020202020204" pitchFamily="34" charset="0"/>
            </a:endParaRPr>
          </a:p>
        </p:txBody>
      </p:sp>
    </p:spTree>
    <p:extLst>
      <p:ext uri="{BB962C8B-B14F-4D97-AF65-F5344CB8AC3E}">
        <p14:creationId xmlns:p14="http://schemas.microsoft.com/office/powerpoint/2010/main" val="1357898739"/>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zentace_OPF_návrh [režim kompatibility]" id="{F70FC462-D9F3-4EB2-B923-5E5330675293}" vid="{CCD9E1B5-EE89-42D1-936D-BB4AE5A7B3F6}"/>
    </a:ext>
  </a:extLst>
</a:theme>
</file>

<file path=ppt/theme/theme2.xml><?xml version="1.0" encoding="utf-8"?>
<a:theme xmlns:a="http://schemas.openxmlformats.org/drawingml/2006/main" name="Vlastní návrh">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šablona</Template>
  <TotalTime>590</TotalTime>
  <Words>2711</Words>
  <Application>Microsoft Office PowerPoint</Application>
  <PresentationFormat>Předvádění na obrazovce (4:3)</PresentationFormat>
  <Paragraphs>175</Paragraphs>
  <Slides>28</Slides>
  <Notes>0</Notes>
  <HiddenSlides>0</HiddenSlides>
  <MMClips>0</MMClips>
  <ScaleCrop>false</ScaleCrop>
  <HeadingPairs>
    <vt:vector size="6" baseType="variant">
      <vt:variant>
        <vt:lpstr>Použitá písma</vt:lpstr>
      </vt:variant>
      <vt:variant>
        <vt:i4>4</vt:i4>
      </vt:variant>
      <vt:variant>
        <vt:lpstr>Motiv</vt:lpstr>
      </vt:variant>
      <vt:variant>
        <vt:i4>2</vt:i4>
      </vt:variant>
      <vt:variant>
        <vt:lpstr>Nadpisy snímků</vt:lpstr>
      </vt:variant>
      <vt:variant>
        <vt:i4>28</vt:i4>
      </vt:variant>
    </vt:vector>
  </HeadingPairs>
  <TitlesOfParts>
    <vt:vector size="34" baseType="lpstr">
      <vt:lpstr>Arial</vt:lpstr>
      <vt:lpstr>Calibri</vt:lpstr>
      <vt:lpstr>Calibri Light</vt:lpstr>
      <vt:lpstr>Wingdings</vt:lpstr>
      <vt:lpstr>Motiv sady Office</vt:lpstr>
      <vt:lpstr>Vlastní návrh</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Roman Šperka</dc:creator>
  <cp:lastModifiedBy>Michal Stoklasa</cp:lastModifiedBy>
  <cp:revision>53</cp:revision>
  <dcterms:created xsi:type="dcterms:W3CDTF">2016-03-17T12:08:01Z</dcterms:created>
  <dcterms:modified xsi:type="dcterms:W3CDTF">2016-07-22T13:15:48Z</dcterms:modified>
</cp:coreProperties>
</file>