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0" r:id="rId6"/>
    <p:sldId id="261" r:id="rId7"/>
    <p:sldId id="262" r:id="rId8"/>
    <p:sldId id="263" r:id="rId9"/>
    <p:sldId id="264" r:id="rId10"/>
    <p:sldId id="265" r:id="rId11"/>
    <p:sldId id="282" r:id="rId12"/>
    <p:sldId id="281" r:id="rId13"/>
    <p:sldId id="267" r:id="rId14"/>
    <p:sldId id="271" r:id="rId15"/>
    <p:sldId id="272" r:id="rId16"/>
    <p:sldId id="273" r:id="rId17"/>
    <p:sldId id="274" r:id="rId18"/>
    <p:sldId id="275" r:id="rId19"/>
    <p:sldId id="276" r:id="rId20"/>
    <p:sldId id="277" r:id="rId21"/>
    <p:sldId id="278" r:id="rId22"/>
    <p:sldId id="279" r:id="rId23"/>
    <p:sldId id="283" r:id="rId24"/>
    <p:sldId id="284" r:id="rId25"/>
    <p:sldId id="290" r:id="rId26"/>
    <p:sldId id="291" r:id="rId27"/>
    <p:sldId id="292" r:id="rId28"/>
    <p:sldId id="286" r:id="rId29"/>
    <p:sldId id="287" r:id="rId30"/>
    <p:sldId id="288" r:id="rId31"/>
    <p:sldId id="293" r:id="rId32"/>
    <p:sldId id="294" r:id="rId33"/>
    <p:sldId id="295" r:id="rId34"/>
    <p:sldId id="280" r:id="rId35"/>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1" d="100"/>
          <a:sy n="111" d="100"/>
        </p:scale>
        <p:origin x="786"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03.04.2019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03.04.2019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03.04.2019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03.04.2019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03.04.2019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03.04.2019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03.04.2019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03.04.2019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03.04.2019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03.04.2019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03.04.2019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03.04.2019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03.04.2019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03.04.2019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03.04.2019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03.04.2019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03.04.2019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03.04.2019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03.04.2019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03.04.2019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03.04.2019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03.04.2019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03.04.2019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03.04.2019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smtClean="0">
                <a:latin typeface="Arial" pitchFamily="34" charset="0"/>
                <a:cs typeface="Arial" pitchFamily="34" charset="0"/>
              </a:rPr>
              <a:t>International </a:t>
            </a:r>
            <a:r>
              <a:rPr lang="cs-CZ" sz="3600" b="1" dirty="0" err="1" smtClean="0">
                <a:latin typeface="Arial" pitchFamily="34" charset="0"/>
                <a:cs typeface="Arial" pitchFamily="34" charset="0"/>
              </a:rPr>
              <a:t>Product</a:t>
            </a:r>
            <a:r>
              <a:rPr lang="cs-CZ" sz="3600" b="1" dirty="0" smtClean="0">
                <a:latin typeface="Arial" pitchFamily="34" charset="0"/>
                <a:cs typeface="Arial" pitchFamily="34" charset="0"/>
              </a:rPr>
              <a:t> </a:t>
            </a:r>
            <a:r>
              <a:rPr lang="cs-CZ" sz="3600" b="1" dirty="0" err="1" smtClean="0">
                <a:latin typeface="Arial" pitchFamily="34" charset="0"/>
                <a:cs typeface="Arial" pitchFamily="34" charset="0"/>
              </a:rPr>
              <a:t>Policy</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smtClean="0">
                <a:latin typeface="Arial" panose="020B0604020202020204" pitchFamily="34" charset="0"/>
              </a:rPr>
              <a:t>International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SHAMPOO IN ARABIC ADVERTISEMENT</a:t>
            </a:r>
          </a:p>
          <a:p>
            <a:pPr algn="ctr" eaLnBrk="1" hangingPunct="1">
              <a:spcBef>
                <a:spcPct val="0"/>
              </a:spcBef>
              <a:buFontTx/>
              <a:buNone/>
            </a:pPr>
            <a:r>
              <a:rPr lang="cs-CZ" altLang="cs-CZ" sz="1800" dirty="0" smtClean="0">
                <a:latin typeface="Arial" panose="020B0604020202020204" pitchFamily="34" charset="0"/>
              </a:rPr>
              <a:t>WHERE IS THE HAIR?</a:t>
            </a:r>
          </a:p>
        </p:txBody>
      </p:sp>
      <p:sp>
        <p:nvSpPr>
          <p:cNvPr id="3079" name="TextovéPole 10"/>
          <p:cNvSpPr txBox="1">
            <a:spLocks noChangeArrowheads="1"/>
          </p:cNvSpPr>
          <p:nvPr/>
        </p:nvSpPr>
        <p:spPr bwMode="auto">
          <a:xfrm>
            <a:off x="503238" y="1512044"/>
            <a:ext cx="3471862"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woman</a:t>
            </a:r>
            <a:r>
              <a:rPr lang="cs-CZ" altLang="cs-CZ" sz="2200" dirty="0" smtClean="0">
                <a:latin typeface="Arial" panose="020B0604020202020204" pitchFamily="34" charset="0"/>
              </a:rPr>
              <a:t> has to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her </a:t>
            </a:r>
            <a:r>
              <a:rPr lang="cs-CZ" altLang="cs-CZ" sz="2200" dirty="0" err="1" smtClean="0">
                <a:latin typeface="Arial" panose="020B0604020202020204" pitchFamily="34" charset="0"/>
              </a:rPr>
              <a:t>hair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covered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Compare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advertisement</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usually</a:t>
            </a:r>
            <a:r>
              <a:rPr lang="cs-CZ" altLang="cs-CZ" sz="2200" dirty="0" smtClean="0">
                <a:latin typeface="Arial" panose="020B0604020202020204" pitchFamily="34" charset="0"/>
              </a:rPr>
              <a:t> in </a:t>
            </a:r>
            <a:r>
              <a:rPr lang="cs-CZ" altLang="cs-CZ" sz="2200" dirty="0" err="1" smtClean="0">
                <a:latin typeface="Arial" panose="020B0604020202020204" pitchFamily="34" charset="0"/>
              </a:rPr>
              <a:t>shower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nearly</a:t>
            </a:r>
            <a:r>
              <a:rPr lang="cs-CZ" altLang="cs-CZ" sz="2200" dirty="0" smtClean="0">
                <a:latin typeface="Arial" panose="020B0604020202020204" pitchFamily="34" charset="0"/>
              </a:rPr>
              <a:t> full </a:t>
            </a:r>
            <a:r>
              <a:rPr lang="cs-CZ" altLang="cs-CZ" sz="2200" dirty="0" err="1" smtClean="0">
                <a:latin typeface="Arial" panose="020B0604020202020204" pitchFamily="34" charset="0"/>
              </a:rPr>
              <a:t>naked</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pic>
        <p:nvPicPr>
          <p:cNvPr id="6"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568031" y="1512044"/>
            <a:ext cx="3331155"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7898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VALUE OF THE PRODUCT FOR CUSTOMER</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functions</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explained</a:t>
            </a:r>
            <a:r>
              <a:rPr lang="cs-CZ" altLang="cs-CZ" sz="2200" dirty="0" smtClean="0">
                <a:latin typeface="Arial" panose="020B0604020202020204" pitchFamily="34" charset="0"/>
              </a:rPr>
              <a:t> as </a:t>
            </a:r>
            <a:r>
              <a:rPr lang="cs-CZ" altLang="cs-CZ" sz="2200" dirty="0" err="1" smtClean="0">
                <a:latin typeface="Arial" panose="020B0604020202020204" pitchFamily="34" charset="0"/>
              </a:rPr>
              <a:t>values</a:t>
            </a:r>
            <a:r>
              <a:rPr lang="cs-CZ" altLang="cs-CZ" sz="2200" dirty="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brings</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Steve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Jobs</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products</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solutions</a:t>
            </a:r>
            <a:r>
              <a:rPr lang="cs-CZ" altLang="cs-CZ" sz="2200" dirty="0" smtClean="0">
                <a:latin typeface="Arial" panose="020B0604020202020204" pitchFamily="34" charset="0"/>
              </a:rPr>
              <a:t>“) </a:t>
            </a:r>
          </a:p>
          <a:p>
            <a:pPr marL="285750" indent="-285750" eaLnBrk="1" hangingPunct="1">
              <a:spcBef>
                <a:spcPct val="0"/>
              </a:spcBef>
              <a:defRPr/>
            </a:pPr>
            <a:r>
              <a:rPr lang="cs-CZ" altLang="cs-CZ" sz="2200" dirty="0" smtClean="0">
                <a:latin typeface="Arial" panose="020B0604020202020204" pitchFamily="34" charset="0"/>
              </a:rPr>
              <a:t>But </a:t>
            </a:r>
            <a:r>
              <a:rPr lang="cs-CZ" altLang="cs-CZ" sz="2200" dirty="0" err="1" smtClean="0">
                <a:latin typeface="Arial" panose="020B0604020202020204" pitchFamily="34" charset="0"/>
              </a:rPr>
              <a:t>what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value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c</a:t>
            </a:r>
            <a:r>
              <a:rPr lang="en-US" altLang="cs-CZ" sz="2200" dirty="0" err="1" smtClean="0">
                <a:latin typeface="Arial" panose="020B0604020202020204" pitchFamily="34" charset="0"/>
              </a:rPr>
              <a:t>ustomer</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en-US" altLang="cs-CZ" sz="2200" dirty="0" smtClean="0">
                <a:latin typeface="Arial" panose="020B0604020202020204" pitchFamily="34" charset="0"/>
              </a:rPr>
              <a:t>a </a:t>
            </a:r>
            <a:r>
              <a:rPr lang="en-US" altLang="cs-CZ" sz="2200" dirty="0">
                <a:latin typeface="Arial" panose="020B0604020202020204" pitchFamily="34" charset="0"/>
              </a:rPr>
              <a:t>good price</a:t>
            </a:r>
            <a:r>
              <a:rPr lang="en-US" altLang="cs-CZ" sz="2200" dirty="0" smtClean="0">
                <a:latin typeface="Arial" panose="020B0604020202020204" pitchFamily="34" charset="0"/>
              </a:rPr>
              <a:t>?</a:t>
            </a:r>
            <a:r>
              <a:rPr lang="cs-CZ" altLang="cs-CZ" sz="2200" dirty="0" smtClean="0">
                <a:latin typeface="Arial" panose="020B0604020202020204" pitchFamily="34" charset="0"/>
              </a:rPr>
              <a:t> (in many </a:t>
            </a:r>
            <a:r>
              <a:rPr lang="cs-CZ" altLang="cs-CZ" sz="2200" dirty="0" err="1" smtClean="0">
                <a:latin typeface="Arial" panose="020B0604020202020204" pitchFamily="34" charset="0"/>
              </a:rPr>
              <a:t>countries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there</a:t>
            </a:r>
            <a:r>
              <a:rPr lang="cs-CZ" altLang="cs-CZ" sz="2200" dirty="0" smtClean="0">
                <a:latin typeface="Arial" panose="020B0604020202020204" pitchFamily="34" charset="0"/>
              </a:rPr>
              <a:t> are big </a:t>
            </a:r>
            <a:r>
              <a:rPr lang="cs-CZ" altLang="cs-CZ" sz="2200" dirty="0" err="1" smtClean="0">
                <a:latin typeface="Arial" panose="020B0604020202020204" pitchFamily="34" charset="0"/>
              </a:rPr>
              <a:t>segments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price</a:t>
            </a:r>
            <a:r>
              <a:rPr lang="cs-CZ" altLang="cs-CZ" sz="2200" dirty="0" smtClean="0">
                <a:latin typeface="Arial" panose="020B0604020202020204" pitchFamily="34" charset="0"/>
              </a:rPr>
              <a:t> sensitive)</a:t>
            </a:r>
            <a:r>
              <a:rPr lang="en-US" altLang="cs-CZ" sz="2200" dirty="0" smtClean="0">
                <a:latin typeface="Arial" panose="020B0604020202020204" pitchFamily="34" charset="0"/>
              </a:rPr>
              <a:t> </a:t>
            </a:r>
            <a:r>
              <a:rPr lang="en-US" altLang="cs-CZ" sz="2200" dirty="0">
                <a:latin typeface="Arial" panose="020B0604020202020204" pitchFamily="34" charset="0"/>
              </a:rPr>
              <a:t>Technological advancement? An emotional affair</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brand</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One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sure</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not </a:t>
            </a:r>
            <a:r>
              <a:rPr lang="cs-CZ" altLang="cs-CZ" sz="2200" dirty="0" err="1" smtClean="0">
                <a:latin typeface="Arial" panose="020B0604020202020204" pitchFamily="34" charset="0"/>
              </a:rPr>
              <a:t>say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has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value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depends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entirely</a:t>
            </a:r>
            <a:r>
              <a:rPr lang="cs-CZ" altLang="cs-CZ" sz="2200" dirty="0" smtClean="0">
                <a:latin typeface="Arial" panose="020B0604020202020204" pitchFamily="34" charset="0"/>
              </a:rPr>
              <a:t> on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how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perceive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Value = the expected benefits - perceived </a:t>
            </a:r>
            <a:r>
              <a:rPr lang="cs-CZ" altLang="cs-CZ" sz="2200" dirty="0" err="1" smtClean="0">
                <a:latin typeface="Arial" panose="020B0604020202020204" pitchFamily="34" charset="0"/>
              </a:rPr>
              <a:t>cost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expected benefit is not only material, it can be social status, brand loyalty, belonging to a group </a:t>
            </a:r>
            <a:r>
              <a:rPr lang="cs-CZ" altLang="cs-CZ" sz="2200" dirty="0" err="1" smtClean="0">
                <a:latin typeface="Arial" panose="020B0604020202020204" pitchFamily="34" charset="0"/>
              </a:rPr>
              <a:t>etc</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Cost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not </a:t>
            </a:r>
            <a:r>
              <a:rPr lang="en-US" altLang="cs-CZ" sz="2200" dirty="0">
                <a:latin typeface="Arial" panose="020B0604020202020204" pitchFamily="34" charset="0"/>
              </a:rPr>
              <a:t>only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price</a:t>
            </a:r>
            <a:r>
              <a:rPr lang="en-US" altLang="cs-CZ" sz="2200" dirty="0">
                <a:latin typeface="Arial" panose="020B0604020202020204" pitchFamily="34" charset="0"/>
              </a:rPr>
              <a:t>, but also time, </a:t>
            </a:r>
            <a:r>
              <a:rPr lang="en-US" altLang="cs-CZ" sz="2200" dirty="0" smtClean="0">
                <a:latin typeface="Arial" panose="020B0604020202020204" pitchFamily="34" charset="0"/>
              </a:rPr>
              <a:t>effort </a:t>
            </a:r>
            <a:r>
              <a:rPr lang="en-US" altLang="cs-CZ" sz="2200" dirty="0">
                <a:latin typeface="Arial" panose="020B0604020202020204" pitchFamily="34" charset="0"/>
              </a:rPr>
              <a:t>etc.</a:t>
            </a:r>
          </a:p>
        </p:txBody>
      </p:sp>
    </p:spTree>
    <p:extLst>
      <p:ext uri="{BB962C8B-B14F-4D97-AF65-F5344CB8AC3E}">
        <p14:creationId xmlns:p14="http://schemas.microsoft.com/office/powerpoint/2010/main" val="2918964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OF PRODUCTS IN PRACTICE </a:t>
            </a:r>
            <a:r>
              <a:rPr lang="cs-CZ" altLang="cs-CZ" sz="2400" b="1" dirty="0" smtClean="0">
                <a:latin typeface="Arial" panose="020B0604020202020204" pitchFamily="34" charset="0"/>
              </a:rPr>
              <a:t>2</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43827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Germany</a:t>
            </a:r>
            <a:r>
              <a:rPr lang="cs-CZ" altLang="cs-CZ" sz="2200" dirty="0" smtClean="0">
                <a:latin typeface="Arial" panose="020B0604020202020204" pitchFamily="34" charset="0"/>
              </a:rPr>
              <a:t> has</a:t>
            </a:r>
            <a:r>
              <a:rPr lang="en-US" altLang="cs-CZ" sz="2200" dirty="0" smtClean="0">
                <a:latin typeface="Arial" panose="020B0604020202020204" pitchFamily="34" charset="0"/>
              </a:rPr>
              <a:t> </a:t>
            </a:r>
            <a:r>
              <a:rPr lang="en-US" altLang="cs-CZ" sz="2200" dirty="0">
                <a:latin typeface="Arial" panose="020B0604020202020204" pitchFamily="34" charset="0"/>
              </a:rPr>
              <a:t>the most expensive water in the whole </a:t>
            </a:r>
            <a:r>
              <a:rPr lang="en-US" altLang="cs-CZ" sz="2200" dirty="0" smtClean="0">
                <a:latin typeface="Arial" panose="020B0604020202020204" pitchFamily="34" charset="0"/>
              </a:rPr>
              <a:t>Europe</a:t>
            </a:r>
            <a:r>
              <a:rPr lang="en-US" altLang="cs-CZ" sz="2200" dirty="0">
                <a:latin typeface="Arial" panose="020B0604020202020204" pitchFamily="34" charset="0"/>
              </a:rPr>
              <a:t>, and therefore fundamentally Germans are buying an appliance that respect the environment and have low water and energy consumption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French </a:t>
            </a:r>
            <a:r>
              <a:rPr lang="en-US" altLang="cs-CZ" sz="2200" dirty="0" smtClean="0">
                <a:latin typeface="Arial" panose="020B0604020202020204" pitchFamily="34" charset="0"/>
              </a:rPr>
              <a:t>consider </a:t>
            </a:r>
            <a:r>
              <a:rPr lang="cs-CZ" altLang="cs-CZ" sz="2200" dirty="0" err="1" smtClean="0">
                <a:latin typeface="Arial" panose="020B0604020202020204" pitchFamily="34" charset="0"/>
              </a:rPr>
              <a:t>eating</a:t>
            </a:r>
            <a:r>
              <a:rPr lang="cs-CZ" altLang="cs-CZ" sz="2200" dirty="0" smtClean="0">
                <a:latin typeface="Arial" panose="020B0604020202020204" pitchFamily="34" charset="0"/>
              </a:rPr>
              <a:t> </a:t>
            </a:r>
            <a:r>
              <a:rPr lang="en-US" altLang="cs-CZ" sz="2200" dirty="0" smtClean="0">
                <a:latin typeface="Arial" panose="020B0604020202020204" pitchFamily="34" charset="0"/>
              </a:rPr>
              <a:t>food </a:t>
            </a:r>
            <a:r>
              <a:rPr lang="cs-CZ" altLang="cs-CZ" sz="2200" dirty="0" smtClean="0">
                <a:latin typeface="Arial" panose="020B0604020202020204" pitchFamily="34" charset="0"/>
              </a:rPr>
              <a:t>as a</a:t>
            </a:r>
            <a:r>
              <a:rPr lang="en-US" altLang="cs-CZ" sz="2200" dirty="0" smtClean="0">
                <a:latin typeface="Arial" panose="020B0604020202020204" pitchFamily="34" charset="0"/>
              </a:rPr>
              <a:t> </a:t>
            </a:r>
            <a:r>
              <a:rPr lang="en-US" altLang="cs-CZ" sz="2200" dirty="0">
                <a:latin typeface="Arial" panose="020B0604020202020204" pitchFamily="34" charset="0"/>
              </a:rPr>
              <a:t>ceremony </a:t>
            </a:r>
            <a:r>
              <a:rPr lang="en-US" altLang="cs-CZ" sz="2200" dirty="0" smtClean="0">
                <a:latin typeface="Arial" panose="020B0604020202020204" pitchFamily="34" charset="0"/>
              </a:rPr>
              <a:t>and</a:t>
            </a:r>
            <a:r>
              <a:rPr lang="cs-CZ" altLang="cs-CZ" sz="2200" dirty="0" smtClean="0">
                <a:latin typeface="Arial" panose="020B0604020202020204" pitchFamily="34" charset="0"/>
              </a:rPr>
              <a:t> are</a:t>
            </a:r>
            <a:r>
              <a:rPr lang="en-US" altLang="cs-CZ" sz="2200" dirty="0" smtClean="0">
                <a:latin typeface="Arial" panose="020B0604020202020204" pitchFamily="34" charset="0"/>
              </a:rPr>
              <a:t> </a:t>
            </a:r>
            <a:r>
              <a:rPr lang="en-US" altLang="cs-CZ" sz="2200" dirty="0">
                <a:latin typeface="Arial" panose="020B0604020202020204" pitchFamily="34" charset="0"/>
              </a:rPr>
              <a:t>fond of delicacies and baked </a:t>
            </a:r>
            <a:r>
              <a:rPr lang="en-US" altLang="cs-CZ" sz="2200" dirty="0" smtClean="0">
                <a:latin typeface="Arial" panose="020B0604020202020204" pitchFamily="34" charset="0"/>
              </a:rPr>
              <a:t>dishes. </a:t>
            </a:r>
            <a:r>
              <a:rPr lang="en-US" altLang="cs-CZ" sz="2200" dirty="0">
                <a:latin typeface="Arial" panose="020B0604020202020204" pitchFamily="34" charset="0"/>
              </a:rPr>
              <a:t>French oven must therefore have a special setting for gratins. The French also require a self-cleaning function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Norwegians have many electrical appliances at home, because the price of electricity is much lower than in other western European countries. In Norway it is not unusual to </a:t>
            </a:r>
            <a:r>
              <a:rPr lang="en-US" altLang="cs-CZ" sz="2200" dirty="0" smtClean="0">
                <a:latin typeface="Arial" panose="020B0604020202020204" pitchFamily="34" charset="0"/>
              </a:rPr>
              <a:t>have</a:t>
            </a:r>
            <a:r>
              <a:rPr lang="cs-CZ" altLang="cs-CZ" sz="2200" dirty="0" smtClean="0">
                <a:latin typeface="Arial" panose="020B0604020202020204" pitchFamily="34" charset="0"/>
              </a:rPr>
              <a:t> many </a:t>
            </a:r>
            <a:r>
              <a:rPr lang="cs-CZ" altLang="cs-CZ" sz="2200" dirty="0" err="1" smtClean="0">
                <a:latin typeface="Arial" panose="020B0604020202020204" pitchFamily="34" charset="0"/>
              </a:rPr>
              <a:t>power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sockets</a:t>
            </a:r>
            <a:r>
              <a:rPr lang="cs-CZ" altLang="cs-CZ" sz="2200" dirty="0" smtClean="0">
                <a:latin typeface="Arial" panose="020B0604020202020204" pitchFamily="34" charset="0"/>
              </a:rPr>
              <a:t> on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appliences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e.g</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the oven </a:t>
            </a:r>
            <a:r>
              <a:rPr lang="cs-CZ" altLang="cs-CZ" sz="2200" dirty="0" smtClean="0">
                <a:latin typeface="Arial" panose="020B0604020202020204" pitchFamily="34" charset="0"/>
              </a:rPr>
              <a:t>has a </a:t>
            </a:r>
            <a:r>
              <a:rPr lang="en-US" altLang="cs-CZ" sz="2200" dirty="0" smtClean="0">
                <a:latin typeface="Arial" panose="020B0604020202020204" pitchFamily="34" charset="0"/>
              </a:rPr>
              <a:t>power </a:t>
            </a:r>
            <a:r>
              <a:rPr lang="en-US" altLang="cs-CZ" sz="2200" dirty="0">
                <a:latin typeface="Arial" panose="020B0604020202020204" pitchFamily="34" charset="0"/>
              </a:rPr>
              <a:t>socket for connecting an electric mixer, kitchen machines, coffee machine and similar appliances.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3. PRODUCT STANDARDIZATION STRATEGY</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least expensive and easiest solution is to manufacture a completely standardized </a:t>
            </a:r>
            <a:r>
              <a:rPr lang="en-US" altLang="cs-CZ" sz="2200" dirty="0" smtClean="0">
                <a:latin typeface="Arial" panose="020B0604020202020204" pitchFamily="34" charset="0"/>
              </a:rPr>
              <a:t>products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them</a:t>
            </a:r>
            <a:r>
              <a:rPr lang="cs-CZ" altLang="cs-CZ" sz="2200" dirty="0" smtClean="0">
                <a:latin typeface="Arial" panose="020B0604020202020204" pitchFamily="34" charset="0"/>
              </a:rPr>
              <a:t> </a:t>
            </a:r>
            <a:r>
              <a:rPr lang="en-US" altLang="cs-CZ" sz="2200" dirty="0" smtClean="0">
                <a:latin typeface="Arial" panose="020B0604020202020204" pitchFamily="34" charset="0"/>
              </a:rPr>
              <a:t>in </a:t>
            </a:r>
            <a:r>
              <a:rPr lang="en-US" altLang="cs-CZ" sz="2200" dirty="0">
                <a:latin typeface="Arial" panose="020B0604020202020204" pitchFamily="34" charset="0"/>
              </a:rPr>
              <a:t>foreign </a:t>
            </a:r>
            <a:r>
              <a:rPr lang="en-US" altLang="cs-CZ" sz="2200" dirty="0" smtClean="0">
                <a:latin typeface="Arial" panose="020B0604020202020204" pitchFamily="34" charset="0"/>
              </a:rPr>
              <a:t>markets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without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adaptation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meaning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without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additional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costs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cs-CZ" altLang="cs-CZ" sz="2200" dirty="0" smtClean="0">
                <a:latin typeface="Arial" panose="020B0604020202020204" pitchFamily="34" charset="0"/>
              </a:rPr>
              <a:t>BUT! </a:t>
            </a:r>
            <a:r>
              <a:rPr lang="en-US" altLang="cs-CZ" sz="2200" dirty="0" smtClean="0">
                <a:latin typeface="Arial" panose="020B0604020202020204" pitchFamily="34" charset="0"/>
              </a:rPr>
              <a:t>Complete </a:t>
            </a:r>
            <a:r>
              <a:rPr lang="en-US" altLang="cs-CZ" sz="2200" dirty="0">
                <a:latin typeface="Arial" panose="020B0604020202020204" pitchFamily="34" charset="0"/>
              </a:rPr>
              <a:t>standardization without any modification </a:t>
            </a:r>
            <a:r>
              <a:rPr lang="en-US" altLang="cs-CZ" sz="2200" dirty="0" smtClean="0">
                <a:latin typeface="Arial" panose="020B0604020202020204" pitchFamily="34" charset="0"/>
              </a:rPr>
              <a:t>is </a:t>
            </a:r>
            <a:r>
              <a:rPr lang="en-US" altLang="cs-CZ" sz="2200" dirty="0">
                <a:latin typeface="Arial" panose="020B0604020202020204" pitchFamily="34" charset="0"/>
              </a:rPr>
              <a:t>not usually possible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However, for </a:t>
            </a:r>
            <a:r>
              <a:rPr lang="en-US" altLang="cs-CZ" sz="2200" dirty="0" smtClean="0">
                <a:latin typeface="Arial" panose="020B0604020202020204" pitchFamily="34" charset="0"/>
              </a:rPr>
              <a:t>products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are so </a:t>
            </a:r>
            <a:r>
              <a:rPr lang="cs-CZ" altLang="cs-CZ" sz="2200" dirty="0" err="1" smtClean="0">
                <a:latin typeface="Arial" panose="020B0604020202020204" pitchFamily="34" charset="0"/>
              </a:rPr>
              <a:t>called</a:t>
            </a:r>
            <a:r>
              <a:rPr lang="en-US" altLang="cs-CZ" sz="2200" dirty="0" smtClean="0">
                <a:latin typeface="Arial" panose="020B0604020202020204" pitchFamily="34" charset="0"/>
              </a:rPr>
              <a:t> „</a:t>
            </a:r>
            <a:r>
              <a:rPr lang="cs-CZ" altLang="cs-CZ" sz="2200" dirty="0" smtClean="0">
                <a:latin typeface="Arial" panose="020B0604020202020204" pitchFamily="34" charset="0"/>
              </a:rPr>
              <a:t>u</a:t>
            </a:r>
            <a:r>
              <a:rPr lang="en-US" altLang="cs-CZ" sz="2200" dirty="0" err="1" smtClean="0">
                <a:latin typeface="Arial" panose="020B0604020202020204" pitchFamily="34" charset="0"/>
              </a:rPr>
              <a:t>nbound</a:t>
            </a:r>
            <a:r>
              <a:rPr lang="cs-CZ" altLang="cs-CZ" sz="2200" dirty="0" smtClean="0">
                <a:latin typeface="Arial" panose="020B0604020202020204" pitchFamily="34" charset="0"/>
              </a:rPr>
              <a:t> on</a:t>
            </a:r>
            <a:r>
              <a:rPr lang="en-US" altLang="cs-CZ" sz="2200" dirty="0" smtClean="0">
                <a:latin typeface="Arial" panose="020B0604020202020204" pitchFamily="34" charset="0"/>
              </a:rPr>
              <a:t> </a:t>
            </a:r>
            <a:r>
              <a:rPr lang="en-US" altLang="cs-CZ" sz="2200" dirty="0">
                <a:latin typeface="Arial" panose="020B0604020202020204" pitchFamily="34" charset="0"/>
              </a:rPr>
              <a:t>culture", which correspond to global needs and global fashion, </a:t>
            </a:r>
            <a:r>
              <a:rPr lang="en-US" altLang="cs-CZ" sz="2200" dirty="0" smtClean="0">
                <a:latin typeface="Arial" panose="020B0604020202020204" pitchFamily="34" charset="0"/>
              </a:rPr>
              <a:t>the </a:t>
            </a:r>
            <a:r>
              <a:rPr lang="en-US" altLang="cs-CZ" sz="2200" dirty="0">
                <a:latin typeface="Arial" panose="020B0604020202020204" pitchFamily="34" charset="0"/>
              </a:rPr>
              <a:t>manufacturer </a:t>
            </a:r>
            <a:r>
              <a:rPr lang="en-US" altLang="cs-CZ" sz="2200" dirty="0" smtClean="0">
                <a:latin typeface="Arial" panose="020B0604020202020204" pitchFamily="34" charset="0"/>
              </a:rPr>
              <a:t>doesn't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a:t>
            </a:r>
            <a:r>
              <a:rPr lang="en-US" altLang="cs-CZ" sz="2200" dirty="0" smtClean="0">
                <a:latin typeface="Arial" panose="020B0604020202020204" pitchFamily="34" charset="0"/>
              </a:rPr>
              <a:t>to </a:t>
            </a:r>
            <a:r>
              <a:rPr lang="en-US" altLang="cs-CZ" sz="2200" dirty="0">
                <a:latin typeface="Arial" panose="020B0604020202020204" pitchFamily="34" charset="0"/>
              </a:rPr>
              <a:t>respect national particularities, as the demand for them is uniform. These are </a:t>
            </a:r>
            <a:r>
              <a:rPr lang="en-US" altLang="cs-CZ" sz="2200" dirty="0" smtClean="0">
                <a:latin typeface="Arial" panose="020B0604020202020204" pitchFamily="34" charset="0"/>
              </a:rPr>
              <a:t>called </a:t>
            </a:r>
            <a:r>
              <a:rPr lang="cs-CZ" altLang="cs-CZ" sz="2200" dirty="0" smtClean="0">
                <a:latin typeface="Arial" panose="020B0604020202020204" pitchFamily="34" charset="0"/>
              </a:rPr>
              <a:t>g</a:t>
            </a:r>
            <a:r>
              <a:rPr lang="en-US" altLang="cs-CZ" sz="2200" dirty="0" err="1" smtClean="0">
                <a:latin typeface="Arial" panose="020B0604020202020204" pitchFamily="34" charset="0"/>
              </a:rPr>
              <a:t>lobal</a:t>
            </a:r>
            <a:r>
              <a:rPr lang="en-US" altLang="cs-CZ" sz="2200" dirty="0" smtClean="0">
                <a:latin typeface="Arial" panose="020B0604020202020204" pitchFamily="34" charset="0"/>
              </a:rPr>
              <a:t> </a:t>
            </a:r>
            <a:r>
              <a:rPr lang="en-US" altLang="cs-CZ" sz="2200" dirty="0">
                <a:latin typeface="Arial" panose="020B0604020202020204" pitchFamily="34" charset="0"/>
              </a:rPr>
              <a:t>products. (Popularity of denim fashion, drink Coca-Cola, Marlboro </a:t>
            </a:r>
            <a:r>
              <a:rPr lang="en-US" altLang="cs-CZ" sz="2200" dirty="0" smtClean="0">
                <a:latin typeface="Arial" panose="020B0604020202020204" pitchFamily="34" charset="0"/>
              </a:rPr>
              <a:t>cigarettes</a:t>
            </a:r>
            <a:r>
              <a:rPr lang="cs-CZ" altLang="cs-CZ" sz="2200" dirty="0" smtClean="0">
                <a:latin typeface="Arial" panose="020B0604020202020204" pitchFamily="34" charset="0"/>
              </a:rPr>
              <a:t>, Game of </a:t>
            </a:r>
            <a:r>
              <a:rPr lang="cs-CZ" altLang="cs-CZ" sz="2200" dirty="0" err="1" smtClean="0">
                <a:latin typeface="Arial" panose="020B0604020202020204" pitchFamily="34" charset="0"/>
              </a:rPr>
              <a:t>Thrones</a:t>
            </a:r>
            <a:r>
              <a:rPr lang="en-US" altLang="cs-CZ" sz="2200" dirty="0" smtClean="0">
                <a:latin typeface="Arial" panose="020B0604020202020204" pitchFamily="34" charset="0"/>
              </a:rPr>
              <a:t> </a:t>
            </a:r>
            <a:r>
              <a:rPr lang="en-US" altLang="cs-CZ" sz="2200" dirty="0">
                <a:latin typeface="Arial" panose="020B0604020202020204" pitchFamily="34" charset="0"/>
              </a:rPr>
              <a:t>etc.).</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ADVANTAGES AND DISADVANTAGES OF THE STANDARDIZATION</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Advantages of standardization:</a:t>
            </a:r>
          </a:p>
          <a:p>
            <a:pPr marL="1028700" lvl="1" eaLnBrk="1" hangingPunct="1">
              <a:spcBef>
                <a:spcPct val="0"/>
              </a:spcBef>
              <a:defRPr/>
            </a:pPr>
            <a:r>
              <a:rPr lang="en-US" altLang="cs-CZ" sz="2000" dirty="0">
                <a:latin typeface="Arial" panose="020B0604020202020204" pitchFamily="34" charset="0"/>
              </a:rPr>
              <a:t>Great savings in </a:t>
            </a:r>
            <a:r>
              <a:rPr lang="en-US" altLang="cs-CZ" sz="2000" dirty="0" smtClean="0">
                <a:latin typeface="Arial" panose="020B0604020202020204" pitchFamily="34" charset="0"/>
              </a:rPr>
              <a:t>manufacturing</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Savings in basic technical research and product </a:t>
            </a:r>
            <a:r>
              <a:rPr lang="en-US" altLang="cs-CZ" sz="2000" dirty="0" smtClean="0">
                <a:latin typeface="Arial" panose="020B0604020202020204" pitchFamily="34" charset="0"/>
              </a:rPr>
              <a:t>development</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Savings in sales </a:t>
            </a:r>
            <a:r>
              <a:rPr lang="en-US" altLang="cs-CZ" sz="2000" dirty="0" smtClean="0">
                <a:latin typeface="Arial" panose="020B0604020202020204" pitchFamily="34" charset="0"/>
              </a:rPr>
              <a:t>communication</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Global </a:t>
            </a:r>
            <a:r>
              <a:rPr lang="en-US" altLang="cs-CZ" sz="2000" dirty="0" smtClean="0">
                <a:latin typeface="Arial" panose="020B0604020202020204" pitchFamily="34" charset="0"/>
              </a:rPr>
              <a:t>competitiveness</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Easier diffusion of </a:t>
            </a:r>
            <a:r>
              <a:rPr lang="en-US" altLang="cs-CZ" sz="2000" dirty="0" smtClean="0">
                <a:latin typeface="Arial" panose="020B0604020202020204" pitchFamily="34" charset="0"/>
              </a:rPr>
              <a:t>innovation</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The possibility of rapid entry into international markets.</a:t>
            </a:r>
          </a:p>
          <a:p>
            <a:pPr marL="285750" indent="-285750" eaLnBrk="1" hangingPunct="1">
              <a:spcBef>
                <a:spcPct val="0"/>
              </a:spcBef>
              <a:defRPr/>
            </a:pPr>
            <a:r>
              <a:rPr lang="en-US" altLang="cs-CZ" sz="2200" dirty="0">
                <a:latin typeface="Arial" panose="020B0604020202020204" pitchFamily="34" charset="0"/>
              </a:rPr>
              <a:t> </a:t>
            </a:r>
          </a:p>
          <a:p>
            <a:pPr marL="285750" indent="-285750" eaLnBrk="1" hangingPunct="1">
              <a:spcBef>
                <a:spcPct val="0"/>
              </a:spcBef>
              <a:defRPr/>
            </a:pPr>
            <a:r>
              <a:rPr lang="en-US" altLang="cs-CZ" sz="2200" dirty="0">
                <a:latin typeface="Arial" panose="020B0604020202020204" pitchFamily="34" charset="0"/>
              </a:rPr>
              <a:t>Disadvantages of standardization:</a:t>
            </a:r>
          </a:p>
          <a:p>
            <a:pPr marL="1028700" lvl="1" eaLnBrk="1" hangingPunct="1">
              <a:spcBef>
                <a:spcPct val="0"/>
              </a:spcBef>
              <a:defRPr/>
            </a:pPr>
            <a:r>
              <a:rPr lang="en-US" altLang="cs-CZ" sz="2000" dirty="0">
                <a:latin typeface="Arial" panose="020B0604020202020204" pitchFamily="34" charset="0"/>
              </a:rPr>
              <a:t>The global approach (standardization) carries a high risk, that enters into each sector while indirectly increasing demands for </a:t>
            </a:r>
            <a:r>
              <a:rPr lang="en-US" altLang="cs-CZ" sz="2000" dirty="0" smtClean="0">
                <a:latin typeface="Arial" panose="020B0604020202020204" pitchFamily="34" charset="0"/>
              </a:rPr>
              <a:t>efficiency</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Errors in disregard of social and economic </a:t>
            </a:r>
            <a:r>
              <a:rPr lang="en-US" altLang="cs-CZ" sz="2000" dirty="0" smtClean="0">
                <a:latin typeface="Arial" panose="020B0604020202020204" pitchFamily="34" charset="0"/>
              </a:rPr>
              <a:t>disparities</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Extending tough competition </a:t>
            </a:r>
            <a:r>
              <a:rPr lang="en-US" altLang="cs-CZ" sz="2000" dirty="0" smtClean="0">
                <a:latin typeface="Arial" panose="020B0604020202020204" pitchFamily="34" charset="0"/>
              </a:rPr>
              <a:t>on </a:t>
            </a:r>
            <a:r>
              <a:rPr lang="en-US" altLang="cs-CZ" sz="2000" dirty="0">
                <a:latin typeface="Arial" panose="020B0604020202020204" pitchFamily="34" charset="0"/>
              </a:rPr>
              <a:t>a global basis.</a:t>
            </a:r>
            <a:endParaRPr lang="en-GB" altLang="cs-CZ" sz="2000" dirty="0" smtClean="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STRATEGY OF WORLD COMPONENT</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basic strategy of standardization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based</a:t>
            </a:r>
            <a:r>
              <a:rPr lang="cs-CZ" altLang="cs-CZ" sz="2200" dirty="0" smtClean="0">
                <a:latin typeface="Arial" panose="020B0604020202020204" pitchFamily="34" charset="0"/>
              </a:rPr>
              <a:t> on </a:t>
            </a:r>
            <a:r>
              <a:rPr lang="en-US" altLang="cs-CZ" sz="2200" dirty="0" smtClean="0">
                <a:latin typeface="Arial" panose="020B0604020202020204" pitchFamily="34" charset="0"/>
              </a:rPr>
              <a:t>benefits </a:t>
            </a:r>
            <a:r>
              <a:rPr lang="en-US" altLang="cs-CZ" sz="2200" dirty="0">
                <a:latin typeface="Arial" panose="020B0604020202020204" pitchFamily="34" charset="0"/>
              </a:rPr>
              <a:t>of cost savings and </a:t>
            </a:r>
            <a:r>
              <a:rPr lang="en-US" altLang="cs-CZ" sz="2200" dirty="0" err="1" smtClean="0">
                <a:latin typeface="Arial" panose="020B0604020202020204" pitchFamily="34" charset="0"/>
              </a:rPr>
              <a:t>eliminat</a:t>
            </a:r>
            <a:r>
              <a:rPr lang="cs-CZ" altLang="cs-CZ" sz="2200" dirty="0" smtClean="0">
                <a:latin typeface="Arial" panose="020B0604020202020204" pitchFamily="34" charset="0"/>
              </a:rPr>
              <a:t>ion of</a:t>
            </a:r>
            <a:r>
              <a:rPr lang="en-US" altLang="cs-CZ" sz="2200" dirty="0" smtClean="0">
                <a:latin typeface="Arial" panose="020B0604020202020204" pitchFamily="34" charset="0"/>
              </a:rPr>
              <a:t> </a:t>
            </a:r>
            <a:r>
              <a:rPr lang="en-US" altLang="cs-CZ" sz="2200" dirty="0">
                <a:latin typeface="Arial" panose="020B0604020202020204" pitchFamily="34" charset="0"/>
              </a:rPr>
              <a:t>the difficulties in respecting different market conditions and customer </a:t>
            </a:r>
            <a:r>
              <a:rPr lang="en-US" altLang="cs-CZ" sz="2200" dirty="0" smtClean="0">
                <a:latin typeface="Arial" panose="020B0604020202020204" pitchFamily="34" charset="0"/>
              </a:rPr>
              <a:t>requirements.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Another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strategy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based</a:t>
            </a:r>
            <a:r>
              <a:rPr lang="cs-CZ" altLang="cs-CZ" sz="2200" dirty="0" smtClean="0">
                <a:latin typeface="Arial" panose="020B0604020202020204" pitchFamily="34" charset="0"/>
              </a:rPr>
              <a:t> on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so </a:t>
            </a:r>
            <a:r>
              <a:rPr lang="cs-CZ" altLang="cs-CZ" sz="2200" dirty="0" err="1" smtClean="0">
                <a:latin typeface="Arial" panose="020B0604020202020204" pitchFamily="34" charset="0"/>
              </a:rPr>
              <a:t>called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strategy</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world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component</a:t>
            </a:r>
            <a:r>
              <a:rPr lang="cs-CZ" altLang="cs-CZ" sz="2200" dirty="0" smtClean="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this </a:t>
            </a:r>
            <a:r>
              <a:rPr lang="en-US" altLang="cs-CZ" sz="2200" dirty="0" err="1" smtClean="0">
                <a:latin typeface="Arial" panose="020B0604020202020204" pitchFamily="34" charset="0"/>
              </a:rPr>
              <a:t>stratégy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new product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developed </a:t>
            </a:r>
            <a:r>
              <a:rPr lang="en-US" altLang="cs-CZ" sz="2200" dirty="0">
                <a:latin typeface="Arial" panose="020B0604020202020204" pitchFamily="34" charset="0"/>
              </a:rPr>
              <a:t>from the </a:t>
            </a:r>
            <a:r>
              <a:rPr lang="cs-CZ" altLang="cs-CZ" sz="2200" dirty="0" err="1" smtClean="0">
                <a:latin typeface="Arial" panose="020B0604020202020204" pitchFamily="34" charset="0"/>
              </a:rPr>
              <a:t>beginning</a:t>
            </a:r>
            <a:r>
              <a:rPr lang="cs-CZ" altLang="cs-CZ" sz="2200" dirty="0" smtClean="0">
                <a:latin typeface="Arial" panose="020B0604020202020204" pitchFamily="34" charset="0"/>
              </a:rPr>
              <a:t> </a:t>
            </a:r>
            <a:r>
              <a:rPr lang="en-US" altLang="cs-CZ" sz="2200" dirty="0" smtClean="0">
                <a:latin typeface="Arial" panose="020B0604020202020204" pitchFamily="34" charset="0"/>
              </a:rPr>
              <a:t>to </a:t>
            </a:r>
            <a:r>
              <a:rPr lang="en-US" altLang="cs-CZ" sz="2200" dirty="0">
                <a:latin typeface="Arial" panose="020B0604020202020204" pitchFamily="34" charset="0"/>
              </a:rPr>
              <a:t>achieve maximum identical components (unification), to the point where it must necessarily </a:t>
            </a:r>
            <a:r>
              <a:rPr lang="en-US" altLang="cs-CZ" sz="2200" dirty="0" smtClean="0">
                <a:latin typeface="Arial" panose="020B0604020202020204" pitchFamily="34" charset="0"/>
              </a:rPr>
              <a:t>respect </a:t>
            </a:r>
            <a:r>
              <a:rPr lang="en-US" altLang="cs-CZ" sz="2200" dirty="0">
                <a:latin typeface="Arial" panose="020B0604020202020204" pitchFamily="34" charset="0"/>
              </a:rPr>
              <a:t>national needs and </a:t>
            </a:r>
            <a:r>
              <a:rPr lang="en-US" altLang="cs-CZ" sz="2200" dirty="0" smtClean="0">
                <a:latin typeface="Arial" panose="020B0604020202020204" pitchFamily="34" charset="0"/>
              </a:rPr>
              <a:t>requirements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e.g</a:t>
            </a:r>
            <a:r>
              <a:rPr lang="cs-CZ" altLang="cs-CZ" sz="2200" dirty="0" smtClean="0">
                <a:latin typeface="Arial" panose="020B0604020202020204" pitchFamily="34" charset="0"/>
              </a:rPr>
              <a:t>. 90% of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unified</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only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exterior</a:t>
            </a:r>
            <a:r>
              <a:rPr lang="cs-CZ" altLang="cs-CZ" sz="2200" dirty="0" smtClean="0">
                <a:latin typeface="Arial" panose="020B0604020202020204" pitchFamily="34" charset="0"/>
              </a:rPr>
              <a:t> design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adapted</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For example, another type of electrical outlet, computer keyboards with </a:t>
            </a:r>
            <a:r>
              <a:rPr lang="en-US" altLang="cs-CZ" sz="2200" dirty="0" smtClean="0">
                <a:latin typeface="Arial" panose="020B0604020202020204" pitchFamily="34" charset="0"/>
              </a:rPr>
              <a:t>Cyrillic </a:t>
            </a:r>
            <a:r>
              <a:rPr lang="en-US" altLang="cs-CZ" sz="2200" dirty="0">
                <a:latin typeface="Arial" panose="020B0604020202020204" pitchFamily="34" charset="0"/>
              </a:rPr>
              <a:t>etc. At this finishing </a:t>
            </a:r>
            <a:r>
              <a:rPr lang="cs-CZ" altLang="cs-CZ" sz="2200" dirty="0" err="1" smtClean="0">
                <a:latin typeface="Arial" panose="020B0604020202020204" pitchFamily="34" charset="0"/>
              </a:rPr>
              <a:t>touches</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a:t>
            </a:r>
            <a:r>
              <a:rPr lang="en-US" altLang="cs-CZ" sz="2200" dirty="0" smtClean="0">
                <a:latin typeface="Arial" panose="020B0604020202020204" pitchFamily="34" charset="0"/>
              </a:rPr>
              <a:t>minimum </a:t>
            </a:r>
            <a:r>
              <a:rPr lang="en-US" altLang="cs-CZ" sz="2200" dirty="0">
                <a:latin typeface="Arial" panose="020B0604020202020204" pitchFamily="34" charset="0"/>
              </a:rPr>
              <a:t>additional </a:t>
            </a:r>
            <a:r>
              <a:rPr lang="en-US" altLang="cs-CZ" sz="2200" dirty="0" smtClean="0">
                <a:latin typeface="Arial" panose="020B0604020202020204" pitchFamily="34" charset="0"/>
              </a:rPr>
              <a:t>cost</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of </a:t>
            </a:r>
            <a:r>
              <a:rPr lang="en-US" altLang="cs-CZ" sz="2200" dirty="0" smtClean="0">
                <a:latin typeface="Arial" panose="020B0604020202020204" pitchFamily="34" charset="0"/>
              </a:rPr>
              <a:t>adaptation</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spent</a:t>
            </a:r>
            <a:r>
              <a:rPr lang="en-US" altLang="cs-CZ" sz="2200" dirty="0" smtClean="0">
                <a:latin typeface="Arial" panose="020B0604020202020204" pitchFamily="34" charset="0"/>
              </a:rPr>
              <a: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FUN FAILS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Coors brewery slogan "our beer to unwind" in Spanish means "after our beer you get diarrhea."</a:t>
            </a:r>
          </a:p>
          <a:p>
            <a:pPr marL="285750" indent="-285750" eaLnBrk="1" hangingPunct="1">
              <a:spcBef>
                <a:spcPct val="0"/>
              </a:spcBef>
              <a:defRPr/>
            </a:pPr>
            <a:r>
              <a:rPr lang="en-US" altLang="cs-CZ" sz="2200" dirty="0">
                <a:latin typeface="Arial" panose="020B0604020202020204" pitchFamily="34" charset="0"/>
              </a:rPr>
              <a:t>Coca-Cola came up with a slogan to drink Coke, "Coke will give you life!" In Japanese it means, however: "Coke will return your ancestors!"</a:t>
            </a:r>
          </a:p>
          <a:p>
            <a:pPr marL="285750" indent="-285750" eaLnBrk="1" hangingPunct="1">
              <a:spcBef>
                <a:spcPct val="0"/>
              </a:spcBef>
              <a:defRPr/>
            </a:pPr>
            <a:r>
              <a:rPr lang="en-US" altLang="cs-CZ" sz="2200" dirty="0">
                <a:latin typeface="Arial" panose="020B0604020202020204" pitchFamily="34" charset="0"/>
              </a:rPr>
              <a:t>Large businesses in the dairy discovered too late that the slogan </a:t>
            </a:r>
            <a:r>
              <a:rPr lang="en-US" altLang="cs-CZ" sz="2200" dirty="0" smtClean="0">
                <a:latin typeface="Arial" panose="020B0604020202020204" pitchFamily="34" charset="0"/>
              </a:rPr>
              <a:t>„</a:t>
            </a:r>
            <a:r>
              <a:rPr lang="cs-CZ" altLang="cs-CZ" sz="2200" dirty="0" err="1" smtClean="0">
                <a:latin typeface="Arial" panose="020B0604020202020204" pitchFamily="34" charset="0"/>
              </a:rPr>
              <a:t>Did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en-US" altLang="cs-CZ" sz="2200" dirty="0" smtClean="0">
                <a:latin typeface="Arial" panose="020B0604020202020204" pitchFamily="34" charset="0"/>
              </a:rPr>
              <a:t> already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a:t>
            </a:r>
            <a:r>
              <a:rPr lang="en-US" altLang="cs-CZ" sz="2200" dirty="0" smtClean="0">
                <a:latin typeface="Arial" panose="020B0604020202020204" pitchFamily="34" charset="0"/>
              </a:rPr>
              <a:t>milk</a:t>
            </a:r>
            <a:r>
              <a:rPr lang="en-US" altLang="cs-CZ" sz="2200" dirty="0">
                <a:latin typeface="Arial" panose="020B0604020202020204" pitchFamily="34" charset="0"/>
              </a:rPr>
              <a:t>?" In Mexico means the question: "Can you </a:t>
            </a:r>
            <a:r>
              <a:rPr lang="en-US" altLang="cs-CZ" sz="2200" dirty="0" smtClean="0">
                <a:latin typeface="Arial" panose="020B0604020202020204" pitchFamily="34" charset="0"/>
              </a:rPr>
              <a:t>breastfeed?"</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Chinese company's KFC slogan "After our products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lick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en-US" altLang="cs-CZ" sz="2200" dirty="0" smtClean="0">
                <a:latin typeface="Arial" panose="020B0604020202020204" pitchFamily="34" charset="0"/>
              </a:rPr>
              <a:t>fingers</a:t>
            </a:r>
            <a:r>
              <a:rPr lang="en-US" altLang="cs-CZ" sz="2200" dirty="0">
                <a:latin typeface="Arial" panose="020B0604020202020204" pitchFamily="34" charset="0"/>
              </a:rPr>
              <a:t>" in Spanish means </a:t>
            </a:r>
            <a:r>
              <a:rPr lang="en-US" altLang="cs-CZ" sz="2200" dirty="0" smtClean="0">
                <a:latin typeface="Arial" panose="020B0604020202020204" pitchFamily="34" charset="0"/>
              </a:rPr>
              <a:t>"bite </a:t>
            </a:r>
            <a:r>
              <a:rPr lang="en-US" altLang="cs-CZ" sz="2200" dirty="0">
                <a:latin typeface="Arial" panose="020B0604020202020204" pitchFamily="34" charset="0"/>
              </a:rPr>
              <a:t>my finger!"</a:t>
            </a:r>
          </a:p>
          <a:p>
            <a:pPr marL="285750" indent="-285750" eaLnBrk="1" hangingPunct="1">
              <a:spcBef>
                <a:spcPct val="0"/>
              </a:spcBef>
              <a:defRPr/>
            </a:pPr>
            <a:r>
              <a:rPr lang="en-US" altLang="cs-CZ" sz="2200" dirty="0">
                <a:latin typeface="Arial" panose="020B0604020202020204" pitchFamily="34" charset="0"/>
              </a:rPr>
              <a:t>Perdue </a:t>
            </a:r>
            <a:r>
              <a:rPr lang="en-US" altLang="cs-CZ" sz="2200" dirty="0" smtClean="0">
                <a:latin typeface="Arial" panose="020B0604020202020204" pitchFamily="34" charset="0"/>
              </a:rPr>
              <a:t>slogan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says</a:t>
            </a:r>
            <a:r>
              <a:rPr lang="en-US" altLang="cs-CZ" sz="2200" dirty="0" smtClean="0">
                <a:latin typeface="Arial" panose="020B0604020202020204" pitchFamily="34" charset="0"/>
              </a:rPr>
              <a:t> „</a:t>
            </a:r>
            <a:r>
              <a:rPr lang="cs-CZ" altLang="cs-CZ" sz="2200" dirty="0" smtClean="0">
                <a:latin typeface="Arial" panose="020B0604020202020204" pitchFamily="34" charset="0"/>
              </a:rPr>
              <a:t>hard </a:t>
            </a:r>
            <a:r>
              <a:rPr lang="en-US" altLang="cs-CZ" sz="2200" dirty="0" smtClean="0">
                <a:latin typeface="Arial" panose="020B0604020202020204" pitchFamily="34" charset="0"/>
              </a:rPr>
              <a:t>man </a:t>
            </a:r>
            <a:r>
              <a:rPr lang="en-US" altLang="cs-CZ" sz="2200" dirty="0">
                <a:latin typeface="Arial" panose="020B0604020202020204" pitchFamily="34" charset="0"/>
              </a:rPr>
              <a:t>prepares fine chicken</a:t>
            </a:r>
            <a:r>
              <a:rPr lang="en-US" altLang="cs-CZ" sz="2200" dirty="0" smtClean="0">
                <a:latin typeface="Arial" panose="020B0604020202020204" pitchFamily="34" charset="0"/>
              </a:rPr>
              <a:t>!„</a:t>
            </a:r>
            <a:r>
              <a:rPr lang="cs-CZ" altLang="cs-CZ" sz="2200" dirty="0" smtClean="0">
                <a:latin typeface="Arial" panose="020B0604020202020204" pitchFamily="34" charset="0"/>
              </a:rPr>
              <a:t> but in</a:t>
            </a:r>
            <a:r>
              <a:rPr lang="en-US" altLang="cs-CZ" sz="2200" dirty="0" smtClean="0">
                <a:latin typeface="Arial" panose="020B0604020202020204" pitchFamily="34" charset="0"/>
              </a:rPr>
              <a:t> Spanish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 </a:t>
            </a:r>
            <a:r>
              <a:rPr lang="en-US" altLang="cs-CZ" sz="2200" dirty="0">
                <a:latin typeface="Arial" panose="020B0604020202020204" pitchFamily="34" charset="0"/>
              </a:rPr>
              <a:t>acquires a new dimension: "Barely awake man is as </a:t>
            </a:r>
            <a:r>
              <a:rPr lang="en-US" altLang="cs-CZ" sz="2200" dirty="0" smtClean="0">
                <a:latin typeface="Arial" panose="020B0604020202020204" pitchFamily="34" charset="0"/>
              </a:rPr>
              <a:t>cute</a:t>
            </a:r>
            <a:r>
              <a:rPr lang="cs-CZ" altLang="cs-CZ" sz="2200" dirty="0">
                <a:latin typeface="Arial" panose="020B0604020202020204" pitchFamily="34" charset="0"/>
              </a:rPr>
              <a:t> </a:t>
            </a:r>
            <a:r>
              <a:rPr lang="cs-CZ" altLang="cs-CZ" sz="2200" dirty="0" smtClean="0">
                <a:latin typeface="Arial" panose="020B0604020202020204" pitchFamily="34" charset="0"/>
              </a:rPr>
              <a:t>as a</a:t>
            </a:r>
            <a:r>
              <a:rPr lang="en-US" altLang="cs-CZ" sz="2200" dirty="0" smtClean="0">
                <a:latin typeface="Arial" panose="020B0604020202020204" pitchFamily="34" charset="0"/>
              </a:rPr>
              <a:t> </a:t>
            </a:r>
            <a:r>
              <a:rPr lang="en-US" altLang="cs-CZ" sz="2200" dirty="0">
                <a:latin typeface="Arial" panose="020B0604020202020204" pitchFamily="34" charset="0"/>
              </a:rPr>
              <a:t>chick."</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341365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STRATEGY OF PRODUCT ADAPTATION 1</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Adaptation </a:t>
            </a:r>
            <a:r>
              <a:rPr lang="en-US" altLang="cs-CZ" sz="2200" dirty="0" smtClean="0">
                <a:latin typeface="Arial" panose="020B0604020202020204" pitchFamily="34" charset="0"/>
              </a:rPr>
              <a:t>strategy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en-US" altLang="cs-CZ" sz="2200" dirty="0" smtClean="0">
                <a:latin typeface="Arial" panose="020B0604020202020204" pitchFamily="34" charset="0"/>
              </a:rPr>
              <a:t> </a:t>
            </a:r>
            <a:r>
              <a:rPr lang="en-US" altLang="cs-CZ" sz="2200" dirty="0">
                <a:latin typeface="Arial" panose="020B0604020202020204" pitchFamily="34" charset="0"/>
              </a:rPr>
              <a:t>based on the need to adapt existing product in terms of the foreign market or customer needs and wishes. </a:t>
            </a:r>
            <a:r>
              <a:rPr lang="cs-CZ" altLang="cs-CZ" sz="2200" dirty="0" err="1" smtClean="0">
                <a:latin typeface="Arial" panose="020B0604020202020204" pitchFamily="34" charset="0"/>
              </a:rPr>
              <a:t>There</a:t>
            </a:r>
            <a:r>
              <a:rPr lang="cs-CZ" altLang="cs-CZ" sz="2200" dirty="0" smtClean="0">
                <a:latin typeface="Arial" panose="020B0604020202020204" pitchFamily="34" charset="0"/>
              </a:rPr>
              <a:t> are many </a:t>
            </a:r>
            <a:r>
              <a:rPr lang="cs-CZ" altLang="cs-CZ" sz="2200" dirty="0" err="1" smtClean="0">
                <a:latin typeface="Arial" panose="020B0604020202020204" pitchFamily="34" charset="0"/>
              </a:rPr>
              <a:t>factors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influence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decision</a:t>
            </a:r>
            <a:r>
              <a:rPr lang="cs-CZ" altLang="cs-CZ" sz="2200" dirty="0">
                <a:latin typeface="Arial" panose="020B0604020202020204" pitchFamily="34" charset="0"/>
              </a:rPr>
              <a:t> </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statitng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following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ones</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Legislative </a:t>
            </a:r>
            <a:r>
              <a:rPr lang="cs-CZ" altLang="cs-CZ" sz="2200" b="1" dirty="0" smtClean="0">
                <a:latin typeface="Arial" panose="020B0604020202020204" pitchFamily="34" charset="0"/>
              </a:rPr>
              <a:t>r</a:t>
            </a:r>
            <a:r>
              <a:rPr lang="en-US" altLang="cs-CZ" sz="2200" b="1" dirty="0" err="1" smtClean="0">
                <a:latin typeface="Arial" panose="020B0604020202020204" pitchFamily="34" charset="0"/>
              </a:rPr>
              <a:t>egulation</a:t>
            </a:r>
            <a:r>
              <a:rPr lang="en-US" altLang="cs-CZ" sz="2200" dirty="0">
                <a:latin typeface="Arial" panose="020B0604020202020204" pitchFamily="34" charset="0"/>
              </a:rPr>
              <a:t>: </a:t>
            </a:r>
            <a:r>
              <a:rPr lang="cs-CZ" altLang="cs-CZ" sz="2200" dirty="0" err="1" smtClean="0">
                <a:latin typeface="Arial" panose="020B0604020202020204" pitchFamily="34" charset="0"/>
              </a:rPr>
              <a:t>driving</a:t>
            </a:r>
            <a:r>
              <a:rPr lang="cs-CZ" altLang="cs-CZ" sz="2200" dirty="0" smtClean="0">
                <a:latin typeface="Arial" panose="020B0604020202020204" pitchFamily="34" charset="0"/>
              </a:rPr>
              <a:t> on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left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side</a:t>
            </a:r>
            <a:r>
              <a:rPr lang="en-US" altLang="cs-CZ" sz="2200" dirty="0" smtClean="0">
                <a:latin typeface="Arial" panose="020B0604020202020204" pitchFamily="34" charset="0"/>
              </a:rPr>
              <a:t> </a:t>
            </a:r>
            <a:r>
              <a:rPr lang="en-US" altLang="cs-CZ" sz="2200" dirty="0">
                <a:latin typeface="Arial" panose="020B0604020202020204" pitchFamily="34" charset="0"/>
              </a:rPr>
              <a:t>in the UK forcing other car manufacturers to adapt </a:t>
            </a:r>
            <a:r>
              <a:rPr lang="en-US" altLang="cs-CZ" sz="2200" dirty="0" smtClean="0">
                <a:latin typeface="Arial" panose="020B0604020202020204" pitchFamily="34" charset="0"/>
              </a:rPr>
              <a:t>cars </a:t>
            </a:r>
            <a:r>
              <a:rPr lang="en-US" altLang="cs-CZ" sz="2200" dirty="0">
                <a:latin typeface="Arial" panose="020B0604020202020204" pitchFamily="34" charset="0"/>
              </a:rPr>
              <a:t>for this </a:t>
            </a:r>
            <a:r>
              <a:rPr lang="en-US" altLang="cs-CZ" sz="2200" dirty="0" smtClean="0">
                <a:latin typeface="Arial" panose="020B0604020202020204" pitchFamily="34" charset="0"/>
              </a:rPr>
              <a:t>market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C</a:t>
            </a:r>
            <a:r>
              <a:rPr lang="en-US" altLang="cs-CZ" sz="2200" dirty="0" err="1" smtClean="0">
                <a:latin typeface="Arial" panose="020B0604020202020204" pitchFamily="34" charset="0"/>
              </a:rPr>
              <a:t>ulture</a:t>
            </a:r>
            <a:r>
              <a:rPr lang="en-US" altLang="cs-CZ" sz="2200" dirty="0" smtClean="0">
                <a:latin typeface="Arial" panose="020B0604020202020204" pitchFamily="34" charset="0"/>
              </a:rPr>
              <a:t> </a:t>
            </a:r>
            <a:r>
              <a:rPr lang="en-US" altLang="cs-CZ" sz="2200" dirty="0">
                <a:latin typeface="Arial" panose="020B0604020202020204" pitchFamily="34" charset="0"/>
              </a:rPr>
              <a:t>(</a:t>
            </a:r>
            <a:r>
              <a:rPr lang="en-US" altLang="cs-CZ" sz="2200" b="1" dirty="0">
                <a:latin typeface="Arial" panose="020B0604020202020204" pitchFamily="34" charset="0"/>
              </a:rPr>
              <a:t>religion</a:t>
            </a:r>
            <a:r>
              <a:rPr lang="en-US" altLang="cs-CZ" sz="2200" dirty="0">
                <a:latin typeface="Arial" panose="020B0604020202020204" pitchFamily="34" charset="0"/>
              </a:rPr>
              <a:t>), for example, a Czech </a:t>
            </a:r>
            <a:r>
              <a:rPr lang="en-US" altLang="cs-CZ" sz="2200" dirty="0" smtClean="0">
                <a:latin typeface="Arial" panose="020B0604020202020204" pitchFamily="34" charset="0"/>
              </a:rPr>
              <a:t>producer</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of sausages adapt their products intended for export to the Islamic </a:t>
            </a:r>
            <a:r>
              <a:rPr lang="en-US" altLang="cs-CZ" sz="2200" dirty="0" smtClean="0">
                <a:latin typeface="Arial" panose="020B0604020202020204" pitchFamily="34" charset="0"/>
              </a:rPr>
              <a:t>markets where </a:t>
            </a:r>
            <a:r>
              <a:rPr lang="en-US" altLang="cs-CZ" sz="2200" dirty="0">
                <a:latin typeface="Arial" panose="020B0604020202020204" pitchFamily="34" charset="0"/>
              </a:rPr>
              <a:t>instead of pork </a:t>
            </a:r>
            <a:r>
              <a:rPr lang="cs-CZ" altLang="cs-CZ" sz="2200" dirty="0" err="1" smtClean="0">
                <a:latin typeface="Arial" panose="020B0604020202020204" pitchFamily="34" charset="0"/>
              </a:rPr>
              <a:t>they</a:t>
            </a:r>
            <a:r>
              <a:rPr lang="cs-CZ" altLang="cs-CZ" sz="2200" dirty="0" smtClean="0">
                <a:latin typeface="Arial" panose="020B0604020202020204" pitchFamily="34" charset="0"/>
              </a:rPr>
              <a:t> use </a:t>
            </a:r>
            <a:r>
              <a:rPr lang="en-US" altLang="cs-CZ" sz="2200" dirty="0" smtClean="0">
                <a:latin typeface="Arial" panose="020B0604020202020204" pitchFamily="34" charset="0"/>
              </a:rPr>
              <a:t>beef</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Culture (</a:t>
            </a:r>
            <a:r>
              <a:rPr lang="en-US" altLang="cs-CZ" sz="2200" b="1" dirty="0">
                <a:latin typeface="Arial" panose="020B0604020202020204" pitchFamily="34" charset="0"/>
              </a:rPr>
              <a:t>aesthetics</a:t>
            </a:r>
            <a:r>
              <a:rPr lang="en-US" altLang="cs-CZ" sz="2200" dirty="0">
                <a:latin typeface="Arial" panose="020B0604020202020204" pitchFamily="34" charset="0"/>
              </a:rPr>
              <a:t>): the production of traditional Czech crystal </a:t>
            </a:r>
            <a:r>
              <a:rPr lang="cs-CZ" altLang="cs-CZ" sz="2200" dirty="0" smtClean="0">
                <a:latin typeface="Arial" panose="020B0604020202020204" pitchFamily="34" charset="0"/>
              </a:rPr>
              <a:t>-</a:t>
            </a:r>
            <a:r>
              <a:rPr lang="en-US" altLang="cs-CZ" sz="2200" dirty="0" smtClean="0">
                <a:latin typeface="Arial" panose="020B0604020202020204" pitchFamily="34" charset="0"/>
              </a:rPr>
              <a:t>while </a:t>
            </a:r>
            <a:r>
              <a:rPr lang="en-US" altLang="cs-CZ" sz="2200" dirty="0">
                <a:latin typeface="Arial" panose="020B0604020202020204" pitchFamily="34" charset="0"/>
              </a:rPr>
              <a:t>Europeans prefer lofty models, </a:t>
            </a:r>
            <a:r>
              <a:rPr lang="en-US" altLang="cs-CZ" sz="2200" dirty="0" smtClean="0">
                <a:latin typeface="Arial" panose="020B0604020202020204" pitchFamily="34" charset="0"/>
              </a:rPr>
              <a:t>the </a:t>
            </a:r>
            <a:r>
              <a:rPr lang="en-US" altLang="cs-CZ" sz="2200" dirty="0">
                <a:latin typeface="Arial" panose="020B0604020202020204" pitchFamily="34" charset="0"/>
              </a:rPr>
              <a:t>Japanese customers </a:t>
            </a:r>
            <a:r>
              <a:rPr lang="cs-CZ" altLang="cs-CZ" sz="2200" dirty="0" smtClean="0">
                <a:latin typeface="Arial" panose="020B0604020202020204" pitchFamily="34" charset="0"/>
              </a:rPr>
              <a:t>and </a:t>
            </a:r>
            <a:r>
              <a:rPr lang="en-US" altLang="cs-CZ" sz="2200" dirty="0" smtClean="0">
                <a:latin typeface="Arial" panose="020B0604020202020204" pitchFamily="34" charset="0"/>
              </a:rPr>
              <a:t>the Arab</a:t>
            </a:r>
            <a:r>
              <a:rPr lang="cs-CZ" altLang="cs-CZ" sz="2200" dirty="0" smtClean="0">
                <a:latin typeface="Arial" panose="020B0604020202020204" pitchFamily="34" charset="0"/>
              </a:rPr>
              <a:t>s</a:t>
            </a:r>
            <a:r>
              <a:rPr lang="en-US" altLang="cs-CZ" sz="2200" dirty="0" smtClean="0">
                <a:latin typeface="Arial" panose="020B0604020202020204" pitchFamily="34" charset="0"/>
              </a:rPr>
              <a:t> actually </a:t>
            </a:r>
            <a:r>
              <a:rPr lang="en-US" altLang="cs-CZ" sz="2200" dirty="0">
                <a:latin typeface="Arial" panose="020B0604020202020204" pitchFamily="34" charset="0"/>
              </a:rPr>
              <a:t>require richer designs and decorative </a:t>
            </a:r>
            <a:r>
              <a:rPr lang="en-US" altLang="cs-CZ" sz="2200" dirty="0" smtClean="0">
                <a:latin typeface="Arial" panose="020B0604020202020204" pitchFamily="34" charset="0"/>
              </a:rPr>
              <a:t>elements</a:t>
            </a:r>
            <a:r>
              <a:rPr lang="cs-CZ" altLang="cs-CZ" sz="2200" dirty="0" smtClean="0">
                <a:latin typeface="Arial" panose="020B0604020202020204" pitchFamily="34" charset="0"/>
              </a:rPr>
              <a: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270890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STRATEGY OF PRODUCT </a:t>
            </a:r>
            <a:r>
              <a:rPr lang="cs-CZ" altLang="cs-CZ" sz="2400" b="1" dirty="0" smtClean="0">
                <a:latin typeface="Arial" panose="020B0604020202020204" pitchFamily="34" charset="0"/>
              </a:rPr>
              <a:t>ADAPTATION 2</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Economic and technical regulations </a:t>
            </a:r>
            <a:r>
              <a:rPr lang="cs-CZ" altLang="cs-CZ" sz="2200" b="1" dirty="0" smtClean="0">
                <a:latin typeface="Arial" panose="020B0604020202020204" pitchFamily="34" charset="0"/>
              </a:rPr>
              <a:t>- </a:t>
            </a:r>
            <a:r>
              <a:rPr lang="en-US" altLang="cs-CZ" sz="2200" dirty="0" smtClean="0">
                <a:latin typeface="Arial" panose="020B0604020202020204" pitchFamily="34" charset="0"/>
              </a:rPr>
              <a:t>very </a:t>
            </a:r>
            <a:r>
              <a:rPr lang="en-US" altLang="cs-CZ" sz="2200" dirty="0">
                <a:latin typeface="Arial" panose="020B0604020202020204" pitchFamily="34" charset="0"/>
              </a:rPr>
              <a:t>different regulations on environmental protection in different countries, the differences between Anglo-Saxon and continental metric system in North America is used in a different range of wavelengths of radio broadcasting and different voltage than in </a:t>
            </a:r>
            <a:r>
              <a:rPr lang="en-US" altLang="cs-CZ" sz="2200" dirty="0" smtClean="0">
                <a:latin typeface="Arial" panose="020B0604020202020204" pitchFamily="34" charset="0"/>
              </a:rPr>
              <a:t>Europe </a:t>
            </a:r>
            <a:r>
              <a:rPr lang="en-US" altLang="cs-CZ" sz="2200" dirty="0">
                <a:latin typeface="Arial" panose="020B0604020202020204" pitchFamily="34" charset="0"/>
              </a:rPr>
              <a:t>etc</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b="1" dirty="0" smtClean="0">
                <a:latin typeface="Arial" panose="020B0604020202020204" pitchFamily="34" charset="0"/>
              </a:rPr>
              <a:t>C</a:t>
            </a:r>
            <a:r>
              <a:rPr lang="en-US" altLang="cs-CZ" sz="2200" b="1" dirty="0" err="1" smtClean="0">
                <a:latin typeface="Arial" panose="020B0604020202020204" pitchFamily="34" charset="0"/>
              </a:rPr>
              <a:t>limate</a:t>
            </a:r>
            <a:r>
              <a:rPr lang="en-US" altLang="cs-CZ" sz="2200" dirty="0">
                <a:latin typeface="Arial" panose="020B0604020202020204" pitchFamily="34" charset="0"/>
              </a:rPr>
              <a:t>: for example, metal </a:t>
            </a:r>
            <a:r>
              <a:rPr lang="en-US" altLang="cs-CZ" sz="2200" dirty="0" smtClean="0">
                <a:latin typeface="Arial" panose="020B0604020202020204" pitchFamily="34" charset="0"/>
              </a:rPr>
              <a:t>wires</a:t>
            </a:r>
            <a:r>
              <a:rPr lang="cs-CZ" altLang="cs-CZ" sz="2200" dirty="0" smtClean="0">
                <a:latin typeface="Arial" panose="020B0604020202020204" pitchFamily="34" charset="0"/>
              </a:rPr>
              <a:t> </a:t>
            </a:r>
            <a:r>
              <a:rPr lang="en-US" altLang="cs-CZ" sz="2200" dirty="0" smtClean="0">
                <a:latin typeface="Arial" panose="020B0604020202020204" pitchFamily="34" charset="0"/>
              </a:rPr>
              <a:t>commonly </a:t>
            </a:r>
            <a:r>
              <a:rPr lang="cs-CZ" altLang="cs-CZ" sz="2200" dirty="0" err="1" smtClean="0">
                <a:latin typeface="Arial" panose="020B0604020202020204" pitchFamily="34" charset="0"/>
              </a:rPr>
              <a:t>used</a:t>
            </a:r>
            <a:r>
              <a:rPr lang="cs-CZ" altLang="cs-CZ" sz="2200" dirty="0" smtClean="0">
                <a:latin typeface="Arial" panose="020B0604020202020204" pitchFamily="34" charset="0"/>
              </a:rPr>
              <a:t> in</a:t>
            </a:r>
            <a:r>
              <a:rPr lang="en-US" altLang="cs-CZ" sz="2200" dirty="0" smtClean="0">
                <a:latin typeface="Arial" panose="020B0604020202020204" pitchFamily="34" charset="0"/>
              </a:rPr>
              <a:t> </a:t>
            </a:r>
            <a:r>
              <a:rPr lang="en-US" altLang="cs-CZ" sz="2200" dirty="0">
                <a:latin typeface="Arial" panose="020B0604020202020204" pitchFamily="34" charset="0"/>
              </a:rPr>
              <a:t>Czech crystal chandeliers </a:t>
            </a:r>
            <a:r>
              <a:rPr lang="en-US" altLang="cs-CZ" sz="2200" dirty="0" smtClean="0">
                <a:latin typeface="Arial" panose="020B0604020202020204" pitchFamily="34" charset="0"/>
              </a:rPr>
              <a:t>corrode </a:t>
            </a:r>
            <a:r>
              <a:rPr lang="en-US" altLang="cs-CZ" sz="2200" dirty="0">
                <a:latin typeface="Arial" panose="020B0604020202020204" pitchFamily="34" charset="0"/>
              </a:rPr>
              <a:t>in hot and humid climate of Indonesia and had to be replaced </a:t>
            </a:r>
            <a:r>
              <a:rPr lang="cs-CZ" altLang="cs-CZ" sz="2200" dirty="0" smtClean="0">
                <a:latin typeface="Arial" panose="020B0604020202020204" pitchFamily="34" charset="0"/>
              </a:rPr>
              <a:t>by </a:t>
            </a:r>
            <a:r>
              <a:rPr lang="en-US" altLang="cs-CZ" sz="2200" dirty="0">
                <a:latin typeface="Arial" panose="020B0604020202020204" pitchFamily="34" charset="0"/>
              </a:rPr>
              <a:t>stainless steel </a:t>
            </a:r>
            <a:r>
              <a:rPr lang="en-US" altLang="cs-CZ" sz="2200" dirty="0" smtClean="0">
                <a:latin typeface="Arial" panose="020B0604020202020204" pitchFamily="34" charset="0"/>
              </a:rPr>
              <a:t>wires</a:t>
            </a:r>
            <a:r>
              <a:rPr lang="cs-CZ" altLang="cs-CZ" sz="2200" dirty="0" smtClean="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cs-CZ" altLang="cs-CZ" sz="2200" b="1" dirty="0" smtClean="0">
                <a:latin typeface="Arial" panose="020B0604020202020204" pitchFamily="34" charset="0"/>
              </a:rPr>
              <a:t>P</a:t>
            </a:r>
            <a:r>
              <a:rPr lang="en-US" altLang="cs-CZ" sz="2200" b="1" dirty="0" err="1" smtClean="0">
                <a:latin typeface="Arial" panose="020B0604020202020204" pitchFamily="34" charset="0"/>
              </a:rPr>
              <a:t>urchasing</a:t>
            </a:r>
            <a:r>
              <a:rPr lang="en-US" altLang="cs-CZ" sz="2200" b="1" dirty="0" smtClean="0">
                <a:latin typeface="Arial" panose="020B0604020202020204" pitchFamily="34" charset="0"/>
              </a:rPr>
              <a:t> </a:t>
            </a:r>
            <a:r>
              <a:rPr lang="en-US" altLang="cs-CZ" sz="2200" b="1" dirty="0">
                <a:latin typeface="Arial" panose="020B0604020202020204" pitchFamily="34" charset="0"/>
              </a:rPr>
              <a:t>power</a:t>
            </a:r>
            <a:r>
              <a:rPr lang="en-US" altLang="cs-CZ" sz="2200" dirty="0">
                <a:latin typeface="Arial" panose="020B0604020202020204" pitchFamily="34" charset="0"/>
              </a:rPr>
              <a:t>: with respect to the lower purchasing power of the population of countries carmakers </a:t>
            </a:r>
            <a:r>
              <a:rPr lang="en-US" altLang="cs-CZ" sz="2200" dirty="0" smtClean="0">
                <a:latin typeface="Arial" panose="020B0604020202020204" pitchFamily="34" charset="0"/>
              </a:rPr>
              <a:t>restrict interior</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equipment</a:t>
            </a:r>
            <a:r>
              <a:rPr lang="en-US" altLang="cs-CZ" sz="2200" dirty="0" smtClean="0">
                <a:latin typeface="Arial" panose="020B0604020202020204" pitchFamily="34" charset="0"/>
              </a:rPr>
              <a:t> </a:t>
            </a:r>
            <a:r>
              <a:rPr lang="en-US" altLang="cs-CZ" sz="2200" dirty="0">
                <a:latin typeface="Arial" panose="020B0604020202020204" pitchFamily="34" charset="0"/>
              </a:rPr>
              <a:t>of their </a:t>
            </a:r>
            <a:r>
              <a:rPr lang="en-US" altLang="cs-CZ" sz="2200" dirty="0" smtClean="0">
                <a:latin typeface="Arial" panose="020B0604020202020204" pitchFamily="34" charset="0"/>
              </a:rPr>
              <a:t>cars</a:t>
            </a:r>
            <a:r>
              <a:rPr lang="cs-CZ" altLang="cs-CZ" sz="2200" dirty="0" smtClean="0">
                <a:latin typeface="Arial" panose="020B0604020202020204" pitchFamily="34" charset="0"/>
              </a:rPr>
              <a: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98492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STRATEGY OF PRODUCT </a:t>
            </a:r>
            <a:r>
              <a:rPr lang="cs-CZ" altLang="cs-CZ" sz="2400" b="1" dirty="0" smtClean="0">
                <a:latin typeface="Arial" panose="020B0604020202020204" pitchFamily="34" charset="0"/>
              </a:rPr>
              <a:t>ADAPTATION 3</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smtClean="0">
                <a:latin typeface="Arial" panose="020B0604020202020204" pitchFamily="34" charset="0"/>
              </a:rPr>
              <a:t>L</a:t>
            </a:r>
            <a:r>
              <a:rPr lang="en-US" altLang="cs-CZ" sz="2200" b="1" dirty="0" err="1" smtClean="0">
                <a:latin typeface="Arial" panose="020B0604020202020204" pitchFamily="34" charset="0"/>
              </a:rPr>
              <a:t>evel</a:t>
            </a:r>
            <a:r>
              <a:rPr lang="en-US" altLang="cs-CZ" sz="2200" b="1" dirty="0" smtClean="0">
                <a:latin typeface="Arial" panose="020B0604020202020204" pitchFamily="34" charset="0"/>
              </a:rPr>
              <a:t> </a:t>
            </a:r>
            <a:r>
              <a:rPr lang="en-US" altLang="cs-CZ" sz="2200" b="1" dirty="0">
                <a:latin typeface="Arial" panose="020B0604020202020204" pitchFamily="34" charset="0"/>
              </a:rPr>
              <a:t>of technical knowledge</a:t>
            </a:r>
            <a:r>
              <a:rPr lang="en-US" altLang="cs-CZ" sz="2200" dirty="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leading manufacturer</a:t>
            </a:r>
            <a:r>
              <a:rPr lang="cs-CZ" altLang="cs-CZ" sz="2200" dirty="0" smtClean="0">
                <a:latin typeface="Arial" panose="020B0604020202020204" pitchFamily="34" charset="0"/>
              </a:rPr>
              <a:t>s</a:t>
            </a:r>
            <a:r>
              <a:rPr lang="en-US" altLang="cs-CZ" sz="2200" dirty="0" smtClean="0">
                <a:latin typeface="Arial" panose="020B0604020202020204" pitchFamily="34" charset="0"/>
              </a:rPr>
              <a:t> particularly </a:t>
            </a:r>
            <a:r>
              <a:rPr lang="en-US" altLang="cs-CZ" sz="2200" dirty="0">
                <a:latin typeface="Arial" panose="020B0604020202020204" pitchFamily="34" charset="0"/>
              </a:rPr>
              <a:t>when exporting to developing countries to simplification of </a:t>
            </a:r>
            <a:r>
              <a:rPr lang="en-US" altLang="cs-CZ" sz="2200" dirty="0" smtClean="0">
                <a:latin typeface="Arial" panose="020B0604020202020204" pitchFamily="34" charset="0"/>
              </a:rPr>
              <a:t>products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b="1" dirty="0" smtClean="0">
                <a:latin typeface="Arial" panose="020B0604020202020204" pitchFamily="34" charset="0"/>
              </a:rPr>
              <a:t>P</a:t>
            </a:r>
            <a:r>
              <a:rPr lang="en-US" altLang="cs-CZ" sz="2200" b="1" dirty="0" err="1" smtClean="0">
                <a:latin typeface="Arial" panose="020B0604020202020204" pitchFamily="34" charset="0"/>
              </a:rPr>
              <a:t>opulation</a:t>
            </a:r>
            <a:r>
              <a:rPr lang="en-US" altLang="cs-CZ" sz="2200" b="1" dirty="0" smtClean="0">
                <a:latin typeface="Arial" panose="020B0604020202020204" pitchFamily="34" charset="0"/>
              </a:rPr>
              <a:t> </a:t>
            </a:r>
            <a:r>
              <a:rPr lang="cs-CZ" altLang="cs-CZ" sz="2200" b="1" dirty="0" smtClean="0">
                <a:latin typeface="Arial" panose="020B0604020202020204" pitchFamily="34" charset="0"/>
              </a:rPr>
              <a:t>s</a:t>
            </a:r>
            <a:r>
              <a:rPr lang="en-US" altLang="cs-CZ" sz="2200" b="1" dirty="0" err="1" smtClean="0">
                <a:latin typeface="Arial" panose="020B0604020202020204" pitchFamily="34" charset="0"/>
              </a:rPr>
              <a:t>omatotypes</a:t>
            </a:r>
            <a:r>
              <a:rPr lang="en-US" altLang="cs-CZ" sz="2200" dirty="0" smtClean="0">
                <a:latin typeface="Arial" panose="020B0604020202020204" pitchFamily="34" charset="0"/>
              </a:rPr>
              <a:t> (ergo</a:t>
            </a:r>
            <a:r>
              <a:rPr lang="cs-CZ" altLang="cs-CZ" sz="2200" dirty="0" err="1" smtClean="0">
                <a:latin typeface="Arial" panose="020B0604020202020204" pitchFamily="34" charset="0"/>
              </a:rPr>
              <a:t>nometric</a:t>
            </a:r>
            <a:r>
              <a:rPr lang="en-US" altLang="cs-CZ" sz="2200" dirty="0" smtClean="0">
                <a:latin typeface="Arial" panose="020B0604020202020204" pitchFamily="34" charset="0"/>
              </a:rPr>
              <a:t> </a:t>
            </a:r>
            <a:r>
              <a:rPr lang="en-US" altLang="cs-CZ" sz="2200" dirty="0">
                <a:latin typeface="Arial" panose="020B0604020202020204" pitchFamily="34" charset="0"/>
              </a:rPr>
              <a:t>characteristics) </a:t>
            </a:r>
            <a:r>
              <a:rPr lang="cs-CZ" altLang="cs-CZ" sz="2200" dirty="0" smtClean="0">
                <a:latin typeface="Arial" panose="020B0604020202020204" pitchFamily="34" charset="0"/>
              </a:rPr>
              <a:t>-</a:t>
            </a:r>
            <a:r>
              <a:rPr lang="en-US" altLang="cs-CZ" sz="2200" dirty="0" smtClean="0">
                <a:latin typeface="Arial" panose="020B0604020202020204" pitchFamily="34" charset="0"/>
              </a:rPr>
              <a:t>reduced </a:t>
            </a:r>
            <a:r>
              <a:rPr lang="en-US" altLang="cs-CZ" sz="2200" dirty="0">
                <a:latin typeface="Arial" panose="020B0604020202020204" pitchFamily="34" charset="0"/>
              </a:rPr>
              <a:t>growth of Asians </a:t>
            </a:r>
            <a:r>
              <a:rPr lang="en-US" altLang="cs-CZ" sz="2200" dirty="0" smtClean="0">
                <a:latin typeface="Arial" panose="020B0604020202020204" pitchFamily="34" charset="0"/>
              </a:rPr>
              <a:t>affected </a:t>
            </a:r>
            <a:r>
              <a:rPr lang="en-US" altLang="cs-CZ" sz="2200" dirty="0">
                <a:latin typeface="Arial" panose="020B0604020202020204" pitchFamily="34" charset="0"/>
              </a:rPr>
              <a:t>for example Philips, which had to reduce the size of the handle of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en-US" altLang="cs-CZ" sz="2200" dirty="0" smtClean="0">
                <a:latin typeface="Arial" panose="020B0604020202020204" pitchFamily="34" charset="0"/>
              </a:rPr>
              <a:t>coffee</a:t>
            </a:r>
            <a:r>
              <a:rPr lang="cs-CZ" altLang="cs-CZ" sz="2200" dirty="0" err="1" smtClean="0">
                <a:latin typeface="Arial" panose="020B0604020202020204" pitchFamily="34" charset="0"/>
              </a:rPr>
              <a:t>machines</a:t>
            </a:r>
            <a:r>
              <a:rPr lang="en-US" altLang="cs-CZ" sz="2200" dirty="0" smtClean="0">
                <a:latin typeface="Arial" panose="020B0604020202020204" pitchFamily="34" charset="0"/>
              </a:rPr>
              <a:t> </a:t>
            </a:r>
            <a:r>
              <a:rPr lang="en-US" altLang="cs-CZ" sz="2200" dirty="0">
                <a:latin typeface="Arial" panose="020B0604020202020204" pitchFamily="34" charset="0"/>
              </a:rPr>
              <a:t>to make them better suited to smaller Japanese </a:t>
            </a:r>
            <a:r>
              <a:rPr lang="en-US" altLang="cs-CZ" sz="2200" dirty="0" smtClean="0">
                <a:latin typeface="Arial" panose="020B0604020202020204" pitchFamily="34" charset="0"/>
              </a:rPr>
              <a:t>hands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Eating Habits</a:t>
            </a:r>
            <a:r>
              <a:rPr lang="en-US" altLang="cs-CZ" sz="2200" dirty="0">
                <a:latin typeface="Arial" panose="020B0604020202020204" pitchFamily="34" charset="0"/>
              </a:rPr>
              <a:t>: for </a:t>
            </a:r>
            <a:r>
              <a:rPr lang="en-US" altLang="cs-CZ" sz="2200" dirty="0" smtClean="0">
                <a:latin typeface="Arial" panose="020B0604020202020204" pitchFamily="34" charset="0"/>
              </a:rPr>
              <a:t>example</a:t>
            </a:r>
            <a:r>
              <a:rPr lang="cs-CZ" altLang="cs-CZ" sz="2200" dirty="0" smtClean="0">
                <a:latin typeface="Arial" panose="020B0604020202020204" pitchFamily="34" charset="0"/>
              </a:rPr>
              <a:t> </a:t>
            </a:r>
            <a:r>
              <a:rPr lang="en-US" altLang="cs-CZ" sz="2200" dirty="0" smtClean="0">
                <a:latin typeface="Arial" panose="020B0604020202020204" pitchFamily="34" charset="0"/>
              </a:rPr>
              <a:t>McDonald's </a:t>
            </a:r>
            <a:r>
              <a:rPr lang="en-US" altLang="cs-CZ" sz="2200" dirty="0">
                <a:latin typeface="Arial" panose="020B0604020202020204" pitchFamily="34" charset="0"/>
              </a:rPr>
              <a:t>company in the Czech Republic has successfully introduced a new product Mc </a:t>
            </a:r>
            <a:r>
              <a:rPr lang="en-US" altLang="cs-CZ" sz="2200" dirty="0" smtClean="0">
                <a:latin typeface="Arial" panose="020B0604020202020204" pitchFamily="34" charset="0"/>
              </a:rPr>
              <a:t>Bacon</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beer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only</a:t>
            </a:r>
            <a:r>
              <a:rPr lang="cs-CZ" altLang="cs-CZ" sz="2200" dirty="0" smtClean="0">
                <a:latin typeface="Arial" panose="020B0604020202020204" pitchFamily="34" charset="0"/>
              </a:rPr>
              <a:t> in 2 </a:t>
            </a:r>
            <a:r>
              <a:rPr lang="cs-CZ" altLang="cs-CZ" sz="2200" dirty="0" err="1" smtClean="0">
                <a:latin typeface="Arial" panose="020B0604020202020204" pitchFamily="34" charset="0"/>
              </a:rPr>
              <a:t>countries</a:t>
            </a:r>
            <a:r>
              <a:rPr lang="cs-CZ" altLang="cs-CZ" sz="2200" dirty="0" smtClean="0">
                <a:latin typeface="Arial" panose="020B0604020202020204" pitchFamily="34" charset="0"/>
              </a:rPr>
              <a:t> in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whole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world</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Household equipment and standard of living</a:t>
            </a:r>
            <a:r>
              <a:rPr lang="en-US" altLang="cs-CZ" sz="2200" dirty="0">
                <a:latin typeface="Arial" panose="020B0604020202020204" pitchFamily="34" charset="0"/>
              </a:rPr>
              <a:t>: many households in developing countries are not equipped with refrigerators and therefore </a:t>
            </a:r>
            <a:r>
              <a:rPr lang="cs-CZ" altLang="cs-CZ" sz="2200" dirty="0" err="1" smtClean="0">
                <a:latin typeface="Arial" panose="020B0604020202020204" pitchFamily="34" charset="0"/>
              </a:rPr>
              <a:t>companies</a:t>
            </a:r>
            <a:r>
              <a:rPr lang="cs-CZ" altLang="cs-CZ" sz="2200" dirty="0" smtClean="0">
                <a:latin typeface="Arial" panose="020B0604020202020204" pitchFamily="34" charset="0"/>
              </a:rPr>
              <a:t> </a:t>
            </a:r>
            <a:r>
              <a:rPr lang="en-US" altLang="cs-CZ" sz="2200" dirty="0" smtClean="0">
                <a:latin typeface="Arial" panose="020B0604020202020204" pitchFamily="34" charset="0"/>
              </a:rPr>
              <a:t>export </a:t>
            </a:r>
            <a:r>
              <a:rPr lang="en-US" altLang="cs-CZ" sz="2200" dirty="0">
                <a:latin typeface="Arial" panose="020B0604020202020204" pitchFamily="34" charset="0"/>
              </a:rPr>
              <a:t>dried milk products.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076209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US" altLang="cs-CZ" sz="2200" dirty="0" smtClean="0">
                <a:latin typeface="Arial" panose="020B0604020202020204" pitchFamily="34" charset="0"/>
              </a:rPr>
              <a:t>Product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cs-CZ" altLang="cs-CZ" sz="2200" dirty="0" smtClean="0">
                <a:latin typeface="Arial" panose="020B0604020202020204" pitchFamily="34" charset="0"/>
              </a:rPr>
              <a:t>C</a:t>
            </a:r>
            <a:r>
              <a:rPr lang="en-US" altLang="cs-CZ" sz="2200" dirty="0" err="1" smtClean="0">
                <a:latin typeface="Arial" panose="020B0604020202020204" pitchFamily="34" charset="0"/>
              </a:rPr>
              <a:t>lassification</a:t>
            </a:r>
            <a:r>
              <a:rPr lang="en-US" altLang="cs-CZ" sz="2200" dirty="0" smtClean="0">
                <a:latin typeface="Arial" panose="020B0604020202020204" pitchFamily="34" charset="0"/>
              </a:rPr>
              <a:t> </a:t>
            </a:r>
            <a:r>
              <a:rPr lang="en-US" altLang="cs-CZ" sz="2200" dirty="0">
                <a:latin typeface="Arial" panose="020B0604020202020204" pitchFamily="34" charset="0"/>
              </a:rPr>
              <a:t>of </a:t>
            </a:r>
            <a:r>
              <a:rPr lang="en-US" altLang="cs-CZ" sz="2200" dirty="0" smtClean="0">
                <a:latin typeface="Arial" panose="020B0604020202020204" pitchFamily="34" charset="0"/>
              </a:rPr>
              <a:t>products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Standardization and adaptation </a:t>
            </a:r>
            <a:r>
              <a:rPr lang="en-US" altLang="cs-CZ" sz="2200" dirty="0" smtClean="0">
                <a:latin typeface="Arial" panose="020B0604020202020204" pitchFamily="34" charset="0"/>
              </a:rPr>
              <a:t>strategies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Product Life </a:t>
            </a:r>
            <a:r>
              <a:rPr lang="en-US" altLang="cs-CZ" sz="2200" dirty="0" smtClean="0">
                <a:latin typeface="Arial" panose="020B0604020202020204" pitchFamily="34" charset="0"/>
              </a:rPr>
              <a:t>Cycle</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The most common adaptation </a:t>
            </a:r>
            <a:r>
              <a:rPr lang="en-US" altLang="cs-CZ" sz="2200" dirty="0" smtClean="0">
                <a:latin typeface="Arial" panose="020B0604020202020204" pitchFamily="34" charset="0"/>
              </a:rPr>
              <a:t>– packaging</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International brand </a:t>
            </a:r>
            <a:r>
              <a:rPr lang="en-US" altLang="cs-CZ" sz="2200" dirty="0" smtClean="0">
                <a:latin typeface="Arial" panose="020B0604020202020204" pitchFamily="34" charset="0"/>
              </a:rPr>
              <a:t>policy</a:t>
            </a:r>
            <a:r>
              <a:rPr lang="cs-CZ" altLang="cs-CZ" sz="2200" dirty="0" smtClean="0">
                <a:latin typeface="Arial" panose="020B0604020202020204" pitchFamily="34" charset="0"/>
              </a:rPr>
              <a:t>.</a:t>
            </a: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ADAPTATION VS. STANDARDIZATION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main role in </a:t>
            </a:r>
            <a:r>
              <a:rPr lang="cs-CZ" altLang="cs-CZ" sz="2200" dirty="0" err="1" smtClean="0">
                <a:latin typeface="Arial" panose="020B0604020202020204" pitchFamily="34" charset="0"/>
              </a:rPr>
              <a:t>decision-making</a:t>
            </a:r>
            <a:r>
              <a:rPr lang="cs-CZ" altLang="cs-CZ" sz="2200" dirty="0" smtClean="0">
                <a:latin typeface="Arial" panose="020B0604020202020204" pitchFamily="34" charset="0"/>
              </a:rPr>
              <a:t> </a:t>
            </a:r>
            <a:r>
              <a:rPr lang="en-US" altLang="cs-CZ" sz="2200" dirty="0" smtClean="0">
                <a:latin typeface="Arial" panose="020B0604020202020204" pitchFamily="34" charset="0"/>
              </a:rPr>
              <a:t>whether </a:t>
            </a:r>
            <a:r>
              <a:rPr lang="en-US" altLang="cs-CZ" sz="2200" dirty="0">
                <a:latin typeface="Arial" panose="020B0604020202020204" pitchFamily="34" charset="0"/>
              </a:rPr>
              <a:t>to adapt the product to the requirements of the foreign market or not,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key</a:t>
            </a:r>
            <a:r>
              <a:rPr lang="cs-CZ" altLang="cs-CZ" sz="2200" dirty="0" smtClean="0">
                <a:latin typeface="Arial" panose="020B0604020202020204" pitchFamily="34" charset="0"/>
              </a:rPr>
              <a:t> element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err="1" smtClean="0">
                <a:latin typeface="Arial" panose="020B0604020202020204" pitchFamily="34" charset="0"/>
              </a:rPr>
              <a:t>compar</a:t>
            </a:r>
            <a:r>
              <a:rPr lang="cs-CZ" altLang="cs-CZ" sz="2200" dirty="0" err="1" smtClean="0">
                <a:latin typeface="Arial" panose="020B0604020202020204" pitchFamily="34" charset="0"/>
              </a:rPr>
              <a:t>ison</a:t>
            </a:r>
            <a:r>
              <a:rPr lang="cs-CZ" altLang="cs-CZ" sz="2200" dirty="0" smtClean="0">
                <a:latin typeface="Arial" panose="020B0604020202020204" pitchFamily="34" charset="0"/>
              </a:rPr>
              <a:t> of </a:t>
            </a:r>
            <a:r>
              <a:rPr lang="en-US" altLang="cs-CZ" sz="2200" dirty="0" smtClean="0">
                <a:latin typeface="Arial" panose="020B0604020202020204" pitchFamily="34" charset="0"/>
              </a:rPr>
              <a:t>earnings </a:t>
            </a:r>
            <a:r>
              <a:rPr lang="en-US" altLang="cs-CZ" sz="2200" dirty="0">
                <a:latin typeface="Arial" panose="020B0604020202020204" pitchFamily="34" charset="0"/>
              </a:rPr>
              <a:t>with the </a:t>
            </a:r>
            <a:r>
              <a:rPr lang="cs-CZ" altLang="cs-CZ" sz="2200" dirty="0" err="1" smtClean="0">
                <a:latin typeface="Arial" panose="020B0604020202020204" pitchFamily="34" charset="0"/>
              </a:rPr>
              <a:t>adaptation</a:t>
            </a:r>
            <a:r>
              <a:rPr lang="cs-CZ" altLang="cs-CZ" sz="2200" dirty="0" smtClean="0">
                <a:latin typeface="Arial" panose="020B0604020202020204" pitchFamily="34" charset="0"/>
              </a:rPr>
              <a:t> </a:t>
            </a:r>
            <a:r>
              <a:rPr lang="en-US" altLang="cs-CZ" sz="2200" dirty="0" smtClean="0">
                <a:latin typeface="Arial" panose="020B0604020202020204" pitchFamily="34" charset="0"/>
              </a:rPr>
              <a:t>cost</a:t>
            </a:r>
            <a:r>
              <a:rPr lang="cs-CZ" altLang="cs-CZ" sz="2200" dirty="0" smtClean="0">
                <a:latin typeface="Arial" panose="020B0604020202020204" pitchFamily="34" charset="0"/>
              </a:rPr>
              <a:t>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Usual adaption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en-US" altLang="cs-CZ" sz="2200" dirty="0" smtClean="0">
                <a:latin typeface="Arial" panose="020B0604020202020204" pitchFamily="34" charset="0"/>
              </a:rPr>
              <a:t> </a:t>
            </a:r>
            <a:r>
              <a:rPr lang="en-US" altLang="cs-CZ" sz="2200" dirty="0">
                <a:latin typeface="Arial" panose="020B0604020202020204" pitchFamily="34" charset="0"/>
              </a:rPr>
              <a:t>the scope of services - the second dimension of the product. In developed countries </a:t>
            </a:r>
            <a:r>
              <a:rPr lang="cs-CZ" altLang="cs-CZ" sz="2200" dirty="0" err="1" smtClean="0">
                <a:latin typeface="Arial" panose="020B0604020202020204" pitchFamily="34" charset="0"/>
              </a:rPr>
              <a:t>customers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require</a:t>
            </a:r>
            <a:r>
              <a:rPr lang="en-US" altLang="cs-CZ" sz="2200" dirty="0" smtClean="0">
                <a:latin typeface="Arial" panose="020B0604020202020204" pitchFamily="34" charset="0"/>
              </a:rPr>
              <a:t> </a:t>
            </a:r>
            <a:r>
              <a:rPr lang="en-US" altLang="cs-CZ" sz="2200" dirty="0">
                <a:latin typeface="Arial" panose="020B0604020202020204" pitchFamily="34" charset="0"/>
              </a:rPr>
              <a:t>a comprehensive range of </a:t>
            </a:r>
            <a:r>
              <a:rPr lang="en-US" altLang="cs-CZ" sz="2200" dirty="0" smtClean="0">
                <a:latin typeface="Arial" panose="020B0604020202020204" pitchFamily="34" charset="0"/>
              </a:rPr>
              <a:t>product </a:t>
            </a:r>
            <a:r>
              <a:rPr lang="en-US" altLang="cs-CZ" sz="2200" dirty="0">
                <a:latin typeface="Arial" panose="020B0604020202020204" pitchFamily="34" charset="0"/>
              </a:rPr>
              <a:t>services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Offer </a:t>
            </a:r>
            <a:r>
              <a:rPr lang="cs-CZ" altLang="cs-CZ" sz="2200" dirty="0" smtClean="0">
                <a:latin typeface="Arial" panose="020B0604020202020204" pitchFamily="34" charset="0"/>
              </a:rPr>
              <a:t>of </a:t>
            </a:r>
            <a:r>
              <a:rPr lang="en-US" altLang="cs-CZ" sz="2200" dirty="0" smtClean="0">
                <a:latin typeface="Arial" panose="020B0604020202020204" pitchFamily="34" charset="0"/>
              </a:rPr>
              <a:t>service</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warranty and other services is becoming a competitive weapon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countries with low purchasing </a:t>
            </a:r>
            <a:r>
              <a:rPr lang="en-US" altLang="cs-CZ" sz="2200" dirty="0" smtClean="0">
                <a:latin typeface="Arial" panose="020B0604020202020204" pitchFamily="34" charset="0"/>
              </a:rPr>
              <a:t>power</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many self-help services provided (maintenance, repair, service, installation).</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722649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ADVANTAGES AND DISADVANTAGES OF ADAPTATION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Benefits of adaptation strategies:</a:t>
            </a:r>
          </a:p>
          <a:p>
            <a:pPr marL="1028700" lvl="1" eaLnBrk="1" hangingPunct="1">
              <a:spcBef>
                <a:spcPct val="0"/>
              </a:spcBef>
              <a:defRPr/>
            </a:pPr>
            <a:r>
              <a:rPr lang="en-US" altLang="cs-CZ" sz="2000" dirty="0">
                <a:latin typeface="Arial" panose="020B0604020202020204" pitchFamily="34" charset="0"/>
              </a:rPr>
              <a:t>The products are in compliance with local technical regulations and standards.</a:t>
            </a:r>
          </a:p>
          <a:p>
            <a:pPr marL="1028700" lvl="1" eaLnBrk="1" hangingPunct="1">
              <a:spcBef>
                <a:spcPct val="0"/>
              </a:spcBef>
              <a:defRPr/>
            </a:pPr>
            <a:r>
              <a:rPr lang="en-US" altLang="cs-CZ" sz="2000" dirty="0">
                <a:latin typeface="Arial" panose="020B0604020202020204" pitchFamily="34" charset="0"/>
              </a:rPr>
              <a:t>The products comply with local consumer habits and preferences.</a:t>
            </a:r>
          </a:p>
          <a:p>
            <a:pPr marL="1028700" lvl="1" eaLnBrk="1" hangingPunct="1">
              <a:spcBef>
                <a:spcPct val="0"/>
              </a:spcBef>
              <a:defRPr/>
            </a:pPr>
            <a:r>
              <a:rPr lang="cs-CZ" altLang="cs-CZ" sz="2000" dirty="0" smtClean="0">
                <a:latin typeface="Arial" panose="020B0604020202020204" pitchFamily="34" charset="0"/>
              </a:rPr>
              <a:t>P</a:t>
            </a:r>
            <a:r>
              <a:rPr lang="en-US" altLang="cs-CZ" sz="2000" dirty="0" err="1" smtClean="0">
                <a:latin typeface="Arial" panose="020B0604020202020204" pitchFamily="34" charset="0"/>
              </a:rPr>
              <a:t>roduct</a:t>
            </a:r>
            <a:r>
              <a:rPr lang="en-US" altLang="cs-CZ" sz="2000" dirty="0" smtClean="0">
                <a:latin typeface="Arial" panose="020B0604020202020204" pitchFamily="34" charset="0"/>
              </a:rPr>
              <a:t> </a:t>
            </a:r>
            <a:r>
              <a:rPr lang="en-US" altLang="cs-CZ" sz="2000" dirty="0">
                <a:latin typeface="Arial" panose="020B0604020202020204" pitchFamily="34" charset="0"/>
              </a:rPr>
              <a:t>corresponds to the expectations of consumers, their financial abilities, tastes and aesthetic sensibilities.</a:t>
            </a:r>
          </a:p>
          <a:p>
            <a:pPr marL="1028700" lvl="1" eaLnBrk="1" hangingPunct="1">
              <a:spcBef>
                <a:spcPct val="0"/>
              </a:spcBef>
              <a:defRPr/>
            </a:pPr>
            <a:r>
              <a:rPr lang="en-US" altLang="cs-CZ" sz="2000" dirty="0">
                <a:latin typeface="Arial" panose="020B0604020202020204" pitchFamily="34" charset="0"/>
              </a:rPr>
              <a:t>Possibility of savings through reduced services provided in countries with lower purchasing power.</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Disadvantages </a:t>
            </a:r>
            <a:r>
              <a:rPr lang="cs-CZ" altLang="cs-CZ" sz="2200" dirty="0" smtClean="0">
                <a:latin typeface="Arial" panose="020B0604020202020204" pitchFamily="34" charset="0"/>
              </a:rPr>
              <a:t>of </a:t>
            </a:r>
            <a:r>
              <a:rPr lang="en-US" altLang="cs-CZ" sz="2200" dirty="0" smtClean="0">
                <a:latin typeface="Arial" panose="020B0604020202020204" pitchFamily="34" charset="0"/>
              </a:rPr>
              <a:t>adaptation </a:t>
            </a:r>
            <a:r>
              <a:rPr lang="en-US" altLang="cs-CZ" sz="2200" dirty="0">
                <a:latin typeface="Arial" panose="020B0604020202020204" pitchFamily="34" charset="0"/>
              </a:rPr>
              <a:t>strategies:</a:t>
            </a:r>
          </a:p>
          <a:p>
            <a:pPr marL="1028700" lvl="1" eaLnBrk="1" hangingPunct="1">
              <a:spcBef>
                <a:spcPct val="0"/>
              </a:spcBef>
              <a:defRPr/>
            </a:pPr>
            <a:r>
              <a:rPr lang="en-US" altLang="cs-CZ" sz="2000" dirty="0">
                <a:latin typeface="Arial" panose="020B0604020202020204" pitchFamily="34" charset="0"/>
              </a:rPr>
              <a:t>What constitutes an advantage for the strategy of product standardization, constitutes a disadvantage for the application of adaptation strategies and vice versa.</a:t>
            </a:r>
            <a:endParaRPr lang="en-GB" altLang="cs-CZ" sz="1600" dirty="0" smtClean="0">
              <a:latin typeface="Arial" panose="020B0604020202020204" pitchFamily="34" charset="0"/>
            </a:endParaRPr>
          </a:p>
        </p:txBody>
      </p:sp>
    </p:spTree>
    <p:extLst>
      <p:ext uri="{BB962C8B-B14F-4D97-AF65-F5344CB8AC3E}">
        <p14:creationId xmlns:p14="http://schemas.microsoft.com/office/powerpoint/2010/main" val="2520079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OF PRODUCTS IN PRACTICE </a:t>
            </a:r>
            <a:r>
              <a:rPr lang="cs-CZ" altLang="cs-CZ" sz="2400" b="1" dirty="0" smtClean="0">
                <a:latin typeface="Arial" panose="020B0604020202020204" pitchFamily="34" charset="0"/>
              </a:rPr>
              <a:t>3</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65138" y="143827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Americans adhere to the motto "The bigger, the better!" Another important parameter is </a:t>
            </a:r>
            <a:r>
              <a:rPr lang="en-US" altLang="cs-CZ" sz="2200" dirty="0" smtClean="0">
                <a:latin typeface="Arial" panose="020B0604020202020204" pitchFamily="34" charset="0"/>
              </a:rPr>
              <a:t>the </a:t>
            </a:r>
            <a:r>
              <a:rPr lang="en-US" altLang="cs-CZ" sz="2200" dirty="0">
                <a:latin typeface="Arial" panose="020B0604020202020204" pitchFamily="34" charset="0"/>
              </a:rPr>
              <a:t>speed. Proper oven must be </a:t>
            </a:r>
            <a:r>
              <a:rPr lang="cs-CZ" altLang="cs-CZ" sz="2200" dirty="0" err="1" smtClean="0">
                <a:latin typeface="Arial" panose="020B0604020202020204" pitchFamily="34" charset="0"/>
              </a:rPr>
              <a:t>able</a:t>
            </a:r>
            <a:r>
              <a:rPr lang="cs-CZ" altLang="cs-CZ" sz="2200" dirty="0" smtClean="0">
                <a:latin typeface="Arial" panose="020B0604020202020204" pitchFamily="34" charset="0"/>
              </a:rPr>
              <a:t> to</a:t>
            </a:r>
            <a:r>
              <a:rPr lang="en-US" altLang="cs-CZ" sz="2200" dirty="0" smtClean="0">
                <a:latin typeface="Arial" panose="020B0604020202020204" pitchFamily="34" charset="0"/>
              </a:rPr>
              <a:t> spout </a:t>
            </a:r>
            <a:r>
              <a:rPr lang="en-US" altLang="cs-CZ" sz="2200" dirty="0">
                <a:latin typeface="Arial" panose="020B0604020202020204" pitchFamily="34" charset="0"/>
              </a:rPr>
              <a:t>burgers for the whole baseball </a:t>
            </a:r>
            <a:r>
              <a:rPr lang="en-US" altLang="cs-CZ" sz="2200" dirty="0" smtClean="0">
                <a:latin typeface="Arial" panose="020B0604020202020204" pitchFamily="34" charset="0"/>
              </a:rPr>
              <a:t>team</a:t>
            </a:r>
            <a:r>
              <a:rPr lang="cs-CZ" altLang="cs-CZ" sz="2200" dirty="0" smtClean="0">
                <a:latin typeface="Arial" panose="020B0604020202020204" pitchFamily="34" charset="0"/>
              </a:rPr>
              <a:t> in </a:t>
            </a:r>
            <a:r>
              <a:rPr lang="cs-CZ" altLang="cs-CZ" sz="2200" dirty="0" err="1" smtClean="0">
                <a:latin typeface="Arial" panose="020B0604020202020204" pitchFamily="34" charset="0"/>
              </a:rPr>
              <a:t>seconds</a:t>
            </a:r>
            <a:r>
              <a:rPr lang="en-US" altLang="cs-CZ" sz="2200" dirty="0" smtClean="0">
                <a:latin typeface="Arial" panose="020B0604020202020204" pitchFamily="34" charset="0"/>
              </a:rPr>
              <a:t>. </a:t>
            </a:r>
            <a:r>
              <a:rPr lang="en-US" altLang="cs-CZ" sz="2200" dirty="0">
                <a:latin typeface="Arial" panose="020B0604020202020204" pitchFamily="34" charset="0"/>
              </a:rPr>
              <a:t>They are also world champions in drinking cold beverages. American refrigerator must absorb huge amounts of soft drinks and beer. Most refrigerators </a:t>
            </a:r>
            <a:r>
              <a:rPr lang="en-US" altLang="cs-CZ" sz="2200" dirty="0" err="1" smtClean="0">
                <a:latin typeface="Arial" panose="020B0604020202020204" pitchFamily="34" charset="0"/>
              </a:rPr>
              <a:t>hav</a:t>
            </a:r>
            <a:r>
              <a:rPr lang="cs-CZ" altLang="cs-CZ" sz="2200" dirty="0" smtClean="0">
                <a:latin typeface="Arial" panose="020B0604020202020204" pitchFamily="34" charset="0"/>
              </a:rPr>
              <a:t>e</a:t>
            </a:r>
            <a:r>
              <a:rPr lang="en-US" altLang="cs-CZ" sz="2200" dirty="0" smtClean="0">
                <a:latin typeface="Arial" panose="020B0604020202020204" pitchFamily="34" charset="0"/>
              </a:rPr>
              <a:t> </a:t>
            </a:r>
            <a:r>
              <a:rPr lang="en-US" altLang="cs-CZ" sz="2200" dirty="0">
                <a:latin typeface="Arial" panose="020B0604020202020204" pitchFamily="34" charset="0"/>
              </a:rPr>
              <a:t>ice-makers that produce ice cubes and crushed ice.</a:t>
            </a:r>
          </a:p>
          <a:p>
            <a:pPr marL="285750" indent="-285750" eaLnBrk="1" hangingPunct="1">
              <a:spcBef>
                <a:spcPct val="0"/>
              </a:spcBef>
              <a:defRPr/>
            </a:pPr>
            <a:r>
              <a:rPr lang="en-US" altLang="cs-CZ" sz="2200" dirty="0">
                <a:latin typeface="Arial" panose="020B0604020202020204" pitchFamily="34" charset="0"/>
              </a:rPr>
              <a:t>The British have the most modest demands for kitchen appliances in Western Europe, and therefore very often content themselves with compact and small kitchen appliances.</a:t>
            </a:r>
          </a:p>
          <a:p>
            <a:pPr marL="285750" indent="-285750" eaLnBrk="1" hangingPunct="1">
              <a:spcBef>
                <a:spcPct val="0"/>
              </a:spcBef>
              <a:defRPr/>
            </a:pPr>
            <a:r>
              <a:rPr lang="en-US" altLang="cs-CZ" sz="2200" dirty="0">
                <a:latin typeface="Arial" panose="020B0604020202020204" pitchFamily="34" charset="0"/>
              </a:rPr>
              <a:t>Chinese consider refrigerator </a:t>
            </a:r>
            <a:r>
              <a:rPr lang="en-US" altLang="cs-CZ" sz="2200" dirty="0" smtClean="0">
                <a:latin typeface="Arial" panose="020B0604020202020204" pitchFamily="34" charset="0"/>
              </a:rPr>
              <a:t>a </a:t>
            </a:r>
            <a:r>
              <a:rPr lang="en-US" altLang="cs-CZ" sz="2200" dirty="0">
                <a:latin typeface="Arial" panose="020B0604020202020204" pitchFamily="34" charset="0"/>
              </a:rPr>
              <a:t>great </a:t>
            </a:r>
            <a:r>
              <a:rPr lang="en-US" altLang="cs-CZ" sz="2200" dirty="0" smtClean="0">
                <a:latin typeface="Arial" panose="020B0604020202020204" pitchFamily="34" charset="0"/>
              </a:rPr>
              <a:t>investment. </a:t>
            </a:r>
            <a:r>
              <a:rPr lang="en-US" altLang="cs-CZ" sz="2200" dirty="0">
                <a:latin typeface="Arial" panose="020B0604020202020204" pitchFamily="34" charset="0"/>
              </a:rPr>
              <a:t>Often worth a place of honor in the living room. The kitchen would </a:t>
            </a:r>
            <a:r>
              <a:rPr lang="en-US" altLang="cs-CZ" sz="2200" dirty="0" smtClean="0">
                <a:latin typeface="Arial" panose="020B0604020202020204" pitchFamily="34" charset="0"/>
              </a:rPr>
              <a:t>usually </a:t>
            </a:r>
            <a:r>
              <a:rPr lang="en-US" altLang="cs-CZ" sz="2200" dirty="0">
                <a:latin typeface="Arial" panose="020B0604020202020204" pitchFamily="34" charset="0"/>
              </a:rPr>
              <a:t>not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a:t>
            </a:r>
            <a:r>
              <a:rPr lang="en-US" altLang="cs-CZ" sz="2200" dirty="0" smtClean="0">
                <a:latin typeface="Arial" panose="020B0604020202020204" pitchFamily="34" charset="0"/>
              </a:rPr>
              <a:t>enough </a:t>
            </a:r>
            <a:r>
              <a:rPr lang="en-US" altLang="cs-CZ" sz="2200" dirty="0">
                <a:latin typeface="Arial" panose="020B0604020202020204" pitchFamily="34" charset="0"/>
              </a:rPr>
              <a:t>space. They are therefore very anxious and demanding, in terms of look and finish. Creative solutions must be truly cutting edge. </a:t>
            </a:r>
            <a:r>
              <a:rPr lang="cs-CZ" altLang="cs-CZ" sz="2200" dirty="0" smtClean="0">
                <a:latin typeface="Arial" panose="020B0604020202020204" pitchFamily="34" charset="0"/>
              </a:rPr>
              <a:t> </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495133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4</a:t>
            </a:r>
            <a:r>
              <a:rPr lang="cs-CZ" altLang="cs-CZ" sz="2400" b="1" dirty="0" smtClean="0">
                <a:latin typeface="Arial" panose="020B0604020202020204" pitchFamily="34" charset="0"/>
              </a:rPr>
              <a:t>.</a:t>
            </a:r>
            <a:r>
              <a:rPr lang="en-US" altLang="cs-CZ" sz="2400" b="1" dirty="0" smtClean="0">
                <a:latin typeface="Arial" panose="020B0604020202020204" pitchFamily="34" charset="0"/>
              </a:rPr>
              <a:t> THE LIFE CYCLE OF PRODUCTS ON INTERNATIONAL MARKETS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Product life cycle theory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based </a:t>
            </a:r>
            <a:r>
              <a:rPr lang="en-US" altLang="cs-CZ" sz="2200" dirty="0">
                <a:latin typeface="Arial" panose="020B0604020202020204" pitchFamily="34" charset="0"/>
              </a:rPr>
              <a:t>on </a:t>
            </a:r>
            <a:r>
              <a:rPr lang="en-US" altLang="cs-CZ" sz="2200" dirty="0" smtClean="0">
                <a:latin typeface="Arial" panose="020B0604020202020204" pitchFamily="34" charset="0"/>
              </a:rPr>
              <a:t>the</a:t>
            </a:r>
            <a:r>
              <a:rPr lang="cs-CZ" altLang="cs-CZ" sz="2200" dirty="0" smtClean="0">
                <a:latin typeface="Arial" panose="020B0604020202020204" pitchFamily="34" charset="0"/>
              </a:rPr>
              <a:t>se</a:t>
            </a:r>
            <a:r>
              <a:rPr lang="en-US" altLang="cs-CZ" sz="2200" dirty="0" smtClean="0">
                <a:latin typeface="Arial" panose="020B0604020202020204" pitchFamily="34" charset="0"/>
              </a:rPr>
              <a:t> </a:t>
            </a:r>
            <a:r>
              <a:rPr lang="en-US" altLang="cs-CZ" sz="2200" dirty="0">
                <a:latin typeface="Arial" panose="020B0604020202020204" pitchFamily="34" charset="0"/>
              </a:rPr>
              <a:t>assumptions:</a:t>
            </a:r>
          </a:p>
          <a:p>
            <a:pPr marL="1028700" lvl="1" eaLnBrk="1" hangingPunct="1">
              <a:spcBef>
                <a:spcPct val="0"/>
              </a:spcBef>
              <a:defRPr/>
            </a:pPr>
            <a:r>
              <a:rPr lang="en-US" altLang="cs-CZ" sz="2000" dirty="0">
                <a:latin typeface="Arial" panose="020B0604020202020204" pitchFamily="34" charset="0"/>
              </a:rPr>
              <a:t>Each product has a limited lifetime.</a:t>
            </a:r>
          </a:p>
          <a:p>
            <a:pPr marL="1028700" lvl="1" eaLnBrk="1" hangingPunct="1">
              <a:spcBef>
                <a:spcPct val="0"/>
              </a:spcBef>
              <a:defRPr/>
            </a:pPr>
            <a:r>
              <a:rPr lang="en-US" altLang="cs-CZ" sz="2000" dirty="0">
                <a:latin typeface="Arial" panose="020B0604020202020204" pitchFamily="34" charset="0"/>
              </a:rPr>
              <a:t>The sales volume varies depending </a:t>
            </a:r>
            <a:r>
              <a:rPr lang="cs-CZ" altLang="cs-CZ" sz="2000" dirty="0" smtClean="0">
                <a:latin typeface="Arial" panose="020B0604020202020204" pitchFamily="34" charset="0"/>
              </a:rPr>
              <a:t>i</a:t>
            </a:r>
            <a:r>
              <a:rPr lang="en-US" altLang="cs-CZ" sz="2000" dirty="0" smtClean="0">
                <a:latin typeface="Arial" panose="020B0604020202020204" pitchFamily="34" charset="0"/>
              </a:rPr>
              <a:t>n </a:t>
            </a:r>
            <a:r>
              <a:rPr lang="en-US" altLang="cs-CZ" sz="2000" dirty="0">
                <a:latin typeface="Arial" panose="020B0604020202020204" pitchFamily="34" charset="0"/>
              </a:rPr>
              <a:t>what stage of the life cycle </a:t>
            </a:r>
            <a:r>
              <a:rPr lang="en-US" altLang="cs-CZ" sz="2000" dirty="0" smtClean="0">
                <a:latin typeface="Arial" panose="020B0604020202020204" pitchFamily="34" charset="0"/>
              </a:rPr>
              <a:t>the </a:t>
            </a:r>
            <a:r>
              <a:rPr lang="en-US" altLang="cs-CZ" sz="2000" dirty="0">
                <a:latin typeface="Arial" panose="020B0604020202020204" pitchFamily="34" charset="0"/>
              </a:rPr>
              <a:t>product </a:t>
            </a:r>
            <a:r>
              <a:rPr lang="en-US" altLang="cs-CZ" sz="2000" dirty="0" smtClean="0">
                <a:latin typeface="Arial" panose="020B0604020202020204" pitchFamily="34" charset="0"/>
              </a:rPr>
              <a:t>is.</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The </a:t>
            </a:r>
            <a:r>
              <a:rPr lang="cs-CZ" altLang="cs-CZ" sz="2000" dirty="0" err="1" smtClean="0">
                <a:latin typeface="Arial" panose="020B0604020202020204" pitchFamily="34" charset="0"/>
              </a:rPr>
              <a:t>turnover</a:t>
            </a:r>
            <a:r>
              <a:rPr lang="cs-CZ" altLang="cs-CZ" sz="2000" dirty="0" smtClean="0">
                <a:latin typeface="Arial" panose="020B0604020202020204" pitchFamily="34" charset="0"/>
              </a:rPr>
              <a:t> (profit) </a:t>
            </a:r>
            <a:r>
              <a:rPr lang="en-US" altLang="cs-CZ" sz="2000" dirty="0" smtClean="0">
                <a:latin typeface="Arial" panose="020B0604020202020204" pitchFamily="34" charset="0"/>
              </a:rPr>
              <a:t>also </a:t>
            </a:r>
            <a:r>
              <a:rPr lang="en-US" altLang="cs-CZ" sz="2000" dirty="0">
                <a:latin typeface="Arial" panose="020B0604020202020204" pitchFamily="34" charset="0"/>
              </a:rPr>
              <a:t>varies according to the stage of the product lifecycle.</a:t>
            </a:r>
          </a:p>
          <a:p>
            <a:pPr marL="1028700" lvl="1" eaLnBrk="1" hangingPunct="1">
              <a:spcBef>
                <a:spcPct val="0"/>
              </a:spcBef>
              <a:defRPr/>
            </a:pPr>
            <a:r>
              <a:rPr lang="en-US" altLang="cs-CZ" sz="2000" dirty="0">
                <a:latin typeface="Arial" panose="020B0604020202020204" pitchFamily="34" charset="0"/>
              </a:rPr>
              <a:t>Marketing strategy is to be adapted to the stage at which the product is </a:t>
            </a:r>
            <a:r>
              <a:rPr lang="cs-CZ" altLang="cs-CZ" sz="2000" dirty="0" smtClean="0">
                <a:latin typeface="Arial" panose="020B0604020202020204" pitchFamily="34" charset="0"/>
              </a:rPr>
              <a:t>in</a:t>
            </a:r>
            <a:r>
              <a:rPr lang="en-US" altLang="cs-CZ" sz="2000" dirty="0" smtClean="0">
                <a:latin typeface="Arial" panose="020B0604020202020204" pitchFamily="34" charset="0"/>
              </a:rPr>
              <a:t>.</a:t>
            </a:r>
            <a:endParaRPr lang="en-US" altLang="cs-CZ" sz="20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Overall,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say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en-US" altLang="cs-CZ" sz="2200" dirty="0">
                <a:latin typeface="Arial" panose="020B0604020202020204" pitchFamily="34" charset="0"/>
              </a:rPr>
              <a:t>the life cycle </a:t>
            </a:r>
            <a:r>
              <a:rPr lang="en-US" altLang="cs-CZ" sz="2200" dirty="0" smtClean="0">
                <a:latin typeface="Arial" panose="020B0604020202020204" pitchFamily="34" charset="0"/>
              </a:rPr>
              <a:t>worldwide shortens. </a:t>
            </a:r>
            <a:r>
              <a:rPr lang="en-US" altLang="cs-CZ" sz="2200" dirty="0">
                <a:latin typeface="Arial" panose="020B0604020202020204" pitchFamily="34" charset="0"/>
              </a:rPr>
              <a:t>This is due to scientific and technical </a:t>
            </a:r>
            <a:r>
              <a:rPr lang="en-US" altLang="cs-CZ" sz="2200" dirty="0" smtClean="0">
                <a:latin typeface="Arial" panose="020B0604020202020204" pitchFamily="34" charset="0"/>
              </a:rPr>
              <a:t>progress</a:t>
            </a:r>
            <a:r>
              <a:rPr lang="en-US" altLang="cs-CZ" sz="2200" dirty="0">
                <a:latin typeface="Arial" panose="020B0604020202020204" pitchFamily="34" charset="0"/>
              </a:rPr>
              <a:t>, ever more demanding consumers and increasing competition. Factor "moral </a:t>
            </a:r>
            <a:r>
              <a:rPr lang="en-US" altLang="cs-CZ" sz="2200" dirty="0" smtClean="0">
                <a:latin typeface="Arial" panose="020B0604020202020204" pitchFamily="34" charset="0"/>
              </a:rPr>
              <a:t>obsolescence„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phone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old</a:t>
            </a:r>
            <a:r>
              <a:rPr lang="cs-CZ" altLang="cs-CZ" sz="2200" dirty="0">
                <a:latin typeface="Arial" panose="020B0604020202020204" pitchFamily="34" charset="0"/>
              </a:rPr>
              <a:t> </a:t>
            </a:r>
            <a:r>
              <a:rPr lang="cs-CZ" altLang="cs-CZ" sz="2200" dirty="0" err="1" smtClean="0">
                <a:latin typeface="Arial" panose="020B0604020202020204" pitchFamily="34" charset="0"/>
              </a:rPr>
              <a:t>although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only</a:t>
            </a:r>
            <a:r>
              <a:rPr lang="cs-CZ" altLang="cs-CZ" sz="2200" dirty="0" smtClean="0">
                <a:latin typeface="Arial" panose="020B0604020202020204" pitchFamily="34" charset="0"/>
              </a:rPr>
              <a:t> 1 </a:t>
            </a:r>
            <a:r>
              <a:rPr lang="cs-CZ" altLang="cs-CZ" sz="2200" dirty="0" err="1" smtClean="0">
                <a:latin typeface="Arial" panose="020B0604020202020204" pitchFamily="34" charset="0"/>
              </a:rPr>
              <a:t>year</a:t>
            </a:r>
            <a:r>
              <a:rPr lang="cs-CZ" altLang="cs-CZ" sz="2200" dirty="0" smtClean="0">
                <a:latin typeface="Arial" panose="020B0604020202020204" pitchFamily="34" charset="0"/>
              </a:rPr>
              <a: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Furthermore, the same products in different countries are at different stages of their life cycle. Entry to a foreign market may extend the total length of the product life cycle.</a:t>
            </a:r>
          </a:p>
          <a:p>
            <a:pPr marL="285750" indent="-285750" eaLnBrk="1" hangingPunct="1">
              <a:spcBef>
                <a:spcPct val="0"/>
              </a:spcBef>
              <a:defRPr/>
            </a:pPr>
            <a:r>
              <a:rPr lang="en-US" altLang="cs-CZ" sz="2200" dirty="0">
                <a:latin typeface="Arial" panose="020B0604020202020204" pitchFamily="34" charset="0"/>
              </a:rPr>
              <a:t>Phase model for international trade.</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456931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LIFE CYCLE</a:t>
            </a:r>
          </a:p>
        </p:txBody>
      </p:sp>
      <p:grpSp>
        <p:nvGrpSpPr>
          <p:cNvPr id="5" name="Group 4"/>
          <p:cNvGrpSpPr>
            <a:grpSpLocks noGrp="1" noChangeAspect="1"/>
          </p:cNvGrpSpPr>
          <p:nvPr/>
        </p:nvGrpSpPr>
        <p:grpSpPr bwMode="auto">
          <a:xfrm>
            <a:off x="139700" y="1285875"/>
            <a:ext cx="8229600" cy="5411788"/>
            <a:chOff x="2196" y="11442"/>
            <a:chExt cx="7224" cy="4320"/>
          </a:xfrm>
        </p:grpSpPr>
        <p:sp>
          <p:nvSpPr>
            <p:cNvPr id="6" name="AutoShape 5"/>
            <p:cNvSpPr>
              <a:spLocks noChangeAspect="1" noChangeArrowheads="1"/>
            </p:cNvSpPr>
            <p:nvPr/>
          </p:nvSpPr>
          <p:spPr bwMode="auto">
            <a:xfrm>
              <a:off x="2196" y="11442"/>
              <a:ext cx="7224"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7" name="Line 6"/>
            <p:cNvSpPr>
              <a:spLocks noChangeShapeType="1"/>
            </p:cNvSpPr>
            <p:nvPr/>
          </p:nvSpPr>
          <p:spPr bwMode="auto">
            <a:xfrm>
              <a:off x="2916" y="15330"/>
              <a:ext cx="6480" cy="1"/>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7"/>
            <p:cNvSpPr>
              <a:spLocks noChangeShapeType="1"/>
            </p:cNvSpPr>
            <p:nvPr/>
          </p:nvSpPr>
          <p:spPr bwMode="auto">
            <a:xfrm flipV="1">
              <a:off x="2916" y="11442"/>
              <a:ext cx="1" cy="388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Freeform 8"/>
            <p:cNvSpPr>
              <a:spLocks/>
            </p:cNvSpPr>
            <p:nvPr/>
          </p:nvSpPr>
          <p:spPr bwMode="auto">
            <a:xfrm>
              <a:off x="2923" y="12012"/>
              <a:ext cx="6480" cy="3288"/>
            </a:xfrm>
            <a:custGeom>
              <a:avLst/>
              <a:gdLst>
                <a:gd name="T0" fmla="*/ 0 w 8100"/>
                <a:gd name="T1" fmla="*/ 2104 h 4110"/>
                <a:gd name="T2" fmla="*/ 1935 w 8100"/>
                <a:gd name="T3" fmla="*/ 77 h 4110"/>
                <a:gd name="T4" fmla="*/ 4147 w 8100"/>
                <a:gd name="T5" fmla="*/ 1643 h 4110"/>
                <a:gd name="T6" fmla="*/ 0 60000 65536"/>
                <a:gd name="T7" fmla="*/ 0 60000 65536"/>
                <a:gd name="T8" fmla="*/ 0 60000 65536"/>
                <a:gd name="T9" fmla="*/ 0 w 8100"/>
                <a:gd name="T10" fmla="*/ 0 h 4110"/>
                <a:gd name="T11" fmla="*/ 8100 w 8100"/>
                <a:gd name="T12" fmla="*/ 4110 h 4110"/>
              </a:gdLst>
              <a:ahLst/>
              <a:cxnLst>
                <a:cxn ang="T6">
                  <a:pos x="T0" y="T1"/>
                </a:cxn>
                <a:cxn ang="T7">
                  <a:pos x="T2" y="T3"/>
                </a:cxn>
                <a:cxn ang="T8">
                  <a:pos x="T4" y="T5"/>
                </a:cxn>
              </a:cxnLst>
              <a:rect l="T9" t="T10" r="T11" b="T12"/>
              <a:pathLst>
                <a:path w="8100" h="4110">
                  <a:moveTo>
                    <a:pt x="0" y="4110"/>
                  </a:moveTo>
                  <a:cubicBezTo>
                    <a:pt x="1215" y="2205"/>
                    <a:pt x="2430" y="300"/>
                    <a:pt x="3780" y="150"/>
                  </a:cubicBezTo>
                  <a:cubicBezTo>
                    <a:pt x="5130" y="0"/>
                    <a:pt x="7380" y="2700"/>
                    <a:pt x="8100" y="3210"/>
                  </a:cubicBezTo>
                </a:path>
              </a:pathLst>
            </a:custGeom>
            <a:noFill/>
            <a:ln w="2857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3780" y="13314"/>
              <a:ext cx="5184" cy="2280"/>
            </a:xfrm>
            <a:custGeom>
              <a:avLst/>
              <a:gdLst>
                <a:gd name="T0" fmla="*/ 0 w 6480"/>
                <a:gd name="T1" fmla="*/ 1459 h 2850"/>
                <a:gd name="T2" fmla="*/ 1290 w 6480"/>
                <a:gd name="T3" fmla="*/ 77 h 2850"/>
                <a:gd name="T4" fmla="*/ 3318 w 6480"/>
                <a:gd name="T5" fmla="*/ 998 h 2850"/>
                <a:gd name="T6" fmla="*/ 0 60000 65536"/>
                <a:gd name="T7" fmla="*/ 0 60000 65536"/>
                <a:gd name="T8" fmla="*/ 0 60000 65536"/>
                <a:gd name="T9" fmla="*/ 0 w 6480"/>
                <a:gd name="T10" fmla="*/ 0 h 2850"/>
                <a:gd name="T11" fmla="*/ 6480 w 6480"/>
                <a:gd name="T12" fmla="*/ 2850 h 2850"/>
              </a:gdLst>
              <a:ahLst/>
              <a:cxnLst>
                <a:cxn ang="T6">
                  <a:pos x="T0" y="T1"/>
                </a:cxn>
                <a:cxn ang="T7">
                  <a:pos x="T2" y="T3"/>
                </a:cxn>
                <a:cxn ang="T8">
                  <a:pos x="T4" y="T5"/>
                </a:cxn>
              </a:cxnLst>
              <a:rect l="T9" t="T10" r="T11" b="T12"/>
              <a:pathLst>
                <a:path w="6480" h="2850">
                  <a:moveTo>
                    <a:pt x="0" y="2850"/>
                  </a:moveTo>
                  <a:cubicBezTo>
                    <a:pt x="720" y="1575"/>
                    <a:pt x="1440" y="300"/>
                    <a:pt x="2520" y="150"/>
                  </a:cubicBezTo>
                  <a:cubicBezTo>
                    <a:pt x="3600" y="0"/>
                    <a:pt x="5820" y="1650"/>
                    <a:pt x="6480" y="1950"/>
                  </a:cubicBezTo>
                </a:path>
              </a:pathLst>
            </a:custGeom>
            <a:noFill/>
            <a:ln w="28575">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Text Box 10" descr="Pergamen"/>
            <p:cNvSpPr txBox="1">
              <a:spLocks noChangeArrowheads="1"/>
            </p:cNvSpPr>
            <p:nvPr/>
          </p:nvSpPr>
          <p:spPr bwMode="auto">
            <a:xfrm>
              <a:off x="2923" y="12925"/>
              <a:ext cx="1282"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solidFill>
                    <a:srgbClr val="000000"/>
                  </a:solidFill>
                  <a:latin typeface="Arial" panose="020B0604020202020204" pitchFamily="34" charset="0"/>
                </a:rPr>
                <a:t>Introduction </a:t>
              </a:r>
              <a:endParaRPr lang="cs-CZ" altLang="cs-CZ" sz="1600" b="1">
                <a:latin typeface="Arial" panose="020B0604020202020204" pitchFamily="34" charset="0"/>
              </a:endParaRPr>
            </a:p>
          </p:txBody>
        </p:sp>
        <p:sp>
          <p:nvSpPr>
            <p:cNvPr id="12" name="Text Box 11" descr="Pergamen"/>
            <p:cNvSpPr txBox="1">
              <a:spLocks noChangeArrowheads="1"/>
            </p:cNvSpPr>
            <p:nvPr/>
          </p:nvSpPr>
          <p:spPr bwMode="auto">
            <a:xfrm>
              <a:off x="3864" y="12240"/>
              <a:ext cx="85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Growth</a:t>
              </a:r>
              <a:endParaRPr lang="cs-CZ" altLang="cs-CZ" b="1">
                <a:latin typeface="Arial" panose="020B0604020202020204" pitchFamily="34" charset="0"/>
              </a:endParaRPr>
            </a:p>
          </p:txBody>
        </p:sp>
        <p:sp>
          <p:nvSpPr>
            <p:cNvPr id="13" name="Text Box 12" descr="Pergamen"/>
            <p:cNvSpPr txBox="1">
              <a:spLocks noChangeArrowheads="1"/>
            </p:cNvSpPr>
            <p:nvPr/>
          </p:nvSpPr>
          <p:spPr bwMode="auto">
            <a:xfrm>
              <a:off x="4867" y="11716"/>
              <a:ext cx="1069"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Maturnity</a:t>
              </a:r>
              <a:endParaRPr lang="cs-CZ" altLang="cs-CZ" b="1">
                <a:latin typeface="Arial" panose="020B0604020202020204" pitchFamily="34" charset="0"/>
              </a:endParaRPr>
            </a:p>
          </p:txBody>
        </p:sp>
        <p:sp>
          <p:nvSpPr>
            <p:cNvPr id="14" name="Text Box 13" descr="Pergamen"/>
            <p:cNvSpPr txBox="1">
              <a:spLocks noChangeArrowheads="1"/>
            </p:cNvSpPr>
            <p:nvPr/>
          </p:nvSpPr>
          <p:spPr bwMode="auto">
            <a:xfrm>
              <a:off x="6228" y="11730"/>
              <a:ext cx="12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Saturation</a:t>
              </a:r>
              <a:endParaRPr lang="cs-CZ" altLang="cs-CZ">
                <a:latin typeface="Arial" panose="020B0604020202020204" pitchFamily="34" charset="0"/>
              </a:endParaRPr>
            </a:p>
          </p:txBody>
        </p:sp>
        <p:sp>
          <p:nvSpPr>
            <p:cNvPr id="15" name="Text Box 14" descr="Pergamen"/>
            <p:cNvSpPr txBox="1">
              <a:spLocks noChangeArrowheads="1"/>
            </p:cNvSpPr>
            <p:nvPr/>
          </p:nvSpPr>
          <p:spPr bwMode="auto">
            <a:xfrm>
              <a:off x="7668" y="12450"/>
              <a:ext cx="115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Decline</a:t>
              </a:r>
              <a:endParaRPr lang="cs-CZ" altLang="cs-CZ">
                <a:latin typeface="Arial" panose="020B0604020202020204" pitchFamily="34" charset="0"/>
              </a:endParaRPr>
            </a:p>
          </p:txBody>
        </p:sp>
        <p:sp>
          <p:nvSpPr>
            <p:cNvPr id="16" name="Text Box 15" descr="Pergamen"/>
            <p:cNvSpPr txBox="1">
              <a:spLocks noChangeArrowheads="1"/>
            </p:cNvSpPr>
            <p:nvPr/>
          </p:nvSpPr>
          <p:spPr bwMode="auto">
            <a:xfrm>
              <a:off x="6748" y="13198"/>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Sales</a:t>
              </a:r>
              <a:endParaRPr lang="cs-CZ" altLang="cs-CZ">
                <a:latin typeface="Arial" panose="020B0604020202020204" pitchFamily="34" charset="0"/>
              </a:endParaRPr>
            </a:p>
          </p:txBody>
        </p:sp>
        <p:sp>
          <p:nvSpPr>
            <p:cNvPr id="17" name="Text Box 16" descr="Pergamen"/>
            <p:cNvSpPr txBox="1">
              <a:spLocks noChangeArrowheads="1"/>
            </p:cNvSpPr>
            <p:nvPr/>
          </p:nvSpPr>
          <p:spPr bwMode="auto">
            <a:xfrm>
              <a:off x="6256" y="14093"/>
              <a:ext cx="99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b="1">
                  <a:solidFill>
                    <a:srgbClr val="000000"/>
                  </a:solidFill>
                  <a:latin typeface="Arial" panose="020B0604020202020204" pitchFamily="34" charset="0"/>
                </a:rPr>
                <a:t>Profit</a:t>
              </a:r>
              <a:endParaRPr lang="cs-CZ" altLang="cs-CZ">
                <a:latin typeface="Arial" panose="020B0604020202020204" pitchFamily="34" charset="0"/>
              </a:endParaRPr>
            </a:p>
          </p:txBody>
        </p:sp>
        <p:sp>
          <p:nvSpPr>
            <p:cNvPr id="18" name="Line 17"/>
            <p:cNvSpPr>
              <a:spLocks noChangeShapeType="1"/>
            </p:cNvSpPr>
            <p:nvPr/>
          </p:nvSpPr>
          <p:spPr bwMode="auto">
            <a:xfrm flipV="1">
              <a:off x="6684" y="13728"/>
              <a:ext cx="107" cy="27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Line 18"/>
            <p:cNvSpPr>
              <a:spLocks noChangeShapeType="1"/>
            </p:cNvSpPr>
            <p:nvPr/>
          </p:nvSpPr>
          <p:spPr bwMode="auto">
            <a:xfrm flipV="1">
              <a:off x="7068" y="12832"/>
              <a:ext cx="146" cy="3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964443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SPECIAL FORMS OF PLC</a:t>
            </a:r>
            <a:endParaRPr lang="cs-CZ" altLang="cs-CZ" sz="2400" b="1" dirty="0">
              <a:latin typeface="Arial" panose="020B0604020202020204" pitchFamily="34" charset="0"/>
            </a:endParaRPr>
          </a:p>
        </p:txBody>
      </p:sp>
      <p:grpSp>
        <p:nvGrpSpPr>
          <p:cNvPr id="5" name="Group 20"/>
          <p:cNvGrpSpPr>
            <a:grpSpLocks noGrp="1"/>
          </p:cNvGrpSpPr>
          <p:nvPr/>
        </p:nvGrpSpPr>
        <p:grpSpPr bwMode="auto">
          <a:xfrm>
            <a:off x="457200" y="1600200"/>
            <a:ext cx="8229600" cy="4525963"/>
            <a:chOff x="385" y="754"/>
            <a:chExt cx="4173" cy="3039"/>
          </a:xfrm>
        </p:grpSpPr>
        <p:sp>
          <p:nvSpPr>
            <p:cNvPr id="6" name="Line 3"/>
            <p:cNvSpPr>
              <a:spLocks noChangeShapeType="1"/>
            </p:cNvSpPr>
            <p:nvPr/>
          </p:nvSpPr>
          <p:spPr bwMode="auto">
            <a:xfrm>
              <a:off x="385" y="890"/>
              <a:ext cx="0" cy="1134"/>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7" name="Line 4"/>
            <p:cNvSpPr>
              <a:spLocks noChangeShapeType="1"/>
            </p:cNvSpPr>
            <p:nvPr/>
          </p:nvSpPr>
          <p:spPr bwMode="auto">
            <a:xfrm>
              <a:off x="385" y="2024"/>
              <a:ext cx="14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Freeform 5"/>
            <p:cNvSpPr>
              <a:spLocks/>
            </p:cNvSpPr>
            <p:nvPr/>
          </p:nvSpPr>
          <p:spPr bwMode="auto">
            <a:xfrm>
              <a:off x="385" y="1154"/>
              <a:ext cx="1769" cy="825"/>
            </a:xfrm>
            <a:custGeom>
              <a:avLst/>
              <a:gdLst>
                <a:gd name="T0" fmla="*/ 0 w 1769"/>
                <a:gd name="T1" fmla="*/ 825 h 825"/>
                <a:gd name="T2" fmla="*/ 363 w 1769"/>
                <a:gd name="T3" fmla="*/ 53 h 825"/>
                <a:gd name="T4" fmla="*/ 1044 w 1769"/>
                <a:gd name="T5" fmla="*/ 507 h 825"/>
                <a:gd name="T6" fmla="*/ 1361 w 1769"/>
                <a:gd name="T7" fmla="*/ 144 h 825"/>
                <a:gd name="T8" fmla="*/ 1542 w 1769"/>
                <a:gd name="T9" fmla="*/ 53 h 825"/>
                <a:gd name="T10" fmla="*/ 1769 w 1769"/>
                <a:gd name="T11" fmla="*/ 326 h 825"/>
                <a:gd name="T12" fmla="*/ 0 60000 65536"/>
                <a:gd name="T13" fmla="*/ 0 60000 65536"/>
                <a:gd name="T14" fmla="*/ 0 60000 65536"/>
                <a:gd name="T15" fmla="*/ 0 60000 65536"/>
                <a:gd name="T16" fmla="*/ 0 60000 65536"/>
                <a:gd name="T17" fmla="*/ 0 60000 65536"/>
                <a:gd name="T18" fmla="*/ 0 w 1769"/>
                <a:gd name="T19" fmla="*/ 0 h 825"/>
                <a:gd name="T20" fmla="*/ 1769 w 1769"/>
                <a:gd name="T21" fmla="*/ 825 h 825"/>
              </a:gdLst>
              <a:ahLst/>
              <a:cxnLst>
                <a:cxn ang="T12">
                  <a:pos x="T0" y="T1"/>
                </a:cxn>
                <a:cxn ang="T13">
                  <a:pos x="T2" y="T3"/>
                </a:cxn>
                <a:cxn ang="T14">
                  <a:pos x="T4" y="T5"/>
                </a:cxn>
                <a:cxn ang="T15">
                  <a:pos x="T6" y="T7"/>
                </a:cxn>
                <a:cxn ang="T16">
                  <a:pos x="T8" y="T9"/>
                </a:cxn>
                <a:cxn ang="T17">
                  <a:pos x="T10" y="T11"/>
                </a:cxn>
              </a:cxnLst>
              <a:rect l="T18" t="T19" r="T20" b="T21"/>
              <a:pathLst>
                <a:path w="1769" h="825">
                  <a:moveTo>
                    <a:pt x="0" y="825"/>
                  </a:moveTo>
                  <a:cubicBezTo>
                    <a:pt x="94" y="465"/>
                    <a:pt x="189" y="106"/>
                    <a:pt x="363" y="53"/>
                  </a:cubicBezTo>
                  <a:cubicBezTo>
                    <a:pt x="537" y="0"/>
                    <a:pt x="878" y="492"/>
                    <a:pt x="1044" y="507"/>
                  </a:cubicBezTo>
                  <a:cubicBezTo>
                    <a:pt x="1210" y="522"/>
                    <a:pt x="1278" y="220"/>
                    <a:pt x="1361" y="144"/>
                  </a:cubicBezTo>
                  <a:cubicBezTo>
                    <a:pt x="1444" y="68"/>
                    <a:pt x="1474" y="23"/>
                    <a:pt x="1542" y="53"/>
                  </a:cubicBezTo>
                  <a:cubicBezTo>
                    <a:pt x="1610" y="83"/>
                    <a:pt x="1731" y="280"/>
                    <a:pt x="1769" y="326"/>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Line 6"/>
            <p:cNvSpPr>
              <a:spLocks noChangeShapeType="1"/>
            </p:cNvSpPr>
            <p:nvPr/>
          </p:nvSpPr>
          <p:spPr bwMode="auto">
            <a:xfrm>
              <a:off x="385" y="2341"/>
              <a:ext cx="0" cy="145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 name="Line 7"/>
            <p:cNvSpPr>
              <a:spLocks noChangeShapeType="1"/>
            </p:cNvSpPr>
            <p:nvPr/>
          </p:nvSpPr>
          <p:spPr bwMode="auto">
            <a:xfrm>
              <a:off x="385" y="3793"/>
              <a:ext cx="154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 name="Freeform 8"/>
            <p:cNvSpPr>
              <a:spLocks/>
            </p:cNvSpPr>
            <p:nvPr/>
          </p:nvSpPr>
          <p:spPr bwMode="auto">
            <a:xfrm>
              <a:off x="431" y="2908"/>
              <a:ext cx="952" cy="794"/>
            </a:xfrm>
            <a:custGeom>
              <a:avLst/>
              <a:gdLst>
                <a:gd name="T0" fmla="*/ 0 w 952"/>
                <a:gd name="T1" fmla="*/ 794 h 794"/>
                <a:gd name="T2" fmla="*/ 362 w 952"/>
                <a:gd name="T3" fmla="*/ 23 h 794"/>
                <a:gd name="T4" fmla="*/ 952 w 952"/>
                <a:gd name="T5" fmla="*/ 658 h 794"/>
                <a:gd name="T6" fmla="*/ 0 60000 65536"/>
                <a:gd name="T7" fmla="*/ 0 60000 65536"/>
                <a:gd name="T8" fmla="*/ 0 60000 65536"/>
                <a:gd name="T9" fmla="*/ 0 w 952"/>
                <a:gd name="T10" fmla="*/ 0 h 794"/>
                <a:gd name="T11" fmla="*/ 952 w 952"/>
                <a:gd name="T12" fmla="*/ 794 h 794"/>
              </a:gdLst>
              <a:ahLst/>
              <a:cxnLst>
                <a:cxn ang="T6">
                  <a:pos x="T0" y="T1"/>
                </a:cxn>
                <a:cxn ang="T7">
                  <a:pos x="T2" y="T3"/>
                </a:cxn>
                <a:cxn ang="T8">
                  <a:pos x="T4" y="T5"/>
                </a:cxn>
              </a:cxnLst>
              <a:rect l="T9" t="T10" r="T11" b="T12"/>
              <a:pathLst>
                <a:path w="952" h="794">
                  <a:moveTo>
                    <a:pt x="0" y="794"/>
                  </a:moveTo>
                  <a:cubicBezTo>
                    <a:pt x="101" y="420"/>
                    <a:pt x="203" y="46"/>
                    <a:pt x="362" y="23"/>
                  </a:cubicBezTo>
                  <a:cubicBezTo>
                    <a:pt x="521" y="0"/>
                    <a:pt x="854" y="552"/>
                    <a:pt x="952" y="658"/>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Line 9"/>
            <p:cNvSpPr>
              <a:spLocks noChangeShapeType="1"/>
            </p:cNvSpPr>
            <p:nvPr/>
          </p:nvSpPr>
          <p:spPr bwMode="auto">
            <a:xfrm>
              <a:off x="2608" y="845"/>
              <a:ext cx="0" cy="118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3" name="Line 10"/>
            <p:cNvSpPr>
              <a:spLocks noChangeShapeType="1"/>
            </p:cNvSpPr>
            <p:nvPr/>
          </p:nvSpPr>
          <p:spPr bwMode="auto">
            <a:xfrm>
              <a:off x="2608" y="2024"/>
              <a:ext cx="154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Freeform 11"/>
            <p:cNvSpPr>
              <a:spLocks/>
            </p:cNvSpPr>
            <p:nvPr/>
          </p:nvSpPr>
          <p:spPr bwMode="auto">
            <a:xfrm>
              <a:off x="2608" y="958"/>
              <a:ext cx="1497" cy="1021"/>
            </a:xfrm>
            <a:custGeom>
              <a:avLst/>
              <a:gdLst>
                <a:gd name="T0" fmla="*/ 0 w 1497"/>
                <a:gd name="T1" fmla="*/ 1021 h 1021"/>
                <a:gd name="T2" fmla="*/ 181 w 1497"/>
                <a:gd name="T3" fmla="*/ 476 h 1021"/>
                <a:gd name="T4" fmla="*/ 453 w 1497"/>
                <a:gd name="T5" fmla="*/ 703 h 1021"/>
                <a:gd name="T6" fmla="*/ 590 w 1497"/>
                <a:gd name="T7" fmla="*/ 340 h 1021"/>
                <a:gd name="T8" fmla="*/ 816 w 1497"/>
                <a:gd name="T9" fmla="*/ 522 h 1021"/>
                <a:gd name="T10" fmla="*/ 907 w 1497"/>
                <a:gd name="T11" fmla="*/ 113 h 1021"/>
                <a:gd name="T12" fmla="*/ 1179 w 1497"/>
                <a:gd name="T13" fmla="*/ 386 h 1021"/>
                <a:gd name="T14" fmla="*/ 1270 w 1497"/>
                <a:gd name="T15" fmla="*/ 23 h 1021"/>
                <a:gd name="T16" fmla="*/ 1497 w 1497"/>
                <a:gd name="T17" fmla="*/ 249 h 10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97"/>
                <a:gd name="T28" fmla="*/ 0 h 1021"/>
                <a:gd name="T29" fmla="*/ 1497 w 1497"/>
                <a:gd name="T30" fmla="*/ 1021 h 10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97" h="1021">
                  <a:moveTo>
                    <a:pt x="0" y="1021"/>
                  </a:moveTo>
                  <a:cubicBezTo>
                    <a:pt x="53" y="775"/>
                    <a:pt x="106" y="529"/>
                    <a:pt x="181" y="476"/>
                  </a:cubicBezTo>
                  <a:cubicBezTo>
                    <a:pt x="256" y="423"/>
                    <a:pt x="385" y="726"/>
                    <a:pt x="453" y="703"/>
                  </a:cubicBezTo>
                  <a:cubicBezTo>
                    <a:pt x="521" y="680"/>
                    <a:pt x="530" y="370"/>
                    <a:pt x="590" y="340"/>
                  </a:cubicBezTo>
                  <a:cubicBezTo>
                    <a:pt x="650" y="310"/>
                    <a:pt x="763" y="560"/>
                    <a:pt x="816" y="522"/>
                  </a:cubicBezTo>
                  <a:cubicBezTo>
                    <a:pt x="869" y="484"/>
                    <a:pt x="846" y="136"/>
                    <a:pt x="907" y="113"/>
                  </a:cubicBezTo>
                  <a:cubicBezTo>
                    <a:pt x="968" y="90"/>
                    <a:pt x="1119" y="401"/>
                    <a:pt x="1179" y="386"/>
                  </a:cubicBezTo>
                  <a:cubicBezTo>
                    <a:pt x="1239" y="371"/>
                    <a:pt x="1217" y="46"/>
                    <a:pt x="1270" y="23"/>
                  </a:cubicBezTo>
                  <a:cubicBezTo>
                    <a:pt x="1323" y="0"/>
                    <a:pt x="1459" y="211"/>
                    <a:pt x="1497" y="249"/>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Line 12"/>
            <p:cNvSpPr>
              <a:spLocks noChangeShapeType="1"/>
            </p:cNvSpPr>
            <p:nvPr/>
          </p:nvSpPr>
          <p:spPr bwMode="auto">
            <a:xfrm>
              <a:off x="2608" y="2341"/>
              <a:ext cx="0" cy="145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6" name="Line 13"/>
            <p:cNvSpPr>
              <a:spLocks noChangeShapeType="1"/>
            </p:cNvSpPr>
            <p:nvPr/>
          </p:nvSpPr>
          <p:spPr bwMode="auto">
            <a:xfrm>
              <a:off x="2608" y="3793"/>
              <a:ext cx="15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14"/>
            <p:cNvSpPr>
              <a:spLocks noChangeShapeType="1"/>
            </p:cNvSpPr>
            <p:nvPr/>
          </p:nvSpPr>
          <p:spPr bwMode="auto">
            <a:xfrm flipV="1">
              <a:off x="2653" y="2704"/>
              <a:ext cx="635" cy="1044"/>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5"/>
            <p:cNvSpPr>
              <a:spLocks noChangeShapeType="1"/>
            </p:cNvSpPr>
            <p:nvPr/>
          </p:nvSpPr>
          <p:spPr bwMode="auto">
            <a:xfrm>
              <a:off x="3288" y="2704"/>
              <a:ext cx="363" cy="953"/>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6"/>
            <p:cNvSpPr txBox="1">
              <a:spLocks noChangeArrowheads="1"/>
            </p:cNvSpPr>
            <p:nvPr/>
          </p:nvSpPr>
          <p:spPr bwMode="auto">
            <a:xfrm>
              <a:off x="703" y="845"/>
              <a:ext cx="111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RECYCLE</a:t>
              </a:r>
              <a:r>
                <a:rPr lang="en-US" altLang="cs-CZ" b="1">
                  <a:solidFill>
                    <a:srgbClr val="FF3300"/>
                  </a:solidFill>
                  <a:latin typeface="Arial" panose="020B0604020202020204" pitchFamily="34" charset="0"/>
                </a:rPr>
                <a:t>/STYLE</a:t>
              </a:r>
              <a:endParaRPr lang="cs-CZ" altLang="cs-CZ" b="1">
                <a:solidFill>
                  <a:srgbClr val="FF3300"/>
                </a:solidFill>
                <a:latin typeface="Arial" panose="020B0604020202020204" pitchFamily="34" charset="0"/>
              </a:endParaRPr>
            </a:p>
          </p:txBody>
        </p:sp>
        <p:sp>
          <p:nvSpPr>
            <p:cNvPr id="20" name="Text Box 17"/>
            <p:cNvSpPr txBox="1">
              <a:spLocks noChangeArrowheads="1"/>
            </p:cNvSpPr>
            <p:nvPr/>
          </p:nvSpPr>
          <p:spPr bwMode="auto">
            <a:xfrm>
              <a:off x="431" y="2387"/>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FASHION</a:t>
              </a:r>
            </a:p>
          </p:txBody>
        </p:sp>
        <p:sp>
          <p:nvSpPr>
            <p:cNvPr id="21" name="Text Box 18"/>
            <p:cNvSpPr txBox="1">
              <a:spLocks noChangeArrowheads="1"/>
            </p:cNvSpPr>
            <p:nvPr/>
          </p:nvSpPr>
          <p:spPr bwMode="auto">
            <a:xfrm>
              <a:off x="2653" y="754"/>
              <a:ext cx="19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WAVY CYCLE</a:t>
              </a:r>
            </a:p>
          </p:txBody>
        </p:sp>
        <p:sp>
          <p:nvSpPr>
            <p:cNvPr id="22" name="Text Box 19"/>
            <p:cNvSpPr txBox="1">
              <a:spLocks noChangeArrowheads="1"/>
            </p:cNvSpPr>
            <p:nvPr/>
          </p:nvSpPr>
          <p:spPr bwMode="auto">
            <a:xfrm>
              <a:off x="2699" y="2251"/>
              <a:ext cx="140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spcBef>
                  <a:spcPct val="50000"/>
                </a:spcBef>
              </a:pPr>
              <a:r>
                <a:rPr lang="cs-CZ" altLang="cs-CZ" b="1">
                  <a:solidFill>
                    <a:srgbClr val="FF3300"/>
                  </a:solidFill>
                  <a:latin typeface="Arial" panose="020B0604020202020204" pitchFamily="34" charset="0"/>
                </a:rPr>
                <a:t>FASHION HIT</a:t>
              </a:r>
            </a:p>
          </p:txBody>
        </p:sp>
      </p:grpSp>
    </p:spTree>
    <p:extLst>
      <p:ext uri="{BB962C8B-B14F-4D97-AF65-F5344CB8AC3E}">
        <p14:creationId xmlns:p14="http://schemas.microsoft.com/office/powerpoint/2010/main" val="3707364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Product</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ANSOFF MATRIX</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39738" y="1348800"/>
            <a:ext cx="847725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000" dirty="0">
                <a:latin typeface="Arial" panose="020B0604020202020204" pitchFamily="34" charset="0"/>
              </a:rPr>
              <a:t>The </a:t>
            </a:r>
            <a:r>
              <a:rPr lang="en-US" sz="2000" b="1" dirty="0" err="1">
                <a:latin typeface="Arial" panose="020B0604020202020204" pitchFamily="34" charset="0"/>
              </a:rPr>
              <a:t>Ansoff</a:t>
            </a:r>
            <a:r>
              <a:rPr lang="en-US" sz="2000" b="1" dirty="0">
                <a:latin typeface="Arial" panose="020B0604020202020204" pitchFamily="34" charset="0"/>
              </a:rPr>
              <a:t> Matrix</a:t>
            </a:r>
            <a:r>
              <a:rPr lang="en-US" sz="2000" dirty="0">
                <a:latin typeface="Arial" panose="020B0604020202020204" pitchFamily="34" charset="0"/>
              </a:rPr>
              <a:t> is a strategic planning tool that provides a framework to help executives, senior managers, and marketers devise strategies for future growth</a:t>
            </a:r>
            <a:r>
              <a:rPr lang="en-US" sz="2000" dirty="0" smtClean="0">
                <a:latin typeface="Arial" panose="020B0604020202020204" pitchFamily="34" charset="0"/>
              </a:rPr>
              <a:t>.</a:t>
            </a:r>
            <a:endParaRPr lang="cs-CZ" sz="2000" dirty="0" smtClean="0">
              <a:latin typeface="Arial" panose="020B0604020202020204" pitchFamily="34" charset="0"/>
            </a:endParaRPr>
          </a:p>
          <a:p>
            <a:pPr marL="285750" indent="-285750" eaLnBrk="1" hangingPunct="1">
              <a:spcBef>
                <a:spcPct val="0"/>
              </a:spcBef>
              <a:defRPr/>
            </a:pPr>
            <a:endParaRPr lang="en-US" altLang="cs-CZ" sz="2000" dirty="0">
              <a:latin typeface="Arial" panose="020B0604020202020204" pitchFamily="34" charset="0"/>
            </a:endParaRPr>
          </a:p>
        </p:txBody>
      </p:sp>
      <p:pic>
        <p:nvPicPr>
          <p:cNvPr id="3" name="Obrázek 2"/>
          <p:cNvPicPr>
            <a:picLocks noChangeAspect="1"/>
          </p:cNvPicPr>
          <p:nvPr/>
        </p:nvPicPr>
        <p:blipFill>
          <a:blip r:embed="rId2"/>
          <a:stretch>
            <a:fillRect/>
          </a:stretch>
        </p:blipFill>
        <p:spPr>
          <a:xfrm>
            <a:off x="1079500" y="2570619"/>
            <a:ext cx="7148522" cy="3745216"/>
          </a:xfrm>
          <a:prstGeom prst="rect">
            <a:avLst/>
          </a:prstGeom>
        </p:spPr>
      </p:pic>
    </p:spTree>
    <p:extLst>
      <p:ext uri="{BB962C8B-B14F-4D97-AF65-F5344CB8AC3E}">
        <p14:creationId xmlns:p14="http://schemas.microsoft.com/office/powerpoint/2010/main" val="3269853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OF PRODUCTS IN PRACTICE </a:t>
            </a:r>
            <a:r>
              <a:rPr lang="cs-CZ" altLang="cs-CZ" sz="2400" b="1" dirty="0" smtClean="0">
                <a:latin typeface="Arial" panose="020B0604020202020204" pitchFamily="34" charset="0"/>
              </a:rPr>
              <a:t>4</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Indians are not too conservative in terms of the color of their refrigerators. While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rest of the world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most </a:t>
            </a:r>
            <a:r>
              <a:rPr lang="en-US" altLang="cs-CZ" sz="2200" dirty="0">
                <a:latin typeface="Arial" panose="020B0604020202020204" pitchFamily="34" charset="0"/>
              </a:rPr>
              <a:t>popular home appliances </a:t>
            </a:r>
            <a:r>
              <a:rPr lang="cs-CZ" altLang="cs-CZ" sz="2200" dirty="0" smtClean="0">
                <a:latin typeface="Arial" panose="020B0604020202020204" pitchFamily="34" charset="0"/>
              </a:rPr>
              <a:t>are </a:t>
            </a:r>
            <a:r>
              <a:rPr lang="en-US" altLang="cs-CZ" sz="2200" dirty="0" smtClean="0">
                <a:latin typeface="Arial" panose="020B0604020202020204" pitchFamily="34" charset="0"/>
              </a:rPr>
              <a:t>mostly </a:t>
            </a:r>
            <a:r>
              <a:rPr lang="en-US" altLang="cs-CZ" sz="2200" dirty="0">
                <a:latin typeface="Arial" panose="020B0604020202020204" pitchFamily="34" charset="0"/>
              </a:rPr>
              <a:t>white, </a:t>
            </a:r>
            <a:r>
              <a:rPr lang="en-US" altLang="cs-CZ" sz="2200" dirty="0" smtClean="0">
                <a:latin typeface="Arial" panose="020B0604020202020204" pitchFamily="34" charset="0"/>
              </a:rPr>
              <a:t>in India </a:t>
            </a:r>
            <a:r>
              <a:rPr lang="en-US" altLang="cs-CZ" sz="2200" dirty="0">
                <a:latin typeface="Arial" panose="020B0604020202020204" pitchFamily="34" charset="0"/>
              </a:rPr>
              <a:t>you will find colorful refrigerators and washing machines, </a:t>
            </a:r>
            <a:r>
              <a:rPr lang="en-US" altLang="cs-CZ" sz="2200" dirty="0" smtClean="0">
                <a:latin typeface="Arial" panose="020B0604020202020204" pitchFamily="34" charset="0"/>
              </a:rPr>
              <a:t>even </a:t>
            </a:r>
            <a:r>
              <a:rPr lang="en-US" altLang="cs-CZ" sz="2200" dirty="0">
                <a:latin typeface="Arial" panose="020B0604020202020204" pitchFamily="34" charset="0"/>
              </a:rPr>
              <a:t>reddish or green. Refrigerators </a:t>
            </a:r>
            <a:r>
              <a:rPr lang="cs-CZ" altLang="cs-CZ" sz="2200" dirty="0" smtClean="0">
                <a:latin typeface="Arial" panose="020B0604020202020204" pitchFamily="34" charset="0"/>
              </a:rPr>
              <a:t>are </a:t>
            </a:r>
            <a:r>
              <a:rPr lang="en-US" altLang="cs-CZ" sz="2200" dirty="0" smtClean="0">
                <a:latin typeface="Arial" panose="020B0604020202020204" pitchFamily="34" charset="0"/>
              </a:rPr>
              <a:t>medium </a:t>
            </a:r>
            <a:r>
              <a:rPr lang="en-US" altLang="cs-CZ" sz="2200" dirty="0">
                <a:latin typeface="Arial" panose="020B0604020202020204" pitchFamily="34" charset="0"/>
              </a:rPr>
              <a:t>height</a:t>
            </a:r>
            <a:r>
              <a:rPr lang="en-US" altLang="cs-CZ" sz="2200" dirty="0" smtClean="0">
                <a:latin typeface="Arial" panose="020B0604020202020204" pitchFamily="34" charset="0"/>
              </a:rPr>
              <a:t>, </a:t>
            </a:r>
            <a:r>
              <a:rPr lang="en-US" altLang="cs-CZ" sz="2200" dirty="0">
                <a:latin typeface="Arial" panose="020B0604020202020204" pitchFamily="34" charset="0"/>
              </a:rPr>
              <a:t>must harmonize with other warm matt </a:t>
            </a:r>
            <a:r>
              <a:rPr lang="en-US" altLang="cs-CZ" sz="2200" dirty="0" smtClean="0">
                <a:latin typeface="Arial" panose="020B0604020202020204" pitchFamily="34" charset="0"/>
              </a:rPr>
              <a:t>colors</a:t>
            </a:r>
            <a:r>
              <a:rPr lang="cs-CZ" altLang="cs-CZ" sz="2200" dirty="0" smtClean="0">
                <a:latin typeface="Arial" panose="020B0604020202020204" pitchFamily="34" charset="0"/>
              </a:rPr>
              <a:t> of</a:t>
            </a:r>
            <a:r>
              <a:rPr lang="en-US" altLang="cs-CZ" sz="2200" dirty="0" smtClean="0">
                <a:latin typeface="Arial" panose="020B0604020202020204" pitchFamily="34" charset="0"/>
              </a:rPr>
              <a:t> Indian </a:t>
            </a:r>
            <a:r>
              <a:rPr lang="en-US" altLang="cs-CZ" sz="2200" dirty="0">
                <a:latin typeface="Arial" panose="020B0604020202020204" pitchFamily="34" charset="0"/>
              </a:rPr>
              <a:t>homes.</a:t>
            </a:r>
          </a:p>
          <a:p>
            <a:pPr marL="285750" indent="-285750" eaLnBrk="1" hangingPunct="1">
              <a:spcBef>
                <a:spcPct val="0"/>
              </a:spcBef>
              <a:defRPr/>
            </a:pPr>
            <a:r>
              <a:rPr lang="en-US" altLang="cs-CZ" sz="2200" dirty="0">
                <a:latin typeface="Arial" panose="020B0604020202020204" pitchFamily="34" charset="0"/>
              </a:rPr>
              <a:t>The ratio of the size of the package in comparison with the </a:t>
            </a:r>
            <a:r>
              <a:rPr lang="en-US" altLang="cs-CZ" sz="2200" dirty="0" smtClean="0">
                <a:latin typeface="Arial" panose="020B0604020202020204" pitchFamily="34" charset="0"/>
              </a:rPr>
              <a:t>packaged </a:t>
            </a:r>
            <a:r>
              <a:rPr lang="en-US" altLang="cs-CZ" sz="2200" dirty="0">
                <a:latin typeface="Arial" panose="020B0604020202020204" pitchFamily="34" charset="0"/>
              </a:rPr>
              <a:t>product </a:t>
            </a:r>
            <a:r>
              <a:rPr lang="cs-CZ" altLang="cs-CZ" sz="2200" dirty="0" err="1" smtClean="0">
                <a:latin typeface="Arial" panose="020B0604020202020204" pitchFamily="34" charset="0"/>
              </a:rPr>
              <a:t>itself</a:t>
            </a:r>
            <a:r>
              <a:rPr lang="cs-CZ" altLang="cs-CZ" sz="2200" dirty="0" smtClean="0">
                <a:latin typeface="Arial" panose="020B0604020202020204" pitchFamily="34" charset="0"/>
              </a:rPr>
              <a:t> </a:t>
            </a:r>
            <a:r>
              <a:rPr lang="en-US" altLang="cs-CZ" sz="2200" dirty="0" smtClean="0">
                <a:latin typeface="Arial" panose="020B0604020202020204" pitchFamily="34" charset="0"/>
              </a:rPr>
              <a:t>may </a:t>
            </a:r>
            <a:r>
              <a:rPr lang="en-US" altLang="cs-CZ" sz="2200" dirty="0">
                <a:latin typeface="Arial" panose="020B0604020202020204" pitchFamily="34" charset="0"/>
              </a:rPr>
              <a:t>be a problem. Many countries have banned </a:t>
            </a:r>
            <a:r>
              <a:rPr lang="en-US" altLang="cs-CZ" sz="2200" dirty="0" smtClean="0">
                <a:latin typeface="Arial" panose="020B0604020202020204" pitchFamily="34" charset="0"/>
              </a:rPr>
              <a:t>so-called „</a:t>
            </a:r>
            <a:r>
              <a:rPr lang="cs-CZ" altLang="cs-CZ" sz="2200" dirty="0" smtClean="0">
                <a:latin typeface="Arial" panose="020B0604020202020204" pitchFamily="34" charset="0"/>
              </a:rPr>
              <a:t>d</a:t>
            </a:r>
            <a:r>
              <a:rPr lang="en-US" altLang="cs-CZ" sz="2200" dirty="0" err="1" smtClean="0">
                <a:latin typeface="Arial" panose="020B0604020202020204" pitchFamily="34" charset="0"/>
              </a:rPr>
              <a:t>eceptive</a:t>
            </a:r>
            <a:r>
              <a:rPr lang="en-US" altLang="cs-CZ" sz="2200" dirty="0" smtClean="0">
                <a:latin typeface="Arial" panose="020B0604020202020204" pitchFamily="34" charset="0"/>
              </a:rPr>
              <a:t> </a:t>
            </a:r>
            <a:r>
              <a:rPr lang="en-US" altLang="cs-CZ" sz="2200" dirty="0">
                <a:latin typeface="Arial" panose="020B0604020202020204" pitchFamily="34" charset="0"/>
              </a:rPr>
              <a:t>packaging", </a:t>
            </a:r>
            <a:r>
              <a:rPr lang="cs-CZ" altLang="cs-CZ" sz="2200" dirty="0" smtClean="0">
                <a:latin typeface="Arial" panose="020B0604020202020204" pitchFamily="34" charset="0"/>
              </a:rPr>
              <a:t>in </a:t>
            </a:r>
            <a:r>
              <a:rPr lang="en-US" altLang="cs-CZ" sz="2200" dirty="0" smtClean="0">
                <a:latin typeface="Arial" panose="020B0604020202020204" pitchFamily="34" charset="0"/>
              </a:rPr>
              <a:t>which the </a:t>
            </a:r>
            <a:r>
              <a:rPr lang="en-US" altLang="cs-CZ" sz="2200" dirty="0">
                <a:latin typeface="Arial" panose="020B0604020202020204" pitchFamily="34" charset="0"/>
              </a:rPr>
              <a:t>content and size of the package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in </a:t>
            </a:r>
            <a:r>
              <a:rPr lang="en-US" altLang="cs-CZ" sz="2200" dirty="0">
                <a:latin typeface="Arial" panose="020B0604020202020204" pitchFamily="34" charset="0"/>
              </a:rPr>
              <a:t>stark contrast </a:t>
            </a:r>
            <a:r>
              <a:rPr lang="en-US" altLang="cs-CZ" sz="2200" dirty="0" smtClean="0">
                <a:latin typeface="Arial" panose="020B0604020202020204" pitchFamily="34" charset="0"/>
              </a:rPr>
              <a:t>(Bohemia </a:t>
            </a:r>
            <a:r>
              <a:rPr lang="en-US" altLang="cs-CZ" sz="2200" dirty="0">
                <a:latin typeface="Arial" panose="020B0604020202020204" pitchFamily="34" charset="0"/>
              </a:rPr>
              <a:t>vs. </a:t>
            </a:r>
            <a:r>
              <a:rPr lang="en-US" altLang="cs-CZ" sz="2200" dirty="0" smtClean="0">
                <a:latin typeface="Arial" panose="020B0604020202020204" pitchFamily="34" charset="0"/>
              </a:rPr>
              <a:t>Pringles </a:t>
            </a:r>
            <a:r>
              <a:rPr lang="en-US" altLang="cs-CZ" sz="2200" dirty="0">
                <a:latin typeface="Arial" panose="020B0604020202020204" pitchFamily="34" charset="0"/>
              </a:rPr>
              <a:t>chips).</a:t>
            </a:r>
          </a:p>
          <a:p>
            <a:pPr marL="285750" indent="-285750" eaLnBrk="1" hangingPunct="1">
              <a:spcBef>
                <a:spcPct val="0"/>
              </a:spcBef>
              <a:defRPr/>
            </a:pPr>
            <a:r>
              <a:rPr lang="en-US" altLang="cs-CZ" sz="2200" dirty="0">
                <a:latin typeface="Arial" panose="020B0604020202020204" pitchFamily="34" charset="0"/>
              </a:rPr>
              <a:t>Italy: the size of packaging for goods that are sold through vending machines must agree with the value of metal </a:t>
            </a:r>
            <a:r>
              <a:rPr lang="en-US" altLang="cs-CZ" sz="2200" dirty="0" smtClean="0">
                <a:latin typeface="Arial" panose="020B0604020202020204" pitchFamily="34" charset="0"/>
              </a:rPr>
              <a:t>coins.</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Japan the number sign 4 can be "read" like death, so pack of four </a:t>
            </a:r>
            <a:r>
              <a:rPr lang="en-US" altLang="cs-CZ" sz="2200" dirty="0" smtClean="0">
                <a:latin typeface="Arial" panose="020B0604020202020204" pitchFamily="34" charset="0"/>
              </a:rPr>
              <a:t>pieces</a:t>
            </a:r>
            <a:r>
              <a:rPr lang="cs-CZ" altLang="cs-CZ" sz="2200" dirty="0" smtClean="0">
                <a:latin typeface="Arial" panose="020B0604020202020204" pitchFamily="34" charset="0"/>
              </a:rPr>
              <a:t> are</a:t>
            </a:r>
            <a:r>
              <a:rPr lang="en-US" altLang="cs-CZ" sz="2200" dirty="0" smtClean="0">
                <a:latin typeface="Arial" panose="020B0604020202020204" pitchFamily="34" charset="0"/>
              </a:rPr>
              <a:t> </a:t>
            </a:r>
            <a:r>
              <a:rPr lang="en-US" altLang="cs-CZ" sz="2200" dirty="0">
                <a:latin typeface="Arial" panose="020B0604020202020204" pitchFamily="34" charset="0"/>
              </a:rPr>
              <a:t>not a </a:t>
            </a:r>
            <a:r>
              <a:rPr lang="en-US" altLang="cs-CZ" sz="2200" dirty="0" smtClean="0">
                <a:latin typeface="Arial" panose="020B0604020202020204" pitchFamily="34" charset="0"/>
              </a:rPr>
              <a:t>favorite.</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7940014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5</a:t>
            </a:r>
            <a:r>
              <a:rPr lang="cs-CZ" altLang="cs-CZ" sz="2400" b="1" dirty="0" smtClean="0">
                <a:latin typeface="Arial" panose="020B0604020202020204" pitchFamily="34" charset="0"/>
              </a:rPr>
              <a:t>.</a:t>
            </a:r>
            <a:r>
              <a:rPr lang="en-US" altLang="cs-CZ" sz="2400" b="1" dirty="0" smtClean="0">
                <a:latin typeface="Arial" panose="020B0604020202020204" pitchFamily="34" charset="0"/>
              </a:rPr>
              <a:t> THE MOST COMMON ADAPTATION - PACKAGING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most common marketing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a:t>
            </a:r>
            <a:r>
              <a:rPr lang="en-US" altLang="cs-CZ" sz="2200" dirty="0" smtClean="0">
                <a:latin typeface="Arial" panose="020B0604020202020204" pitchFamily="34" charset="0"/>
              </a:rPr>
              <a:t>adaptation </a:t>
            </a:r>
            <a:r>
              <a:rPr lang="en-US" altLang="cs-CZ" sz="2200" dirty="0">
                <a:latin typeface="Arial" panose="020B0604020202020204" pitchFamily="34" charset="0"/>
              </a:rPr>
              <a:t>to foreign markets is the change in packaging.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Product </a:t>
            </a:r>
            <a:r>
              <a:rPr lang="en-US" altLang="cs-CZ" sz="2200" dirty="0">
                <a:latin typeface="Arial" panose="020B0604020202020204" pitchFamily="34" charset="0"/>
              </a:rPr>
              <a:t>packaging fulfills several functions</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en-US" altLang="cs-CZ" sz="2200" dirty="0" smtClean="0">
                <a:latin typeface="Arial" panose="020B0604020202020204" pitchFamily="34" charset="0"/>
              </a:rPr>
              <a:t>Its </a:t>
            </a:r>
            <a:r>
              <a:rPr lang="en-US" altLang="cs-CZ" sz="2200" dirty="0">
                <a:latin typeface="Arial" panose="020B0604020202020204" pitchFamily="34" charset="0"/>
              </a:rPr>
              <a:t>main function is to </a:t>
            </a:r>
            <a:r>
              <a:rPr lang="en-US" altLang="cs-CZ" sz="2200" b="1" dirty="0">
                <a:latin typeface="Arial" panose="020B0604020202020204" pitchFamily="34" charset="0"/>
              </a:rPr>
              <a:t>protect</a:t>
            </a:r>
            <a:r>
              <a:rPr lang="en-US" altLang="cs-CZ" sz="2200" dirty="0">
                <a:latin typeface="Arial" panose="020B0604020202020204" pitchFamily="34" charset="0"/>
              </a:rPr>
              <a:t> the product during transport and storage </a:t>
            </a:r>
            <a:r>
              <a:rPr lang="cs-CZ" altLang="cs-CZ" sz="2200" dirty="0" err="1" smtClean="0">
                <a:latin typeface="Arial" panose="020B0604020202020204" pitchFamily="34" charset="0"/>
              </a:rPr>
              <a:t>from</a:t>
            </a:r>
            <a:r>
              <a:rPr lang="cs-CZ" altLang="cs-CZ" sz="2200" dirty="0" smtClean="0">
                <a:latin typeface="Arial" panose="020B0604020202020204" pitchFamily="34" charset="0"/>
              </a:rPr>
              <a:t> </a:t>
            </a:r>
            <a:r>
              <a:rPr lang="en-US" altLang="cs-CZ" sz="2200" dirty="0" smtClean="0">
                <a:latin typeface="Arial" panose="020B0604020202020204" pitchFamily="34" charset="0"/>
              </a:rPr>
              <a:t>destruction</a:t>
            </a:r>
            <a:r>
              <a:rPr lang="en-US" altLang="cs-CZ" sz="2200" dirty="0">
                <a:latin typeface="Arial" panose="020B0604020202020204" pitchFamily="34" charset="0"/>
              </a:rPr>
              <a:t>, damage and loss.</a:t>
            </a:r>
          </a:p>
          <a:p>
            <a:pPr marL="285750" indent="-285750" eaLnBrk="1" hangingPunct="1">
              <a:spcBef>
                <a:spcPct val="0"/>
              </a:spcBef>
              <a:defRPr/>
            </a:pPr>
            <a:r>
              <a:rPr lang="en-US" altLang="cs-CZ" sz="2200" dirty="0">
                <a:latin typeface="Arial" panose="020B0604020202020204" pitchFamily="34" charset="0"/>
              </a:rPr>
              <a:t>Packaging also serves as an </a:t>
            </a:r>
            <a:r>
              <a:rPr lang="en-US" altLang="cs-CZ" sz="2200" b="1" dirty="0">
                <a:latin typeface="Arial" panose="020B0604020202020204" pitchFamily="34" charset="0"/>
              </a:rPr>
              <a:t>information carrier </a:t>
            </a:r>
            <a:r>
              <a:rPr lang="en-US" altLang="cs-CZ" sz="2200" dirty="0">
                <a:latin typeface="Arial" panose="020B0604020202020204" pitchFamily="34" charset="0"/>
              </a:rPr>
              <a:t>and other indispensable role of packaging is its </a:t>
            </a:r>
            <a:r>
              <a:rPr lang="en-US" altLang="cs-CZ" sz="2200" b="1" dirty="0">
                <a:latin typeface="Arial" panose="020B0604020202020204" pitchFamily="34" charset="0"/>
              </a:rPr>
              <a:t>promotional</a:t>
            </a:r>
            <a:r>
              <a:rPr lang="en-US" altLang="cs-CZ" sz="2200" dirty="0">
                <a:latin typeface="Arial" panose="020B0604020202020204" pitchFamily="34" charset="0"/>
              </a:rPr>
              <a:t> function.</a:t>
            </a:r>
          </a:p>
          <a:p>
            <a:pPr marL="285750" indent="-285750" eaLnBrk="1" hangingPunct="1">
              <a:spcBef>
                <a:spcPct val="0"/>
              </a:spcBef>
              <a:defRPr/>
            </a:pPr>
            <a:r>
              <a:rPr lang="en-US" altLang="cs-CZ" sz="2200" dirty="0">
                <a:latin typeface="Arial" panose="020B0604020202020204" pitchFamily="34" charset="0"/>
              </a:rPr>
              <a:t>Different climatic conditions in countries of destination of goods, transport conditions, packaging must meet the conditions for customs control, </a:t>
            </a:r>
            <a:r>
              <a:rPr lang="en-US" altLang="cs-CZ" sz="2200" dirty="0" smtClean="0">
                <a:latin typeface="Arial" panose="020B0604020202020204" pitchFamily="34" charset="0"/>
              </a:rPr>
              <a:t>different </a:t>
            </a:r>
            <a:r>
              <a:rPr lang="en-US" altLang="cs-CZ" sz="2200" dirty="0">
                <a:latin typeface="Arial" panose="020B0604020202020204" pitchFamily="34" charset="0"/>
              </a:rPr>
              <a:t>way of distributing products in certain countries, which require special packaging, packaging must be harmless. (Beer in the USA prevails in cans, bottles in Europe)</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3802594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PACKAGING FUNCTIONS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From the packaging function as a holder of information </a:t>
            </a:r>
            <a:r>
              <a:rPr lang="cs-CZ" altLang="cs-CZ" sz="2200" dirty="0">
                <a:latin typeface="Arial" panose="020B0604020202020204" pitchFamily="34" charset="0"/>
              </a:rPr>
              <a:t>- </a:t>
            </a:r>
            <a:r>
              <a:rPr lang="en-US" altLang="cs-CZ" sz="2200" dirty="0">
                <a:latin typeface="Arial" panose="020B0604020202020204" pitchFamily="34" charset="0"/>
              </a:rPr>
              <a:t>placing a series of </a:t>
            </a:r>
            <a:r>
              <a:rPr lang="en-US" altLang="cs-CZ" sz="2200" b="1" dirty="0">
                <a:latin typeface="Arial" panose="020B0604020202020204" pitchFamily="34" charset="0"/>
              </a:rPr>
              <a:t>consumer information </a:t>
            </a:r>
            <a:r>
              <a:rPr lang="en-US" altLang="cs-CZ" sz="2200" dirty="0">
                <a:latin typeface="Arial" panose="020B0604020202020204" pitchFamily="34" charset="0"/>
              </a:rPr>
              <a:t>(date of manufacture, expiration date, product composition, country of origin etc.). It should be noted these and other information </a:t>
            </a:r>
            <a:r>
              <a:rPr lang="cs-CZ" altLang="cs-CZ" sz="2200" dirty="0" err="1">
                <a:latin typeface="Arial" panose="020B0604020202020204" pitchFamily="34" charset="0"/>
              </a:rPr>
              <a:t>have</a:t>
            </a:r>
            <a:r>
              <a:rPr lang="cs-CZ" altLang="cs-CZ" sz="2200" dirty="0">
                <a:latin typeface="Arial" panose="020B0604020202020204" pitchFamily="34" charset="0"/>
              </a:rPr>
              <a:t> to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en-US" altLang="cs-CZ" sz="2200" dirty="0">
                <a:latin typeface="Arial" panose="020B0604020202020204" pitchFamily="34" charset="0"/>
              </a:rPr>
              <a:t>in the language of the country. The designation of quantity (weight, volume) must conform to the appropriate unit system.</a:t>
            </a:r>
          </a:p>
          <a:p>
            <a:pPr marL="285750" indent="-285750" eaLnBrk="1" hangingPunct="1">
              <a:spcBef>
                <a:spcPct val="0"/>
              </a:spcBef>
              <a:defRPr/>
            </a:pPr>
            <a:r>
              <a:rPr lang="en-US" altLang="cs-CZ" sz="2200" dirty="0">
                <a:latin typeface="Arial" panose="020B0604020202020204" pitchFamily="34" charset="0"/>
              </a:rPr>
              <a:t>On some products that could endanger consumer health (cigarettes, alcohol) </a:t>
            </a:r>
            <a:r>
              <a:rPr lang="cs-CZ" altLang="cs-CZ" sz="2200" dirty="0">
                <a:latin typeface="Arial" panose="020B0604020202020204" pitchFamily="34" charset="0"/>
              </a:rPr>
              <a:t>– </a:t>
            </a:r>
            <a:r>
              <a:rPr lang="cs-CZ" altLang="cs-CZ" sz="2200" dirty="0" err="1">
                <a:latin typeface="Arial" panose="020B0604020202020204" pitchFamily="34" charset="0"/>
              </a:rPr>
              <a:t>there</a:t>
            </a:r>
            <a:r>
              <a:rPr lang="cs-CZ" altLang="cs-CZ" sz="2200" dirty="0">
                <a:latin typeface="Arial" panose="020B0604020202020204" pitchFamily="34" charset="0"/>
              </a:rPr>
              <a:t> has to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en-US" altLang="cs-CZ" sz="2200" b="1" dirty="0">
                <a:latin typeface="Arial" panose="020B0604020202020204" pitchFamily="34" charset="0"/>
              </a:rPr>
              <a:t>warning about the harmful effects</a:t>
            </a:r>
            <a:r>
              <a:rPr lang="en-US" altLang="cs-CZ" sz="2200" dirty="0">
                <a:latin typeface="Arial" panose="020B0604020202020204" pitchFamily="34" charset="0"/>
              </a:rPr>
              <a:t> of this product on the packaging.</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D</a:t>
            </a:r>
            <a:r>
              <a:rPr lang="en-US" altLang="cs-CZ" sz="2200" dirty="0" err="1">
                <a:latin typeface="Arial" panose="020B0604020202020204" pitchFamily="34" charset="0"/>
              </a:rPr>
              <a:t>eveloped</a:t>
            </a:r>
            <a:r>
              <a:rPr lang="en-US" altLang="cs-CZ" sz="2200" dirty="0">
                <a:latin typeface="Arial" panose="020B0604020202020204" pitchFamily="34" charset="0"/>
              </a:rPr>
              <a:t> countries usually place great emphasis on </a:t>
            </a:r>
            <a:r>
              <a:rPr lang="en-US" altLang="cs-CZ" sz="2200" b="1" dirty="0">
                <a:latin typeface="Arial" panose="020B0604020202020204" pitchFamily="34" charset="0"/>
              </a:rPr>
              <a:t>e</a:t>
            </a:r>
            <a:r>
              <a:rPr lang="cs-CZ" altLang="cs-CZ" sz="2200" b="1" dirty="0">
                <a:latin typeface="Arial" panose="020B0604020202020204" pitchFamily="34" charset="0"/>
              </a:rPr>
              <a:t>c</a:t>
            </a:r>
            <a:r>
              <a:rPr lang="en-US" altLang="cs-CZ" sz="2200" b="1" dirty="0">
                <a:latin typeface="Arial" panose="020B0604020202020204" pitchFamily="34" charset="0"/>
              </a:rPr>
              <a:t>ology</a:t>
            </a:r>
            <a:r>
              <a:rPr lang="cs-CZ" altLang="cs-CZ" sz="2200" dirty="0">
                <a:latin typeface="Arial" panose="020B0604020202020204" pitchFamily="34" charset="0"/>
              </a:rPr>
              <a:t> -</a:t>
            </a:r>
            <a:r>
              <a:rPr lang="en-US" altLang="cs-CZ" sz="2200" dirty="0">
                <a:latin typeface="Arial" panose="020B0604020202020204" pitchFamily="34" charset="0"/>
              </a:rPr>
              <a:t> information on the possibility of recycling the packaging.</a:t>
            </a:r>
          </a:p>
          <a:p>
            <a:pPr marL="285750" indent="-285750" eaLnBrk="1" hangingPunct="1">
              <a:spcBef>
                <a:spcPct val="0"/>
              </a:spcBef>
              <a:defRPr/>
            </a:pPr>
            <a:r>
              <a:rPr lang="en-US" altLang="cs-CZ" sz="2200" dirty="0">
                <a:latin typeface="Arial" panose="020B0604020202020204" pitchFamily="34" charset="0"/>
              </a:rPr>
              <a:t>Promotional packaging functions should primarily facilitate consumer choice of goods, must be consistent with the overall marketing strategy and positioning strategy and reflect the image of the product. Packaging should allow comfortable transportation of goods home and easy handling.</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877432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1. PRODUCT</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smtClean="0">
                <a:latin typeface="Arial" panose="020B0604020202020204" pitchFamily="34" charset="0"/>
              </a:rPr>
              <a:t>P</a:t>
            </a:r>
            <a:r>
              <a:rPr lang="en-US" altLang="cs-CZ" sz="2200" b="1" dirty="0" err="1" smtClean="0">
                <a:latin typeface="Arial" panose="020B0604020202020204" pitchFamily="34" charset="0"/>
              </a:rPr>
              <a:t>roduct</a:t>
            </a:r>
            <a:r>
              <a:rPr lang="en-US" altLang="cs-CZ" sz="2200" b="1" dirty="0" smtClean="0">
                <a:latin typeface="Arial" panose="020B0604020202020204" pitchFamily="34" charset="0"/>
              </a:rPr>
              <a:t> </a:t>
            </a:r>
            <a:r>
              <a:rPr lang="en-US" altLang="cs-CZ" sz="2200" dirty="0">
                <a:latin typeface="Arial" panose="020B0604020202020204" pitchFamily="34" charset="0"/>
              </a:rPr>
              <a:t>- a comprehensive offering </a:t>
            </a:r>
            <a:r>
              <a:rPr lang="cs-CZ" altLang="cs-CZ" sz="2200" dirty="0" smtClean="0">
                <a:latin typeface="Arial" panose="020B0604020202020204" pitchFamily="34" charset="0"/>
              </a:rPr>
              <a:t>of </a:t>
            </a:r>
            <a:r>
              <a:rPr lang="en-US" altLang="cs-CZ" sz="2200" dirty="0" smtClean="0">
                <a:latin typeface="Arial" panose="020B0604020202020204" pitchFamily="34" charset="0"/>
              </a:rPr>
              <a:t>tangible products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goods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and services to customers to satisfy </a:t>
            </a:r>
            <a:r>
              <a:rPr lang="en-US" altLang="cs-CZ" sz="2200" dirty="0" smtClean="0">
                <a:latin typeface="Arial" panose="020B0604020202020204" pitchFamily="34" charset="0"/>
              </a:rPr>
              <a:t>their </a:t>
            </a:r>
            <a:r>
              <a:rPr lang="en-US" altLang="cs-CZ" sz="2200" dirty="0">
                <a:latin typeface="Arial" panose="020B0604020202020204" pitchFamily="34" charset="0"/>
              </a:rPr>
              <a:t>needs, wants and </a:t>
            </a:r>
            <a:r>
              <a:rPr lang="en-US" altLang="cs-CZ" sz="2200" dirty="0" smtClean="0">
                <a:latin typeface="Arial" panose="020B0604020202020204" pitchFamily="34" charset="0"/>
              </a:rPr>
              <a:t>desires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through</a:t>
            </a:r>
            <a:r>
              <a:rPr lang="cs-CZ" altLang="cs-CZ" sz="2200" dirty="0" smtClean="0">
                <a:latin typeface="Arial" panose="020B0604020202020204" pitchFamily="34" charset="0"/>
              </a:rPr>
              <a:t> </a:t>
            </a:r>
            <a:r>
              <a:rPr lang="en-US" altLang="cs-CZ" sz="2200" dirty="0">
                <a:latin typeface="Arial" panose="020B0604020202020204" pitchFamily="34" charset="0"/>
              </a:rPr>
              <a:t>consumption</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Service</a:t>
            </a:r>
            <a:r>
              <a:rPr lang="en-US" altLang="cs-CZ" sz="2200" dirty="0">
                <a:latin typeface="Arial" panose="020B0604020202020204" pitchFamily="34" charset="0"/>
              </a:rPr>
              <a:t> - economic asset </a:t>
            </a:r>
            <a:r>
              <a:rPr lang="cs-CZ" altLang="cs-CZ" sz="2200" dirty="0" smtClean="0">
                <a:latin typeface="Arial" panose="020B0604020202020204" pitchFamily="34" charset="0"/>
              </a:rPr>
              <a:t>of </a:t>
            </a:r>
            <a:r>
              <a:rPr lang="en-US" altLang="cs-CZ" sz="2200" dirty="0" smtClean="0">
                <a:latin typeface="Arial" panose="020B0604020202020204" pitchFamily="34" charset="0"/>
              </a:rPr>
              <a:t>intangible </a:t>
            </a:r>
            <a:r>
              <a:rPr lang="en-US" altLang="cs-CZ" sz="2200" dirty="0">
                <a:latin typeface="Arial" panose="020B0604020202020204" pitchFamily="34" charset="0"/>
              </a:rPr>
              <a:t>nature. It </a:t>
            </a:r>
            <a:r>
              <a:rPr lang="cs-CZ" altLang="cs-CZ" sz="2200" dirty="0" err="1" smtClean="0">
                <a:latin typeface="Arial" panose="020B0604020202020204" pitchFamily="34" charset="0"/>
              </a:rPr>
              <a:t>may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 </a:t>
            </a:r>
            <a:r>
              <a:rPr lang="en-US" altLang="cs-CZ" sz="2200" dirty="0" smtClean="0">
                <a:latin typeface="Arial" panose="020B0604020202020204" pitchFamily="34" charset="0"/>
              </a:rPr>
              <a:t>part </a:t>
            </a:r>
            <a:r>
              <a:rPr lang="en-US" altLang="cs-CZ" sz="2200" dirty="0">
                <a:latin typeface="Arial" panose="020B0604020202020204" pitchFamily="34" charset="0"/>
              </a:rPr>
              <a:t>of </a:t>
            </a:r>
            <a:r>
              <a:rPr lang="cs-CZ" altLang="cs-CZ" sz="2200" dirty="0" smtClean="0">
                <a:latin typeface="Arial" panose="020B0604020202020204" pitchFamily="34" charset="0"/>
              </a:rPr>
              <a:t>a </a:t>
            </a:r>
            <a:r>
              <a:rPr lang="en-US" altLang="cs-CZ" sz="2200" dirty="0" smtClean="0">
                <a:latin typeface="Arial" panose="020B0604020202020204" pitchFamily="34" charset="0"/>
              </a:rPr>
              <a:t>product</a:t>
            </a:r>
            <a:r>
              <a:rPr lang="en-US" altLang="cs-CZ" sz="2200" dirty="0">
                <a:latin typeface="Arial" panose="020B0604020202020204" pitchFamily="34" charset="0"/>
              </a:rPr>
              <a:t>,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a:t>
            </a:r>
            <a:r>
              <a:rPr lang="en-US" altLang="cs-CZ" sz="2200" dirty="0" smtClean="0">
                <a:latin typeface="Arial" panose="020B0604020202020204" pitchFamily="34" charset="0"/>
              </a:rPr>
              <a:t>its </a:t>
            </a:r>
            <a:r>
              <a:rPr lang="en-US" altLang="cs-CZ" sz="2200" dirty="0">
                <a:latin typeface="Arial" panose="020B0604020202020204" pitchFamily="34" charset="0"/>
              </a:rPr>
              <a:t>implementation may not be directly connected with the existence of the physical product.</a:t>
            </a:r>
            <a:endParaRPr lang="en-GB" altLang="cs-CZ" sz="20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PACKAGING FUNCTIONS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Packaging must respect the basic elements of communication in terms of product lines used fonts and design. It </a:t>
            </a:r>
            <a:r>
              <a:rPr lang="en-US" altLang="cs-CZ" sz="2200" dirty="0" smtClean="0">
                <a:latin typeface="Arial" panose="020B0604020202020204" pitchFamily="34" charset="0"/>
              </a:rPr>
              <a:t>should</a:t>
            </a:r>
            <a:r>
              <a:rPr lang="cs-CZ" altLang="cs-CZ" sz="2200" dirty="0" smtClean="0">
                <a:latin typeface="Arial" panose="020B0604020202020204" pitchFamily="34" charset="0"/>
              </a:rPr>
              <a:t> </a:t>
            </a:r>
            <a:r>
              <a:rPr lang="en-US" altLang="cs-CZ" sz="2200" dirty="0" smtClean="0">
                <a:latin typeface="Arial" panose="020B0604020202020204" pitchFamily="34" charset="0"/>
              </a:rPr>
              <a:t>maintain </a:t>
            </a:r>
            <a:r>
              <a:rPr lang="en-US" altLang="cs-CZ" sz="2200" dirty="0">
                <a:latin typeface="Arial" panose="020B0604020202020204" pitchFamily="34" charset="0"/>
              </a:rPr>
              <a:t>a uniform color tuning. However, a producer (distributor) must respect the different perceptions of color symbolism in the country, and to adapt the color of the packaging. For example, green is the color of faith </a:t>
            </a:r>
            <a:r>
              <a:rPr lang="cs-CZ" altLang="cs-CZ" sz="2200" dirty="0" smtClean="0">
                <a:latin typeface="Arial" panose="020B0604020202020204" pitchFamily="34" charset="0"/>
              </a:rPr>
              <a:t>in </a:t>
            </a:r>
            <a:r>
              <a:rPr lang="en-US" altLang="cs-CZ" sz="2200" dirty="0" smtClean="0">
                <a:latin typeface="Arial" panose="020B0604020202020204" pitchFamily="34" charset="0"/>
              </a:rPr>
              <a:t>Islamic </a:t>
            </a:r>
            <a:r>
              <a:rPr lang="en-US" altLang="cs-CZ" sz="2200" dirty="0">
                <a:latin typeface="Arial" panose="020B0604020202020204" pitchFamily="34" charset="0"/>
              </a:rPr>
              <a:t>countries, and it would not be advisable to take on the packaging recklessly.</a:t>
            </a:r>
          </a:p>
          <a:p>
            <a:pPr marL="285750" indent="-285750" eaLnBrk="1" hangingPunct="1">
              <a:spcBef>
                <a:spcPct val="0"/>
              </a:spcBef>
              <a:defRPr/>
            </a:pPr>
            <a:r>
              <a:rPr lang="en-US" altLang="cs-CZ" sz="2200" dirty="0" smtClean="0">
                <a:latin typeface="Arial" panose="020B0604020202020204" pitchFamily="34" charset="0"/>
              </a:rPr>
              <a:t>For </a:t>
            </a:r>
            <a:r>
              <a:rPr lang="en-US" altLang="cs-CZ" sz="2200" dirty="0">
                <a:latin typeface="Arial" panose="020B0604020202020204" pitchFamily="34" charset="0"/>
              </a:rPr>
              <a:t>impulsively purchased products packaging often plays a major role in the purchase. For many products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packaging </a:t>
            </a:r>
            <a:r>
              <a:rPr lang="en-US" altLang="cs-CZ" sz="2200" dirty="0">
                <a:latin typeface="Arial" panose="020B0604020202020204" pitchFamily="34" charset="0"/>
              </a:rPr>
              <a:t>may even </a:t>
            </a:r>
            <a:r>
              <a:rPr lang="en-US" altLang="cs-CZ" sz="2200" dirty="0" smtClean="0">
                <a:latin typeface="Arial" panose="020B0604020202020204" pitchFamily="34" charset="0"/>
              </a:rPr>
              <a:t>overshadow </a:t>
            </a:r>
            <a:r>
              <a:rPr lang="en-US" altLang="cs-CZ" sz="2200" dirty="0">
                <a:latin typeface="Arial" panose="020B0604020202020204" pitchFamily="34" charset="0"/>
              </a:rPr>
              <a:t>the content and be one of the factors that influence the decision-making process for some buyers (gift pack cosmetics, chocolates, perfume bottles or flasks</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Package size varies according to different consumer habits and purchasing power of the population</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once</a:t>
            </a:r>
            <a:r>
              <a:rPr lang="cs-CZ" altLang="cs-CZ" sz="2200" dirty="0" smtClean="0">
                <a:latin typeface="Arial" panose="020B0604020202020204" pitchFamily="34" charset="0"/>
              </a:rPr>
              <a:t> a </a:t>
            </a:r>
            <a:r>
              <a:rPr lang="cs-CZ" altLang="cs-CZ" sz="2200" dirty="0" err="1" smtClean="0">
                <a:latin typeface="Arial" panose="020B0604020202020204" pitchFamily="34" charset="0"/>
              </a:rPr>
              <a:t>week</a:t>
            </a:r>
            <a:r>
              <a:rPr lang="cs-CZ" altLang="cs-CZ" sz="2200" dirty="0" smtClean="0">
                <a:latin typeface="Arial" panose="020B0604020202020204" pitchFamily="34" charset="0"/>
              </a:rPr>
              <a:t> vs. </a:t>
            </a:r>
            <a:r>
              <a:rPr lang="cs-CZ" altLang="cs-CZ" sz="2200" dirty="0" err="1" smtClean="0">
                <a:latin typeface="Arial" panose="020B0604020202020204" pitchFamily="34" charset="0"/>
              </a:rPr>
              <a:t>everyday</a:t>
            </a:r>
            <a:r>
              <a:rPr lang="cs-CZ" altLang="cs-CZ" sz="2200" dirty="0" smtClean="0">
                <a:latin typeface="Arial" panose="020B0604020202020204" pitchFamily="34" charset="0"/>
              </a:rPr>
              <a:t> shopping) </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4548706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6. INTERNATIONAL BRAND POLICY</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27038" y="1348800"/>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main role of the </a:t>
            </a:r>
            <a:r>
              <a:rPr lang="en-US" altLang="cs-CZ" sz="2200" dirty="0" smtClean="0">
                <a:latin typeface="Arial" panose="020B0604020202020204" pitchFamily="34" charset="0"/>
              </a:rPr>
              <a:t>brand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en-US" altLang="cs-CZ" sz="2200" dirty="0" smtClean="0">
                <a:latin typeface="Arial" panose="020B0604020202020204" pitchFamily="34" charset="0"/>
              </a:rPr>
              <a:t> to </a:t>
            </a:r>
            <a:r>
              <a:rPr lang="en-US" altLang="cs-CZ" sz="2200" dirty="0">
                <a:latin typeface="Arial" panose="020B0604020202020204" pitchFamily="34" charset="0"/>
              </a:rPr>
              <a:t>identify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a:latin typeface="Arial" panose="020B0604020202020204" pitchFamily="34" charset="0"/>
              </a:rPr>
              <a:t>product </a:t>
            </a:r>
            <a:r>
              <a:rPr lang="en-US" altLang="cs-CZ" sz="2200" dirty="0" smtClean="0">
                <a:latin typeface="Arial" panose="020B0604020202020204" pitchFamily="34" charset="0"/>
              </a:rPr>
              <a:t>and </a:t>
            </a:r>
            <a:r>
              <a:rPr lang="en-US" altLang="cs-CZ" sz="2200" dirty="0">
                <a:latin typeface="Arial" panose="020B0604020202020204" pitchFamily="34" charset="0"/>
              </a:rPr>
              <a:t>distinguish it from competing products</a:t>
            </a:r>
            <a:r>
              <a:rPr lang="en-US" altLang="cs-CZ" sz="2200" dirty="0" smtClean="0">
                <a:latin typeface="Arial" panose="020B0604020202020204" pitchFamily="34" charset="0"/>
              </a:rPr>
              <a:t>.</a:t>
            </a:r>
            <a:r>
              <a:rPr lang="cs-CZ" altLang="cs-CZ" sz="2200" dirty="0" smtClean="0">
                <a:latin typeface="Arial" panose="020B0604020202020204" pitchFamily="34" charset="0"/>
              </a:rPr>
              <a:t> Brand </a:t>
            </a:r>
            <a:r>
              <a:rPr lang="en-US" altLang="cs-CZ" sz="2200" dirty="0" smtClean="0">
                <a:latin typeface="Arial" panose="020B0604020202020204" pitchFamily="34" charset="0"/>
              </a:rPr>
              <a:t>is </a:t>
            </a:r>
            <a:r>
              <a:rPr lang="en-US" altLang="cs-CZ" sz="2200" dirty="0">
                <a:latin typeface="Arial" panose="020B0604020202020204" pitchFamily="34" charset="0"/>
              </a:rPr>
              <a:t>a means of communication and gives the customer a guarantee of consistent quality.</a:t>
            </a:r>
          </a:p>
          <a:p>
            <a:pPr marL="285750" indent="-285750" eaLnBrk="1" hangingPunct="1">
              <a:spcBef>
                <a:spcPct val="0"/>
              </a:spcBef>
              <a:defRPr/>
            </a:pPr>
            <a:r>
              <a:rPr lang="en-US" altLang="cs-CZ" sz="2200" dirty="0">
                <a:latin typeface="Arial" panose="020B0604020202020204" pitchFamily="34" charset="0"/>
              </a:rPr>
              <a:t>Provides substantive and temporal continuity of the product and the company. </a:t>
            </a:r>
            <a:r>
              <a:rPr lang="cs-CZ" altLang="cs-CZ" sz="2200" dirty="0" smtClean="0">
                <a:latin typeface="Arial" panose="020B0604020202020204" pitchFamily="34" charset="0"/>
              </a:rPr>
              <a:t>Brand </a:t>
            </a:r>
            <a:r>
              <a:rPr lang="en-US" altLang="cs-CZ" sz="2200" dirty="0" smtClean="0">
                <a:latin typeface="Arial" panose="020B0604020202020204" pitchFamily="34" charset="0"/>
              </a:rPr>
              <a:t>also </a:t>
            </a:r>
            <a:r>
              <a:rPr lang="en-US" altLang="cs-CZ" sz="2200" dirty="0">
                <a:latin typeface="Arial" panose="020B0604020202020204" pitchFamily="34" charset="0"/>
              </a:rPr>
              <a:t>allows us to create a diversified (quality and price) levels of product relative to the corresponding market segments</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en-US" altLang="cs-CZ" sz="2200" dirty="0" smtClean="0">
                <a:latin typeface="Arial" panose="020B0604020202020204" pitchFamily="34" charset="0"/>
              </a:rPr>
              <a:t>Creates </a:t>
            </a:r>
            <a:r>
              <a:rPr lang="en-US" altLang="cs-CZ" sz="2200" dirty="0">
                <a:latin typeface="Arial" panose="020B0604020202020204" pitchFamily="34" charset="0"/>
              </a:rPr>
              <a:t>the image of the consumer, as a representative of a certain lifestyle and a culture bearer.</a:t>
            </a:r>
          </a:p>
          <a:p>
            <a:pPr marL="285750" indent="-285750" eaLnBrk="1" hangingPunct="1">
              <a:spcBef>
                <a:spcPct val="0"/>
              </a:spcBef>
              <a:defRPr/>
            </a:pPr>
            <a:r>
              <a:rPr lang="en-US" altLang="cs-CZ" sz="2200" dirty="0">
                <a:latin typeface="Arial" panose="020B0604020202020204" pitchFamily="34" charset="0"/>
              </a:rPr>
              <a:t>The main benefits of successful brands include greater loyalty and customer confidence, reducing the risk of a decline in demand, lower sensitivity of customers to price, higher profitability, better negotiating position of the company to distributors and suppliers, saving marketing costs due to very good brand recognition and facilitate commercialization of new products on the market .</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3100556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DIFFERENCES OF PRODUCTS IN PRACTICE </a:t>
            </a:r>
            <a:r>
              <a:rPr lang="cs-CZ" altLang="cs-CZ" sz="2400" b="1" dirty="0" smtClean="0">
                <a:latin typeface="Arial" panose="020B0604020202020204" pitchFamily="34" charset="0"/>
              </a:rPr>
              <a:t>5</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Japanese car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manufacturer</a:t>
            </a:r>
            <a:r>
              <a:rPr lang="en-US" altLang="cs-CZ" sz="2200" dirty="0" smtClean="0">
                <a:latin typeface="Arial" panose="020B0604020202020204" pitchFamily="34" charset="0"/>
              </a:rPr>
              <a:t> </a:t>
            </a:r>
            <a:r>
              <a:rPr lang="en-US" altLang="cs-CZ" sz="2200" dirty="0">
                <a:latin typeface="Arial" panose="020B0604020202020204" pitchFamily="34" charset="0"/>
              </a:rPr>
              <a:t>Nissan originally had the name </a:t>
            </a:r>
            <a:r>
              <a:rPr lang="en-US" altLang="cs-CZ" sz="2200" dirty="0" smtClean="0">
                <a:latin typeface="Arial" panose="020B0604020202020204" pitchFamily="34" charset="0"/>
              </a:rPr>
              <a:t>Datsun, </a:t>
            </a:r>
            <a:r>
              <a:rPr lang="en-US" altLang="cs-CZ" sz="2200" dirty="0">
                <a:latin typeface="Arial" panose="020B0604020202020204" pitchFamily="34" charset="0"/>
              </a:rPr>
              <a:t>but when it was found that when exporting to the Anglo-Saxon countries, the brand is read as "death soon", it was decided to change the brand</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Ghana </a:t>
            </a:r>
            <a:r>
              <a:rPr lang="en-US" altLang="cs-CZ" sz="2200" dirty="0" smtClean="0">
                <a:latin typeface="Arial" panose="020B0604020202020204" pitchFamily="34" charset="0"/>
              </a:rPr>
              <a:t>"</a:t>
            </a:r>
            <a:r>
              <a:rPr lang="en-US" altLang="cs-CZ" sz="2200" dirty="0">
                <a:latin typeface="Arial" panose="020B0604020202020204" pitchFamily="34" charset="0"/>
              </a:rPr>
              <a:t>Pee </a:t>
            </a:r>
            <a:r>
              <a:rPr lang="en-US" altLang="cs-CZ" sz="2200" dirty="0" smtClean="0">
                <a:latin typeface="Arial" panose="020B0604020202020204" pitchFamily="34" charset="0"/>
              </a:rPr>
              <a:t>Cola„</a:t>
            </a:r>
            <a:r>
              <a:rPr lang="cs-CZ" altLang="cs-CZ" sz="2200" dirty="0" smtClean="0">
                <a:latin typeface="Arial" panose="020B0604020202020204" pitchFamily="34" charset="0"/>
              </a:rPr>
              <a:t> </a:t>
            </a:r>
            <a:r>
              <a:rPr lang="en-US" altLang="cs-CZ" sz="2200" dirty="0">
                <a:latin typeface="Arial" panose="020B0604020202020204" pitchFamily="34" charset="0"/>
              </a:rPr>
              <a:t>means</a:t>
            </a:r>
            <a:r>
              <a:rPr lang="en-US" altLang="cs-CZ" sz="2200" dirty="0" smtClean="0">
                <a:latin typeface="Arial" panose="020B0604020202020204" pitchFamily="34" charset="0"/>
              </a:rPr>
              <a:t> </a:t>
            </a:r>
            <a:r>
              <a:rPr lang="en-US" altLang="cs-CZ" sz="2200" dirty="0">
                <a:latin typeface="Arial" panose="020B0604020202020204" pitchFamily="34" charset="0"/>
              </a:rPr>
              <a:t>"very good Cola" </a:t>
            </a:r>
            <a:r>
              <a:rPr lang="en-US" altLang="cs-CZ" sz="2200" dirty="0" smtClean="0">
                <a:latin typeface="Arial" panose="020B0604020202020204" pitchFamily="34" charset="0"/>
              </a:rPr>
              <a:t>– </a:t>
            </a:r>
            <a:r>
              <a:rPr lang="cs-CZ" altLang="cs-CZ" sz="2200" dirty="0" smtClean="0">
                <a:latin typeface="Arial" panose="020B0604020202020204" pitchFamily="34" charset="0"/>
              </a:rPr>
              <a:t>in </a:t>
            </a:r>
            <a:r>
              <a:rPr lang="en-US" altLang="cs-CZ" sz="2200" dirty="0" smtClean="0">
                <a:latin typeface="Arial" panose="020B0604020202020204" pitchFamily="34" charset="0"/>
              </a:rPr>
              <a:t>English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name is unusable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Assistant Siri </a:t>
            </a:r>
            <a:r>
              <a:rPr lang="cs-CZ" altLang="cs-CZ" sz="2200" dirty="0" err="1" smtClean="0">
                <a:latin typeface="Arial" panose="020B0604020202020204" pitchFamily="34" charset="0"/>
              </a:rPr>
              <a:t>from</a:t>
            </a:r>
            <a:r>
              <a:rPr lang="cs-CZ" altLang="cs-CZ" sz="2200" dirty="0" smtClean="0">
                <a:latin typeface="Arial" panose="020B0604020202020204" pitchFamily="34" charset="0"/>
              </a:rPr>
              <a:t> </a:t>
            </a:r>
            <a:r>
              <a:rPr lang="en-US" altLang="cs-CZ" sz="2200" dirty="0" smtClean="0">
                <a:latin typeface="Arial" panose="020B0604020202020204" pitchFamily="34" charset="0"/>
              </a:rPr>
              <a:t>iOS </a:t>
            </a:r>
            <a:r>
              <a:rPr lang="en-US" altLang="cs-CZ" sz="2200" dirty="0">
                <a:latin typeface="Arial" panose="020B0604020202020204" pitchFamily="34" charset="0"/>
              </a:rPr>
              <a:t>in Georgian means a derogatory term for penis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err="1">
                <a:latin typeface="Arial" panose="020B0604020202020204" pitchFamily="34" charset="0"/>
              </a:rPr>
              <a:t>Megapussi</a:t>
            </a:r>
            <a:r>
              <a:rPr lang="en-US" altLang="cs-CZ" sz="2200" dirty="0">
                <a:latin typeface="Arial" panose="020B0604020202020204" pitchFamily="34" charset="0"/>
              </a:rPr>
              <a:t> is a Finnish name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en-US" altLang="cs-CZ" sz="2200" dirty="0" smtClean="0">
                <a:latin typeface="Arial" panose="020B0604020202020204" pitchFamily="34" charset="0"/>
              </a:rPr>
              <a:t>really </a:t>
            </a:r>
            <a:r>
              <a:rPr lang="en-US" altLang="cs-CZ" sz="2200" dirty="0">
                <a:latin typeface="Arial" panose="020B0604020202020204" pitchFamily="34" charset="0"/>
              </a:rPr>
              <a:t>big chips sold in KKK </a:t>
            </a:r>
            <a:r>
              <a:rPr lang="en-US" altLang="cs-CZ" sz="2200" dirty="0" smtClean="0">
                <a:latin typeface="Arial" panose="020B0604020202020204" pitchFamily="34" charset="0"/>
              </a:rPr>
              <a:t>supermarkets.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23695057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DIFFERENCES OF PRODUCTS IN PRACTICE 1</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Swedes are said to be happiest when they have a full freezer. The country </a:t>
            </a:r>
            <a:r>
              <a:rPr lang="cs-CZ" altLang="cs-CZ" sz="2200" dirty="0" smtClean="0">
                <a:latin typeface="Arial" panose="020B0604020202020204" pitchFamily="34" charset="0"/>
              </a:rPr>
              <a:t>has</a:t>
            </a:r>
            <a:r>
              <a:rPr lang="en-US" altLang="cs-CZ" sz="2200" dirty="0" smtClean="0">
                <a:latin typeface="Arial" panose="020B0604020202020204" pitchFamily="34" charset="0"/>
              </a:rPr>
              <a:t> </a:t>
            </a:r>
            <a:r>
              <a:rPr lang="en-US" altLang="cs-CZ" sz="2200" dirty="0">
                <a:latin typeface="Arial" panose="020B0604020202020204" pitchFamily="34" charset="0"/>
              </a:rPr>
              <a:t>a lot of passionate hunters and successful hunting expedition may cause sudden need for a really </a:t>
            </a:r>
            <a:r>
              <a:rPr lang="cs-CZ" altLang="cs-CZ" sz="2200" dirty="0" smtClean="0">
                <a:latin typeface="Arial" panose="020B0604020202020204" pitchFamily="34" charset="0"/>
              </a:rPr>
              <a:t>big </a:t>
            </a:r>
            <a:r>
              <a:rPr lang="en-US" altLang="cs-CZ" sz="2200" dirty="0" smtClean="0">
                <a:latin typeface="Arial" panose="020B0604020202020204" pitchFamily="34" charset="0"/>
              </a:rPr>
              <a:t>freezer. </a:t>
            </a:r>
            <a:r>
              <a:rPr lang="en-US" altLang="cs-CZ" sz="2200" dirty="0">
                <a:latin typeface="Arial" panose="020B0604020202020204" pitchFamily="34" charset="0"/>
              </a:rPr>
              <a:t>In Sweden, it is therefore of absolute necessity </a:t>
            </a:r>
            <a:r>
              <a:rPr lang="cs-CZ" altLang="cs-CZ" sz="2200" dirty="0" smtClean="0">
                <a:latin typeface="Arial" panose="020B0604020202020204" pitchFamily="34" charset="0"/>
              </a:rPr>
              <a:t>to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a </a:t>
            </a:r>
            <a:r>
              <a:rPr lang="en-US" altLang="cs-CZ" sz="2200" dirty="0" smtClean="0">
                <a:latin typeface="Arial" panose="020B0604020202020204" pitchFamily="34" charset="0"/>
              </a:rPr>
              <a:t>spare </a:t>
            </a:r>
            <a:r>
              <a:rPr lang="en-US" altLang="cs-CZ" sz="2200" dirty="0">
                <a:latin typeface="Arial" panose="020B0604020202020204" pitchFamily="34" charset="0"/>
              </a:rPr>
              <a:t>freezer in the </a:t>
            </a:r>
            <a:r>
              <a:rPr lang="en-US" altLang="cs-CZ" sz="2200" dirty="0" smtClean="0">
                <a:latin typeface="Arial" panose="020B0604020202020204" pitchFamily="34" charset="0"/>
              </a:rPr>
              <a:t>basement.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Finns </a:t>
            </a:r>
            <a:r>
              <a:rPr lang="cs-CZ" altLang="cs-CZ" sz="2200" dirty="0" err="1" smtClean="0">
                <a:latin typeface="Arial" panose="020B0604020202020204" pitchFamily="34" charset="0"/>
              </a:rPr>
              <a:t>bake</a:t>
            </a:r>
            <a:r>
              <a:rPr lang="cs-CZ" altLang="cs-CZ" sz="2200" dirty="0" smtClean="0">
                <a:latin typeface="Arial" panose="020B0604020202020204" pitchFamily="34" charset="0"/>
              </a:rPr>
              <a:t> </a:t>
            </a:r>
            <a:r>
              <a:rPr lang="en-US" altLang="cs-CZ" sz="2200" dirty="0" smtClean="0">
                <a:latin typeface="Arial" panose="020B0604020202020204" pitchFamily="34" charset="0"/>
              </a:rPr>
              <a:t>traditional pies </a:t>
            </a:r>
            <a:r>
              <a:rPr lang="en-US" altLang="cs-CZ" sz="2200" dirty="0">
                <a:latin typeface="Arial" panose="020B0604020202020204" pitchFamily="34" charset="0"/>
              </a:rPr>
              <a:t>filled with meat, which require a very high temperature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en-US" altLang="cs-CZ" sz="2200" dirty="0" smtClean="0">
                <a:latin typeface="Arial" panose="020B0604020202020204" pitchFamily="34" charset="0"/>
              </a:rPr>
              <a:t>baking</a:t>
            </a:r>
            <a:r>
              <a:rPr lang="en-US" altLang="cs-CZ" sz="2200" dirty="0">
                <a:latin typeface="Arial" panose="020B0604020202020204" pitchFamily="34" charset="0"/>
              </a:rPr>
              <a:t>. Roasters popular in Finland often have temperatures up to 300 degrees Celsius. Perhaps in no other country do </a:t>
            </a:r>
            <a:r>
              <a:rPr lang="cs-CZ" altLang="cs-CZ" sz="2200" dirty="0" err="1" smtClean="0">
                <a:latin typeface="Arial" panose="020B0604020202020204" pitchFamily="34" charset="0"/>
              </a:rPr>
              <a:t>people</a:t>
            </a:r>
            <a:r>
              <a:rPr lang="cs-CZ" altLang="cs-CZ" sz="2200" dirty="0" smtClean="0">
                <a:latin typeface="Arial" panose="020B0604020202020204" pitchFamily="34" charset="0"/>
              </a:rPr>
              <a:t> </a:t>
            </a:r>
            <a:r>
              <a:rPr lang="en-US" altLang="cs-CZ" sz="2200" dirty="0" smtClean="0">
                <a:latin typeface="Arial" panose="020B0604020202020204" pitchFamily="34" charset="0"/>
              </a:rPr>
              <a:t>need </a:t>
            </a:r>
            <a:r>
              <a:rPr lang="en-US" altLang="cs-CZ" sz="2200" dirty="0">
                <a:latin typeface="Arial" panose="020B0604020202020204" pitchFamily="34" charset="0"/>
              </a:rPr>
              <a:t>the oven to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such </a:t>
            </a:r>
            <a:r>
              <a:rPr lang="en-US" altLang="cs-CZ" sz="2200" dirty="0" smtClean="0">
                <a:latin typeface="Arial" panose="020B0604020202020204" pitchFamily="34" charset="0"/>
              </a:rPr>
              <a:t>a </a:t>
            </a:r>
            <a:r>
              <a:rPr lang="en-US" altLang="cs-CZ" sz="2200" dirty="0">
                <a:latin typeface="Arial" panose="020B0604020202020204" pitchFamily="34" charset="0"/>
              </a:rPr>
              <a:t>high temperature.</a:t>
            </a:r>
          </a:p>
          <a:p>
            <a:pPr marL="285750" indent="-285750" eaLnBrk="1" hangingPunct="1">
              <a:spcBef>
                <a:spcPct val="0"/>
              </a:spcBef>
              <a:defRPr/>
            </a:pPr>
            <a:r>
              <a:rPr lang="en-US" altLang="cs-CZ" sz="2200" dirty="0">
                <a:latin typeface="Arial" panose="020B0604020202020204" pitchFamily="34" charset="0"/>
              </a:rPr>
              <a:t>Italians love beautiful things, and therefore </a:t>
            </a:r>
            <a:r>
              <a:rPr lang="cs-CZ" altLang="cs-CZ" sz="2200" dirty="0" err="1" smtClean="0">
                <a:latin typeface="Arial" panose="020B0604020202020204" pitchFamily="34" charset="0"/>
              </a:rPr>
              <a:t>require</a:t>
            </a:r>
            <a:r>
              <a:rPr lang="cs-CZ" altLang="cs-CZ" sz="2200" dirty="0" smtClean="0">
                <a:latin typeface="Arial" panose="020B0604020202020204" pitchFamily="34" charset="0"/>
              </a:rPr>
              <a:t> </a:t>
            </a:r>
            <a:r>
              <a:rPr lang="en-US" altLang="cs-CZ" sz="2200" dirty="0" smtClean="0">
                <a:latin typeface="Arial" panose="020B0604020202020204" pitchFamily="34" charset="0"/>
              </a:rPr>
              <a:t>perfect </a:t>
            </a:r>
            <a:r>
              <a:rPr lang="en-US" altLang="cs-CZ" sz="2200" dirty="0">
                <a:latin typeface="Arial" panose="020B0604020202020204" pitchFamily="34" charset="0"/>
              </a:rPr>
              <a:t>and harmonious designs. Art design </a:t>
            </a:r>
            <a:r>
              <a:rPr lang="cs-CZ" altLang="cs-CZ" sz="2200" dirty="0" smtClean="0">
                <a:latin typeface="Arial" panose="020B0604020202020204" pitchFamily="34" charset="0"/>
              </a:rPr>
              <a:t>of </a:t>
            </a:r>
            <a:r>
              <a:rPr lang="en-US" altLang="cs-CZ" sz="2200" dirty="0" smtClean="0">
                <a:latin typeface="Arial" panose="020B0604020202020204" pitchFamily="34" charset="0"/>
              </a:rPr>
              <a:t>panel</a:t>
            </a:r>
            <a:r>
              <a:rPr lang="en-US" altLang="cs-CZ" sz="2200" dirty="0">
                <a:latin typeface="Arial" panose="020B0604020202020204" pitchFamily="34" charset="0"/>
              </a:rPr>
              <a:t>, knobs and buttons for them is as important as the function itself. All good </a:t>
            </a:r>
            <a:r>
              <a:rPr lang="en-US" altLang="cs-CZ" sz="2200" dirty="0" smtClean="0">
                <a:latin typeface="Arial" panose="020B0604020202020204" pitchFamily="34" charset="0"/>
              </a:rPr>
              <a:t>oven</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must be equipped with a special setting for baking pizza.</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THE PRODUCT IN INTERNATIONAL MARKETING</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defRPr/>
            </a:pPr>
            <a:r>
              <a:rPr lang="en-US" altLang="cs-CZ" sz="2200" dirty="0">
                <a:latin typeface="Arial" panose="020B0604020202020204" pitchFamily="34" charset="0"/>
              </a:rPr>
              <a:t>One of the critical issues that businesses entering foreign markets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to </a:t>
            </a:r>
            <a:r>
              <a:rPr lang="en-US" altLang="cs-CZ" sz="2200" dirty="0" smtClean="0">
                <a:latin typeface="Arial" panose="020B0604020202020204" pitchFamily="34" charset="0"/>
              </a:rPr>
              <a:t>decide </a:t>
            </a:r>
            <a:r>
              <a:rPr lang="en-US" altLang="cs-CZ" sz="2200" dirty="0">
                <a:latin typeface="Arial" panose="020B0604020202020204" pitchFamily="34" charset="0"/>
              </a:rPr>
              <a:t>is whether it will be possible to sell its product in its current form,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w</a:t>
            </a:r>
            <a:r>
              <a:rPr lang="en-US" altLang="cs-CZ" sz="2200" dirty="0" err="1" smtClean="0">
                <a:latin typeface="Arial" panose="020B0604020202020204" pitchFamily="34" charset="0"/>
              </a:rPr>
              <a:t>ithout</a:t>
            </a:r>
            <a:r>
              <a:rPr lang="en-US" altLang="cs-CZ" sz="2200" dirty="0" smtClean="0">
                <a:latin typeface="Arial" panose="020B0604020202020204" pitchFamily="34" charset="0"/>
              </a:rPr>
              <a:t> </a:t>
            </a:r>
            <a:r>
              <a:rPr lang="en-US" altLang="cs-CZ" sz="2200" dirty="0">
                <a:latin typeface="Arial" panose="020B0604020202020204" pitchFamily="34" charset="0"/>
              </a:rPr>
              <a:t>modification or whether it will be necessary to modify the product in some way (</a:t>
            </a:r>
            <a:r>
              <a:rPr lang="en-US" altLang="cs-CZ" sz="2200" dirty="0" smtClean="0">
                <a:latin typeface="Arial" panose="020B0604020202020204" pitchFamily="34" charset="0"/>
              </a:rPr>
              <a:t>adapt) </a:t>
            </a:r>
            <a:r>
              <a:rPr lang="cs-CZ" altLang="cs-CZ" sz="2200" dirty="0" smtClean="0">
                <a:latin typeface="Arial" panose="020B0604020202020204" pitchFamily="34" charset="0"/>
              </a:rPr>
              <a:t>to </a:t>
            </a:r>
            <a:r>
              <a:rPr lang="en-US" altLang="cs-CZ" sz="2200" dirty="0" smtClean="0">
                <a:latin typeface="Arial" panose="020B0604020202020204" pitchFamily="34" charset="0"/>
              </a:rPr>
              <a:t>foreign </a:t>
            </a:r>
            <a:r>
              <a:rPr lang="en-US" altLang="cs-CZ" sz="2200" dirty="0">
                <a:latin typeface="Arial" panose="020B0604020202020204" pitchFamily="34" charset="0"/>
              </a:rPr>
              <a:t>(international) requirements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457200" indent="-457200" eaLnBrk="1" hangingPunct="1">
              <a:spcBef>
                <a:spcPct val="0"/>
              </a:spcBef>
              <a:defRPr/>
            </a:pPr>
            <a:endParaRPr lang="en-US" altLang="cs-CZ" sz="2200" dirty="0">
              <a:latin typeface="Arial" panose="020B0604020202020204" pitchFamily="34" charset="0"/>
            </a:endParaRPr>
          </a:p>
          <a:p>
            <a:pPr marL="457200" indent="-457200" eaLnBrk="1" hangingPunct="1">
              <a:spcBef>
                <a:spcPct val="0"/>
              </a:spcBef>
              <a:defRPr/>
            </a:pPr>
            <a:r>
              <a:rPr lang="en-US" altLang="cs-CZ" sz="2200" dirty="0">
                <a:latin typeface="Arial" panose="020B0604020202020204" pitchFamily="34" charset="0"/>
              </a:rPr>
              <a:t>Among the crucial conditions for success in foreign markets is the way in which companies can differentiate their products from competitors (again, the positioning).</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468323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2</a:t>
            </a:r>
            <a:r>
              <a:rPr lang="cs-CZ" altLang="cs-CZ" sz="2400" b="1" dirty="0" smtClean="0">
                <a:latin typeface="Arial" panose="020B0604020202020204" pitchFamily="34" charset="0"/>
              </a:rPr>
              <a:t>.</a:t>
            </a:r>
            <a:r>
              <a:rPr lang="en-US" altLang="cs-CZ" sz="2400" b="1" dirty="0" smtClean="0">
                <a:latin typeface="Arial" panose="020B0604020202020204" pitchFamily="34" charset="0"/>
              </a:rPr>
              <a:t> CLASSIFICATION OF PRODUCTS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For each product it is possible to distinguish three basic dimensions:</a:t>
            </a:r>
          </a:p>
          <a:p>
            <a:pPr marL="285750" indent="-285750" eaLnBrk="1" hangingPunct="1">
              <a:spcBef>
                <a:spcPct val="0"/>
              </a:spcBef>
              <a:defRPr/>
            </a:pPr>
            <a:r>
              <a:rPr lang="en-US" altLang="cs-CZ" sz="2200" dirty="0">
                <a:latin typeface="Arial" panose="020B0604020202020204" pitchFamily="34" charset="0"/>
              </a:rPr>
              <a:t>A: The basic characteristics of the product (</a:t>
            </a:r>
            <a:r>
              <a:rPr lang="en-US" altLang="cs-CZ" sz="2200" b="1" dirty="0">
                <a:latin typeface="Arial" panose="020B0604020202020204" pitchFamily="34" charset="0"/>
              </a:rPr>
              <a:t>core product</a:t>
            </a:r>
            <a:r>
              <a:rPr lang="en-US" altLang="cs-CZ" sz="2200" dirty="0">
                <a:latin typeface="Arial" panose="020B0604020202020204" pitchFamily="34" charset="0"/>
              </a:rPr>
              <a:t>) - the physical properties, chemical composition, performance, size, durability, taste </a:t>
            </a:r>
            <a:r>
              <a:rPr lang="cs-CZ" altLang="cs-CZ" sz="2200" dirty="0" err="1" smtClean="0">
                <a:latin typeface="Arial" panose="020B0604020202020204" pitchFamily="34" charset="0"/>
              </a:rPr>
              <a:t>etc</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 </a:t>
            </a:r>
            <a:r>
              <a:rPr lang="en-US" altLang="cs-CZ" sz="2200" b="1" dirty="0">
                <a:latin typeface="Arial" panose="020B0604020202020204" pitchFamily="34" charset="0"/>
              </a:rPr>
              <a:t>Added product </a:t>
            </a:r>
            <a:r>
              <a:rPr lang="en-US" altLang="cs-CZ" sz="2200" dirty="0">
                <a:latin typeface="Arial" panose="020B0604020202020204" pitchFamily="34" charset="0"/>
              </a:rPr>
              <a:t>(services related to the product) - warranties, service, installation, consulting services, providing transportation, insurance, delivery and payment </a:t>
            </a:r>
            <a:r>
              <a:rPr lang="en-US" altLang="cs-CZ" sz="2200" dirty="0" smtClean="0">
                <a:latin typeface="Arial" panose="020B0604020202020204" pitchFamily="34" charset="0"/>
              </a:rPr>
              <a:t>terms </a:t>
            </a:r>
            <a:r>
              <a:rPr lang="en-US" altLang="cs-CZ" sz="2200" dirty="0">
                <a:latin typeface="Arial" panose="020B0604020202020204" pitchFamily="34" charset="0"/>
              </a:rPr>
              <a:t>etc.</a:t>
            </a:r>
          </a:p>
          <a:p>
            <a:pPr marL="285750" indent="-285750" eaLnBrk="1" hangingPunct="1">
              <a:spcBef>
                <a:spcPct val="0"/>
              </a:spcBef>
              <a:defRPr/>
            </a:pPr>
            <a:r>
              <a:rPr lang="en-US" altLang="cs-CZ" sz="2200" dirty="0">
                <a:latin typeface="Arial" panose="020B0604020202020204" pitchFamily="34" charset="0"/>
              </a:rPr>
              <a:t>C: </a:t>
            </a:r>
            <a:r>
              <a:rPr lang="en-US" altLang="cs-CZ" sz="2200" b="1" dirty="0">
                <a:latin typeface="Arial" panose="020B0604020202020204" pitchFamily="34" charset="0"/>
              </a:rPr>
              <a:t>Symbolic value </a:t>
            </a:r>
            <a:r>
              <a:rPr lang="en-US" altLang="cs-CZ" sz="2200" dirty="0">
                <a:latin typeface="Arial" panose="020B0604020202020204" pitchFamily="34" charset="0"/>
              </a:rPr>
              <a:t>- brand name and image, country of origin, </a:t>
            </a:r>
            <a:r>
              <a:rPr lang="en-US" altLang="cs-CZ" sz="2200" dirty="0" smtClean="0">
                <a:latin typeface="Arial" panose="020B0604020202020204" pitchFamily="34" charset="0"/>
              </a:rPr>
              <a:t>goodwill, </a:t>
            </a:r>
            <a:r>
              <a:rPr lang="en-US" altLang="cs-CZ" sz="2200" dirty="0">
                <a:latin typeface="Arial" panose="020B0604020202020204" pitchFamily="34" charset="0"/>
              </a:rPr>
              <a:t>trendiness and </a:t>
            </a:r>
            <a:r>
              <a:rPr lang="en-US" altLang="cs-CZ" sz="2200" dirty="0" smtClean="0">
                <a:latin typeface="Arial" panose="020B0604020202020204" pitchFamily="34" charset="0"/>
              </a:rPr>
              <a:t>style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etc</a:t>
            </a:r>
            <a:r>
              <a:rPr lang="en-US" altLang="cs-CZ" sz="2200" dirty="0" smtClean="0">
                <a:latin typeface="Arial" panose="020B0604020202020204" pitchFamily="34" charset="0"/>
              </a:rPr>
              <a:t>.</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WHOLE PRODUCT MODEL</a:t>
            </a:r>
          </a:p>
        </p:txBody>
      </p:sp>
      <p:grpSp>
        <p:nvGrpSpPr>
          <p:cNvPr id="5" name="Group 30"/>
          <p:cNvGrpSpPr>
            <a:grpSpLocks noGrp="1"/>
          </p:cNvGrpSpPr>
          <p:nvPr/>
        </p:nvGrpSpPr>
        <p:grpSpPr bwMode="auto">
          <a:xfrm>
            <a:off x="457200" y="1438275"/>
            <a:ext cx="8229600" cy="4687888"/>
            <a:chOff x="385" y="210"/>
            <a:chExt cx="5217" cy="3900"/>
          </a:xfrm>
        </p:grpSpPr>
        <p:sp>
          <p:nvSpPr>
            <p:cNvPr id="6" name="AutoShape 5"/>
            <p:cNvSpPr>
              <a:spLocks noChangeAspect="1" noChangeArrowheads="1"/>
            </p:cNvSpPr>
            <p:nvPr/>
          </p:nvSpPr>
          <p:spPr bwMode="auto">
            <a:xfrm>
              <a:off x="385" y="210"/>
              <a:ext cx="5217" cy="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7" name="Oval 6"/>
            <p:cNvSpPr>
              <a:spLocks noChangeArrowheads="1"/>
            </p:cNvSpPr>
            <p:nvPr/>
          </p:nvSpPr>
          <p:spPr bwMode="auto">
            <a:xfrm>
              <a:off x="519" y="210"/>
              <a:ext cx="4949" cy="3817"/>
            </a:xfrm>
            <a:prstGeom prst="ellipse">
              <a:avLst/>
            </a:prstGeom>
            <a:solidFill>
              <a:srgbClr val="CCFFCC"/>
            </a:solidFill>
            <a:ln w="9525">
              <a:solidFill>
                <a:srgbClr val="000000"/>
              </a:solidFill>
              <a:round/>
              <a:headEnd/>
              <a:tailEnd/>
            </a:ln>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grpSp>
          <p:nvGrpSpPr>
            <p:cNvPr id="8" name="Group 7"/>
            <p:cNvGrpSpPr>
              <a:grpSpLocks/>
            </p:cNvGrpSpPr>
            <p:nvPr/>
          </p:nvGrpSpPr>
          <p:grpSpPr bwMode="auto">
            <a:xfrm>
              <a:off x="520" y="292"/>
              <a:ext cx="5013" cy="3732"/>
              <a:chOff x="2691" y="3950"/>
              <a:chExt cx="6923" cy="4136"/>
            </a:xfrm>
          </p:grpSpPr>
          <p:sp>
            <p:nvSpPr>
              <p:cNvPr id="9" name="Oval 8"/>
              <p:cNvSpPr>
                <a:spLocks noChangeArrowheads="1"/>
              </p:cNvSpPr>
              <p:nvPr/>
            </p:nvSpPr>
            <p:spPr bwMode="auto">
              <a:xfrm>
                <a:off x="4352" y="4685"/>
                <a:ext cx="3600" cy="2758"/>
              </a:xfrm>
              <a:prstGeom prst="ellipse">
                <a:avLst/>
              </a:prstGeom>
              <a:solidFill>
                <a:srgbClr val="CCFFFF"/>
              </a:solidFill>
              <a:ln w="9525">
                <a:solidFill>
                  <a:srgbClr val="000000"/>
                </a:solidFill>
                <a:round/>
                <a:headEnd/>
                <a:tailEnd/>
              </a:ln>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10" name="Oval 9"/>
              <p:cNvSpPr>
                <a:spLocks noChangeArrowheads="1"/>
              </p:cNvSpPr>
              <p:nvPr/>
            </p:nvSpPr>
            <p:spPr bwMode="auto">
              <a:xfrm>
                <a:off x="5183" y="5421"/>
                <a:ext cx="2122" cy="1194"/>
              </a:xfrm>
              <a:prstGeom prst="ellipse">
                <a:avLst/>
              </a:prstGeom>
              <a:solidFill>
                <a:srgbClr val="FFFFCC"/>
              </a:solidFill>
              <a:ln w="9525">
                <a:solidFill>
                  <a:srgbClr val="000000"/>
                </a:solidFill>
                <a:round/>
                <a:headEnd/>
                <a:tailEnd/>
              </a:ln>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p>
            </p:txBody>
          </p:sp>
          <p:sp>
            <p:nvSpPr>
              <p:cNvPr id="11" name="Text Box 10"/>
              <p:cNvSpPr txBox="1">
                <a:spLocks noChangeArrowheads="1"/>
              </p:cNvSpPr>
              <p:nvPr/>
            </p:nvSpPr>
            <p:spPr bwMode="auto">
              <a:xfrm>
                <a:off x="5460" y="5696"/>
                <a:ext cx="1569" cy="55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Principal function </a:t>
                </a:r>
                <a:endParaRPr lang="cs-CZ" altLang="cs-CZ" sz="1600">
                  <a:latin typeface="Arial" panose="020B0604020202020204" pitchFamily="34" charset="0"/>
                </a:endParaRPr>
              </a:p>
            </p:txBody>
          </p:sp>
          <p:sp>
            <p:nvSpPr>
              <p:cNvPr id="12" name="Text Box 11"/>
              <p:cNvSpPr txBox="1">
                <a:spLocks noChangeArrowheads="1"/>
              </p:cNvSpPr>
              <p:nvPr/>
            </p:nvSpPr>
            <p:spPr bwMode="auto">
              <a:xfrm>
                <a:off x="5368" y="4961"/>
                <a:ext cx="1015"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Design </a:t>
                </a:r>
                <a:endParaRPr lang="cs-CZ" altLang="cs-CZ" sz="1600">
                  <a:latin typeface="Arial" panose="020B0604020202020204" pitchFamily="34" charset="0"/>
                </a:endParaRPr>
              </a:p>
            </p:txBody>
          </p:sp>
          <p:sp>
            <p:nvSpPr>
              <p:cNvPr id="13" name="Text Box 12"/>
              <p:cNvSpPr txBox="1">
                <a:spLocks noChangeArrowheads="1"/>
              </p:cNvSpPr>
              <p:nvPr/>
            </p:nvSpPr>
            <p:spPr bwMode="auto">
              <a:xfrm>
                <a:off x="5183" y="6707"/>
                <a:ext cx="1016" cy="46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Quality</a:t>
                </a:r>
                <a:endParaRPr lang="cs-CZ" altLang="cs-CZ" sz="1600">
                  <a:latin typeface="Arial" panose="020B0604020202020204" pitchFamily="34" charset="0"/>
                </a:endParaRPr>
              </a:p>
            </p:txBody>
          </p:sp>
          <p:sp>
            <p:nvSpPr>
              <p:cNvPr id="14" name="Text Box 13"/>
              <p:cNvSpPr txBox="1">
                <a:spLocks noChangeArrowheads="1"/>
              </p:cNvSpPr>
              <p:nvPr/>
            </p:nvSpPr>
            <p:spPr bwMode="auto">
              <a:xfrm>
                <a:off x="6291" y="4961"/>
                <a:ext cx="923" cy="36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Package</a:t>
                </a:r>
                <a:endParaRPr lang="cs-CZ" altLang="cs-CZ" sz="1600">
                  <a:latin typeface="Arial" panose="020B0604020202020204" pitchFamily="34" charset="0"/>
                </a:endParaRPr>
              </a:p>
            </p:txBody>
          </p:sp>
          <p:sp>
            <p:nvSpPr>
              <p:cNvPr id="15" name="Text Box 14"/>
              <p:cNvSpPr txBox="1">
                <a:spLocks noChangeArrowheads="1"/>
              </p:cNvSpPr>
              <p:nvPr/>
            </p:nvSpPr>
            <p:spPr bwMode="auto">
              <a:xfrm>
                <a:off x="6383" y="6707"/>
                <a:ext cx="831"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Styling</a:t>
                </a:r>
                <a:endParaRPr lang="cs-CZ" altLang="cs-CZ" sz="1600">
                  <a:latin typeface="Arial" panose="020B0604020202020204" pitchFamily="34" charset="0"/>
                </a:endParaRPr>
              </a:p>
            </p:txBody>
          </p:sp>
          <p:sp>
            <p:nvSpPr>
              <p:cNvPr id="16" name="Text Box 15"/>
              <p:cNvSpPr txBox="1">
                <a:spLocks noChangeArrowheads="1"/>
              </p:cNvSpPr>
              <p:nvPr/>
            </p:nvSpPr>
            <p:spPr bwMode="auto">
              <a:xfrm>
                <a:off x="4444" y="5880"/>
                <a:ext cx="739"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Brand name </a:t>
                </a:r>
                <a:endParaRPr lang="cs-CZ" altLang="cs-CZ" sz="1600">
                  <a:latin typeface="Arial" panose="020B0604020202020204" pitchFamily="34" charset="0"/>
                </a:endParaRPr>
              </a:p>
            </p:txBody>
          </p:sp>
          <p:sp>
            <p:nvSpPr>
              <p:cNvPr id="17" name="Text Box 16"/>
              <p:cNvSpPr txBox="1">
                <a:spLocks noChangeArrowheads="1"/>
              </p:cNvSpPr>
              <p:nvPr/>
            </p:nvSpPr>
            <p:spPr bwMode="auto">
              <a:xfrm>
                <a:off x="4998" y="4226"/>
                <a:ext cx="1476"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Installation</a:t>
                </a:r>
                <a:endParaRPr lang="cs-CZ" altLang="cs-CZ" sz="1600">
                  <a:latin typeface="Arial" panose="020B0604020202020204" pitchFamily="34" charset="0"/>
                </a:endParaRPr>
              </a:p>
            </p:txBody>
          </p:sp>
          <p:sp>
            <p:nvSpPr>
              <p:cNvPr id="18" name="Text Box 17"/>
              <p:cNvSpPr txBox="1">
                <a:spLocks noChangeArrowheads="1"/>
              </p:cNvSpPr>
              <p:nvPr/>
            </p:nvSpPr>
            <p:spPr bwMode="auto">
              <a:xfrm>
                <a:off x="7952" y="5053"/>
                <a:ext cx="739" cy="551"/>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Spare</a:t>
                </a:r>
              </a:p>
              <a:p>
                <a:pPr algn="ctr" eaLnBrk="1" hangingPunct="1"/>
                <a:r>
                  <a:rPr lang="cs-CZ" altLang="cs-CZ" sz="1600" b="1">
                    <a:latin typeface="Arial" panose="020B0604020202020204" pitchFamily="34" charset="0"/>
                  </a:rPr>
                  <a:t>parts</a:t>
                </a:r>
                <a:endParaRPr lang="cs-CZ" altLang="cs-CZ" sz="1600">
                  <a:latin typeface="Arial" panose="020B0604020202020204" pitchFamily="34" charset="0"/>
                </a:endParaRPr>
              </a:p>
            </p:txBody>
          </p:sp>
          <p:sp>
            <p:nvSpPr>
              <p:cNvPr id="19" name="Text Box 18"/>
              <p:cNvSpPr txBox="1">
                <a:spLocks noChangeArrowheads="1"/>
              </p:cNvSpPr>
              <p:nvPr/>
            </p:nvSpPr>
            <p:spPr bwMode="auto">
              <a:xfrm>
                <a:off x="5552" y="7535"/>
                <a:ext cx="1293"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Instructions</a:t>
                </a:r>
                <a:endParaRPr lang="cs-CZ" altLang="cs-CZ" sz="1600">
                  <a:latin typeface="Arial" panose="020B0604020202020204" pitchFamily="34" charset="0"/>
                </a:endParaRPr>
              </a:p>
            </p:txBody>
          </p:sp>
          <p:sp>
            <p:nvSpPr>
              <p:cNvPr id="20" name="Text Box 19"/>
              <p:cNvSpPr txBox="1">
                <a:spLocks noChangeArrowheads="1"/>
              </p:cNvSpPr>
              <p:nvPr/>
            </p:nvSpPr>
            <p:spPr bwMode="auto">
              <a:xfrm>
                <a:off x="6844" y="4318"/>
                <a:ext cx="1385" cy="45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Warranty</a:t>
                </a:r>
                <a:endParaRPr lang="cs-CZ" altLang="cs-CZ" sz="1600">
                  <a:latin typeface="Arial" panose="020B0604020202020204" pitchFamily="34" charset="0"/>
                </a:endParaRPr>
              </a:p>
            </p:txBody>
          </p:sp>
          <p:sp>
            <p:nvSpPr>
              <p:cNvPr id="21" name="Text Box 20"/>
              <p:cNvSpPr txBox="1">
                <a:spLocks noChangeArrowheads="1"/>
              </p:cNvSpPr>
              <p:nvPr/>
            </p:nvSpPr>
            <p:spPr bwMode="auto">
              <a:xfrm>
                <a:off x="3060" y="5421"/>
                <a:ext cx="1108" cy="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Deliveries</a:t>
                </a:r>
                <a:endParaRPr lang="cs-CZ" altLang="cs-CZ" sz="1600">
                  <a:latin typeface="Arial" panose="020B0604020202020204" pitchFamily="34" charset="0"/>
                </a:endParaRPr>
              </a:p>
            </p:txBody>
          </p:sp>
          <p:sp>
            <p:nvSpPr>
              <p:cNvPr id="22" name="Text Box 21"/>
              <p:cNvSpPr txBox="1">
                <a:spLocks noChangeArrowheads="1"/>
              </p:cNvSpPr>
              <p:nvPr/>
            </p:nvSpPr>
            <p:spPr bwMode="auto">
              <a:xfrm>
                <a:off x="8044" y="5972"/>
                <a:ext cx="1292" cy="64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cs-CZ" sz="1600" b="1">
                    <a:latin typeface="Arial" panose="020B0604020202020204" pitchFamily="34" charset="0"/>
                  </a:rPr>
                  <a:t>Repair and maintenance </a:t>
                </a:r>
                <a:endParaRPr lang="cs-CZ" altLang="cs-CZ" sz="1600">
                  <a:latin typeface="Arial" panose="020B0604020202020204" pitchFamily="34" charset="0"/>
                </a:endParaRPr>
              </a:p>
            </p:txBody>
          </p:sp>
          <p:sp>
            <p:nvSpPr>
              <p:cNvPr id="23" name="Text Box 22"/>
              <p:cNvSpPr txBox="1">
                <a:spLocks noChangeArrowheads="1"/>
              </p:cNvSpPr>
              <p:nvPr/>
            </p:nvSpPr>
            <p:spPr bwMode="auto">
              <a:xfrm>
                <a:off x="3244" y="6432"/>
                <a:ext cx="1108" cy="64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1600" b="1">
                    <a:latin typeface="Arial" panose="020B0604020202020204" pitchFamily="34" charset="0"/>
                  </a:rPr>
                  <a:t>Financial services</a:t>
                </a:r>
                <a:endParaRPr lang="cs-CZ" altLang="cs-CZ" sz="1600">
                  <a:latin typeface="Arial" panose="020B0604020202020204" pitchFamily="34" charset="0"/>
                </a:endParaRPr>
              </a:p>
            </p:txBody>
          </p:sp>
          <p:sp>
            <p:nvSpPr>
              <p:cNvPr id="24" name="Line 23"/>
              <p:cNvSpPr>
                <a:spLocks noChangeShapeType="1"/>
              </p:cNvSpPr>
              <p:nvPr/>
            </p:nvSpPr>
            <p:spPr bwMode="auto">
              <a:xfrm>
                <a:off x="5091" y="5329"/>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 name="Line 24"/>
              <p:cNvSpPr>
                <a:spLocks noChangeShapeType="1"/>
              </p:cNvSpPr>
              <p:nvPr/>
            </p:nvSpPr>
            <p:spPr bwMode="auto">
              <a:xfrm flipH="1" flipV="1">
                <a:off x="3337" y="4409"/>
                <a:ext cx="2215" cy="14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 name="Line 25"/>
              <p:cNvSpPr>
                <a:spLocks noChangeShapeType="1"/>
              </p:cNvSpPr>
              <p:nvPr/>
            </p:nvSpPr>
            <p:spPr bwMode="auto">
              <a:xfrm flipV="1">
                <a:off x="7398" y="4409"/>
                <a:ext cx="1477" cy="10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7" name="Line 26"/>
              <p:cNvSpPr>
                <a:spLocks noChangeShapeType="1"/>
              </p:cNvSpPr>
              <p:nvPr/>
            </p:nvSpPr>
            <p:spPr bwMode="auto">
              <a:xfrm>
                <a:off x="8229" y="7259"/>
                <a:ext cx="739" cy="45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8" name="Text Box 27" descr="Pergamen"/>
              <p:cNvSpPr txBox="1">
                <a:spLocks noChangeArrowheads="1"/>
              </p:cNvSpPr>
              <p:nvPr/>
            </p:nvSpPr>
            <p:spPr bwMode="auto">
              <a:xfrm>
                <a:off x="2691" y="3950"/>
                <a:ext cx="55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3600" b="1">
                    <a:latin typeface="Arial" panose="020B0604020202020204" pitchFamily="34" charset="0"/>
                  </a:rPr>
                  <a:t>A</a:t>
                </a:r>
                <a:endParaRPr lang="cs-CZ" altLang="cs-CZ" sz="3600">
                  <a:latin typeface="Arial" panose="020B0604020202020204" pitchFamily="34" charset="0"/>
                </a:endParaRPr>
              </a:p>
            </p:txBody>
          </p:sp>
          <p:sp>
            <p:nvSpPr>
              <p:cNvPr id="29" name="Text Box 28" descr="Pergamen"/>
              <p:cNvSpPr txBox="1">
                <a:spLocks noChangeArrowheads="1"/>
              </p:cNvSpPr>
              <p:nvPr/>
            </p:nvSpPr>
            <p:spPr bwMode="auto">
              <a:xfrm>
                <a:off x="8968" y="4042"/>
                <a:ext cx="646" cy="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3600" b="1">
                    <a:latin typeface="Arial" panose="020B0604020202020204" pitchFamily="34" charset="0"/>
                  </a:rPr>
                  <a:t>B</a:t>
                </a:r>
                <a:endParaRPr lang="cs-CZ" altLang="cs-CZ" sz="3600">
                  <a:latin typeface="Arial" panose="020B0604020202020204" pitchFamily="34" charset="0"/>
                </a:endParaRPr>
              </a:p>
            </p:txBody>
          </p:sp>
          <p:sp>
            <p:nvSpPr>
              <p:cNvPr id="30" name="Text Box 29" descr="Pergamen"/>
              <p:cNvSpPr txBox="1">
                <a:spLocks noChangeArrowheads="1"/>
              </p:cNvSpPr>
              <p:nvPr/>
            </p:nvSpPr>
            <p:spPr bwMode="auto">
              <a:xfrm>
                <a:off x="9060" y="7535"/>
                <a:ext cx="554" cy="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anose="020B0604020202020204" pitchFamily="34" charset="-128"/>
                  </a:defRPr>
                </a:lvl1pPr>
                <a:lvl2pPr marL="742950" indent="-285750" eaLnBrk="0" hangingPunct="0">
                  <a:defRPr>
                    <a:solidFill>
                      <a:schemeClr val="tx1"/>
                    </a:solidFill>
                    <a:latin typeface="Arial Unicode MS" panose="020B0604020202020204" pitchFamily="34" charset="-128"/>
                  </a:defRPr>
                </a:lvl2pPr>
                <a:lvl3pPr marL="1143000" indent="-228600" eaLnBrk="0" hangingPunct="0">
                  <a:defRPr>
                    <a:solidFill>
                      <a:schemeClr val="tx1"/>
                    </a:solidFill>
                    <a:latin typeface="Arial Unicode MS" panose="020B0604020202020204" pitchFamily="34" charset="-128"/>
                  </a:defRPr>
                </a:lvl3pPr>
                <a:lvl4pPr marL="1600200" indent="-228600" eaLnBrk="0" hangingPunct="0">
                  <a:defRPr>
                    <a:solidFill>
                      <a:schemeClr val="tx1"/>
                    </a:solidFill>
                    <a:latin typeface="Arial Unicode MS" panose="020B0604020202020204" pitchFamily="34" charset="-128"/>
                  </a:defRPr>
                </a:lvl4pPr>
                <a:lvl5pPr marL="2057400" indent="-228600" eaLnBrk="0" hangingPunct="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r>
                  <a:rPr lang="cs-CZ" altLang="cs-CZ" sz="3600" b="1">
                    <a:latin typeface="Arial" panose="020B0604020202020204" pitchFamily="34" charset="0"/>
                  </a:rPr>
                  <a:t>C</a:t>
                </a:r>
                <a:endParaRPr lang="cs-CZ" altLang="cs-CZ" sz="3600">
                  <a:latin typeface="Arial" panose="020B0604020202020204" pitchFamily="34" charset="0"/>
                </a:endParaRPr>
              </a:p>
            </p:txBody>
          </p:sp>
        </p:grpSp>
      </p:grpSp>
    </p:spTree>
    <p:extLst>
      <p:ext uri="{BB962C8B-B14F-4D97-AF65-F5344CB8AC3E}">
        <p14:creationId xmlns:p14="http://schemas.microsoft.com/office/powerpoint/2010/main" val="2718203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FUN FAILS</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t>
            </a:r>
            <a:r>
              <a:rPr lang="cs-CZ" altLang="cs-CZ" sz="2200" dirty="0" smtClean="0">
                <a:latin typeface="Arial" panose="020B0604020202020204" pitchFamily="34" charset="0"/>
              </a:rPr>
              <a:t>car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en-US" altLang="cs-CZ" sz="2200" dirty="0" smtClean="0">
                <a:latin typeface="Arial" panose="020B0604020202020204" pitchFamily="34" charset="0"/>
              </a:rPr>
              <a:t>Ford </a:t>
            </a:r>
            <a:r>
              <a:rPr lang="en-US" altLang="cs-CZ" sz="2200" dirty="0">
                <a:latin typeface="Arial" panose="020B0604020202020204" pitchFamily="34" charset="0"/>
              </a:rPr>
              <a:t>launched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truck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called</a:t>
            </a:r>
            <a:r>
              <a:rPr lang="en-US" altLang="cs-CZ" sz="2200" dirty="0" smtClean="0">
                <a:latin typeface="Arial" panose="020B0604020202020204" pitchFamily="34" charset="0"/>
              </a:rPr>
              <a:t> </a:t>
            </a:r>
            <a:r>
              <a:rPr lang="en-US" altLang="cs-CZ" sz="2200" dirty="0">
                <a:latin typeface="Arial" panose="020B0604020202020204" pitchFamily="34" charset="0"/>
              </a:rPr>
              <a:t>Fiera. Fiera </a:t>
            </a:r>
            <a:r>
              <a:rPr lang="en-US" altLang="cs-CZ" sz="2200" dirty="0" smtClean="0">
                <a:latin typeface="Arial" panose="020B0604020202020204" pitchFamily="34" charset="0"/>
              </a:rPr>
              <a:t>in </a:t>
            </a:r>
            <a:r>
              <a:rPr lang="en-US" altLang="cs-CZ" sz="2200" dirty="0">
                <a:latin typeface="Arial" panose="020B0604020202020204" pitchFamily="34" charset="0"/>
              </a:rPr>
              <a:t>Spanish means "old, ugly woman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Germany, the company Rolls-Royce did not </a:t>
            </a:r>
            <a:r>
              <a:rPr lang="cs-CZ" altLang="cs-CZ" sz="2200" dirty="0" smtClean="0">
                <a:latin typeface="Arial" panose="020B0604020202020204" pitchFamily="34" charset="0"/>
              </a:rPr>
              <a:t>use </a:t>
            </a:r>
            <a:r>
              <a:rPr lang="en-US" altLang="cs-CZ" sz="2200" dirty="0" smtClean="0">
                <a:latin typeface="Arial" panose="020B0604020202020204" pitchFamily="34" charset="0"/>
              </a:rPr>
              <a:t>the </a:t>
            </a:r>
            <a:r>
              <a:rPr lang="en-US" altLang="cs-CZ" sz="2200" dirty="0">
                <a:latin typeface="Arial" panose="020B0604020202020204" pitchFamily="34" charset="0"/>
              </a:rPr>
              <a:t>brand name Silver </a:t>
            </a:r>
            <a:r>
              <a:rPr lang="en-US" altLang="cs-CZ" sz="2200" dirty="0" smtClean="0">
                <a:latin typeface="Arial" panose="020B0604020202020204" pitchFamily="34" charset="0"/>
              </a:rPr>
              <a:t>Mist, </a:t>
            </a:r>
            <a:r>
              <a:rPr lang="en-US" altLang="cs-CZ" sz="2200" dirty="0">
                <a:latin typeface="Arial" panose="020B0604020202020204" pitchFamily="34" charset="0"/>
              </a:rPr>
              <a:t>because the Mist in German means manure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Sunbeam company </a:t>
            </a:r>
            <a:r>
              <a:rPr lang="en-US" altLang="cs-CZ" sz="2200" dirty="0" smtClean="0">
                <a:latin typeface="Arial" panose="020B0604020202020204" pitchFamily="34" charset="0"/>
              </a:rPr>
              <a:t>introduced</a:t>
            </a:r>
            <a:r>
              <a:rPr lang="en-US" altLang="cs-CZ" sz="2200" dirty="0">
                <a:latin typeface="Arial" panose="020B0604020202020204" pitchFamily="34" charset="0"/>
              </a:rPr>
              <a:t> curling iron called Mist </a:t>
            </a:r>
            <a:r>
              <a:rPr lang="en-US" altLang="cs-CZ" sz="2200" dirty="0" smtClean="0">
                <a:latin typeface="Arial" panose="020B0604020202020204" pitchFamily="34" charset="0"/>
              </a:rPr>
              <a:t>Stick</a:t>
            </a:r>
            <a:r>
              <a:rPr lang="cs-CZ" altLang="cs-CZ" sz="2200" dirty="0" smtClean="0">
                <a:latin typeface="Arial" panose="020B0604020202020204" pitchFamily="34" charset="0"/>
              </a:rPr>
              <a:t> to</a:t>
            </a:r>
            <a:r>
              <a:rPr lang="en-US" altLang="cs-CZ" sz="2200" dirty="0" smtClean="0">
                <a:latin typeface="Arial" panose="020B0604020202020204" pitchFamily="34" charset="0"/>
              </a:rPr>
              <a:t> </a:t>
            </a:r>
            <a:r>
              <a:rPr lang="en-US" altLang="cs-CZ" sz="2200" dirty="0">
                <a:latin typeface="Arial" panose="020B0604020202020204" pitchFamily="34" charset="0"/>
              </a:rPr>
              <a:t>the German </a:t>
            </a:r>
            <a:r>
              <a:rPr lang="en-US" altLang="cs-CZ" sz="2200" dirty="0" smtClean="0">
                <a:latin typeface="Arial" panose="020B0604020202020204" pitchFamily="34" charset="0"/>
              </a:rPr>
              <a:t>market. </a:t>
            </a:r>
            <a:r>
              <a:rPr lang="en-US" altLang="cs-CZ" sz="2200" dirty="0">
                <a:latin typeface="Arial" panose="020B0604020202020204" pitchFamily="34" charset="0"/>
              </a:rPr>
              <a:t>Predictably, </a:t>
            </a:r>
            <a:r>
              <a:rPr lang="en-US" altLang="cs-CZ" sz="2200" dirty="0" smtClean="0">
                <a:latin typeface="Arial" panose="020B0604020202020204" pitchFamily="34" charset="0"/>
              </a:rPr>
              <a:t>customers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did</a:t>
            </a:r>
            <a:r>
              <a:rPr lang="cs-CZ" altLang="cs-CZ" sz="2200" dirty="0" smtClean="0">
                <a:latin typeface="Arial" panose="020B0604020202020204" pitchFamily="34" charset="0"/>
              </a:rPr>
              <a:t> not </a:t>
            </a:r>
            <a:r>
              <a:rPr lang="cs-CZ" altLang="cs-CZ" sz="2200" dirty="0" err="1" smtClean="0">
                <a:latin typeface="Arial" panose="020B0604020202020204" pitchFamily="34" charset="0"/>
              </a:rPr>
              <a:t>buy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en-US" altLang="cs-CZ" sz="2200" dirty="0" smtClean="0">
                <a:latin typeface="Arial" panose="020B0604020202020204" pitchFamily="34" charset="0"/>
              </a:rPr>
              <a:t>Culm too </a:t>
            </a:r>
            <a:r>
              <a:rPr lang="en-US" altLang="cs-CZ" sz="2200" dirty="0">
                <a:latin typeface="Arial" panose="020B0604020202020204" pitchFamily="34" charset="0"/>
              </a:rPr>
              <a:t>much</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 similar fate befell the company Colgate</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which</a:t>
            </a:r>
            <a:r>
              <a:rPr lang="en-US" altLang="cs-CZ" sz="2200" dirty="0" smtClean="0">
                <a:latin typeface="Arial" panose="020B0604020202020204" pitchFamily="34" charset="0"/>
              </a:rPr>
              <a:t> </a:t>
            </a:r>
            <a:r>
              <a:rPr lang="en-US" altLang="cs-CZ" sz="2200" dirty="0">
                <a:latin typeface="Arial" panose="020B0604020202020204" pitchFamily="34" charset="0"/>
              </a:rPr>
              <a:t>once launched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en-US" altLang="cs-CZ" sz="2200" dirty="0">
                <a:latin typeface="Arial" panose="020B0604020202020204" pitchFamily="34" charset="0"/>
              </a:rPr>
              <a:t>toothpaste </a:t>
            </a:r>
            <a:r>
              <a:rPr lang="cs-CZ" altLang="cs-CZ" sz="2200" dirty="0" err="1" smtClean="0">
                <a:latin typeface="Arial" panose="020B0604020202020204" pitchFamily="34" charset="0"/>
              </a:rPr>
              <a:t>called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Cue on </a:t>
            </a:r>
            <a:r>
              <a:rPr lang="en-US" altLang="cs-CZ" sz="2200" dirty="0">
                <a:latin typeface="Arial" panose="020B0604020202020204" pitchFamily="34" charset="0"/>
              </a:rPr>
              <a:t>the French </a:t>
            </a:r>
            <a:r>
              <a:rPr lang="en-US" altLang="cs-CZ" sz="2200" dirty="0" smtClean="0">
                <a:latin typeface="Arial" panose="020B0604020202020204" pitchFamily="34" charset="0"/>
              </a:rPr>
              <a:t>market. </a:t>
            </a:r>
            <a:r>
              <a:rPr lang="en-US" altLang="cs-CZ" sz="2200" dirty="0">
                <a:latin typeface="Arial" panose="020B0604020202020204" pitchFamily="34" charset="0"/>
              </a:rPr>
              <a:t>Cue is a well-known French porn </a:t>
            </a:r>
            <a:r>
              <a:rPr lang="en-US" altLang="cs-CZ" sz="2200" dirty="0" smtClean="0">
                <a:latin typeface="Arial" panose="020B0604020202020204" pitchFamily="34" charset="0"/>
              </a:rPr>
              <a:t>magazine.</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Product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FROM</a:t>
            </a:r>
            <a:r>
              <a:rPr lang="en-US" altLang="cs-CZ" sz="2400" b="1" dirty="0" smtClean="0">
                <a:latin typeface="Arial" panose="020B0604020202020204" pitchFamily="34" charset="0"/>
              </a:rPr>
              <a:t> BENEFIT TO CUSTOMER VALUE</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BUT! </a:t>
            </a:r>
            <a:r>
              <a:rPr lang="cs-CZ" altLang="cs-CZ" sz="2200" dirty="0" err="1" smtClean="0">
                <a:latin typeface="Arial" panose="020B0604020202020204" pitchFamily="34" charset="0"/>
              </a:rPr>
              <a:t>If</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take</a:t>
            </a:r>
            <a:r>
              <a:rPr lang="cs-CZ" altLang="cs-CZ" sz="2200" dirty="0" smtClean="0">
                <a:latin typeface="Arial" panose="020B0604020202020204" pitchFamily="34" charset="0"/>
              </a:rPr>
              <a:t> </a:t>
            </a:r>
            <a:r>
              <a:rPr lang="cs-CZ" altLang="cs-CZ" sz="2200" dirty="0" smtClean="0">
                <a:latin typeface="Arial" panose="020B0604020202020204" pitchFamily="34" charset="0"/>
              </a:rPr>
              <a:t>a </a:t>
            </a:r>
            <a:r>
              <a:rPr lang="cs-CZ" altLang="cs-CZ" sz="2200" dirty="0" err="1" smtClean="0">
                <a:latin typeface="Arial" panose="020B0604020202020204" pitchFamily="34" charset="0"/>
              </a:rPr>
              <a:t>look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a:t>
            </a:r>
            <a:r>
              <a:rPr lang="cs-CZ" altLang="cs-CZ" sz="2200" dirty="0" smtClean="0">
                <a:latin typeface="Arial" panose="020B0604020202020204" pitchFamily="34" charset="0"/>
              </a:rPr>
              <a:t> TWPM,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explain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benefits</a:t>
            </a:r>
            <a:r>
              <a:rPr lang="cs-CZ" altLang="cs-CZ" sz="2200" dirty="0" smtClean="0">
                <a:latin typeface="Arial" panose="020B0604020202020204" pitchFamily="34" charset="0"/>
              </a:rPr>
              <a:t> as </a:t>
            </a:r>
            <a:r>
              <a:rPr lang="cs-CZ" altLang="cs-CZ" sz="2200" dirty="0" err="1" smtClean="0">
                <a:latin typeface="Arial" panose="020B0604020202020204" pitchFamily="34" charset="0"/>
              </a:rPr>
              <a:t>values</a:t>
            </a:r>
            <a:r>
              <a:rPr lang="cs-CZ" altLang="cs-CZ" sz="2200" dirty="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purchasing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a:t>
            </a:r>
          </a:p>
          <a:p>
            <a:pPr marL="285750" indent="-285750" eaLnBrk="1" hangingPunct="1">
              <a:spcBef>
                <a:spcPct val="0"/>
              </a:spcBef>
              <a:defRPr/>
            </a:pPr>
            <a:r>
              <a:rPr lang="cs-CZ" altLang="cs-CZ" sz="2200" dirty="0" smtClean="0">
                <a:latin typeface="Arial" panose="020B0604020202020204" pitchFamily="34" charset="0"/>
              </a:rPr>
              <a:t>C</a:t>
            </a:r>
            <a:r>
              <a:rPr lang="en-US" altLang="cs-CZ" sz="2200" dirty="0" smtClean="0">
                <a:latin typeface="Arial" panose="020B0604020202020204" pitchFamily="34" charset="0"/>
              </a:rPr>
              <a:t>ore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function</a:t>
            </a:r>
            <a:r>
              <a:rPr lang="en-US" altLang="cs-CZ" sz="2200" dirty="0" smtClean="0">
                <a:latin typeface="Arial" panose="020B0604020202020204" pitchFamily="34" charset="0"/>
              </a:rPr>
              <a:t> </a:t>
            </a:r>
            <a:r>
              <a:rPr lang="cs-CZ" altLang="cs-CZ" sz="2200" dirty="0">
                <a:latin typeface="Arial" panose="020B0604020202020204" pitchFamily="34" charset="0"/>
              </a:rPr>
              <a:t>(</a:t>
            </a:r>
            <a:r>
              <a:rPr lang="en-US" altLang="cs-CZ" sz="2200" dirty="0" smtClean="0">
                <a:latin typeface="Arial" panose="020B0604020202020204" pitchFamily="34" charset="0"/>
              </a:rPr>
              <a:t>benefit</a:t>
            </a:r>
            <a:r>
              <a:rPr lang="en-US" altLang="cs-CZ" sz="2200" dirty="0">
                <a:latin typeface="Arial" panose="020B0604020202020204" pitchFamily="34" charset="0"/>
              </a:rPr>
              <a:t>): a </a:t>
            </a:r>
            <a:r>
              <a:rPr lang="en-US" altLang="cs-CZ" sz="2200" dirty="0" smtClean="0">
                <a:latin typeface="Arial" panose="020B0604020202020204" pitchFamily="34" charset="0"/>
              </a:rPr>
              <a:t>benefit </a:t>
            </a:r>
            <a:r>
              <a:rPr lang="en-US" altLang="cs-CZ" sz="2200" dirty="0">
                <a:latin typeface="Arial" panose="020B0604020202020204" pitchFamily="34" charset="0"/>
              </a:rPr>
              <a:t>that the customer actually </a:t>
            </a:r>
            <a:r>
              <a:rPr lang="en-US" altLang="cs-CZ" sz="2200" dirty="0" smtClean="0">
                <a:latin typeface="Arial" panose="020B0604020202020204" pitchFamily="34" charset="0"/>
              </a:rPr>
              <a:t>purchased</a:t>
            </a:r>
            <a:r>
              <a:rPr lang="cs-CZ" altLang="cs-CZ" sz="2200" dirty="0" smtClean="0">
                <a:latin typeface="Arial" panose="020B0604020202020204" pitchFamily="34" charset="0"/>
              </a:rPr>
              <a:t> (car </a:t>
            </a:r>
            <a:r>
              <a:rPr lang="cs-CZ" altLang="cs-CZ" sz="2200" dirty="0" err="1" smtClean="0">
                <a:latin typeface="Arial" panose="020B0604020202020204" pitchFamily="34" charset="0"/>
              </a:rPr>
              <a:t>goes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from</a:t>
            </a:r>
            <a:r>
              <a:rPr lang="cs-CZ" altLang="cs-CZ" sz="2200" dirty="0" smtClean="0">
                <a:latin typeface="Arial" panose="020B0604020202020204" pitchFamily="34" charset="0"/>
              </a:rPr>
              <a:t> A to B)</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Expected</a:t>
            </a:r>
            <a:r>
              <a:rPr lang="cs-CZ" altLang="cs-CZ" sz="2200" dirty="0" smtClean="0">
                <a:latin typeface="Arial" panose="020B0604020202020204" pitchFamily="34" charset="0"/>
              </a:rPr>
              <a:t> </a:t>
            </a:r>
            <a:r>
              <a:rPr lang="en-US" altLang="cs-CZ" sz="2200" dirty="0" smtClean="0">
                <a:latin typeface="Arial" panose="020B0604020202020204" pitchFamily="34" charset="0"/>
              </a:rPr>
              <a:t>product</a:t>
            </a:r>
            <a:r>
              <a:rPr lang="en-US" altLang="cs-CZ" sz="2200" dirty="0">
                <a:latin typeface="Arial" panose="020B0604020202020204" pitchFamily="34" charset="0"/>
              </a:rPr>
              <a:t>, a set of attributes and conditions that buyers normally expect when buying this type of product. </a:t>
            </a:r>
            <a:r>
              <a:rPr lang="cs-CZ" altLang="cs-CZ" sz="2200" dirty="0" smtClean="0">
                <a:latin typeface="Arial" panose="020B0604020202020204" pitchFamily="34" charset="0"/>
              </a:rPr>
              <a:t>My car </a:t>
            </a:r>
            <a:r>
              <a:rPr lang="cs-CZ" altLang="cs-CZ" sz="2200" dirty="0" err="1" smtClean="0">
                <a:latin typeface="Arial" panose="020B0604020202020204" pitchFamily="34" charset="0"/>
              </a:rPr>
              <a:t>needs</a:t>
            </a:r>
            <a:r>
              <a:rPr lang="cs-CZ" altLang="cs-CZ" sz="2200" dirty="0" smtClean="0">
                <a:latin typeface="Arial" panose="020B0604020202020204" pitchFamily="34" charset="0"/>
              </a:rPr>
              <a:t> air </a:t>
            </a:r>
            <a:r>
              <a:rPr lang="cs-CZ" altLang="cs-CZ" sz="2200" dirty="0" err="1" smtClean="0">
                <a:latin typeface="Arial" panose="020B0604020202020204" pitchFamily="34" charset="0"/>
              </a:rPr>
              <a:t>conditioning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radio</a:t>
            </a:r>
            <a:r>
              <a:rPr lang="cs-CZ" altLang="cs-CZ" sz="2200" dirty="0" smtClean="0">
                <a:latin typeface="Arial" panose="020B0604020202020204" pitchFamily="34" charset="0"/>
              </a:rPr>
              <a:t>, GPS </a:t>
            </a:r>
            <a:r>
              <a:rPr lang="cs-CZ" altLang="cs-CZ" sz="2200" dirty="0" err="1" smtClean="0">
                <a:latin typeface="Arial" panose="020B0604020202020204" pitchFamily="34" charset="0"/>
              </a:rPr>
              <a:t>etc</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Augmented</a:t>
            </a:r>
            <a:r>
              <a:rPr lang="cs-CZ" altLang="cs-CZ" sz="2200" dirty="0" smtClean="0">
                <a:latin typeface="Arial" panose="020B0604020202020204" pitchFamily="34" charset="0"/>
              </a:rPr>
              <a:t> </a:t>
            </a:r>
            <a:r>
              <a:rPr lang="en-US" altLang="cs-CZ" sz="2200" dirty="0" smtClean="0">
                <a:latin typeface="Arial" panose="020B0604020202020204" pitchFamily="34" charset="0"/>
              </a:rPr>
              <a:t>product </a:t>
            </a:r>
            <a:r>
              <a:rPr lang="en-US" altLang="cs-CZ" sz="2200" dirty="0">
                <a:latin typeface="Arial" panose="020B0604020202020204" pitchFamily="34" charset="0"/>
              </a:rPr>
              <a:t>that exceeds customer expectations. </a:t>
            </a:r>
            <a:r>
              <a:rPr lang="cs-CZ" altLang="cs-CZ" sz="2200" dirty="0" smtClean="0">
                <a:latin typeface="Arial" panose="020B0604020202020204" pitchFamily="34" charset="0"/>
              </a:rPr>
              <a:t>I </a:t>
            </a:r>
            <a:r>
              <a:rPr lang="cs-CZ" altLang="cs-CZ" sz="2200" dirty="0" err="1" smtClean="0">
                <a:latin typeface="Arial" panose="020B0604020202020204" pitchFamily="34" charset="0"/>
              </a:rPr>
              <a:t>would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rather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BMW </a:t>
            </a:r>
            <a:r>
              <a:rPr lang="cs-CZ" altLang="cs-CZ" sz="2200" dirty="0" err="1" smtClean="0">
                <a:latin typeface="Arial" panose="020B0604020202020204" pitchFamily="34" charset="0"/>
              </a:rPr>
              <a:t>than</a:t>
            </a:r>
            <a:r>
              <a:rPr lang="cs-CZ" altLang="cs-CZ" sz="2200" dirty="0" smtClean="0">
                <a:latin typeface="Arial" panose="020B0604020202020204" pitchFamily="34" charset="0"/>
              </a:rPr>
              <a:t> Hyundai, </a:t>
            </a:r>
            <a:r>
              <a:rPr lang="cs-CZ" altLang="cs-CZ" sz="2200" dirty="0" err="1" smtClean="0">
                <a:latin typeface="Arial" panose="020B0604020202020204" pitchFamily="34" charset="0"/>
              </a:rPr>
              <a:t>bixenon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lights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etc</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Potential</a:t>
            </a:r>
            <a:r>
              <a:rPr lang="cs-CZ" altLang="cs-CZ" sz="2200" dirty="0" smtClean="0">
                <a:latin typeface="Arial" panose="020B0604020202020204" pitchFamily="34" charset="0"/>
              </a:rPr>
              <a:t> </a:t>
            </a:r>
            <a:r>
              <a:rPr lang="en-US" altLang="cs-CZ" sz="2200" dirty="0" smtClean="0">
                <a:latin typeface="Arial" panose="020B0604020202020204" pitchFamily="34" charset="0"/>
              </a:rPr>
              <a:t>product</a:t>
            </a:r>
            <a:r>
              <a:rPr lang="en-US" altLang="cs-CZ" sz="2200" dirty="0">
                <a:latin typeface="Arial" panose="020B0604020202020204" pitchFamily="34" charset="0"/>
              </a:rPr>
              <a:t>, which encompasses all possible improvements and transform the product or offer that may undergo in the future. </a:t>
            </a:r>
            <a:r>
              <a:rPr lang="cs-CZ" altLang="cs-CZ" sz="2200" dirty="0" err="1" smtClean="0">
                <a:latin typeface="Arial" panose="020B0604020202020204" pitchFamily="34" charset="0"/>
              </a:rPr>
              <a:t>Self-driving</a:t>
            </a:r>
            <a:r>
              <a:rPr lang="cs-CZ" altLang="cs-CZ" sz="2200" dirty="0" smtClean="0">
                <a:latin typeface="Arial" panose="020B0604020202020204" pitchFamily="34" charset="0"/>
              </a:rPr>
              <a:t> </a:t>
            </a:r>
            <a:r>
              <a:rPr lang="cs-CZ" altLang="cs-CZ" sz="2200" dirty="0" smtClean="0">
                <a:latin typeface="Arial" panose="020B0604020202020204" pitchFamily="34" charset="0"/>
              </a:rPr>
              <a:t>car, hybrid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full </a:t>
            </a:r>
            <a:r>
              <a:rPr lang="cs-CZ" altLang="cs-CZ" sz="2200" dirty="0" err="1" smtClean="0">
                <a:latin typeface="Arial" panose="020B0604020202020204" pitchFamily="34" charset="0"/>
              </a:rPr>
              <a:t>electric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All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brings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some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value</a:t>
            </a:r>
            <a:r>
              <a:rPr lang="cs-CZ" altLang="cs-CZ" sz="2200" dirty="0" smtClean="0">
                <a:latin typeface="Arial" panose="020B0604020202020204" pitchFamily="34" charset="0"/>
              </a:rPr>
              <a:t> – ego (</a:t>
            </a:r>
            <a:r>
              <a:rPr lang="cs-CZ" altLang="cs-CZ" sz="2200" dirty="0" err="1" smtClean="0">
                <a:latin typeface="Arial" panose="020B0604020202020204" pitchFamily="34" charset="0"/>
              </a:rPr>
              <a:t>brand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economy</a:t>
            </a:r>
            <a:r>
              <a:rPr lang="cs-CZ" altLang="cs-CZ" sz="2200" dirty="0" smtClean="0">
                <a:latin typeface="Arial" panose="020B0604020202020204" pitchFamily="34" charset="0"/>
              </a:rPr>
              <a:t> (hybrid), </a:t>
            </a:r>
            <a:r>
              <a:rPr lang="cs-CZ" altLang="cs-CZ" sz="2200" dirty="0" err="1" smtClean="0">
                <a:latin typeface="Arial" panose="020B0604020202020204" pitchFamily="34" charset="0"/>
              </a:rPr>
              <a:t>safety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great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lights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etc</a:t>
            </a:r>
            <a:r>
              <a:rPr lang="cs-CZ" altLang="cs-CZ" sz="2200" dirty="0" smtClean="0">
                <a:latin typeface="Arial" panose="020B0604020202020204" pitchFamily="34" charset="0"/>
              </a:rPr>
              <a: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753</TotalTime>
  <Words>3351</Words>
  <Application>Microsoft Office PowerPoint</Application>
  <PresentationFormat>Předvádění na obrazovce (4:3)</PresentationFormat>
  <Paragraphs>236</Paragraphs>
  <Slides>33</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33</vt:i4>
      </vt:variant>
    </vt:vector>
  </HeadingPairs>
  <TitlesOfParts>
    <vt:vector size="40" baseType="lpstr">
      <vt:lpstr>Arial</vt:lpstr>
      <vt:lpstr>Arial Unicode MS</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70</cp:revision>
  <dcterms:created xsi:type="dcterms:W3CDTF">2016-03-17T12:08:01Z</dcterms:created>
  <dcterms:modified xsi:type="dcterms:W3CDTF">2019-04-03T07:27:18Z</dcterms:modified>
</cp:coreProperties>
</file>