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6" r:id="rId5"/>
    <p:sldId id="258" r:id="rId6"/>
    <p:sldId id="260" r:id="rId7"/>
    <p:sldId id="261" r:id="rId8"/>
    <p:sldId id="262" r:id="rId9"/>
    <p:sldId id="264" r:id="rId10"/>
    <p:sldId id="297" r:id="rId11"/>
    <p:sldId id="265" r:id="rId12"/>
    <p:sldId id="281" r:id="rId13"/>
    <p:sldId id="267" r:id="rId14"/>
    <p:sldId id="298" r:id="rId15"/>
    <p:sldId id="271" r:id="rId16"/>
    <p:sldId id="272" r:id="rId17"/>
    <p:sldId id="299" r:id="rId18"/>
    <p:sldId id="273" r:id="rId19"/>
    <p:sldId id="274" r:id="rId20"/>
    <p:sldId id="300" r:id="rId21"/>
    <p:sldId id="275" r:id="rId22"/>
    <p:sldId id="276" r:id="rId23"/>
    <p:sldId id="301" r:id="rId24"/>
    <p:sldId id="277" r:id="rId25"/>
    <p:sldId id="278" r:id="rId26"/>
    <p:sldId id="302" r:id="rId27"/>
    <p:sldId id="279" r:id="rId28"/>
    <p:sldId id="283" r:id="rId29"/>
    <p:sldId id="304" r:id="rId30"/>
    <p:sldId id="284" r:id="rId31"/>
    <p:sldId id="286" r:id="rId32"/>
    <p:sldId id="287" r:id="rId33"/>
    <p:sldId id="288" r:id="rId34"/>
    <p:sldId id="303" r:id="rId35"/>
    <p:sldId id="293" r:id="rId36"/>
    <p:sldId id="305" r:id="rId37"/>
    <p:sldId id="294" r:id="rId38"/>
    <p:sldId id="295" r:id="rId39"/>
    <p:sldId id="280" r:id="rId4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21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10.04.2017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10.04.2017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10.04.2017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10.04.2017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10.04.2017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10.04.2017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10.04.2017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10.04.2017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10.04.2017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10.04.2017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10.04.2017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10.04.2017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10.04.2017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10.04.2017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10.04.2017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10.04.2017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10.04.2017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10.04.2017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10.04.2017</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International </a:t>
            </a:r>
            <a:r>
              <a:rPr lang="cs-CZ" sz="3600" b="1" dirty="0" err="1" smtClean="0">
                <a:latin typeface="Arial" pitchFamily="34" charset="0"/>
                <a:cs typeface="Arial" pitchFamily="34" charset="0"/>
              </a:rPr>
              <a:t>Distribution</a:t>
            </a:r>
            <a:r>
              <a:rPr lang="cs-CZ" sz="3600" b="1" dirty="0" smtClean="0">
                <a:latin typeface="Arial" pitchFamily="34" charset="0"/>
                <a:cs typeface="Arial" pitchFamily="34" charset="0"/>
              </a:rPr>
              <a:t> </a:t>
            </a:r>
            <a:r>
              <a:rPr lang="cs-CZ" sz="3600" b="1" dirty="0" err="1" smtClean="0">
                <a:latin typeface="Arial" pitchFamily="34" charset="0"/>
                <a:cs typeface="Arial" pitchFamily="34" charset="0"/>
              </a:rPr>
              <a:t>Policy</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Michal Stoklasa</a:t>
            </a:r>
            <a:r>
              <a:rPr lang="en-GB" altLang="cs-CZ" sz="1800" dirty="0" smtClean="0">
                <a:latin typeface="Arial" panose="020B0604020202020204" pitchFamily="34" charset="0"/>
              </a:rPr>
              <a:t>, </a:t>
            </a:r>
            <a:r>
              <a:rPr lang="en-GB" altLang="cs-CZ" sz="1800" dirty="0">
                <a:latin typeface="Arial" panose="020B0604020202020204" pitchFamily="34" charset="0"/>
              </a:rPr>
              <a:t>Ph.D.</a:t>
            </a:r>
          </a:p>
          <a:p>
            <a:pPr algn="ctr" eaLnBrk="1" hangingPunct="1">
              <a:spcBef>
                <a:spcPct val="0"/>
              </a:spcBef>
              <a:buFontTx/>
              <a:buNone/>
            </a:pPr>
            <a:r>
              <a:rPr lang="cs-CZ" altLang="cs-CZ" sz="1800" dirty="0" smtClean="0">
                <a:latin typeface="Arial" panose="020B0604020202020204" pitchFamily="34" charset="0"/>
              </a:rPr>
              <a:t>International Marketing</a:t>
            </a:r>
            <a:r>
              <a:rPr lang="en-GB" altLang="cs-CZ" sz="1800" dirty="0" smtClean="0">
                <a:latin typeface="Arial" panose="020B0604020202020204" pitchFamily="34" charset="0"/>
              </a:rPr>
              <a:t>/subject </a:t>
            </a:r>
            <a:r>
              <a:rPr lang="en-GB" altLang="cs-CZ" sz="1800" dirty="0">
                <a:latin typeface="Arial" panose="020B0604020202020204" pitchFamily="34" charset="0"/>
              </a:rPr>
              <a:t>code</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DISTRIBUTION </a:t>
            </a:r>
            <a:r>
              <a:rPr lang="cs-CZ" altLang="cs-CZ" sz="2400" b="1" dirty="0">
                <a:latin typeface="Arial" panose="020B0604020202020204" pitchFamily="34" charset="0"/>
              </a:rPr>
              <a:t>METHOD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27038" y="1348800"/>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Direct distribution</a:t>
            </a:r>
            <a:r>
              <a:rPr lang="en-US" altLang="cs-CZ" sz="2200" dirty="0">
                <a:latin typeface="Arial" panose="020B0604020202020204" pitchFamily="34" charset="0"/>
              </a:rPr>
              <a:t>: </a:t>
            </a:r>
            <a:r>
              <a:rPr lang="en-US" altLang="cs-CZ" sz="2200" dirty="0" smtClean="0">
                <a:latin typeface="Arial" panose="020B0604020202020204" pitchFamily="34" charset="0"/>
              </a:rPr>
              <a:t>manufacturing </a:t>
            </a:r>
            <a:r>
              <a:rPr lang="en-US" altLang="cs-CZ" sz="2200" dirty="0">
                <a:latin typeface="Arial" panose="020B0604020202020204" pitchFamily="34" charset="0"/>
              </a:rPr>
              <a:t>company distributes its products abroad itself,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its </a:t>
            </a:r>
            <a:r>
              <a:rPr lang="en-US" altLang="cs-CZ" sz="2200" dirty="0">
                <a:latin typeface="Arial" panose="020B0604020202020204" pitchFamily="34" charset="0"/>
              </a:rPr>
              <a:t>own </a:t>
            </a:r>
            <a:r>
              <a:rPr lang="cs-CZ" altLang="cs-CZ" sz="2200" dirty="0" err="1" smtClean="0">
                <a:latin typeface="Arial" panose="020B0604020202020204" pitchFamily="34" charset="0"/>
              </a:rPr>
              <a:t>channels</a:t>
            </a:r>
            <a:r>
              <a:rPr lang="en-US" altLang="cs-CZ" sz="2200" dirty="0" smtClean="0">
                <a:latin typeface="Arial" panose="020B0604020202020204" pitchFamily="34" charset="0"/>
              </a:rPr>
              <a:t>. (</a:t>
            </a:r>
            <a:r>
              <a:rPr lang="cs-CZ" altLang="cs-CZ" sz="2200" dirty="0" smtClean="0">
                <a:latin typeface="Arial" panose="020B0604020202020204" pitchFamily="34" charset="0"/>
              </a:rPr>
              <a:t>t</a:t>
            </a:r>
            <a:r>
              <a:rPr lang="en-US" altLang="cs-CZ" sz="2200" dirty="0" err="1" smtClean="0">
                <a:latin typeface="Arial" panose="020B0604020202020204" pitchFamily="34" charset="0"/>
              </a:rPr>
              <a:t>hrough</a:t>
            </a:r>
            <a:r>
              <a:rPr lang="en-US" altLang="cs-CZ" sz="2200" dirty="0" smtClean="0">
                <a:latin typeface="Arial" panose="020B0604020202020204" pitchFamily="34" charset="0"/>
              </a:rPr>
              <a:t> </a:t>
            </a:r>
            <a:r>
              <a:rPr lang="en-US" altLang="cs-CZ" sz="2200" dirty="0">
                <a:latin typeface="Arial" panose="020B0604020202020204" pitchFamily="34" charset="0"/>
              </a:rPr>
              <a:t>its dealers, export department or through foreign trade branch). When direct </a:t>
            </a:r>
            <a:r>
              <a:rPr lang="en-US" altLang="cs-CZ" sz="2200" dirty="0" smtClean="0">
                <a:latin typeface="Arial" panose="020B0604020202020204" pitchFamily="34" charset="0"/>
              </a:rPr>
              <a:t>distribution</a:t>
            </a:r>
            <a:r>
              <a:rPr lang="cs-CZ" altLang="cs-CZ" sz="2200" dirty="0" smtClean="0">
                <a:latin typeface="Arial" panose="020B0604020202020204" pitchFamily="34" charset="0"/>
              </a:rPr>
              <a:t>,</a:t>
            </a:r>
            <a:r>
              <a:rPr lang="en-US" altLang="cs-CZ" sz="2200" dirty="0" smtClean="0">
                <a:latin typeface="Arial" panose="020B0604020202020204" pitchFamily="34" charset="0"/>
              </a:rPr>
              <a:t> manufacturer </a:t>
            </a:r>
            <a:r>
              <a:rPr lang="en-US" altLang="cs-CZ" sz="2200" dirty="0" err="1" smtClean="0">
                <a:latin typeface="Arial" panose="020B0604020202020204" pitchFamily="34" charset="0"/>
              </a:rPr>
              <a:t>i</a:t>
            </a:r>
            <a:r>
              <a:rPr lang="cs-CZ" altLang="cs-CZ" sz="2200" dirty="0" smtClean="0">
                <a:latin typeface="Arial" panose="020B0604020202020204" pitchFamily="34" charset="0"/>
              </a:rPr>
              <a:t>s i</a:t>
            </a:r>
            <a:r>
              <a:rPr lang="en-US" altLang="cs-CZ" sz="2200" dirty="0" smtClean="0">
                <a:latin typeface="Arial" panose="020B0604020202020204" pitchFamily="34" charset="0"/>
              </a:rPr>
              <a:t>n </a:t>
            </a:r>
            <a:r>
              <a:rPr lang="en-US" altLang="cs-CZ" sz="2200" dirty="0">
                <a:latin typeface="Arial" panose="020B0604020202020204" pitchFamily="34" charset="0"/>
              </a:rPr>
              <a:t>direct contact with customers, which is advantageous, but on the other hand bears any </a:t>
            </a:r>
            <a:r>
              <a:rPr lang="en-US" altLang="cs-CZ" sz="2200" dirty="0" smtClean="0">
                <a:latin typeface="Arial" panose="020B0604020202020204" pitchFamily="34" charset="0"/>
              </a:rPr>
              <a:t>difficulties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claims and risks associated with export.</a:t>
            </a:r>
          </a:p>
          <a:p>
            <a:pPr marL="285750" indent="-285750" eaLnBrk="1" hangingPunct="1">
              <a:spcBef>
                <a:spcPct val="0"/>
              </a:spcBef>
              <a:defRPr/>
            </a:pPr>
            <a:r>
              <a:rPr lang="en-US" altLang="cs-CZ" sz="2200" b="1" dirty="0">
                <a:latin typeface="Arial" panose="020B0604020202020204" pitchFamily="34" charset="0"/>
              </a:rPr>
              <a:t>Indirect distribution</a:t>
            </a:r>
            <a:r>
              <a:rPr lang="en-US" altLang="cs-CZ" sz="2200" dirty="0">
                <a:latin typeface="Arial" panose="020B0604020202020204" pitchFamily="34" charset="0"/>
              </a:rPr>
              <a:t>: </a:t>
            </a:r>
            <a:r>
              <a:rPr lang="en-US" altLang="cs-CZ" sz="2200" dirty="0" smtClean="0">
                <a:latin typeface="Arial" panose="020B0604020202020204" pitchFamily="34" charset="0"/>
              </a:rPr>
              <a:t>production </a:t>
            </a:r>
            <a:r>
              <a:rPr lang="en-US" altLang="cs-CZ" sz="2200" dirty="0">
                <a:latin typeface="Arial" panose="020B0604020202020204" pitchFamily="34" charset="0"/>
              </a:rPr>
              <a:t>company is deciding between numerous domestic and foreign entities who offer mediation </a:t>
            </a:r>
            <a:r>
              <a:rPr lang="cs-CZ" altLang="cs-CZ" sz="2200" dirty="0" smtClean="0">
                <a:latin typeface="Arial" panose="020B0604020202020204" pitchFamily="34" charset="0"/>
              </a:rPr>
              <a:t>of </a:t>
            </a:r>
            <a:r>
              <a:rPr lang="en-US" altLang="cs-CZ" sz="2200" dirty="0" smtClean="0">
                <a:latin typeface="Arial" panose="020B0604020202020204" pitchFamily="34" charset="0"/>
              </a:rPr>
              <a:t>product </a:t>
            </a:r>
            <a:r>
              <a:rPr lang="en-US" altLang="cs-CZ" sz="2200" dirty="0">
                <a:latin typeface="Arial" panose="020B0604020202020204" pitchFamily="34" charset="0"/>
              </a:rPr>
              <a:t>distribution to customers. </a:t>
            </a: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intermediary buys the product and provides comprehensive marketing services. Or </a:t>
            </a:r>
            <a:r>
              <a:rPr lang="cs-CZ" altLang="cs-CZ" sz="2200" dirty="0" err="1" smtClean="0">
                <a:latin typeface="Arial" panose="020B0604020202020204" pitchFamily="34" charset="0"/>
              </a:rPr>
              <a:t>they</a:t>
            </a:r>
            <a:r>
              <a:rPr lang="cs-CZ" altLang="cs-CZ" sz="2200" dirty="0" smtClean="0">
                <a:latin typeface="Arial" panose="020B0604020202020204" pitchFamily="34" charset="0"/>
              </a:rPr>
              <a:t> </a:t>
            </a:r>
            <a:r>
              <a:rPr lang="en-US" altLang="cs-CZ" sz="2200" dirty="0" smtClean="0">
                <a:latin typeface="Arial" panose="020B0604020202020204" pitchFamily="34" charset="0"/>
              </a:rPr>
              <a:t>don't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buy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en-US" altLang="cs-CZ" sz="2200" dirty="0" smtClean="0">
                <a:latin typeface="Arial" panose="020B0604020202020204" pitchFamily="34" charset="0"/>
              </a:rPr>
              <a:t> </a:t>
            </a:r>
            <a:r>
              <a:rPr lang="en-US" altLang="cs-CZ" sz="2200" dirty="0">
                <a:latin typeface="Arial" panose="020B0604020202020204" pitchFamily="34" charset="0"/>
              </a:rPr>
              <a:t>(commercial representation, commission and agency relations, purchasing offices that look for and buy goods at the request of its clients, while not provide sales services). The facilitator has less freedom in decision-making.</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861652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ADVANTAGES OF </a:t>
            </a:r>
            <a:r>
              <a:rPr lang="cs-CZ" altLang="cs-CZ" sz="2400" b="1" dirty="0" smtClean="0">
                <a:latin typeface="Arial" panose="020B0604020202020204" pitchFamily="34" charset="0"/>
              </a:rPr>
              <a:t>IN</a:t>
            </a:r>
            <a:r>
              <a:rPr lang="en-US" altLang="cs-CZ" sz="2400" b="1" dirty="0" smtClean="0">
                <a:latin typeface="Arial" panose="020B0604020202020204" pitchFamily="34" charset="0"/>
              </a:rPr>
              <a:t>DIRECT DISTRIBUTION</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Providing know-how in the early stages of entering </a:t>
            </a:r>
            <a:r>
              <a:rPr lang="en-US" altLang="cs-CZ" sz="2200" dirty="0" smtClean="0">
                <a:latin typeface="Arial" panose="020B0604020202020204" pitchFamily="34" charset="0"/>
              </a:rPr>
              <a:t>new market</a:t>
            </a:r>
            <a:r>
              <a:rPr lang="cs-CZ"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Saving costs (financial and personnel) to unexplored markets, small and distant</a:t>
            </a:r>
            <a:r>
              <a:rPr lang="cs-CZ" altLang="cs-CZ" sz="2200" dirty="0" smtClean="0">
                <a:latin typeface="Arial" panose="020B0604020202020204" pitchFamily="34" charset="0"/>
              </a:rPr>
              <a:t>. </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Opportunity to get into customer awareness </a:t>
            </a:r>
            <a:r>
              <a:rPr lang="cs-CZ" altLang="cs-CZ" sz="2200" dirty="0" smtClean="0">
                <a:latin typeface="Arial" panose="020B0604020202020204" pitchFamily="34" charset="0"/>
              </a:rPr>
              <a:t>of </a:t>
            </a:r>
            <a:r>
              <a:rPr lang="en-US" altLang="cs-CZ" sz="2200" dirty="0" smtClean="0">
                <a:latin typeface="Arial" panose="020B0604020202020204" pitchFamily="34" charset="0"/>
              </a:rPr>
              <a:t>brand name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Test the acceptability of products on foreign markets at a low cost</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Ensure the immediate payment of goods, reducing the risks of international trade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Organization of well-functioning distribution channels with an uncompetitive goods</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Ability to export products to new foreign markets, selling surplus stocks and raw materials</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In some cases, provide storage or other services</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For government contracts providing contacts and the adjustment of the company.</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91896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THE </a:t>
            </a:r>
            <a:r>
              <a:rPr lang="cs-CZ" altLang="cs-CZ" sz="2400" b="1" dirty="0" smtClean="0">
                <a:latin typeface="Arial" panose="020B0604020202020204" pitchFamily="34" charset="0"/>
              </a:rPr>
              <a:t>DIS</a:t>
            </a:r>
            <a:r>
              <a:rPr lang="en-US" altLang="cs-CZ" sz="2400" b="1" dirty="0" smtClean="0">
                <a:latin typeface="Arial" panose="020B0604020202020204" pitchFamily="34" charset="0"/>
              </a:rPr>
              <a:t>ADVANTAGES </a:t>
            </a:r>
            <a:r>
              <a:rPr lang="en-US" altLang="cs-CZ" sz="2400" b="1" dirty="0">
                <a:latin typeface="Arial" panose="020B0604020202020204" pitchFamily="34" charset="0"/>
              </a:rPr>
              <a:t>OF INDIRECT DISTRIBUTION</a:t>
            </a:r>
          </a:p>
        </p:txBody>
      </p:sp>
      <p:sp>
        <p:nvSpPr>
          <p:cNvPr id="3079" name="TextovéPole 10"/>
          <p:cNvSpPr txBox="1">
            <a:spLocks noChangeArrowheads="1"/>
          </p:cNvSpPr>
          <p:nvPr/>
        </p:nvSpPr>
        <p:spPr bwMode="auto">
          <a:xfrm>
            <a:off x="3381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Indirect distribution reduces the producer's profit</a:t>
            </a:r>
            <a:r>
              <a:rPr lang="cs-CZ" altLang="cs-CZ" sz="2200" dirty="0" smtClean="0">
                <a:latin typeface="Arial" panose="020B0604020202020204" pitchFamily="34" charset="0"/>
              </a:rPr>
              <a:t>,</a:t>
            </a:r>
            <a:r>
              <a:rPr lang="en-US" altLang="cs-CZ" sz="2200" dirty="0" smtClean="0">
                <a:latin typeface="Arial" panose="020B0604020202020204" pitchFamily="34" charset="0"/>
              </a:rPr>
              <a:t> mediator trading margin may be 5-30% of the product price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Hinders direct communication with foreign participants, reduces feedback and control</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Mediator may conceal manufacturers expand sales opportunities in the form of licensing or investment</a:t>
            </a:r>
            <a:r>
              <a:rPr lang="cs-CZ" altLang="cs-CZ" sz="2200" dirty="0" smtClean="0">
                <a:latin typeface="Arial" panose="020B0604020202020204" pitchFamily="34" charset="0"/>
              </a:rPr>
              <a:t>,</a:t>
            </a:r>
            <a:r>
              <a:rPr lang="en-US" altLang="cs-CZ" sz="2200" dirty="0" smtClean="0">
                <a:latin typeface="Arial" panose="020B0604020202020204" pitchFamily="34" charset="0"/>
              </a:rPr>
              <a:t> reasons</a:t>
            </a:r>
            <a:r>
              <a:rPr lang="cs-CZ" altLang="cs-CZ" sz="2200" dirty="0" smtClean="0">
                <a:latin typeface="Arial" panose="020B0604020202020204" pitchFamily="34" charset="0"/>
              </a:rPr>
              <a:t> are</a:t>
            </a:r>
            <a:r>
              <a:rPr lang="en-US" altLang="cs-CZ" sz="2200" dirty="0" smtClean="0">
                <a:latin typeface="Arial" panose="020B0604020202020204" pitchFamily="34" charset="0"/>
              </a:rPr>
              <a:t> not to lose a client</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May harm the potential market where it performs poor service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Limits the ability to provide effective support</a:t>
            </a:r>
            <a:r>
              <a:rPr lang="en-US" altLang="cs-CZ" sz="2200" dirty="0">
                <a:latin typeface="Arial" panose="020B0604020202020204" pitchFamily="34" charset="0"/>
              </a:rPr>
              <a:t> each product</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When the intermediary sells under its own name, it will be better known than the producer</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When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manufacturer</a:t>
            </a:r>
            <a:r>
              <a:rPr lang="en-US" altLang="cs-CZ" sz="2200" dirty="0" smtClean="0">
                <a:latin typeface="Arial" panose="020B0604020202020204" pitchFamily="34" charset="0"/>
              </a:rPr>
              <a:t> takes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over</a:t>
            </a:r>
            <a:r>
              <a:rPr lang="en-US" altLang="cs-CZ" sz="2200" dirty="0" smtClean="0">
                <a:latin typeface="Arial" panose="020B0604020202020204" pitchFamily="34" charset="0"/>
              </a:rPr>
              <a:t> exports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does</a:t>
            </a:r>
            <a:r>
              <a:rPr lang="cs-CZ" altLang="cs-CZ" sz="2200" dirty="0" smtClean="0">
                <a:latin typeface="Arial" panose="020B0604020202020204" pitchFamily="34" charset="0"/>
              </a:rPr>
              <a:t> </a:t>
            </a:r>
            <a:r>
              <a:rPr lang="en-US" altLang="cs-CZ" sz="2200" dirty="0" smtClean="0">
                <a:latin typeface="Arial" panose="020B0604020202020204" pitchFamily="34" charset="0"/>
              </a:rPr>
              <a:t>not have an adequate understanding of the distribution and sales practices and contacts</a:t>
            </a:r>
            <a:r>
              <a:rPr lang="cs-CZ" altLang="cs-CZ" sz="2200" dirty="0" smtClean="0">
                <a:latin typeface="Arial" panose="020B0604020202020204" pitchFamily="34" charset="0"/>
              </a:rPr>
              <a:t>. </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Instability of sales, in the case of wholesalers who can turn at any time to the competition.</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550880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Distribution</a:t>
            </a:r>
            <a:r>
              <a:rPr lang="cs-CZ" altLang="cs-CZ" sz="2400" b="1" dirty="0" smtClean="0">
                <a:latin typeface="Arial" panose="020B0604020202020204" pitchFamily="34" charset="0"/>
              </a:rPr>
              <a:t> in </a:t>
            </a:r>
            <a:r>
              <a:rPr lang="cs-CZ" altLang="cs-CZ" sz="2400" b="1" dirty="0" err="1" smtClean="0">
                <a:latin typeface="Arial" panose="020B0604020202020204" pitchFamily="34" charset="0"/>
              </a:rPr>
              <a:t>the</a:t>
            </a:r>
            <a:r>
              <a:rPr lang="cs-CZ" altLang="cs-CZ" sz="2400" b="1" dirty="0" smtClean="0">
                <a:latin typeface="Arial" panose="020B0604020202020204" pitchFamily="34" charset="0"/>
              </a:rPr>
              <a:t> USA</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dirty="0" err="1" smtClean="0">
                <a:latin typeface="Arial" panose="020B0604020202020204" pitchFamily="34" charset="0"/>
              </a:rPr>
              <a:t>The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bigger</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the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better</a:t>
            </a:r>
            <a:r>
              <a:rPr lang="cs-CZ" altLang="cs-CZ" sz="1800" dirty="0" smtClean="0">
                <a:latin typeface="Arial" panose="020B0604020202020204" pitchFamily="34" charset="0"/>
              </a:rPr>
              <a:t>.</a:t>
            </a:r>
            <a:endParaRPr lang="en-GB" altLang="cs-CZ" sz="1800" dirty="0" smtClean="0">
              <a:latin typeface="Arial" panose="020B060402020202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553417"/>
            <a:ext cx="6156176" cy="4103097"/>
          </a:xfrm>
          <a:prstGeom prst="rect">
            <a:avLst/>
          </a:prstGeom>
        </p:spPr>
      </p:pic>
    </p:spTree>
    <p:extLst>
      <p:ext uri="{BB962C8B-B14F-4D97-AF65-F5344CB8AC3E}">
        <p14:creationId xmlns:p14="http://schemas.microsoft.com/office/powerpoint/2010/main" val="241101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DIFFERENCES IN INTERNATIONAL DISTRIBUTION 1</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special type of intermediary </a:t>
            </a:r>
            <a:r>
              <a:rPr lang="en-US" altLang="cs-CZ" sz="2200" dirty="0" smtClean="0">
                <a:latin typeface="Arial" panose="020B0604020202020204" pitchFamily="34" charset="0"/>
              </a:rPr>
              <a:t>called </a:t>
            </a:r>
            <a:r>
              <a:rPr lang="en-US" altLang="cs-CZ" sz="2200" dirty="0">
                <a:latin typeface="Arial" panose="020B0604020202020204" pitchFamily="34" charset="0"/>
              </a:rPr>
              <a:t>"</a:t>
            </a:r>
            <a:r>
              <a:rPr lang="en-US" altLang="cs-CZ" sz="2200" b="1" dirty="0" err="1">
                <a:latin typeface="Arial" panose="020B0604020202020204" pitchFamily="34" charset="0"/>
              </a:rPr>
              <a:t>Norazi</a:t>
            </a:r>
            <a:r>
              <a:rPr lang="en-US" altLang="cs-CZ" sz="2200" b="1" dirty="0">
                <a:latin typeface="Arial" panose="020B0604020202020204" pitchFamily="34" charset="0"/>
              </a:rPr>
              <a:t> agents</a:t>
            </a:r>
            <a:r>
              <a:rPr lang="en-US" altLang="cs-CZ" sz="2200" dirty="0">
                <a:latin typeface="Arial" panose="020B0604020202020204" pitchFamily="34" charset="0"/>
              </a:rPr>
              <a:t>" who specialize in suspicious transactions, such as smuggled goods, hazardous waste and weapons. Mediate importation of strategic goods to countries under international trade </a:t>
            </a:r>
            <a:r>
              <a:rPr lang="en-US" altLang="cs-CZ" sz="2200" dirty="0" smtClean="0">
                <a:latin typeface="Arial" panose="020B0604020202020204" pitchFamily="34" charset="0"/>
              </a:rPr>
              <a:t>blockade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apples</a:t>
            </a:r>
            <a:r>
              <a:rPr lang="cs-CZ" altLang="cs-CZ" sz="2200" dirty="0" smtClean="0">
                <a:latin typeface="Arial" panose="020B0604020202020204" pitchFamily="34" charset="0"/>
              </a:rPr>
              <a:t> to </a:t>
            </a:r>
            <a:r>
              <a:rPr lang="cs-CZ" altLang="cs-CZ" sz="2200" dirty="0" err="1" smtClean="0">
                <a:latin typeface="Arial" panose="020B0604020202020204" pitchFamily="34" charset="0"/>
              </a:rPr>
              <a:t>Russia</a:t>
            </a:r>
            <a:r>
              <a:rPr lang="cs-CZ" altLang="cs-CZ" sz="2200" dirty="0" smtClean="0">
                <a:latin typeface="Arial" panose="020B0604020202020204" pitchFamily="34" charset="0"/>
              </a:rPr>
              <a:t> … but </a:t>
            </a:r>
            <a:r>
              <a:rPr lang="cs-CZ" altLang="cs-CZ" sz="2200" dirty="0" err="1" smtClean="0">
                <a:latin typeface="Arial" panose="020B0604020202020204" pitchFamily="34" charset="0"/>
              </a:rPr>
              <a:t>also</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guns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alcohol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drugs</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State agents </a:t>
            </a:r>
            <a:r>
              <a:rPr lang="en-US" altLang="cs-CZ" sz="2200" dirty="0">
                <a:latin typeface="Arial" panose="020B0604020202020204" pitchFamily="34" charset="0"/>
              </a:rPr>
              <a:t>- in some countries there is a state monopoly on the purchase of certain goods (Sweden and Norway </a:t>
            </a:r>
            <a:r>
              <a:rPr lang="en-US" altLang="cs-CZ" sz="2200" dirty="0" smtClean="0">
                <a:latin typeface="Arial" panose="020B0604020202020204" pitchFamily="34" charset="0"/>
              </a:rPr>
              <a:t>ha</a:t>
            </a:r>
            <a:r>
              <a:rPr lang="cs-CZ" altLang="cs-CZ" sz="2200" dirty="0" smtClean="0">
                <a:latin typeface="Arial" panose="020B0604020202020204" pitchFamily="34" charset="0"/>
              </a:rPr>
              <a:t>ve</a:t>
            </a:r>
            <a:r>
              <a:rPr lang="en-US" altLang="cs-CZ" sz="2200" dirty="0" smtClean="0">
                <a:latin typeface="Arial" panose="020B0604020202020204" pitchFamily="34" charset="0"/>
              </a:rPr>
              <a:t> </a:t>
            </a:r>
            <a:r>
              <a:rPr lang="en-US" altLang="cs-CZ" sz="2200" dirty="0">
                <a:latin typeface="Arial" panose="020B0604020202020204" pitchFamily="34" charset="0"/>
              </a:rPr>
              <a:t>a monopoly on alcoholic beverages </a:t>
            </a:r>
            <a:r>
              <a:rPr lang="cs-CZ" altLang="cs-CZ" sz="2200" dirty="0" err="1" smtClean="0">
                <a:latin typeface="Arial" panose="020B0604020202020204" pitchFamily="34" charset="0"/>
              </a:rPr>
              <a:t>which</a:t>
            </a:r>
            <a:r>
              <a:rPr lang="cs-CZ" altLang="cs-CZ" sz="2200" dirty="0" smtClean="0">
                <a:latin typeface="Arial" panose="020B0604020202020204" pitchFamily="34" charset="0"/>
              </a:rPr>
              <a:t> </a:t>
            </a:r>
            <a:r>
              <a:rPr lang="en-US" altLang="cs-CZ" sz="2200" dirty="0" smtClean="0">
                <a:latin typeface="Arial" panose="020B0604020202020204" pitchFamily="34" charset="0"/>
              </a:rPr>
              <a:t>can </a:t>
            </a:r>
            <a:r>
              <a:rPr lang="en-US" altLang="cs-CZ" sz="2200" dirty="0">
                <a:latin typeface="Arial" panose="020B0604020202020204" pitchFamily="34" charset="0"/>
              </a:rPr>
              <a:t>be purchased only in state stores). State may also through government agencies or state-authorized intermediaries </a:t>
            </a:r>
            <a:r>
              <a:rPr lang="en-US" altLang="cs-CZ" sz="2200" dirty="0" smtClean="0">
                <a:latin typeface="Arial" panose="020B0604020202020204" pitchFamily="34" charset="0"/>
              </a:rPr>
              <a:t>buy </a:t>
            </a:r>
            <a:r>
              <a:rPr lang="en-US" altLang="cs-CZ" sz="2200" dirty="0">
                <a:latin typeface="Arial" panose="020B0604020202020204" pitchFamily="34" charset="0"/>
              </a:rPr>
              <a:t>goods for </a:t>
            </a:r>
            <a:r>
              <a:rPr lang="cs-CZ" altLang="cs-CZ" sz="2200" dirty="0" err="1" smtClean="0">
                <a:latin typeface="Arial" panose="020B0604020202020204" pitchFamily="34" charset="0"/>
              </a:rPr>
              <a:t>its</a:t>
            </a:r>
            <a:r>
              <a:rPr lang="cs-CZ" altLang="cs-CZ" sz="2200" dirty="0" smtClean="0">
                <a:latin typeface="Arial" panose="020B0604020202020204" pitchFamily="34" charset="0"/>
              </a:rPr>
              <a:t> </a:t>
            </a:r>
            <a:r>
              <a:rPr lang="en-US" altLang="cs-CZ" sz="2200" dirty="0" smtClean="0">
                <a:latin typeface="Arial" panose="020B0604020202020204" pitchFamily="34" charset="0"/>
              </a:rPr>
              <a:t>own </a:t>
            </a:r>
            <a:r>
              <a:rPr lang="en-US" altLang="cs-CZ" sz="2200" dirty="0">
                <a:latin typeface="Arial" panose="020B0604020202020204" pitchFamily="34" charset="0"/>
              </a:rPr>
              <a:t>use (office </a:t>
            </a:r>
            <a:r>
              <a:rPr lang="en-US" altLang="cs-CZ" sz="2200" dirty="0" smtClean="0">
                <a:latin typeface="Arial" panose="020B0604020202020204" pitchFamily="34" charset="0"/>
              </a:rPr>
              <a:t>equipment</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computer </a:t>
            </a:r>
            <a:r>
              <a:rPr lang="en-US" altLang="cs-CZ" sz="2200" dirty="0" smtClean="0">
                <a:latin typeface="Arial" panose="020B0604020202020204" pitchFamily="34" charset="0"/>
              </a:rPr>
              <a:t>purchases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for the army and police, etc.).</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83921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B: </a:t>
            </a:r>
            <a:r>
              <a:rPr lang="en-US" altLang="cs-CZ" sz="2400" b="1" dirty="0" smtClean="0">
                <a:latin typeface="Arial" panose="020B0604020202020204" pitchFamily="34" charset="0"/>
              </a:rPr>
              <a:t>THE DENSITY OF THE DISTRIBUTION NETWORK</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density of the distribution network is expressed as the number of elements in relation to a particular market and product. We distinguish intensive distribution (products of daily consumption</a:t>
            </a:r>
            <a:r>
              <a:rPr lang="en-US" altLang="cs-CZ" sz="2200" dirty="0" smtClean="0">
                <a:latin typeface="Arial" panose="020B0604020202020204" pitchFamily="34" charset="0"/>
              </a:rPr>
              <a:t>)</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selective distribution (consumer durables</a:t>
            </a:r>
            <a:r>
              <a:rPr lang="en-US" altLang="cs-CZ" sz="2200" dirty="0" smtClean="0">
                <a:latin typeface="Arial" panose="020B0604020202020204" pitchFamily="34" charset="0"/>
              </a:rPr>
              <a:t>)</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and exclusive distribution (luxury branded products).</a:t>
            </a:r>
          </a:p>
          <a:p>
            <a:pPr marL="285750" indent="-285750" eaLnBrk="1" hangingPunct="1">
              <a:spcBef>
                <a:spcPct val="0"/>
              </a:spcBef>
              <a:defRPr/>
            </a:pPr>
            <a:r>
              <a:rPr lang="en-US" altLang="cs-CZ" sz="2200" dirty="0">
                <a:latin typeface="Arial" panose="020B0604020202020204" pitchFamily="34" charset="0"/>
              </a:rPr>
              <a:t>The density of the distribution network is affected by:</a:t>
            </a:r>
          </a:p>
          <a:p>
            <a:pPr marL="1028700" lvl="1" eaLnBrk="1" hangingPunct="1">
              <a:spcBef>
                <a:spcPct val="0"/>
              </a:spcBef>
              <a:defRPr/>
            </a:pPr>
            <a:r>
              <a:rPr lang="en-US" altLang="cs-CZ" sz="2000" dirty="0">
                <a:latin typeface="Arial" panose="020B0604020202020204" pitchFamily="34" charset="0"/>
              </a:rPr>
              <a:t>nature of the goods (intensive, selective, exclusive distribution)</a:t>
            </a:r>
          </a:p>
          <a:p>
            <a:pPr marL="1028700" lvl="1" eaLnBrk="1" hangingPunct="1">
              <a:spcBef>
                <a:spcPct val="0"/>
              </a:spcBef>
              <a:defRPr/>
            </a:pPr>
            <a:r>
              <a:rPr lang="en-US" altLang="cs-CZ" sz="2000" dirty="0">
                <a:latin typeface="Arial" panose="020B0604020202020204" pitchFamily="34" charset="0"/>
              </a:rPr>
              <a:t>product life cycle stages,</a:t>
            </a:r>
          </a:p>
          <a:p>
            <a:pPr marL="1028700" lvl="1" eaLnBrk="1" hangingPunct="1">
              <a:spcBef>
                <a:spcPct val="0"/>
              </a:spcBef>
              <a:defRPr/>
            </a:pPr>
            <a:r>
              <a:rPr lang="en-US" altLang="cs-CZ" sz="2000" dirty="0">
                <a:latin typeface="Arial" panose="020B0604020202020204" pitchFamily="34" charset="0"/>
              </a:rPr>
              <a:t>the purchasing habits of consumers,</a:t>
            </a:r>
          </a:p>
          <a:p>
            <a:pPr marL="1028700" lvl="1" eaLnBrk="1" hangingPunct="1">
              <a:spcBef>
                <a:spcPct val="0"/>
              </a:spcBef>
              <a:defRPr/>
            </a:pPr>
            <a:r>
              <a:rPr lang="en-US" altLang="cs-CZ" sz="2000" dirty="0">
                <a:latin typeface="Arial" panose="020B0604020202020204" pitchFamily="34" charset="0"/>
              </a:rPr>
              <a:t>territorial factors (distance, traditions, legal restrictions)</a:t>
            </a:r>
          </a:p>
          <a:p>
            <a:pPr marL="1028700" lvl="1" eaLnBrk="1" hangingPunct="1">
              <a:spcBef>
                <a:spcPct val="0"/>
              </a:spcBef>
              <a:defRPr/>
            </a:pPr>
            <a:r>
              <a:rPr lang="cs-CZ" altLang="cs-CZ" sz="2000" dirty="0" err="1" smtClean="0">
                <a:latin typeface="Arial" panose="020B0604020202020204" pitchFamily="34" charset="0"/>
              </a:rPr>
              <a:t>geographical</a:t>
            </a:r>
            <a:r>
              <a:rPr lang="cs-CZ" altLang="cs-CZ" sz="2000" dirty="0" smtClean="0">
                <a:latin typeface="Arial" panose="020B0604020202020204" pitchFamily="34" charset="0"/>
              </a:rPr>
              <a:t> </a:t>
            </a:r>
            <a:r>
              <a:rPr lang="en-US" altLang="cs-CZ" sz="2000" dirty="0" smtClean="0">
                <a:latin typeface="Arial" panose="020B0604020202020204" pitchFamily="34" charset="0"/>
              </a:rPr>
              <a:t>distribution </a:t>
            </a:r>
            <a:r>
              <a:rPr lang="en-US" altLang="cs-CZ" sz="2000" dirty="0">
                <a:latin typeface="Arial" panose="020B0604020202020204" pitchFamily="34" charset="0"/>
              </a:rPr>
              <a:t>of market demand,</a:t>
            </a:r>
          </a:p>
          <a:p>
            <a:pPr marL="1028700" lvl="1" eaLnBrk="1" hangingPunct="1">
              <a:spcBef>
                <a:spcPct val="0"/>
              </a:spcBef>
              <a:defRPr/>
            </a:pPr>
            <a:r>
              <a:rPr lang="en-US" altLang="cs-CZ" sz="2000" dirty="0">
                <a:latin typeface="Arial" panose="020B0604020202020204" pitchFamily="34" charset="0"/>
              </a:rPr>
              <a:t>potential sales volume (due to competition</a:t>
            </a:r>
            <a:r>
              <a:rPr lang="en-US" altLang="cs-CZ" sz="2000" dirty="0" smtClean="0">
                <a:latin typeface="Arial" panose="020B0604020202020204" pitchFamily="34" charset="0"/>
              </a:rPr>
              <a:t>)</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cs-CZ" altLang="cs-CZ" sz="2000" dirty="0" err="1" smtClean="0">
                <a:latin typeface="Arial" panose="020B0604020202020204" pitchFamily="34" charset="0"/>
              </a:rPr>
              <a:t>control</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requirements for special functions (service, counseling, etc.).</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80497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Angry</a:t>
            </a:r>
            <a:r>
              <a:rPr lang="cs-CZ" altLang="cs-CZ" sz="2400" b="1" dirty="0" smtClean="0">
                <a:latin typeface="Arial" panose="020B0604020202020204" pitchFamily="34" charset="0"/>
              </a:rPr>
              <a:t> </a:t>
            </a:r>
            <a:r>
              <a:rPr lang="cs-CZ" altLang="cs-CZ" sz="2400" b="1" dirty="0" err="1" smtClean="0">
                <a:latin typeface="Arial" panose="020B0604020202020204" pitchFamily="34" charset="0"/>
              </a:rPr>
              <a:t>gestures</a:t>
            </a:r>
            <a:endParaRPr lang="cs-CZ" altLang="cs-CZ" sz="2400" b="1" dirty="0" smtClean="0">
              <a:latin typeface="Arial" panose="020B0604020202020204" pitchFamily="34"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099633" y="1260389"/>
            <a:ext cx="3961847" cy="53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79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 </a:t>
            </a:r>
            <a:r>
              <a:rPr lang="en-US" altLang="cs-CZ" sz="2400" b="1" dirty="0" smtClean="0">
                <a:latin typeface="Arial" panose="020B0604020202020204" pitchFamily="34" charset="0"/>
              </a:rPr>
              <a:t>LENGTH OF THE DISTRIBUTION CHANNEL</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length of distribution channels is determined by the number of distributors (intermediaries) in the distribution chain from the manufacturer to the end customer. Especially significant is the </a:t>
            </a:r>
            <a:r>
              <a:rPr lang="en-US" altLang="cs-CZ" sz="2200" dirty="0" smtClean="0">
                <a:latin typeface="Arial" panose="020B0604020202020204" pitchFamily="34" charset="0"/>
              </a:rPr>
              <a:t>motivation </a:t>
            </a:r>
            <a:r>
              <a:rPr lang="en-US" altLang="cs-CZ" sz="2200" dirty="0">
                <a:latin typeface="Arial" panose="020B0604020202020204" pitchFamily="34" charset="0"/>
              </a:rPr>
              <a:t>for the realization of sales for each </a:t>
            </a:r>
            <a:r>
              <a:rPr lang="en-US" altLang="cs-CZ" sz="2200" dirty="0" smtClean="0">
                <a:latin typeface="Arial" panose="020B0604020202020204" pitchFamily="34" charset="0"/>
              </a:rPr>
              <a:t>distribution channel</a:t>
            </a:r>
            <a:r>
              <a:rPr lang="en-US" altLang="cs-CZ" sz="2200" dirty="0">
                <a:latin typeface="Arial" panose="020B0604020202020204" pitchFamily="34" charset="0"/>
              </a:rPr>
              <a:t> element</a:t>
            </a:r>
            <a:r>
              <a:rPr lang="en-US" altLang="cs-CZ" sz="2200" dirty="0" smtClean="0">
                <a:latin typeface="Arial" panose="020B0604020202020204" pitchFamily="34" charset="0"/>
              </a:rPr>
              <a:t>, </a:t>
            </a:r>
            <a:r>
              <a:rPr lang="en-US" altLang="cs-CZ" sz="2200" dirty="0">
                <a:latin typeface="Arial" panose="020B0604020202020204" pitchFamily="34" charset="0"/>
              </a:rPr>
              <a:t>not only economic (price) incentives, </a:t>
            </a:r>
            <a:r>
              <a:rPr lang="cs-CZ" altLang="cs-CZ" sz="2200" dirty="0" smtClean="0">
                <a:latin typeface="Arial" panose="020B0604020202020204" pitchFamily="34" charset="0"/>
              </a:rPr>
              <a:t>but </a:t>
            </a:r>
            <a:r>
              <a:rPr lang="cs-CZ" altLang="cs-CZ" sz="2200" dirty="0" err="1" smtClean="0">
                <a:latin typeface="Arial" panose="020B0604020202020204" pitchFamily="34" charset="0"/>
              </a:rPr>
              <a:t>also</a:t>
            </a:r>
            <a:r>
              <a:rPr lang="cs-CZ" altLang="cs-CZ" sz="2200" dirty="0" smtClean="0">
                <a:latin typeface="Arial" panose="020B0604020202020204" pitchFamily="34" charset="0"/>
              </a:rPr>
              <a:t> </a:t>
            </a:r>
            <a:r>
              <a:rPr lang="en-US" altLang="cs-CZ" sz="2200" dirty="0" smtClean="0">
                <a:latin typeface="Arial" panose="020B0604020202020204" pitchFamily="34" charset="0"/>
              </a:rPr>
              <a:t>other </a:t>
            </a:r>
            <a:r>
              <a:rPr lang="en-US" altLang="cs-CZ" sz="2200" dirty="0">
                <a:latin typeface="Arial" panose="020B0604020202020204" pitchFamily="34" charset="0"/>
              </a:rPr>
              <a:t>tools such as advertising, sales promotion, personnel training, personal selling, etc</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endParaRPr lang="en-US"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channel length is influenced by:</a:t>
            </a:r>
          </a:p>
          <a:p>
            <a:pPr marL="1028700" lvl="1" eaLnBrk="1" hangingPunct="1">
              <a:spcBef>
                <a:spcPct val="0"/>
              </a:spcBef>
              <a:defRPr/>
            </a:pPr>
            <a:r>
              <a:rPr lang="en-US" altLang="cs-CZ" sz="2000" dirty="0">
                <a:latin typeface="Arial" panose="020B0604020202020204" pitchFamily="34" charset="0"/>
              </a:rPr>
              <a:t>density </a:t>
            </a:r>
            <a:r>
              <a:rPr lang="cs-CZ" altLang="cs-CZ" sz="2000" dirty="0" smtClean="0">
                <a:latin typeface="Arial" panose="020B0604020202020204" pitchFamily="34" charset="0"/>
              </a:rPr>
              <a:t>of </a:t>
            </a:r>
            <a:r>
              <a:rPr lang="cs-CZ" altLang="cs-CZ" sz="2000" dirty="0" err="1" smtClean="0">
                <a:latin typeface="Arial" panose="020B0604020202020204" pitchFamily="34" charset="0"/>
              </a:rPr>
              <a:t>the</a:t>
            </a:r>
            <a:r>
              <a:rPr lang="cs-CZ" altLang="cs-CZ" sz="2000" dirty="0" smtClean="0">
                <a:latin typeface="Arial" panose="020B0604020202020204" pitchFamily="34" charset="0"/>
              </a:rPr>
              <a:t> </a:t>
            </a:r>
            <a:r>
              <a:rPr lang="en-US" altLang="cs-CZ" sz="2000" dirty="0" smtClean="0">
                <a:latin typeface="Arial" panose="020B0604020202020204" pitchFamily="34" charset="0"/>
              </a:rPr>
              <a:t>distribution </a:t>
            </a:r>
            <a:r>
              <a:rPr lang="en-US" altLang="cs-CZ" sz="2000" dirty="0">
                <a:latin typeface="Arial" panose="020B0604020202020204" pitchFamily="34" charset="0"/>
              </a:rPr>
              <a:t>network,</a:t>
            </a:r>
          </a:p>
          <a:p>
            <a:pPr marL="1028700" lvl="1" eaLnBrk="1" hangingPunct="1">
              <a:spcBef>
                <a:spcPct val="0"/>
              </a:spcBef>
              <a:defRPr/>
            </a:pPr>
            <a:r>
              <a:rPr lang="en-US" altLang="cs-CZ" sz="2000" dirty="0">
                <a:latin typeface="Arial" panose="020B0604020202020204" pitchFamily="34" charset="0"/>
              </a:rPr>
              <a:t>the average quantity of goods supplied,</a:t>
            </a:r>
          </a:p>
          <a:p>
            <a:pPr marL="1028700" lvl="1" eaLnBrk="1" hangingPunct="1">
              <a:spcBef>
                <a:spcPct val="0"/>
              </a:spcBef>
              <a:defRPr/>
            </a:pPr>
            <a:r>
              <a:rPr lang="cs-CZ" altLang="cs-CZ" sz="2000" dirty="0" err="1" smtClean="0">
                <a:latin typeface="Arial" panose="020B0604020202020204" pitchFamily="34" charset="0"/>
              </a:rPr>
              <a:t>expiration</a:t>
            </a:r>
            <a:r>
              <a:rPr lang="cs-CZ" altLang="cs-CZ" sz="2000" dirty="0" smtClean="0">
                <a:latin typeface="Arial" panose="020B0604020202020204" pitchFamily="34" charset="0"/>
              </a:rPr>
              <a:t> of </a:t>
            </a:r>
            <a:r>
              <a:rPr lang="en-US" altLang="cs-CZ" sz="2000" dirty="0" smtClean="0">
                <a:latin typeface="Arial" panose="020B0604020202020204" pitchFamily="34" charset="0"/>
              </a:rPr>
              <a:t>goods</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geographic characteristics of the country,</a:t>
            </a:r>
          </a:p>
          <a:p>
            <a:pPr marL="1028700" lvl="1" eaLnBrk="1" hangingPunct="1">
              <a:spcBef>
                <a:spcPct val="0"/>
              </a:spcBef>
              <a:defRPr/>
            </a:pPr>
            <a:r>
              <a:rPr lang="en-US" altLang="cs-CZ" sz="2000" dirty="0">
                <a:latin typeface="Arial" panose="020B0604020202020204" pitchFamily="34" charset="0"/>
              </a:rPr>
              <a:t>consumer purchasing power.</a:t>
            </a:r>
            <a:endParaRPr lang="en-GB" altLang="cs-CZ" sz="2000" dirty="0" smtClean="0">
              <a:latin typeface="Arial" panose="020B0604020202020204" pitchFamily="34" charset="0"/>
            </a:endParaRPr>
          </a:p>
        </p:txBody>
      </p:sp>
    </p:spTree>
    <p:extLst>
      <p:ext uri="{BB962C8B-B14F-4D97-AF65-F5344CB8AC3E}">
        <p14:creationId xmlns:p14="http://schemas.microsoft.com/office/powerpoint/2010/main" val="24934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cs-CZ" sz="2400" b="1" dirty="0" smtClean="0">
                <a:latin typeface="Arial" panose="020B0604020202020204" pitchFamily="34" charset="0"/>
              </a:rPr>
              <a:t>DISTRIBUTION CHANNEL</a:t>
            </a:r>
            <a:r>
              <a:rPr lang="cs-CZ" altLang="cs-CZ" sz="2400" b="1" dirty="0" smtClean="0">
                <a:latin typeface="Arial" panose="020B0604020202020204" pitchFamily="34" charset="0"/>
              </a:rPr>
              <a:t> </a:t>
            </a:r>
            <a:r>
              <a:rPr lang="en-US" altLang="cs-CZ" sz="2400" b="1" dirty="0" smtClean="0">
                <a:latin typeface="Arial" panose="020B0604020202020204" pitchFamily="34" charset="0"/>
              </a:rPr>
              <a:t>LENGTH VS. WIDTH</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For relationship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length</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width</a:t>
            </a:r>
            <a:r>
              <a:rPr lang="cs-CZ" altLang="cs-CZ" sz="2200" dirty="0" smtClean="0">
                <a:latin typeface="Arial" panose="020B0604020202020204" pitchFamily="34" charset="0"/>
              </a:rPr>
              <a:t> 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distribution </a:t>
            </a:r>
            <a:r>
              <a:rPr lang="en-US" altLang="cs-CZ" sz="2200" dirty="0">
                <a:latin typeface="Arial" panose="020B0604020202020204" pitchFamily="34" charset="0"/>
              </a:rPr>
              <a:t>channel, the </a:t>
            </a:r>
            <a:r>
              <a:rPr lang="en-US" altLang="cs-CZ" sz="2200" dirty="0" err="1" smtClean="0">
                <a:latin typeface="Arial" panose="020B0604020202020204" pitchFamily="34" charset="0"/>
              </a:rPr>
              <a:t>intens</a:t>
            </a:r>
            <a:r>
              <a:rPr lang="cs-CZ" altLang="cs-CZ" sz="2200" dirty="0" err="1" smtClean="0">
                <a:latin typeface="Arial" panose="020B0604020202020204" pitchFamily="34" charset="0"/>
              </a:rPr>
              <a:t>ively</a:t>
            </a:r>
            <a:r>
              <a:rPr lang="en-US" altLang="cs-CZ" sz="2200" dirty="0" smtClean="0">
                <a:latin typeface="Arial" panose="020B0604020202020204" pitchFamily="34" charset="0"/>
              </a:rPr>
              <a:t> </a:t>
            </a:r>
            <a:r>
              <a:rPr lang="en-US" altLang="cs-CZ" sz="2200" dirty="0">
                <a:latin typeface="Arial" panose="020B0604020202020204" pitchFamily="34" charset="0"/>
              </a:rPr>
              <a:t>and selectively distributed goods </a:t>
            </a:r>
            <a:r>
              <a:rPr lang="en-US" altLang="cs-CZ" sz="2200" dirty="0" smtClean="0">
                <a:latin typeface="Arial" panose="020B0604020202020204" pitchFamily="34" charset="0"/>
              </a:rPr>
              <a:t>require </a:t>
            </a:r>
            <a:r>
              <a:rPr lang="en-US" altLang="cs-CZ" sz="2200" dirty="0">
                <a:latin typeface="Arial" panose="020B0604020202020204" pitchFamily="34" charset="0"/>
              </a:rPr>
              <a:t>more links in the </a:t>
            </a:r>
            <a:r>
              <a:rPr lang="en-US" altLang="cs-CZ" sz="2200" dirty="0" smtClean="0">
                <a:latin typeface="Arial" panose="020B0604020202020204" pitchFamily="34" charset="0"/>
              </a:rPr>
              <a:t>chain. </a:t>
            </a:r>
            <a:r>
              <a:rPr lang="en-US" altLang="cs-CZ" sz="2200" dirty="0">
                <a:latin typeface="Arial" panose="020B0604020202020204" pitchFamily="34" charset="0"/>
              </a:rPr>
              <a:t>Exclusive distribution corresponds rather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choice of direct distribution.</a:t>
            </a:r>
          </a:p>
          <a:p>
            <a:pPr marL="285750" indent="-285750" eaLnBrk="1" hangingPunct="1">
              <a:spcBef>
                <a:spcPct val="0"/>
              </a:spcBef>
              <a:defRPr/>
            </a:pP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also</a:t>
            </a:r>
            <a:r>
              <a:rPr lang="en-US" altLang="cs-CZ" sz="2200" dirty="0" smtClean="0">
                <a:latin typeface="Arial" panose="020B0604020202020204" pitchFamily="34" charset="0"/>
              </a:rPr>
              <a:t> </a:t>
            </a:r>
            <a:r>
              <a:rPr lang="en-US" altLang="cs-CZ" sz="2200" dirty="0">
                <a:latin typeface="Arial" panose="020B0604020202020204" pitchFamily="34" charset="0"/>
              </a:rPr>
              <a:t>a correlation between the length of the channels and the advancement of the </a:t>
            </a:r>
            <a:r>
              <a:rPr lang="en-US" altLang="cs-CZ" sz="2200" dirty="0" smtClean="0">
                <a:latin typeface="Arial" panose="020B0604020202020204" pitchFamily="34" charset="0"/>
              </a:rPr>
              <a:t>country. </a:t>
            </a:r>
            <a:r>
              <a:rPr lang="en-US" altLang="cs-CZ" sz="2200" dirty="0">
                <a:latin typeface="Arial" panose="020B0604020202020204" pitchFamily="34" charset="0"/>
              </a:rPr>
              <a:t>Channels are usually shorter for the goods sold on the </a:t>
            </a:r>
            <a:r>
              <a:rPr lang="en-US" altLang="cs-CZ" sz="2200" dirty="0" smtClean="0">
                <a:latin typeface="Arial" panose="020B0604020202020204" pitchFamily="34" charset="0"/>
              </a:rPr>
              <a:t>product</a:t>
            </a:r>
            <a:r>
              <a:rPr lang="cs-CZ" altLang="cs-CZ" sz="2200" dirty="0" smtClean="0">
                <a:latin typeface="Arial" panose="020B0604020202020204" pitchFamily="34" charset="0"/>
              </a:rPr>
              <a:t>ion</a:t>
            </a:r>
            <a:r>
              <a:rPr lang="en-US" altLang="cs-CZ" sz="2200" dirty="0" smtClean="0">
                <a:latin typeface="Arial" panose="020B0604020202020204" pitchFamily="34" charset="0"/>
              </a:rPr>
              <a:t> </a:t>
            </a:r>
            <a:r>
              <a:rPr lang="en-US" altLang="cs-CZ" sz="2200" dirty="0">
                <a:latin typeface="Arial" panose="020B0604020202020204" pitchFamily="34" charset="0"/>
              </a:rPr>
              <a:t>markets, and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long-term </a:t>
            </a:r>
            <a:r>
              <a:rPr lang="en-US" altLang="cs-CZ" sz="2200" dirty="0" smtClean="0">
                <a:latin typeface="Arial" panose="020B0604020202020204" pitchFamily="34" charset="0"/>
              </a:rPr>
              <a:t>goods </a:t>
            </a:r>
            <a:r>
              <a:rPr lang="en-US" altLang="cs-CZ" sz="2200" dirty="0">
                <a:latin typeface="Arial" panose="020B0604020202020204" pitchFamily="34" charset="0"/>
              </a:rPr>
              <a:t>with higher prices. It is true that the higher the volume of purchases, the shorter the distribution channel.</a:t>
            </a:r>
          </a:p>
          <a:p>
            <a:pPr marL="285750" indent="-285750" eaLnBrk="1" hangingPunct="1">
              <a:spcBef>
                <a:spcPct val="0"/>
              </a:spcBef>
              <a:defRPr/>
            </a:pPr>
            <a:r>
              <a:rPr lang="en-US" altLang="cs-CZ" sz="2200" dirty="0">
                <a:latin typeface="Arial" panose="020B0604020202020204" pitchFamily="34" charset="0"/>
              </a:rPr>
              <a:t>In many countries there are different types of wholesalers </a:t>
            </a:r>
            <a:r>
              <a:rPr lang="en-US" altLang="cs-CZ" sz="2200" dirty="0" smtClean="0">
                <a:latin typeface="Arial" panose="020B0604020202020204" pitchFamily="34" charset="0"/>
              </a:rPr>
              <a:t>(</a:t>
            </a:r>
            <a:r>
              <a:rPr lang="cs-CZ" altLang="cs-CZ" sz="2200" dirty="0" smtClean="0">
                <a:latin typeface="Arial" panose="020B0604020202020204" pitchFamily="34" charset="0"/>
              </a:rPr>
              <a:t>in </a:t>
            </a:r>
            <a:r>
              <a:rPr lang="en-US" altLang="cs-CZ" sz="2200" dirty="0" smtClean="0">
                <a:latin typeface="Arial" panose="020B0604020202020204" pitchFamily="34" charset="0"/>
              </a:rPr>
              <a:t>terms </a:t>
            </a:r>
            <a:r>
              <a:rPr lang="en-US" altLang="cs-CZ" sz="2200" dirty="0">
                <a:latin typeface="Arial" panose="020B0604020202020204" pitchFamily="34" charset="0"/>
              </a:rPr>
              <a:t>of service) who supply retailers. For a foreign company it is often advantageous to sell goods to one or two wholesalers</a:t>
            </a:r>
            <a:r>
              <a:rPr lang="en-US" altLang="cs-CZ" sz="2200" dirty="0" smtClean="0">
                <a:latin typeface="Arial" panose="020B0604020202020204" pitchFamily="34" charset="0"/>
              </a:rPr>
              <a:t>, </a:t>
            </a:r>
            <a:r>
              <a:rPr lang="en-US" altLang="cs-CZ" sz="2200" dirty="0">
                <a:latin typeface="Arial" panose="020B0604020202020204" pitchFamily="34" charset="0"/>
              </a:rPr>
              <a:t>who </a:t>
            </a:r>
            <a:r>
              <a:rPr lang="en-US" altLang="cs-CZ" sz="2200" dirty="0" smtClean="0">
                <a:latin typeface="Arial" panose="020B0604020202020204" pitchFamily="34" charset="0"/>
              </a:rPr>
              <a:t>take </a:t>
            </a:r>
            <a:r>
              <a:rPr lang="en-US" altLang="cs-CZ" sz="2200" dirty="0">
                <a:latin typeface="Arial" panose="020B0604020202020204" pitchFamily="34" charset="0"/>
              </a:rPr>
              <a:t>care of sales to the next </a:t>
            </a:r>
            <a:r>
              <a:rPr lang="en-US" altLang="cs-CZ" sz="2200" dirty="0" smtClean="0">
                <a:latin typeface="Arial" panose="020B0604020202020204" pitchFamily="34" charset="0"/>
              </a:rPr>
              <a:t>level</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which is often characterized by a large number of small, scattered retailers</a:t>
            </a:r>
            <a:r>
              <a:rPr lang="en-US" altLang="cs-CZ" sz="2200" dirty="0" smtClean="0">
                <a:latin typeface="Arial" panose="020B0604020202020204" pitchFamily="34" charset="0"/>
              </a:rPr>
              <a:t>.</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341365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err="1" smtClean="0">
                <a:latin typeface="Arial" panose="020B0604020202020204" pitchFamily="34" charset="0"/>
              </a:rPr>
              <a:t>Distribution</a:t>
            </a:r>
            <a:r>
              <a:rPr lang="cs-CZ" altLang="cs-CZ" sz="2400" b="1" dirty="0" smtClean="0">
                <a:latin typeface="Arial" panose="020B0604020202020204" pitchFamily="34" charset="0"/>
              </a:rPr>
              <a:t> in India</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smtClean="0">
                <a:latin typeface="Arial" panose="020B0604020202020204" pitchFamily="34" charset="0"/>
              </a:rPr>
              <a:t>Retail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12% of GDP, </a:t>
            </a:r>
            <a:r>
              <a:rPr lang="cs-CZ" altLang="cs-CZ" sz="2200" dirty="0" err="1" smtClean="0">
                <a:latin typeface="Arial" panose="020B0604020202020204" pitchFamily="34" charset="0"/>
              </a:rPr>
              <a:t>that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over</a:t>
            </a:r>
            <a:r>
              <a:rPr lang="cs-CZ" altLang="cs-CZ" sz="2200" dirty="0" smtClean="0">
                <a:latin typeface="Arial" panose="020B0604020202020204" pitchFamily="34" charset="0"/>
              </a:rPr>
              <a:t> 300 mld. USD,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employs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over</a:t>
            </a:r>
            <a:r>
              <a:rPr lang="cs-CZ" altLang="cs-CZ" sz="2200" dirty="0" smtClean="0">
                <a:latin typeface="Arial" panose="020B0604020202020204" pitchFamily="34" charset="0"/>
              </a:rPr>
              <a:t> 10% 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work</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force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has 12 mil. </a:t>
            </a:r>
            <a:r>
              <a:rPr lang="cs-CZ" altLang="cs-CZ" sz="2200" dirty="0" err="1" smtClean="0">
                <a:latin typeface="Arial" panose="020B0604020202020204" pitchFamily="34" charset="0"/>
              </a:rPr>
              <a:t>shops</a:t>
            </a:r>
            <a:r>
              <a:rPr lang="cs-CZ" altLang="cs-CZ" sz="2200" dirty="0" smtClean="0">
                <a:latin typeface="Arial" panose="020B0604020202020204" pitchFamily="34" charset="0"/>
              </a:rPr>
              <a:t>!</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576434"/>
            <a:ext cx="5861868" cy="3897518"/>
          </a:xfrm>
          <a:prstGeom prst="rect">
            <a:avLst/>
          </a:prstGeom>
        </p:spPr>
      </p:pic>
    </p:spTree>
    <p:extLst>
      <p:ext uri="{BB962C8B-B14F-4D97-AF65-F5344CB8AC3E}">
        <p14:creationId xmlns:p14="http://schemas.microsoft.com/office/powerpoint/2010/main" val="423563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smtClean="0">
                <a:latin typeface="Arial" panose="020B0604020202020204" pitchFamily="34" charset="0"/>
              </a:rPr>
              <a:t>D</a:t>
            </a:r>
            <a:r>
              <a:rPr lang="en-US" altLang="cs-CZ" sz="2200" dirty="0" err="1" smtClean="0">
                <a:latin typeface="Arial" panose="020B0604020202020204" pitchFamily="34" charset="0"/>
              </a:rPr>
              <a:t>istribution</a:t>
            </a:r>
            <a:r>
              <a:rPr lang="cs-CZ" altLang="cs-CZ" sz="2200" dirty="0" smtClean="0">
                <a:latin typeface="Arial" panose="020B0604020202020204" pitchFamily="34" charset="0"/>
              </a:rPr>
              <a:t>.</a:t>
            </a:r>
            <a:endParaRPr lang="en-US" altLang="cs-CZ" sz="2200" dirty="0">
              <a:latin typeface="Arial" panose="020B0604020202020204" pitchFamily="34" charset="0"/>
            </a:endParaRP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en-US" altLang="cs-CZ" sz="2200" dirty="0">
                <a:latin typeface="Arial" panose="020B0604020202020204" pitchFamily="34" charset="0"/>
              </a:rPr>
              <a:t>International distribution </a:t>
            </a:r>
            <a:r>
              <a:rPr lang="en-US" altLang="cs-CZ" sz="2200" dirty="0" smtClean="0">
                <a:latin typeface="Arial" panose="020B0604020202020204" pitchFamily="34" charset="0"/>
              </a:rPr>
              <a:t>strategy</a:t>
            </a:r>
            <a:r>
              <a:rPr lang="cs-CZ" altLang="cs-CZ" sz="2200" dirty="0" smtClean="0">
                <a:latin typeface="Arial" panose="020B0604020202020204" pitchFamily="34" charset="0"/>
              </a:rPr>
              <a:t>.</a:t>
            </a:r>
            <a:endParaRPr lang="en-US" altLang="cs-CZ" sz="2200" dirty="0">
              <a:latin typeface="Arial" panose="020B0604020202020204" pitchFamily="34" charset="0"/>
            </a:endParaRP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en-US" altLang="cs-CZ" sz="2200" dirty="0">
                <a:latin typeface="Arial" panose="020B0604020202020204" pitchFamily="34" charset="0"/>
              </a:rPr>
              <a:t>Trends in international </a:t>
            </a:r>
            <a:r>
              <a:rPr lang="en-US" altLang="cs-CZ" sz="2200" dirty="0" smtClean="0">
                <a:latin typeface="Arial" panose="020B0604020202020204" pitchFamily="34" charset="0"/>
              </a:rPr>
              <a:t>distribution</a:t>
            </a:r>
            <a:r>
              <a:rPr lang="cs-CZ" altLang="cs-CZ" sz="2200" dirty="0" smtClean="0">
                <a:latin typeface="Arial" panose="020B0604020202020204" pitchFamily="34" charset="0"/>
              </a:rPr>
              <a:t>.</a:t>
            </a: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ENTRY STRATEGIES INTO FOREIGN DISTRIBUTION CHANNEL</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If the </a:t>
            </a:r>
            <a:r>
              <a:rPr lang="en-US" altLang="cs-CZ" sz="2200" dirty="0" smtClean="0">
                <a:latin typeface="Arial" panose="020B0604020202020204" pitchFamily="34" charset="0"/>
              </a:rPr>
              <a:t>company </a:t>
            </a:r>
            <a:r>
              <a:rPr lang="en-US" altLang="cs-CZ" sz="2200" dirty="0">
                <a:latin typeface="Arial" panose="020B0604020202020204" pitchFamily="34" charset="0"/>
              </a:rPr>
              <a:t>has </a:t>
            </a:r>
            <a:r>
              <a:rPr lang="cs-CZ" altLang="cs-CZ" sz="2200" dirty="0" smtClean="0">
                <a:latin typeface="Arial" panose="020B0604020202020204" pitchFamily="34" charset="0"/>
              </a:rPr>
              <a:t>no </a:t>
            </a:r>
            <a:r>
              <a:rPr lang="en-US" altLang="cs-CZ" sz="2200" dirty="0" smtClean="0">
                <a:latin typeface="Arial" panose="020B0604020202020204" pitchFamily="34" charset="0"/>
              </a:rPr>
              <a:t>own </a:t>
            </a:r>
            <a:r>
              <a:rPr lang="en-US" altLang="cs-CZ" sz="2200" dirty="0">
                <a:latin typeface="Arial" panose="020B0604020202020204" pitchFamily="34" charset="0"/>
              </a:rPr>
              <a:t>foreign distribution </a:t>
            </a:r>
            <a:r>
              <a:rPr lang="en-US" altLang="cs-CZ" sz="2200" dirty="0" smtClean="0">
                <a:latin typeface="Arial" panose="020B0604020202020204" pitchFamily="34" charset="0"/>
              </a:rPr>
              <a:t>channels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a:t>
            </a:r>
            <a:r>
              <a:rPr lang="en-US" altLang="cs-CZ" sz="2200" dirty="0" smtClean="0">
                <a:latin typeface="Arial" panose="020B0604020202020204" pitchFamily="34" charset="0"/>
              </a:rPr>
              <a:t> </a:t>
            </a:r>
            <a:r>
              <a:rPr lang="en-US" altLang="cs-CZ" sz="2200" dirty="0">
                <a:latin typeface="Arial" panose="020B0604020202020204" pitchFamily="34" charset="0"/>
              </a:rPr>
              <a:t>must secure the distribution of their products through foreign distribution channels. There are basically four ways:</a:t>
            </a:r>
          </a:p>
          <a:p>
            <a:pPr marL="1028700" lvl="1" eaLnBrk="1" hangingPunct="1">
              <a:spcBef>
                <a:spcPct val="0"/>
              </a:spcBef>
              <a:defRPr/>
            </a:pPr>
            <a:r>
              <a:rPr lang="en-US" altLang="cs-CZ" sz="2000" dirty="0">
                <a:latin typeface="Arial" panose="020B0604020202020204" pitchFamily="34" charset="0"/>
              </a:rPr>
              <a:t>Complementary distribution (</a:t>
            </a:r>
            <a:r>
              <a:rPr lang="en-US" altLang="cs-CZ" sz="2000" dirty="0" smtClean="0">
                <a:latin typeface="Arial" panose="020B0604020202020204" pitchFamily="34" charset="0"/>
              </a:rPr>
              <a:t>piggybacking </a:t>
            </a:r>
            <a:r>
              <a:rPr lang="en-US" altLang="cs-CZ" sz="2000" dirty="0">
                <a:latin typeface="Arial" panose="020B0604020202020204" pitchFamily="34" charset="0"/>
              </a:rPr>
              <a:t>goods </a:t>
            </a:r>
            <a:r>
              <a:rPr lang="cs-CZ" altLang="cs-CZ" sz="2000" dirty="0" smtClean="0">
                <a:latin typeface="Arial" panose="020B0604020202020204" pitchFamily="34" charset="0"/>
              </a:rPr>
              <a:t>of </a:t>
            </a:r>
            <a:r>
              <a:rPr lang="en-US" altLang="cs-CZ" sz="2000" dirty="0" smtClean="0">
                <a:latin typeface="Arial" panose="020B0604020202020204" pitchFamily="34" charset="0"/>
              </a:rPr>
              <a:t>other </a:t>
            </a:r>
            <a:r>
              <a:rPr lang="en-US" altLang="cs-CZ" sz="2000" dirty="0">
                <a:latin typeface="Arial" panose="020B0604020202020204" pitchFamily="34" charset="0"/>
              </a:rPr>
              <a:t>manufacturers that do not compete, but complement </a:t>
            </a:r>
            <a:r>
              <a:rPr lang="cs-CZ" altLang="cs-CZ" sz="2000" dirty="0" err="1" smtClean="0">
                <a:latin typeface="Arial" panose="020B0604020202020204" pitchFamily="34" charset="0"/>
              </a:rPr>
              <a:t>its</a:t>
            </a:r>
            <a:r>
              <a:rPr lang="cs-CZ" altLang="cs-CZ" sz="2000" dirty="0" smtClean="0">
                <a:latin typeface="Arial" panose="020B0604020202020204" pitchFamily="34" charset="0"/>
              </a:rPr>
              <a:t> portfolio</a:t>
            </a:r>
            <a:r>
              <a:rPr lang="en-US" altLang="cs-CZ" sz="2000" dirty="0" smtClean="0">
                <a:latin typeface="Arial" panose="020B0604020202020204" pitchFamily="34" charset="0"/>
              </a:rPr>
              <a:t>. </a:t>
            </a:r>
            <a:r>
              <a:rPr lang="en-US" altLang="cs-CZ" sz="2000" dirty="0">
                <a:latin typeface="Arial" panose="020B0604020202020204" pitchFamily="34" charset="0"/>
              </a:rPr>
              <a:t>Each of the participating manufacturers distribute goods under their own brand name.</a:t>
            </a:r>
          </a:p>
          <a:p>
            <a:pPr marL="1028700" lvl="1" eaLnBrk="1" hangingPunct="1">
              <a:spcBef>
                <a:spcPct val="0"/>
              </a:spcBef>
              <a:defRPr/>
            </a:pPr>
            <a:r>
              <a:rPr lang="en-US" altLang="cs-CZ" sz="2000" dirty="0" smtClean="0">
                <a:latin typeface="Arial" panose="020B0604020202020204" pitchFamily="34" charset="0"/>
              </a:rPr>
              <a:t>OEM</a:t>
            </a:r>
            <a:r>
              <a:rPr lang="cs-CZ" altLang="cs-CZ" sz="2000" dirty="0" smtClean="0">
                <a:latin typeface="Arial" panose="020B0604020202020204" pitchFamily="34" charset="0"/>
              </a:rPr>
              <a:t> </a:t>
            </a:r>
            <a:r>
              <a:rPr lang="cs-CZ" altLang="cs-CZ" sz="2000" dirty="0" err="1" smtClean="0">
                <a:latin typeface="Arial" panose="020B0604020202020204" pitchFamily="34" charset="0"/>
              </a:rPr>
              <a:t>system</a:t>
            </a:r>
            <a:r>
              <a:rPr lang="en-US" altLang="cs-CZ" sz="2000" dirty="0" smtClean="0">
                <a:latin typeface="Arial" panose="020B0604020202020204" pitchFamily="34" charset="0"/>
              </a:rPr>
              <a:t> </a:t>
            </a:r>
            <a:r>
              <a:rPr lang="en-US" altLang="cs-CZ" sz="2000" dirty="0">
                <a:latin typeface="Arial" panose="020B0604020202020204" pitchFamily="34" charset="0"/>
              </a:rPr>
              <a:t>(Original Equipment Manufactures), in this case, the manufacturer enters the distribution channel under the brand </a:t>
            </a:r>
            <a:r>
              <a:rPr lang="en-US" altLang="cs-CZ" sz="2000" dirty="0" smtClean="0">
                <a:latin typeface="Arial" panose="020B0604020202020204" pitchFamily="34" charset="0"/>
              </a:rPr>
              <a:t>name(s</a:t>
            </a:r>
            <a:r>
              <a:rPr lang="en-US" altLang="cs-CZ" sz="2000" dirty="0">
                <a:latin typeface="Arial" panose="020B0604020202020204" pitchFamily="34" charset="0"/>
              </a:rPr>
              <a:t>) of the seller. This method entails a risk of reputational damage for both parties.</a:t>
            </a:r>
          </a:p>
          <a:p>
            <a:pPr marL="1028700" lvl="1" eaLnBrk="1" hangingPunct="1">
              <a:spcBef>
                <a:spcPct val="0"/>
              </a:spcBef>
              <a:defRPr/>
            </a:pPr>
            <a:r>
              <a:rPr lang="en-US" altLang="cs-CZ" sz="2000" dirty="0">
                <a:latin typeface="Arial" panose="020B0604020202020204" pitchFamily="34" charset="0"/>
              </a:rPr>
              <a:t>Joint </a:t>
            </a:r>
            <a:r>
              <a:rPr lang="en-US" altLang="cs-CZ" sz="2000" dirty="0" smtClean="0">
                <a:latin typeface="Arial" panose="020B0604020202020204" pitchFamily="34" charset="0"/>
              </a:rPr>
              <a:t>venture </a:t>
            </a:r>
            <a:r>
              <a:rPr lang="en-US" altLang="cs-CZ" sz="2000" dirty="0">
                <a:latin typeface="Arial" panose="020B0604020202020204" pitchFamily="34" charset="0"/>
              </a:rPr>
              <a:t>with the distributor. This is a direct capital investment.</a:t>
            </a:r>
          </a:p>
          <a:p>
            <a:pPr marL="1028700" lvl="1" eaLnBrk="1" hangingPunct="1">
              <a:spcBef>
                <a:spcPct val="0"/>
              </a:spcBef>
              <a:defRPr/>
            </a:pPr>
            <a:r>
              <a:rPr lang="en-US" altLang="cs-CZ" sz="2000" dirty="0">
                <a:latin typeface="Arial" panose="020B0604020202020204" pitchFamily="34" charset="0"/>
              </a:rPr>
              <a:t>A closed distribution channel strategy. Approach in this case assumes personal contacts to overcome mistrust.</a:t>
            </a:r>
            <a:endParaRPr lang="en-GB" altLang="cs-CZ" sz="2000" dirty="0" smtClean="0">
              <a:latin typeface="Arial" panose="020B0604020202020204" pitchFamily="34" charset="0"/>
            </a:endParaRPr>
          </a:p>
        </p:txBody>
      </p:sp>
    </p:spTree>
    <p:extLst>
      <p:ext uri="{BB962C8B-B14F-4D97-AF65-F5344CB8AC3E}">
        <p14:creationId xmlns:p14="http://schemas.microsoft.com/office/powerpoint/2010/main" val="127089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COSTS OF INTERNATIONAL DISTRIBUTION</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financial strength of the company entering into international business determines the method of distribution channels. The </a:t>
            </a:r>
            <a:r>
              <a:rPr lang="cs-CZ" altLang="cs-CZ" sz="2200" dirty="0" smtClean="0">
                <a:latin typeface="Arial" panose="020B0604020202020204" pitchFamily="34" charset="0"/>
              </a:rPr>
              <a:t>more </a:t>
            </a:r>
            <a:r>
              <a:rPr lang="en-US" altLang="cs-CZ" sz="2200" dirty="0" smtClean="0">
                <a:latin typeface="Arial" panose="020B0604020202020204" pitchFamily="34" charset="0"/>
              </a:rPr>
              <a:t>company </a:t>
            </a:r>
            <a:r>
              <a:rPr lang="en-US" altLang="cs-CZ" sz="2200" dirty="0">
                <a:latin typeface="Arial" panose="020B0604020202020204" pitchFamily="34" charset="0"/>
              </a:rPr>
              <a:t>is financially stronger, it is easier for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en-US" altLang="cs-CZ" sz="2200" dirty="0" smtClean="0">
                <a:latin typeface="Arial" panose="020B0604020202020204" pitchFamily="34" charset="0"/>
              </a:rPr>
              <a:t>to </a:t>
            </a:r>
            <a:r>
              <a:rPr lang="en-US" altLang="cs-CZ" sz="2200" dirty="0">
                <a:latin typeface="Arial" panose="020B0604020202020204" pitchFamily="34" charset="0"/>
              </a:rPr>
              <a:t>establish </a:t>
            </a:r>
            <a:r>
              <a:rPr lang="cs-CZ" altLang="cs-CZ" sz="2200" dirty="0" err="1" smtClean="0">
                <a:latin typeface="Arial" panose="020B0604020202020204" pitchFamily="34" charset="0"/>
              </a:rPr>
              <a:t>its</a:t>
            </a:r>
            <a:r>
              <a:rPr lang="cs-CZ" altLang="cs-CZ" sz="2200" dirty="0" smtClean="0">
                <a:latin typeface="Arial" panose="020B0604020202020204" pitchFamily="34" charset="0"/>
              </a:rPr>
              <a:t> </a:t>
            </a:r>
            <a:r>
              <a:rPr lang="en-US" altLang="cs-CZ" sz="2200" dirty="0" smtClean="0">
                <a:latin typeface="Arial" panose="020B0604020202020204" pitchFamily="34" charset="0"/>
              </a:rPr>
              <a:t>own </a:t>
            </a:r>
            <a:r>
              <a:rPr lang="en-US" altLang="cs-CZ" sz="2200" dirty="0">
                <a:latin typeface="Arial" panose="020B0604020202020204" pitchFamily="34" charset="0"/>
              </a:rPr>
              <a:t>distribution channels or at least provide good control of the entire distribution process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D</a:t>
            </a:r>
            <a:r>
              <a:rPr lang="en-US" altLang="cs-CZ" sz="2200" dirty="0" err="1" smtClean="0">
                <a:latin typeface="Arial" panose="020B0604020202020204" pitchFamily="34" charset="0"/>
              </a:rPr>
              <a:t>istribution</a:t>
            </a:r>
            <a:r>
              <a:rPr lang="en-US" altLang="cs-CZ" sz="2200" dirty="0" smtClean="0">
                <a:latin typeface="Arial" panose="020B0604020202020204" pitchFamily="34" charset="0"/>
              </a:rPr>
              <a:t> channel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costs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have</a:t>
            </a:r>
            <a:r>
              <a:rPr lang="cs-CZ" altLang="cs-CZ" sz="2200" dirty="0" smtClean="0">
                <a:latin typeface="Arial" panose="020B0604020202020204" pitchFamily="34" charset="0"/>
              </a:rPr>
              <a:t> 2 </a:t>
            </a:r>
            <a:r>
              <a:rPr lang="cs-CZ" altLang="cs-CZ" sz="2200" dirty="0" err="1" smtClean="0">
                <a:latin typeface="Arial" panose="020B0604020202020204" pitchFamily="34" charset="0"/>
              </a:rPr>
              <a:t>main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parts</a:t>
            </a:r>
            <a:r>
              <a:rPr lang="cs-CZ" altLang="cs-CZ" sz="2200" dirty="0" smtClean="0">
                <a:latin typeface="Arial" panose="020B0604020202020204" pitchFamily="34" charset="0"/>
              </a:rPr>
              <a:t> – </a:t>
            </a:r>
            <a:r>
              <a:rPr lang="cs-CZ" altLang="cs-CZ" sz="2200" dirty="0" err="1" smtClean="0">
                <a:latin typeface="Arial" panose="020B0604020202020204" pitchFamily="34" charset="0"/>
              </a:rPr>
              <a:t>building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channel</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maintaining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Maximum investment, as already mentioned,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needed </a:t>
            </a:r>
            <a:r>
              <a:rPr lang="en-US" altLang="cs-CZ" sz="2200" dirty="0">
                <a:latin typeface="Arial" panose="020B0604020202020204" pitchFamily="34" charset="0"/>
              </a:rPr>
              <a:t>to build </a:t>
            </a:r>
            <a:r>
              <a:rPr lang="en-US" altLang="cs-CZ" sz="2200" dirty="0" smtClean="0">
                <a:latin typeface="Arial" panose="020B0604020202020204" pitchFamily="34" charset="0"/>
              </a:rPr>
              <a:t>own </a:t>
            </a:r>
            <a:r>
              <a:rPr lang="cs-CZ" altLang="cs-CZ" sz="2200" dirty="0" err="1" smtClean="0">
                <a:latin typeface="Arial" panose="020B0604020202020204" pitchFamily="34" charset="0"/>
              </a:rPr>
              <a:t>channel</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least profitable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to </a:t>
            </a:r>
            <a:r>
              <a:rPr lang="en-US" altLang="cs-CZ" sz="2200" dirty="0" smtClean="0">
                <a:latin typeface="Arial" panose="020B0604020202020204" pitchFamily="34" charset="0"/>
              </a:rPr>
              <a:t>export </a:t>
            </a:r>
            <a:r>
              <a:rPr lang="en-US" altLang="cs-CZ" sz="2200" dirty="0">
                <a:latin typeface="Arial" panose="020B0604020202020204" pitchFamily="34" charset="0"/>
              </a:rPr>
              <a:t>directly to the retail network </a:t>
            </a:r>
            <a:r>
              <a:rPr lang="cs-CZ" altLang="cs-CZ" sz="2200" dirty="0" smtClean="0">
                <a:latin typeface="Arial" panose="020B0604020202020204" pitchFamily="34" charset="0"/>
              </a:rPr>
              <a:t>of </a:t>
            </a:r>
            <a:r>
              <a:rPr lang="en-US" altLang="cs-CZ" sz="2200" dirty="0" smtClean="0">
                <a:latin typeface="Arial" panose="020B0604020202020204" pitchFamily="34" charset="0"/>
              </a:rPr>
              <a:t>a </a:t>
            </a:r>
            <a:r>
              <a:rPr lang="en-US" altLang="cs-CZ" sz="2200" dirty="0">
                <a:latin typeface="Arial" panose="020B0604020202020204" pitchFamily="34" charset="0"/>
              </a:rPr>
              <a:t>foreign country, the most profitable sales appear to be a distributor, which has built its own distribution channel.</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898492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Retail in </a:t>
            </a:r>
            <a:r>
              <a:rPr lang="cs-CZ" altLang="cs-CZ" sz="2400" b="1" dirty="0" err="1" smtClean="0">
                <a:latin typeface="Arial" panose="020B0604020202020204" pitchFamily="34" charset="0"/>
              </a:rPr>
              <a:t>Dubai</a:t>
            </a:r>
            <a:endParaRPr lang="en-US" altLang="cs-CZ" sz="2400" b="1" dirty="0">
              <a:latin typeface="Arial" panose="020B0604020202020204" pitchFamily="34" charset="0"/>
            </a:endParaRP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849954" y="1179215"/>
            <a:ext cx="3700636" cy="289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49" y="3773051"/>
            <a:ext cx="5238750" cy="2667000"/>
          </a:xfrm>
          <a:prstGeom prst="rect">
            <a:avLst/>
          </a:prstGeom>
        </p:spPr>
      </p:pic>
    </p:spTree>
    <p:extLst>
      <p:ext uri="{BB962C8B-B14F-4D97-AF65-F5344CB8AC3E}">
        <p14:creationId xmlns:p14="http://schemas.microsoft.com/office/powerpoint/2010/main" val="2914536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D: </a:t>
            </a:r>
            <a:r>
              <a:rPr lang="en-US" altLang="cs-CZ" sz="2400" b="1" dirty="0" smtClean="0">
                <a:latin typeface="Arial" panose="020B0604020202020204" pitchFamily="34" charset="0"/>
              </a:rPr>
              <a:t>STATUS AND CRITERIA FOR SELECTING PARTICIPANTS FOR DISTRIBUTION</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smtClean="0">
                <a:latin typeface="Arial" panose="020B0604020202020204" pitchFamily="34" charset="0"/>
              </a:rPr>
              <a:t>R</a:t>
            </a:r>
            <a:r>
              <a:rPr lang="en-US" altLang="cs-CZ" sz="2200" dirty="0" err="1" smtClean="0">
                <a:latin typeface="Arial" panose="020B0604020202020204" pitchFamily="34" charset="0"/>
              </a:rPr>
              <a:t>ecommended</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factors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selection</a:t>
            </a:r>
            <a:r>
              <a:rPr lang="cs-CZ" altLang="cs-CZ" sz="2200" dirty="0" smtClean="0">
                <a:latin typeface="Arial" panose="020B0604020202020204" pitchFamily="34" charset="0"/>
              </a:rPr>
              <a:t> of </a:t>
            </a:r>
            <a:r>
              <a:rPr lang="en-US" altLang="cs-CZ" sz="2200" dirty="0" smtClean="0">
                <a:latin typeface="Arial" panose="020B0604020202020204" pitchFamily="34" charset="0"/>
              </a:rPr>
              <a:t>distribution partner:</a:t>
            </a: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objectives and strategies of distribution companies,</a:t>
            </a:r>
          </a:p>
          <a:p>
            <a:pPr marL="1028700" lvl="1" eaLnBrk="1" hangingPunct="1">
              <a:spcBef>
                <a:spcPct val="0"/>
              </a:spcBef>
              <a:defRPr/>
            </a:pPr>
            <a:r>
              <a:rPr lang="en-US" altLang="cs-CZ" sz="1800" dirty="0">
                <a:latin typeface="Arial" panose="020B0604020202020204" pitchFamily="34" charset="0"/>
              </a:rPr>
              <a:t>size, capital </a:t>
            </a:r>
            <a:r>
              <a:rPr lang="cs-CZ" altLang="cs-CZ" sz="1800" dirty="0" smtClean="0">
                <a:latin typeface="Arial" panose="020B0604020202020204" pitchFamily="34" charset="0"/>
              </a:rPr>
              <a:t>of </a:t>
            </a:r>
            <a:r>
              <a:rPr lang="en-US" altLang="cs-CZ" sz="1800" dirty="0" smtClean="0">
                <a:latin typeface="Arial" panose="020B0604020202020204" pitchFamily="34" charset="0"/>
              </a:rPr>
              <a:t>distribution </a:t>
            </a:r>
            <a:r>
              <a:rPr lang="en-US" altLang="cs-CZ" sz="1800" dirty="0">
                <a:latin typeface="Arial" panose="020B0604020202020204" pitchFamily="34" charset="0"/>
              </a:rPr>
              <a:t>partner,</a:t>
            </a:r>
          </a:p>
          <a:p>
            <a:pPr marL="1028700" lvl="1" eaLnBrk="1" hangingPunct="1">
              <a:spcBef>
                <a:spcPct val="0"/>
              </a:spcBef>
              <a:defRPr/>
            </a:pPr>
            <a:r>
              <a:rPr lang="en-US" altLang="cs-CZ" sz="1800" dirty="0">
                <a:latin typeface="Arial" panose="020B0604020202020204" pitchFamily="34" charset="0"/>
              </a:rPr>
              <a:t>his </a:t>
            </a:r>
            <a:r>
              <a:rPr lang="en-US" altLang="cs-CZ" sz="1800" dirty="0" smtClean="0">
                <a:latin typeface="Arial" panose="020B0604020202020204" pitchFamily="34" charset="0"/>
              </a:rPr>
              <a:t>reputation</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geographic coverage and production areas of interest,</a:t>
            </a:r>
          </a:p>
          <a:p>
            <a:pPr marL="1028700" lvl="1" eaLnBrk="1" hangingPunct="1">
              <a:spcBef>
                <a:spcPct val="0"/>
              </a:spcBef>
              <a:defRPr/>
            </a:pPr>
            <a:r>
              <a:rPr lang="en-US" altLang="cs-CZ" sz="1800" dirty="0">
                <a:latin typeface="Arial" panose="020B0604020202020204" pitchFamily="34" charset="0"/>
              </a:rPr>
              <a:t>compatibility </a:t>
            </a:r>
            <a:r>
              <a:rPr lang="cs-CZ" altLang="cs-CZ" sz="1800" dirty="0" smtClean="0">
                <a:latin typeface="Arial" panose="020B0604020202020204" pitchFamily="34" charset="0"/>
              </a:rPr>
              <a:t>of </a:t>
            </a:r>
            <a:r>
              <a:rPr lang="en-US" altLang="cs-CZ" sz="1800" dirty="0" smtClean="0">
                <a:latin typeface="Arial" panose="020B0604020202020204" pitchFamily="34" charset="0"/>
              </a:rPr>
              <a:t>distributed products</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experiences,</a:t>
            </a:r>
          </a:p>
          <a:p>
            <a:pPr marL="1028700" lvl="1" eaLnBrk="1" hangingPunct="1">
              <a:spcBef>
                <a:spcPct val="0"/>
              </a:spcBef>
              <a:defRPr/>
            </a:pPr>
            <a:r>
              <a:rPr lang="cs-CZ" altLang="cs-CZ" sz="1800" dirty="0" smtClean="0">
                <a:latin typeface="Arial" panose="020B0604020202020204" pitchFamily="34" charset="0"/>
              </a:rPr>
              <a:t>s</a:t>
            </a:r>
            <a:r>
              <a:rPr lang="en-US" altLang="cs-CZ" sz="1800" dirty="0" smtClean="0">
                <a:latin typeface="Arial" panose="020B0604020202020204" pitchFamily="34" charset="0"/>
              </a:rPr>
              <a:t>ales </a:t>
            </a:r>
            <a:r>
              <a:rPr lang="cs-CZ" altLang="cs-CZ" sz="1800" dirty="0" smtClean="0">
                <a:latin typeface="Arial" panose="020B0604020202020204" pitchFamily="34" charset="0"/>
              </a:rPr>
              <a:t>n</a:t>
            </a:r>
            <a:r>
              <a:rPr lang="en-US" altLang="cs-CZ" sz="1800" dirty="0" err="1" smtClean="0">
                <a:latin typeface="Arial" panose="020B0604020202020204" pitchFamily="34" charset="0"/>
              </a:rPr>
              <a:t>etwork</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physical equipment,</a:t>
            </a:r>
          </a:p>
          <a:p>
            <a:pPr marL="1028700" lvl="1" eaLnBrk="1" hangingPunct="1">
              <a:spcBef>
                <a:spcPct val="0"/>
              </a:spcBef>
              <a:defRPr/>
            </a:pPr>
            <a:r>
              <a:rPr lang="en-US" altLang="cs-CZ" sz="1800" dirty="0">
                <a:latin typeface="Arial" panose="020B0604020202020204" pitchFamily="34" charset="0"/>
              </a:rPr>
              <a:t>willingness and possibility of stockholding, servicing, promotion,</a:t>
            </a:r>
          </a:p>
          <a:p>
            <a:pPr marL="1028700" lvl="1" eaLnBrk="1" hangingPunct="1">
              <a:spcBef>
                <a:spcPct val="0"/>
              </a:spcBef>
              <a:defRPr/>
            </a:pPr>
            <a:r>
              <a:rPr lang="en-US" altLang="cs-CZ" sz="1800" dirty="0">
                <a:latin typeface="Arial" panose="020B0604020202020204" pitchFamily="34" charset="0"/>
              </a:rPr>
              <a:t>sales performance,</a:t>
            </a:r>
          </a:p>
          <a:p>
            <a:pPr marL="1028700" lvl="1" eaLnBrk="1" hangingPunct="1">
              <a:spcBef>
                <a:spcPct val="0"/>
              </a:spcBef>
              <a:defRPr/>
            </a:pPr>
            <a:r>
              <a:rPr lang="en-US" altLang="cs-CZ" sz="1800" dirty="0">
                <a:latin typeface="Arial" panose="020B0604020202020204" pitchFamily="34" charset="0"/>
              </a:rPr>
              <a:t>communication,</a:t>
            </a:r>
          </a:p>
          <a:p>
            <a:pPr marL="1028700" lvl="1" eaLnBrk="1" hangingPunct="1">
              <a:spcBef>
                <a:spcPct val="0"/>
              </a:spcBef>
              <a:defRPr/>
            </a:pPr>
            <a:r>
              <a:rPr lang="en-US" altLang="cs-CZ" sz="1800" dirty="0">
                <a:latin typeface="Arial" panose="020B0604020202020204" pitchFamily="34" charset="0"/>
              </a:rPr>
              <a:t>contacts with local authorities,</a:t>
            </a:r>
          </a:p>
          <a:p>
            <a:pPr marL="1028700" lvl="1" eaLnBrk="1" hangingPunct="1">
              <a:spcBef>
                <a:spcPct val="0"/>
              </a:spcBef>
              <a:defRPr/>
            </a:pPr>
            <a:r>
              <a:rPr lang="en-US" altLang="cs-CZ" sz="1800" dirty="0">
                <a:latin typeface="Arial" panose="020B0604020202020204" pitchFamily="34" charset="0"/>
              </a:rPr>
              <a:t>general attitude.</a:t>
            </a:r>
          </a:p>
          <a:p>
            <a:pPr marL="285750" indent="-285750" eaLnBrk="1" hangingPunct="1">
              <a:spcBef>
                <a:spcPct val="0"/>
              </a:spcBef>
              <a:defRPr/>
            </a:pPr>
            <a:r>
              <a:rPr lang="en-US" altLang="cs-CZ" sz="2200" dirty="0">
                <a:latin typeface="Arial" panose="020B0604020202020204" pitchFamily="34" charset="0"/>
              </a:rPr>
              <a:t>When choosing </a:t>
            </a:r>
            <a:r>
              <a:rPr lang="en-US" altLang="cs-CZ" sz="2200" dirty="0" smtClean="0">
                <a:latin typeface="Arial" panose="020B0604020202020204" pitchFamily="34" charset="0"/>
              </a:rPr>
              <a:t>distribution </a:t>
            </a:r>
            <a:r>
              <a:rPr lang="en-US" altLang="cs-CZ" sz="2200" dirty="0">
                <a:latin typeface="Arial" panose="020B0604020202020204" pitchFamily="34" charset="0"/>
              </a:rPr>
              <a:t>partner it is usual to assess the importance of each individual criteria and assess potential </a:t>
            </a:r>
            <a:r>
              <a:rPr lang="en-US" altLang="cs-CZ" sz="2200" dirty="0" smtClean="0">
                <a:latin typeface="Arial" panose="020B0604020202020204" pitchFamily="34" charset="0"/>
              </a:rPr>
              <a:t>candidates. </a:t>
            </a:r>
            <a:r>
              <a:rPr lang="en-US" altLang="cs-CZ" sz="2200" dirty="0">
                <a:latin typeface="Arial" panose="020B0604020202020204" pitchFamily="34" charset="0"/>
              </a:rPr>
              <a:t>The resulting sum of points multiplied by the weights of the criteria will enable to determine the order of candidates.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076209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E: </a:t>
            </a:r>
            <a:r>
              <a:rPr lang="en-US" altLang="cs-CZ" sz="2400" b="1" dirty="0" smtClean="0">
                <a:latin typeface="Arial" panose="020B0604020202020204" pitchFamily="34" charset="0"/>
              </a:rPr>
              <a:t>METHOD OF MANAGEMENT AND COORDINATION OF THE ACTIVITIES OF PARTICIPANTS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62822"/>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motivation </a:t>
            </a:r>
            <a:r>
              <a:rPr lang="cs-CZ" altLang="cs-CZ" sz="2200" dirty="0" smtClean="0">
                <a:latin typeface="Arial" panose="020B0604020202020204" pitchFamily="34" charset="0"/>
              </a:rPr>
              <a:t>of </a:t>
            </a:r>
            <a:r>
              <a:rPr lang="en-US" altLang="cs-CZ" sz="2200" dirty="0" smtClean="0">
                <a:latin typeface="Arial" panose="020B0604020202020204" pitchFamily="34" charset="0"/>
              </a:rPr>
              <a:t>intermediaries </a:t>
            </a:r>
            <a:r>
              <a:rPr lang="cs-CZ" altLang="cs-CZ" sz="2200" dirty="0" smtClean="0">
                <a:latin typeface="Arial" panose="020B0604020202020204" pitchFamily="34" charset="0"/>
              </a:rPr>
              <a:t>- </a:t>
            </a:r>
            <a:r>
              <a:rPr lang="en-US" altLang="cs-CZ" sz="2200" dirty="0" smtClean="0">
                <a:latin typeface="Arial" panose="020B0604020202020204" pitchFamily="34" charset="0"/>
              </a:rPr>
              <a:t>mainly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financial </a:t>
            </a:r>
            <a:r>
              <a:rPr lang="en-US" altLang="cs-CZ" sz="2200" dirty="0">
                <a:latin typeface="Arial" panose="020B0604020202020204" pitchFamily="34" charset="0"/>
              </a:rPr>
              <a:t>rewards, material rewards and psychological motivation (</a:t>
            </a:r>
            <a:r>
              <a:rPr lang="en-US" altLang="cs-CZ" sz="2200" dirty="0" smtClean="0">
                <a:latin typeface="Arial" panose="020B0604020202020204" pitchFamily="34" charset="0"/>
              </a:rPr>
              <a:t>recognition</a:t>
            </a:r>
            <a:r>
              <a:rPr lang="cs-CZ" altLang="cs-CZ" sz="2200" dirty="0" smtClean="0">
                <a:latin typeface="Arial" panose="020B0604020202020204" pitchFamily="34" charset="0"/>
              </a:rPr>
              <a:t> of</a:t>
            </a:r>
            <a:r>
              <a:rPr lang="en-US" altLang="cs-CZ" sz="2200" dirty="0" smtClean="0">
                <a:latin typeface="Arial" panose="020B0604020202020204" pitchFamily="34" charset="0"/>
              </a:rPr>
              <a:t> </a:t>
            </a:r>
            <a:r>
              <a:rPr lang="en-US" altLang="cs-CZ" sz="2200" dirty="0">
                <a:latin typeface="Arial" panose="020B0604020202020204" pitchFamily="34" charset="0"/>
              </a:rPr>
              <a:t>performance), support for exporting companies and maintaining good relationships, including providing reports on the development of sales and market as a whole.</a:t>
            </a:r>
          </a:p>
          <a:p>
            <a:pPr marL="285750" indent="-285750" eaLnBrk="1" hangingPunct="1">
              <a:spcBef>
                <a:spcPct val="0"/>
              </a:spcBef>
              <a:defRPr/>
            </a:pPr>
            <a:r>
              <a:rPr lang="en-US" altLang="cs-CZ" sz="2200" dirty="0">
                <a:latin typeface="Arial" panose="020B0604020202020204" pitchFamily="34" charset="0"/>
              </a:rPr>
              <a:t>An important component of motivation is the amount of the </a:t>
            </a:r>
            <a:r>
              <a:rPr lang="cs-CZ" altLang="cs-CZ" sz="2200" dirty="0" smtClean="0">
                <a:latin typeface="Arial" panose="020B0604020202020204" pitchFamily="34" charset="0"/>
              </a:rPr>
              <a:t>(</a:t>
            </a:r>
            <a:r>
              <a:rPr lang="en-US" altLang="cs-CZ" sz="2200" dirty="0" smtClean="0">
                <a:latin typeface="Arial" panose="020B0604020202020204" pitchFamily="34" charset="0"/>
              </a:rPr>
              <a:t>profit</a:t>
            </a:r>
            <a:r>
              <a:rPr lang="cs-CZ" altLang="cs-CZ" sz="2200" dirty="0" smtClean="0">
                <a:latin typeface="Arial" panose="020B0604020202020204" pitchFamily="34" charset="0"/>
              </a:rPr>
              <a:t>)</a:t>
            </a:r>
            <a:r>
              <a:rPr lang="en-US" altLang="cs-CZ" sz="2200" dirty="0" smtClean="0">
                <a:latin typeface="Arial" panose="020B0604020202020204" pitchFamily="34" charset="0"/>
              </a:rPr>
              <a:t> margin, </a:t>
            </a:r>
            <a:r>
              <a:rPr lang="en-US" altLang="cs-CZ" sz="2200" dirty="0">
                <a:latin typeface="Arial" panose="020B0604020202020204" pitchFamily="34" charset="0"/>
              </a:rPr>
              <a:t>which depends on the level of economic development of the country, the nature of goods </a:t>
            </a:r>
            <a:r>
              <a:rPr lang="en-US" altLang="cs-CZ" sz="2200" dirty="0" smtClean="0">
                <a:latin typeface="Arial" panose="020B0604020202020204" pitchFamily="34" charset="0"/>
              </a:rPr>
              <a:t>distributed</a:t>
            </a:r>
            <a:r>
              <a:rPr lang="cs-CZ" altLang="cs-CZ" sz="2200" dirty="0" smtClean="0">
                <a:latin typeface="Arial" panose="020B0604020202020204" pitchFamily="34" charset="0"/>
              </a:rPr>
              <a:t>,</a:t>
            </a:r>
            <a:r>
              <a:rPr lang="en-US" altLang="cs-CZ" sz="2200" dirty="0" smtClean="0">
                <a:latin typeface="Arial" panose="020B0604020202020204" pitchFamily="34" charset="0"/>
              </a:rPr>
              <a:t> phase </a:t>
            </a:r>
            <a:r>
              <a:rPr lang="en-US" altLang="cs-CZ" sz="2200" dirty="0">
                <a:latin typeface="Arial" panose="020B0604020202020204" pitchFamily="34" charset="0"/>
              </a:rPr>
              <a:t>of its life cycle and range of services offered. Trading margins and commissions must meet the needs of intermediaries and distribution policy maker.</a:t>
            </a:r>
          </a:p>
          <a:p>
            <a:pPr marL="285750" indent="-285750" eaLnBrk="1" hangingPunct="1">
              <a:spcBef>
                <a:spcPct val="0"/>
              </a:spcBef>
              <a:defRPr/>
            </a:pPr>
            <a:r>
              <a:rPr lang="en-US" altLang="cs-CZ" sz="2200" dirty="0">
                <a:latin typeface="Arial" panose="020B0604020202020204" pitchFamily="34" charset="0"/>
              </a:rPr>
              <a:t>The problem is the coordination of individual members of the distribution channels. In each area there are strong players that try to more or less dictate terms to operators in other distribution channels. In developing countries </a:t>
            </a:r>
            <a:r>
              <a:rPr lang="cs-CZ" altLang="cs-CZ" sz="2200" dirty="0" smtClean="0">
                <a:latin typeface="Arial" panose="020B0604020202020204" pitchFamily="34" charset="0"/>
              </a:rPr>
              <a:t>- </a:t>
            </a:r>
            <a:r>
              <a:rPr lang="en-US" altLang="cs-CZ" sz="2200" dirty="0" smtClean="0">
                <a:latin typeface="Arial" panose="020B0604020202020204" pitchFamily="34" charset="0"/>
              </a:rPr>
              <a:t>often </a:t>
            </a:r>
            <a:r>
              <a:rPr lang="en-US" altLang="cs-CZ" sz="2200" dirty="0">
                <a:latin typeface="Arial" panose="020B0604020202020204" pitchFamily="34" charset="0"/>
              </a:rPr>
              <a:t>one </a:t>
            </a:r>
            <a:r>
              <a:rPr lang="en-US" altLang="cs-CZ" sz="2200" dirty="0" smtClean="0">
                <a:latin typeface="Arial" panose="020B0604020202020204" pitchFamily="34" charset="0"/>
              </a:rPr>
              <a:t>dominating company </a:t>
            </a:r>
            <a:r>
              <a:rPr lang="en-US" altLang="cs-CZ" sz="2200" dirty="0">
                <a:latin typeface="Arial" panose="020B0604020202020204" pitchFamily="34" charset="0"/>
              </a:rPr>
              <a:t>that is the exclusive distributor.</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722649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Pharmacy</a:t>
            </a:r>
            <a:r>
              <a:rPr lang="cs-CZ" altLang="cs-CZ" sz="2400" b="1" dirty="0" smtClean="0">
                <a:latin typeface="Arial" panose="020B0604020202020204" pitchFamily="34" charset="0"/>
              </a:rPr>
              <a:t> in </a:t>
            </a:r>
            <a:r>
              <a:rPr lang="cs-CZ" altLang="cs-CZ" sz="2400" b="1" dirty="0" err="1" smtClean="0">
                <a:latin typeface="Arial" panose="020B0604020202020204" pitchFamily="34" charset="0"/>
              </a:rPr>
              <a:t>South</a:t>
            </a:r>
            <a:r>
              <a:rPr lang="cs-CZ" altLang="cs-CZ" sz="2400" b="1" dirty="0" smtClean="0">
                <a:latin typeface="Arial" panose="020B0604020202020204" pitchFamily="34" charset="0"/>
              </a:rPr>
              <a:t> America</a:t>
            </a:r>
            <a:endParaRPr lang="cs-CZ" altLang="cs-CZ" sz="2400" b="1" dirty="0">
              <a:latin typeface="Arial" panose="020B0604020202020204" pitchFamily="34" charset="0"/>
            </a:endParaRP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13842" y="1988840"/>
            <a:ext cx="5906430" cy="39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3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CONTROL OF DISTRIBUTION CHANNELS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Element that directly affects the quality of channel management is </a:t>
            </a:r>
            <a:r>
              <a:rPr lang="en-US" altLang="cs-CZ" sz="2200" dirty="0" smtClean="0">
                <a:latin typeface="Arial" panose="020B0604020202020204" pitchFamily="34" charset="0"/>
              </a:rPr>
              <a:t>t</a:t>
            </a:r>
            <a:r>
              <a:rPr lang="cs-CZ" altLang="cs-CZ" sz="2200" dirty="0" smtClean="0">
                <a:latin typeface="Arial" panose="020B0604020202020204" pitchFamily="34" charset="0"/>
              </a:rPr>
              <a:t>he</a:t>
            </a:r>
            <a:r>
              <a:rPr lang="en-US" altLang="cs-CZ" sz="2200" dirty="0" smtClean="0">
                <a:latin typeface="Arial" panose="020B0604020202020204" pitchFamily="34" charset="0"/>
              </a:rPr>
              <a:t> </a:t>
            </a:r>
            <a:r>
              <a:rPr lang="en-US" altLang="cs-CZ" sz="2200" dirty="0">
                <a:latin typeface="Arial" panose="020B0604020202020204" pitchFamily="34" charset="0"/>
              </a:rPr>
              <a:t>control </a:t>
            </a:r>
            <a:r>
              <a:rPr lang="cs-CZ" altLang="cs-CZ" sz="2200" dirty="0" smtClean="0">
                <a:latin typeface="Arial" panose="020B0604020202020204" pitchFamily="34" charset="0"/>
              </a:rPr>
              <a:t>of </a:t>
            </a:r>
            <a:r>
              <a:rPr lang="en-US" altLang="cs-CZ" sz="2200" dirty="0" smtClean="0">
                <a:latin typeface="Arial" panose="020B0604020202020204" pitchFamily="34" charset="0"/>
              </a:rPr>
              <a:t>distribution </a:t>
            </a:r>
            <a:r>
              <a:rPr lang="en-US" altLang="cs-CZ" sz="2200" dirty="0">
                <a:latin typeface="Arial" panose="020B0604020202020204" pitchFamily="34" charset="0"/>
              </a:rPr>
              <a:t>channels. </a:t>
            </a:r>
            <a:r>
              <a:rPr lang="cs-CZ" altLang="cs-CZ" sz="2200" dirty="0" err="1" smtClean="0">
                <a:latin typeface="Arial" panose="020B0604020202020204" pitchFamily="34" charset="0"/>
              </a:rPr>
              <a:t>Its</a:t>
            </a:r>
            <a:r>
              <a:rPr lang="en-US" altLang="cs-CZ" sz="2200" dirty="0" smtClean="0">
                <a:latin typeface="Arial" panose="020B0604020202020204" pitchFamily="34" charset="0"/>
              </a:rPr>
              <a:t> </a:t>
            </a:r>
            <a:r>
              <a:rPr lang="en-US" altLang="cs-CZ" sz="2200" dirty="0">
                <a:latin typeface="Arial" panose="020B0604020202020204" pitchFamily="34" charset="0"/>
              </a:rPr>
              <a:t>focused on compliance with contractual </a:t>
            </a:r>
            <a:r>
              <a:rPr lang="en-US" altLang="cs-CZ" sz="2200" dirty="0" smtClean="0">
                <a:latin typeface="Arial" panose="020B0604020202020204" pitchFamily="34" charset="0"/>
              </a:rPr>
              <a:t>terms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agreed prices, the minimum amount of sales volume, a form of sales, advertising, </a:t>
            </a:r>
            <a:r>
              <a:rPr lang="en-US" altLang="cs-CZ" sz="2200" dirty="0" smtClean="0">
                <a:latin typeface="Arial" panose="020B0604020202020204" pitchFamily="34" charset="0"/>
              </a:rPr>
              <a:t>service</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and other conditions.</a:t>
            </a:r>
          </a:p>
          <a:p>
            <a:pPr marL="285750" indent="-285750" eaLnBrk="1" hangingPunct="1">
              <a:spcBef>
                <a:spcPct val="0"/>
              </a:spcBef>
              <a:defRPr/>
            </a:pPr>
            <a:r>
              <a:rPr lang="en-US" altLang="cs-CZ" sz="2200" dirty="0">
                <a:latin typeface="Arial" panose="020B0604020202020204" pitchFamily="34" charset="0"/>
              </a:rPr>
              <a:t>Monitoring (control) distributors in the environment of international marketing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harder </a:t>
            </a:r>
            <a:r>
              <a:rPr lang="en-US" altLang="cs-CZ" sz="2200" dirty="0">
                <a:latin typeface="Arial" panose="020B0604020202020204" pitchFamily="34" charset="0"/>
              </a:rPr>
              <a:t>than at home mainly because of the greater distance </a:t>
            </a:r>
            <a:r>
              <a:rPr lang="en-US" altLang="cs-CZ" sz="2200" dirty="0" smtClean="0">
                <a:latin typeface="Arial" panose="020B0604020202020204" pitchFamily="34" charset="0"/>
              </a:rPr>
              <a:t>and </a:t>
            </a:r>
            <a:r>
              <a:rPr lang="en-US" altLang="cs-CZ" sz="2200" dirty="0">
                <a:latin typeface="Arial" panose="020B0604020202020204" pitchFamily="34" charset="0"/>
              </a:rPr>
              <a:t>also because of greater distribution channels </a:t>
            </a:r>
            <a:r>
              <a:rPr lang="en-US" altLang="cs-CZ" sz="2200" dirty="0" smtClean="0">
                <a:latin typeface="Arial" panose="020B0604020202020204" pitchFamily="34" charset="0"/>
              </a:rPr>
              <a:t>length.</a:t>
            </a:r>
            <a:endParaRPr lang="en-US" altLang="cs-CZ" sz="2200" dirty="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Easier</a:t>
            </a:r>
            <a:r>
              <a:rPr lang="cs-CZ" altLang="cs-CZ" sz="2200" dirty="0" smtClean="0">
                <a:latin typeface="Arial" panose="020B0604020202020204" pitchFamily="34" charset="0"/>
              </a:rPr>
              <a:t> </a:t>
            </a:r>
            <a:r>
              <a:rPr lang="en-US" altLang="cs-CZ" sz="2200" dirty="0" smtClean="0">
                <a:latin typeface="Arial" panose="020B0604020202020204" pitchFamily="34" charset="0"/>
              </a:rPr>
              <a:t>control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achieved</a:t>
            </a:r>
            <a:r>
              <a:rPr lang="cs-CZ" altLang="cs-CZ" sz="2200" dirty="0" smtClean="0">
                <a:latin typeface="Arial" panose="020B0604020202020204" pitchFamily="34" charset="0"/>
              </a:rPr>
              <a:t> in</a:t>
            </a:r>
            <a:r>
              <a:rPr lang="en-US" altLang="cs-CZ" sz="2200" dirty="0" smtClean="0">
                <a:latin typeface="Arial" panose="020B0604020202020204" pitchFamily="34" charset="0"/>
              </a:rPr>
              <a:t> </a:t>
            </a:r>
            <a:r>
              <a:rPr lang="en-US" altLang="cs-CZ" sz="2200" dirty="0">
                <a:latin typeface="Arial" panose="020B0604020202020204" pitchFamily="34" charset="0"/>
              </a:rPr>
              <a:t>own distribution systems, or franchise, or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careful selection of exclusive sales </a:t>
            </a:r>
            <a:r>
              <a:rPr lang="en-US" altLang="cs-CZ" sz="2200" dirty="0" smtClean="0">
                <a:latin typeface="Arial" panose="020B0604020202020204" pitchFamily="34" charset="0"/>
              </a:rPr>
              <a:t>representative</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Controlling the movement of goods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done </a:t>
            </a:r>
            <a:r>
              <a:rPr lang="cs-CZ" altLang="cs-CZ" sz="2200" dirty="0" err="1" smtClean="0">
                <a:latin typeface="Arial" panose="020B0604020202020204" pitchFamily="34" charset="0"/>
              </a:rPr>
              <a:t>through</a:t>
            </a:r>
            <a:r>
              <a:rPr lang="cs-CZ" altLang="cs-CZ" sz="2200" dirty="0" smtClean="0">
                <a:latin typeface="Arial" panose="020B0604020202020204" pitchFamily="34" charset="0"/>
              </a:rPr>
              <a:t> </a:t>
            </a:r>
            <a:r>
              <a:rPr lang="en-US" altLang="cs-CZ" sz="2200" dirty="0" smtClean="0">
                <a:latin typeface="Arial" panose="020B0604020202020204" pitchFamily="34" charset="0"/>
              </a:rPr>
              <a:t>barcode</a:t>
            </a:r>
            <a:r>
              <a:rPr lang="en-US" altLang="cs-CZ" sz="2200" dirty="0">
                <a:latin typeface="Arial" panose="020B0604020202020204" pitchFamily="34" charset="0"/>
              </a:rPr>
              <a:t>. </a:t>
            </a:r>
            <a:r>
              <a:rPr lang="cs-CZ" altLang="cs-CZ" sz="2200" dirty="0" smtClean="0">
                <a:latin typeface="Arial" panose="020B0604020202020204" pitchFamily="34" charset="0"/>
              </a:rPr>
              <a:t>S</a:t>
            </a:r>
            <a:r>
              <a:rPr lang="en-US" altLang="cs-CZ" sz="2200" dirty="0" err="1" smtClean="0">
                <a:latin typeface="Arial" panose="020B0604020202020204" pitchFamily="34" charset="0"/>
              </a:rPr>
              <a:t>uitable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also</a:t>
            </a:r>
            <a:r>
              <a:rPr lang="en-US" altLang="cs-CZ" sz="2200" dirty="0" smtClean="0">
                <a:latin typeface="Arial" panose="020B0604020202020204" pitchFamily="34" charset="0"/>
              </a:rPr>
              <a:t> </a:t>
            </a:r>
            <a:r>
              <a:rPr lang="en-US" altLang="cs-CZ" sz="2200" dirty="0">
                <a:latin typeface="Arial" panose="020B0604020202020204" pitchFamily="34" charset="0"/>
              </a:rPr>
              <a:t>personal visit </a:t>
            </a:r>
            <a:r>
              <a:rPr lang="en-US" altLang="cs-CZ" sz="2200" dirty="0" smtClean="0">
                <a:latin typeface="Arial" panose="020B0604020202020204" pitchFamily="34" charset="0"/>
              </a:rPr>
              <a:t>that </a:t>
            </a:r>
            <a:r>
              <a:rPr lang="en-US" altLang="cs-CZ" sz="2200" dirty="0">
                <a:latin typeface="Arial" panose="020B0604020202020204" pitchFamily="34" charset="0"/>
              </a:rPr>
              <a:t>can evaluate the behavior of sales </a:t>
            </a:r>
            <a:r>
              <a:rPr lang="en-US" altLang="cs-CZ" sz="2200" dirty="0" smtClean="0">
                <a:latin typeface="Arial" panose="020B0604020202020204" pitchFamily="34" charset="0"/>
              </a:rPr>
              <a:t>personnel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mystery</a:t>
            </a:r>
            <a:r>
              <a:rPr lang="cs-CZ" altLang="cs-CZ" sz="2200" dirty="0" smtClean="0">
                <a:latin typeface="Arial" panose="020B0604020202020204" pitchFamily="34" charset="0"/>
              </a:rPr>
              <a:t> shopping)</a:t>
            </a:r>
            <a:r>
              <a:rPr lang="en-US" altLang="cs-CZ" sz="2200" dirty="0" smtClean="0">
                <a:latin typeface="Arial" panose="020B0604020202020204" pitchFamily="34" charset="0"/>
              </a:rPr>
              <a:t>.</a:t>
            </a:r>
            <a:endParaRPr lang="en-GB" altLang="cs-CZ" sz="1600" dirty="0" smtClean="0">
              <a:latin typeface="Arial" panose="020B0604020202020204" pitchFamily="34" charset="0"/>
            </a:endParaRPr>
          </a:p>
        </p:txBody>
      </p:sp>
    </p:spTree>
    <p:extLst>
      <p:ext uri="{BB962C8B-B14F-4D97-AF65-F5344CB8AC3E}">
        <p14:creationId xmlns:p14="http://schemas.microsoft.com/office/powerpoint/2010/main" val="2520079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ISSUES IN INTERNATIONAL DISTRIBUTION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65138" y="143827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err="1" smtClean="0">
                <a:latin typeface="Arial" panose="020B0604020202020204" pitchFamily="34" charset="0"/>
              </a:rPr>
              <a:t>None</a:t>
            </a:r>
            <a:r>
              <a:rPr lang="en-US" altLang="cs-CZ" sz="2200" b="1" dirty="0" err="1" smtClean="0">
                <a:latin typeface="Arial" panose="020B0604020202020204" pitchFamily="34" charset="0"/>
              </a:rPr>
              <a:t>xistent</a:t>
            </a:r>
            <a:r>
              <a:rPr lang="en-US" altLang="cs-CZ" sz="2200" b="1" dirty="0" smtClean="0">
                <a:latin typeface="Arial" panose="020B0604020202020204" pitchFamily="34" charset="0"/>
              </a:rPr>
              <a:t> </a:t>
            </a:r>
            <a:r>
              <a:rPr lang="en-US" altLang="cs-CZ" sz="2200" b="1" dirty="0">
                <a:latin typeface="Arial" panose="020B0604020202020204" pitchFamily="34" charset="0"/>
              </a:rPr>
              <a:t>distribution channels</a:t>
            </a:r>
            <a:r>
              <a:rPr lang="en-US" altLang="cs-CZ" sz="2200" dirty="0">
                <a:latin typeface="Arial" panose="020B0604020202020204" pitchFamily="34" charset="0"/>
              </a:rPr>
              <a:t> - in some </a:t>
            </a:r>
            <a:r>
              <a:rPr lang="en-US" altLang="cs-CZ" sz="2200" dirty="0" smtClean="0">
                <a:latin typeface="Arial" panose="020B0604020202020204" pitchFamily="34" charset="0"/>
              </a:rPr>
              <a:t>countries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are</a:t>
            </a:r>
            <a:r>
              <a:rPr lang="en-US" altLang="cs-CZ" sz="2200" dirty="0" smtClean="0">
                <a:latin typeface="Arial" panose="020B0604020202020204" pitchFamily="34" charset="0"/>
              </a:rPr>
              <a:t> </a:t>
            </a:r>
            <a:r>
              <a:rPr lang="en-US" altLang="cs-CZ" sz="2200" dirty="0">
                <a:latin typeface="Arial" panose="020B0604020202020204" pitchFamily="34" charset="0"/>
              </a:rPr>
              <a:t>no adequate distribution channels, or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are </a:t>
            </a:r>
            <a:r>
              <a:rPr lang="en-US" altLang="cs-CZ" sz="2200" dirty="0" smtClean="0">
                <a:latin typeface="Arial" panose="020B0604020202020204" pitchFamily="34" charset="0"/>
              </a:rPr>
              <a:t>only part</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of the channel. For example, channels suitable for the urban population do not cover rural areas</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Eastern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Europe</a:t>
            </a:r>
            <a:r>
              <a:rPr lang="cs-CZ" altLang="cs-CZ" sz="2200" dirty="0" smtClean="0">
                <a:latin typeface="Arial" panose="020B0604020202020204" pitchFamily="34" charset="0"/>
              </a:rPr>
              <a:t> in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90s)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Laws </a:t>
            </a:r>
            <a:r>
              <a:rPr lang="en-US" altLang="cs-CZ" sz="2200" b="1" dirty="0">
                <a:latin typeface="Arial" panose="020B0604020202020204" pitchFamily="34" charset="0"/>
              </a:rPr>
              <a:t>and regulations </a:t>
            </a:r>
            <a:r>
              <a:rPr lang="en-US" altLang="cs-CZ" sz="2200" dirty="0">
                <a:latin typeface="Arial" panose="020B0604020202020204" pitchFamily="34" charset="0"/>
              </a:rPr>
              <a:t>- can in many places restrict the producer in terms of control of distribution channels. For example, in EU countries is not possible under the laws prohibit transfers (</a:t>
            </a:r>
            <a:r>
              <a:rPr lang="en-US" altLang="cs-CZ" sz="2200" dirty="0" err="1" smtClean="0">
                <a:latin typeface="Arial" panose="020B0604020202020204" pitchFamily="34" charset="0"/>
              </a:rPr>
              <a:t>i</a:t>
            </a:r>
            <a:r>
              <a:rPr lang="cs-CZ" altLang="cs-CZ" sz="2200" dirty="0" smtClean="0">
                <a:latin typeface="Arial" panose="020B0604020202020204" pitchFamily="34" charset="0"/>
              </a:rPr>
              <a:t>.</a:t>
            </a:r>
            <a:r>
              <a:rPr lang="en-US" altLang="cs-CZ" sz="2200" dirty="0" smtClean="0">
                <a:latin typeface="Arial" panose="020B0604020202020204" pitchFamily="34" charset="0"/>
              </a:rPr>
              <a:t>e</a:t>
            </a:r>
            <a:r>
              <a:rPr lang="en-US" altLang="cs-CZ" sz="2200" dirty="0">
                <a:latin typeface="Arial" panose="020B0604020202020204" pitchFamily="34" charset="0"/>
              </a:rPr>
              <a:t>. </a:t>
            </a:r>
            <a:r>
              <a:rPr lang="cs-CZ" altLang="cs-CZ" sz="2200" dirty="0" smtClean="0">
                <a:latin typeface="Arial" panose="020B0604020202020204" pitchFamily="34" charset="0"/>
              </a:rPr>
              <a:t>r</a:t>
            </a:r>
            <a:r>
              <a:rPr lang="en-US" altLang="cs-CZ" sz="2200" dirty="0" smtClean="0">
                <a:latin typeface="Arial" panose="020B0604020202020204" pitchFamily="34" charset="0"/>
              </a:rPr>
              <a:t>e-exports</a:t>
            </a:r>
            <a:r>
              <a:rPr lang="en-US" altLang="cs-CZ" sz="2200" dirty="0">
                <a:latin typeface="Arial" panose="020B0604020202020204" pitchFamily="34" charset="0"/>
              </a:rPr>
              <a:t>) of goods within the EU, although it is one of the causes of "gray market" (the use of different price levels of the same goods in different countries). The only option for manufacturers is to put </a:t>
            </a:r>
            <a:r>
              <a:rPr lang="cs-CZ" altLang="cs-CZ" sz="2200" dirty="0" smtClean="0">
                <a:latin typeface="Arial" panose="020B0604020202020204" pitchFamily="34" charset="0"/>
              </a:rPr>
              <a:t>a </a:t>
            </a:r>
            <a:r>
              <a:rPr lang="en-US" altLang="cs-CZ" sz="2200" dirty="0">
                <a:latin typeface="Arial" panose="020B0604020202020204" pitchFamily="34" charset="0"/>
              </a:rPr>
              <a:t>clause </a:t>
            </a:r>
            <a:r>
              <a:rPr lang="cs-CZ" altLang="cs-CZ" sz="2200" dirty="0" err="1" smtClean="0">
                <a:latin typeface="Arial" panose="020B0604020202020204" pitchFamily="34" charset="0"/>
              </a:rPr>
              <a:t>into</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distribution </a:t>
            </a:r>
            <a:r>
              <a:rPr lang="en-US" altLang="cs-CZ" sz="2200" dirty="0" smtClean="0">
                <a:latin typeface="Arial" panose="020B0604020202020204" pitchFamily="34" charset="0"/>
              </a:rPr>
              <a:t>agreement of </a:t>
            </a:r>
            <a:r>
              <a:rPr lang="en-US" altLang="cs-CZ" sz="2200" dirty="0">
                <a:latin typeface="Arial" panose="020B0604020202020204" pitchFamily="34" charset="0"/>
              </a:rPr>
              <a:t>the movement ban.</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3495133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Wholesale Retail</a:t>
            </a:r>
            <a:endParaRPr lang="cs-CZ" altLang="cs-CZ" sz="2400" b="1" dirty="0">
              <a:latin typeface="Arial" panose="020B0604020202020204" pitchFamily="34" charset="0"/>
            </a:endParaRPr>
          </a:p>
        </p:txBody>
      </p:sp>
      <p:pic>
        <p:nvPicPr>
          <p:cNvPr id="5"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1600200"/>
            <a:ext cx="7467600" cy="487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51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ISSUES IN INTERNATIONAL DISTRIBUTION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Blocking the use of channels </a:t>
            </a:r>
            <a:r>
              <a:rPr lang="en-US" altLang="cs-CZ" sz="2200" dirty="0">
                <a:latin typeface="Arial" panose="020B0604020202020204" pitchFamily="34" charset="0"/>
              </a:rPr>
              <a:t>- some distribution channels may be inaccessible for exporters due to cartels and trade associations intermediaries. E.g. Czech crashed requirements of manufacturers and importers of drugs to distribute certain products outside pharmacies (petrol stations or at retail) </a:t>
            </a:r>
            <a:r>
              <a:rPr lang="cs-CZ" altLang="cs-CZ" sz="2200" dirty="0" err="1" smtClean="0">
                <a:latin typeface="Arial" panose="020B0604020202020204" pitchFamily="34" charset="0"/>
              </a:rPr>
              <a:t>due</a:t>
            </a:r>
            <a:r>
              <a:rPr lang="cs-CZ" altLang="cs-CZ" sz="2200" dirty="0" smtClean="0">
                <a:latin typeface="Arial" panose="020B0604020202020204" pitchFamily="34" charset="0"/>
              </a:rPr>
              <a:t> </a:t>
            </a:r>
            <a:r>
              <a:rPr lang="en-US" altLang="cs-CZ" sz="2200" dirty="0" smtClean="0">
                <a:latin typeface="Arial" panose="020B0604020202020204" pitchFamily="34" charset="0"/>
              </a:rPr>
              <a:t>to </a:t>
            </a:r>
            <a:r>
              <a:rPr lang="en-US" altLang="cs-CZ" sz="2200" dirty="0">
                <a:latin typeface="Arial" panose="020B0604020202020204" pitchFamily="34" charset="0"/>
              </a:rPr>
              <a:t>strong opposition from the Association of Pharmacists. Retailers can </a:t>
            </a:r>
            <a:r>
              <a:rPr lang="en-US" altLang="cs-CZ" sz="2200" dirty="0" smtClean="0">
                <a:latin typeface="Arial" panose="020B0604020202020204" pitchFamily="34" charset="0"/>
              </a:rPr>
              <a:t>only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supplied</a:t>
            </a:r>
            <a:r>
              <a:rPr lang="cs-CZ" altLang="cs-CZ" sz="2200" dirty="0" smtClean="0">
                <a:latin typeface="Arial" panose="020B0604020202020204" pitchFamily="34" charset="0"/>
              </a:rPr>
              <a:t> by </a:t>
            </a:r>
            <a:r>
              <a:rPr lang="en-US" altLang="cs-CZ" sz="2200" dirty="0" smtClean="0">
                <a:latin typeface="Arial" panose="020B0604020202020204" pitchFamily="34" charset="0"/>
              </a:rPr>
              <a:t>a </a:t>
            </a:r>
            <a:r>
              <a:rPr lang="en-US" altLang="cs-CZ" sz="2200" dirty="0">
                <a:latin typeface="Arial" panose="020B0604020202020204" pitchFamily="34" charset="0"/>
              </a:rPr>
              <a:t>relatively small number of wholesalers with an exclusive contract. In a similar way, a new exporter can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en-US" altLang="cs-CZ" sz="2200" dirty="0" smtClean="0">
                <a:latin typeface="Arial" panose="020B0604020202020204" pitchFamily="34" charset="0"/>
              </a:rPr>
              <a:t>completely </a:t>
            </a:r>
            <a:r>
              <a:rPr lang="en-US" altLang="cs-CZ" sz="2200" dirty="0">
                <a:latin typeface="Arial" panose="020B0604020202020204" pitchFamily="34" charset="0"/>
              </a:rPr>
              <a:t>cut off from access to the </a:t>
            </a:r>
            <a:r>
              <a:rPr lang="en-US" altLang="cs-CZ" sz="2200" dirty="0" smtClean="0">
                <a:latin typeface="Arial" panose="020B0604020202020204" pitchFamily="34" charset="0"/>
              </a:rPr>
              <a:t>market.</a:t>
            </a: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Direct marketing </a:t>
            </a:r>
            <a:r>
              <a:rPr lang="en-US" altLang="cs-CZ" sz="2200" dirty="0">
                <a:latin typeface="Arial" panose="020B0604020202020204" pitchFamily="34" charset="0"/>
              </a:rPr>
              <a:t>- is the result of efforts to save distribution costs and bypass some of inefficient or blocked channels. Examples of successful companies in the field of direct marketing may be Amway or </a:t>
            </a:r>
            <a:r>
              <a:rPr lang="en-US" altLang="cs-CZ" sz="2200" dirty="0" smtClean="0">
                <a:latin typeface="Arial" panose="020B0604020202020204" pitchFamily="34" charset="0"/>
              </a:rPr>
              <a:t>Avon, </a:t>
            </a:r>
            <a:r>
              <a:rPr lang="en-US" altLang="cs-CZ" sz="2200" dirty="0">
                <a:latin typeface="Arial" panose="020B0604020202020204" pitchFamily="34" charset="0"/>
              </a:rPr>
              <a:t>based on a system of multilevel marketing, </a:t>
            </a:r>
            <a:r>
              <a:rPr lang="en-US" altLang="cs-CZ" sz="2200" dirty="0" err="1" smtClean="0">
                <a:latin typeface="Arial" panose="020B0604020202020204" pitchFamily="34" charset="0"/>
              </a:rPr>
              <a:t>i</a:t>
            </a:r>
            <a:r>
              <a:rPr lang="cs-CZ" altLang="cs-CZ" sz="2200" dirty="0" smtClean="0">
                <a:latin typeface="Arial" panose="020B0604020202020204" pitchFamily="34" charset="0"/>
              </a:rPr>
              <a:t>.</a:t>
            </a:r>
            <a:r>
              <a:rPr lang="en-US" altLang="cs-CZ" sz="2200" dirty="0" smtClean="0">
                <a:latin typeface="Arial" panose="020B0604020202020204" pitchFamily="34" charset="0"/>
              </a:rPr>
              <a:t>e</a:t>
            </a:r>
            <a:r>
              <a:rPr lang="en-US" altLang="cs-CZ" sz="2200" dirty="0">
                <a:latin typeface="Arial" panose="020B0604020202020204" pitchFamily="34" charset="0"/>
              </a:rPr>
              <a:t>. </a:t>
            </a:r>
            <a:r>
              <a:rPr lang="cs-CZ" altLang="cs-CZ" sz="2200" dirty="0" smtClean="0">
                <a:latin typeface="Arial" panose="020B0604020202020204" pitchFamily="34" charset="0"/>
              </a:rPr>
              <a:t>d</a:t>
            </a:r>
            <a:r>
              <a:rPr lang="en-US" altLang="cs-CZ" sz="2200" dirty="0" err="1" smtClean="0">
                <a:latin typeface="Arial" panose="020B0604020202020204" pitchFamily="34" charset="0"/>
              </a:rPr>
              <a:t>irect</a:t>
            </a:r>
            <a:r>
              <a:rPr lang="en-US" altLang="cs-CZ" sz="2200" dirty="0" smtClean="0">
                <a:latin typeface="Arial" panose="020B0604020202020204" pitchFamily="34" charset="0"/>
              </a:rPr>
              <a:t> </a:t>
            </a:r>
            <a:r>
              <a:rPr lang="en-US" altLang="cs-CZ" sz="2200" dirty="0">
                <a:latin typeface="Arial" panose="020B0604020202020204" pitchFamily="34" charset="0"/>
              </a:rPr>
              <a:t>offers to consumers. Another example </a:t>
            </a:r>
            <a:r>
              <a:rPr lang="cs-CZ" altLang="cs-CZ" sz="2200" dirty="0" smtClean="0">
                <a:latin typeface="Arial" panose="020B0604020202020204" pitchFamily="34" charset="0"/>
              </a:rPr>
              <a:t>are </a:t>
            </a:r>
            <a:r>
              <a:rPr lang="en-US" altLang="cs-CZ" sz="2200" dirty="0" smtClean="0">
                <a:latin typeface="Arial" panose="020B0604020202020204" pitchFamily="34" charset="0"/>
              </a:rPr>
              <a:t>catalog </a:t>
            </a:r>
            <a:r>
              <a:rPr lang="en-US" altLang="cs-CZ" sz="2200" dirty="0">
                <a:latin typeface="Arial" panose="020B0604020202020204" pitchFamily="34" charset="0"/>
              </a:rPr>
              <a:t>sales, teleshopping and </a:t>
            </a:r>
            <a:r>
              <a:rPr lang="en-US" altLang="cs-CZ" sz="2200" dirty="0" smtClean="0">
                <a:latin typeface="Arial" panose="020B0604020202020204" pitchFamily="34" charset="0"/>
              </a:rPr>
              <a:t>e-shop</a:t>
            </a:r>
            <a:r>
              <a:rPr lang="cs-CZ" altLang="cs-CZ" sz="2200" dirty="0" smtClean="0">
                <a:latin typeface="Arial" panose="020B0604020202020204" pitchFamily="34" charset="0"/>
              </a:rPr>
              <a:t>p</a:t>
            </a:r>
            <a:r>
              <a:rPr lang="en-US" altLang="cs-CZ" sz="2200" dirty="0" err="1" smtClean="0">
                <a:latin typeface="Arial" panose="020B0604020202020204" pitchFamily="34" charset="0"/>
              </a:rPr>
              <a:t>ing</a:t>
            </a:r>
            <a:r>
              <a:rPr lang="en-US" altLang="cs-CZ" sz="2200" dirty="0">
                <a:latin typeface="Arial" panose="020B0604020202020204" pitchFamily="34" charset="0"/>
              </a:rPr>
              <a:t>.</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3456931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dirty="0" smtClean="0">
                <a:latin typeface="Arial" panose="020B0604020202020204" pitchFamily="34" charset="0"/>
              </a:rPr>
              <a:t>I FOUND A FUN PIC OF PRODUCT ADAPTATION</a:t>
            </a:r>
            <a:endParaRPr lang="en-GB" altLang="cs-CZ" sz="2400" b="1" cap="all" dirty="0" smtClean="0">
              <a:latin typeface="Arial" panose="020B0604020202020204" pitchFamily="34" charset="0"/>
            </a:endParaRPr>
          </a:p>
        </p:txBody>
      </p:sp>
      <p:sp>
        <p:nvSpPr>
          <p:cNvPr id="3078" name="TextovéPole 10"/>
          <p:cNvSpPr txBox="1">
            <a:spLocks noChangeArrowheads="1"/>
          </p:cNvSpPr>
          <p:nvPr/>
        </p:nvSpPr>
        <p:spPr bwMode="auto">
          <a:xfrm>
            <a:off x="320675" y="1551722"/>
            <a:ext cx="847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1800" dirty="0" err="1" smtClean="0">
                <a:latin typeface="Arial" panose="020B0604020202020204" pitchFamily="34" charset="0"/>
              </a:rPr>
              <a:t>Button</a:t>
            </a:r>
            <a:r>
              <a:rPr lang="cs-CZ" altLang="cs-CZ" sz="1800" dirty="0" smtClean="0">
                <a:latin typeface="Arial" panose="020B0604020202020204" pitchFamily="34" charset="0"/>
              </a:rPr>
              <a:t> on </a:t>
            </a:r>
            <a:r>
              <a:rPr lang="cs-CZ" altLang="cs-CZ" sz="1800" dirty="0" err="1" smtClean="0">
                <a:latin typeface="Arial" panose="020B0604020202020204" pitchFamily="34" charset="0"/>
              </a:rPr>
              <a:t>remote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controler</a:t>
            </a:r>
            <a:r>
              <a:rPr lang="cs-CZ" altLang="cs-CZ" sz="1800" dirty="0" smtClean="0">
                <a:latin typeface="Arial" panose="020B0604020202020204" pitchFamily="34" charset="0"/>
              </a:rPr>
              <a:t> in </a:t>
            </a:r>
            <a:r>
              <a:rPr lang="cs-CZ" altLang="cs-CZ" sz="1800" dirty="0" err="1" smtClean="0">
                <a:latin typeface="Arial" panose="020B0604020202020204" pitchFamily="34" charset="0"/>
              </a:rPr>
              <a:t>Mexico</a:t>
            </a:r>
            <a:r>
              <a:rPr lang="cs-CZ" altLang="cs-CZ" sz="1800" dirty="0" smtClean="0">
                <a:latin typeface="Arial" panose="020B0604020202020204" pitchFamily="34" charset="0"/>
              </a:rPr>
              <a:t>. </a:t>
            </a:r>
            <a:endParaRPr lang="en-GB" altLang="cs-CZ" sz="1800" dirty="0" smtClean="0">
              <a:latin typeface="Arial" panose="020B0604020202020204" pitchFamily="34"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73362" y="1443559"/>
            <a:ext cx="2893853" cy="51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474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ISSUES IN INTERNATIONAL DISTRIBUTION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Storage</a:t>
            </a:r>
            <a:r>
              <a:rPr lang="en-US" altLang="cs-CZ" sz="2200" dirty="0">
                <a:latin typeface="Arial" panose="020B0604020202020204" pitchFamily="34" charset="0"/>
              </a:rPr>
              <a:t> - is in foreign markets </a:t>
            </a:r>
            <a:r>
              <a:rPr lang="cs-CZ" altLang="cs-CZ" sz="2200" dirty="0" err="1" smtClean="0">
                <a:latin typeface="Arial" panose="020B0604020202020204" pitchFamily="34" charset="0"/>
              </a:rPr>
              <a:t>connected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with</a:t>
            </a:r>
            <a:r>
              <a:rPr lang="en-US" altLang="cs-CZ" sz="2200" dirty="0" smtClean="0">
                <a:latin typeface="Arial" panose="020B0604020202020204" pitchFamily="34" charset="0"/>
              </a:rPr>
              <a:t> </a:t>
            </a:r>
            <a:r>
              <a:rPr lang="en-US" altLang="cs-CZ" sz="2200" dirty="0">
                <a:latin typeface="Arial" panose="020B0604020202020204" pitchFamily="34" charset="0"/>
              </a:rPr>
              <a:t>many inherent risks. These include high costs (especially in the case of a strong domestic currency), the risk of inflation, which has the effect of increasing prices of stored goods. In many cases, the exporter with the lack of </a:t>
            </a:r>
            <a:r>
              <a:rPr lang="en-US" altLang="cs-CZ" sz="2200" dirty="0" smtClean="0">
                <a:latin typeface="Arial" panose="020B0604020202020204" pitchFamily="34" charset="0"/>
              </a:rPr>
              <a:t>equity </a:t>
            </a:r>
            <a:r>
              <a:rPr lang="en-US" altLang="cs-CZ" sz="2200" dirty="0">
                <a:latin typeface="Arial" panose="020B0604020202020204" pitchFamily="34" charset="0"/>
              </a:rPr>
              <a:t>tends to reduce the funds tied to stocks. This leads to reducing inventory and subsequent problems, especially when fluctuations in demand, and the threat of loss of market to competitors</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High bargaining power </a:t>
            </a:r>
            <a:r>
              <a:rPr lang="cs-CZ" altLang="cs-CZ" sz="2200" b="1" dirty="0" smtClean="0">
                <a:latin typeface="Arial" panose="020B0604020202020204" pitchFamily="34" charset="0"/>
              </a:rPr>
              <a:t>of </a:t>
            </a:r>
            <a:r>
              <a:rPr lang="en-US" altLang="cs-CZ" sz="2200" b="1" dirty="0" smtClean="0">
                <a:latin typeface="Arial" panose="020B0604020202020204" pitchFamily="34" charset="0"/>
              </a:rPr>
              <a:t>distributor </a:t>
            </a:r>
            <a:r>
              <a:rPr lang="en-US" altLang="cs-CZ" sz="2200" dirty="0">
                <a:latin typeface="Arial" panose="020B0604020202020204" pitchFamily="34" charset="0"/>
              </a:rPr>
              <a:t>- is seen especially in countries where there is a small number of wholesalers supplying many retailers, or where the retail market is controlled by large multinational retail chains of hypermarkets and retail networks. Smaller exporters are forced to price and other concessions in order to get into these networks, or must rely on less efficient intermediary.</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794001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SPECIFIC SHOPS – WINE, CHEESE, FAIR TRADE</a:t>
            </a:r>
            <a:endParaRPr lang="cs-CZ" altLang="cs-CZ" sz="2400" b="1" dirty="0">
              <a:latin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38" y="1714817"/>
            <a:ext cx="3312368" cy="2204230"/>
          </a:xfrm>
          <a:prstGeom prst="rect">
            <a:avLst/>
          </a:prstGeom>
        </p:spPr>
      </p:pic>
      <p:pic>
        <p:nvPicPr>
          <p:cNvPr id="6"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41863" y="1378278"/>
            <a:ext cx="3811153" cy="254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964" y="4118110"/>
            <a:ext cx="5400824" cy="2631674"/>
          </a:xfrm>
          <a:prstGeom prst="rect">
            <a:avLst/>
          </a:prstGeom>
        </p:spPr>
      </p:pic>
    </p:spTree>
    <p:extLst>
      <p:ext uri="{BB962C8B-B14F-4D97-AF65-F5344CB8AC3E}">
        <p14:creationId xmlns:p14="http://schemas.microsoft.com/office/powerpoint/2010/main" val="3380259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 </a:t>
            </a:r>
            <a:r>
              <a:rPr lang="cs-CZ" altLang="cs-CZ" sz="2400" b="1" dirty="0" smtClean="0">
                <a:latin typeface="Arial" panose="020B0604020202020204" pitchFamily="34" charset="0"/>
              </a:rPr>
              <a:t>INTERNATIONAL LOGISTICS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Logistics is the physical distribution of goods among the members of the distribution channels to the consumer. In addition,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en-US" altLang="cs-CZ" sz="2200" dirty="0" smtClean="0">
                <a:latin typeface="Arial" panose="020B0604020202020204" pitchFamily="34" charset="0"/>
              </a:rPr>
              <a:t>also </a:t>
            </a:r>
            <a:r>
              <a:rPr lang="en-US" altLang="cs-CZ" sz="2200" dirty="0">
                <a:latin typeface="Arial" panose="020B0604020202020204" pitchFamily="34" charset="0"/>
              </a:rPr>
              <a:t>includes transportation planning and control of the physical product flow. Transport is </a:t>
            </a:r>
            <a:r>
              <a:rPr lang="en-US" altLang="cs-CZ" sz="2200" dirty="0" smtClean="0">
                <a:latin typeface="Arial" panose="020B0604020202020204" pitchFamily="34" charset="0"/>
              </a:rPr>
              <a:t>a</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key</a:t>
            </a:r>
            <a:r>
              <a:rPr lang="cs-CZ" altLang="cs-CZ" sz="2200" dirty="0" smtClean="0">
                <a:latin typeface="Arial" panose="020B0604020202020204" pitchFamily="34" charset="0"/>
              </a:rPr>
              <a:t> element of</a:t>
            </a:r>
            <a:r>
              <a:rPr lang="en-US" altLang="cs-CZ" sz="2200" dirty="0" smtClean="0">
                <a:latin typeface="Arial" panose="020B0604020202020204" pitchFamily="34" charset="0"/>
              </a:rPr>
              <a:t> logistics. </a:t>
            </a:r>
            <a:r>
              <a:rPr lang="en-US" altLang="cs-CZ" sz="2200" dirty="0">
                <a:latin typeface="Arial" panose="020B0604020202020204" pitchFamily="34" charset="0"/>
              </a:rPr>
              <a:t>The aim of logistics is to transport the product </a:t>
            </a:r>
            <a:r>
              <a:rPr lang="cs-CZ" altLang="cs-CZ" sz="2200" dirty="0" smtClean="0">
                <a:latin typeface="Arial" panose="020B0604020202020204" pitchFamily="34" charset="0"/>
              </a:rPr>
              <a:t>so </a:t>
            </a:r>
            <a:r>
              <a:rPr lang="cs-CZ" altLang="cs-CZ" sz="2200" dirty="0" err="1" smtClean="0">
                <a:latin typeface="Arial" panose="020B0604020202020204" pitchFamily="34" charset="0"/>
              </a:rPr>
              <a:t>that</a:t>
            </a:r>
            <a:r>
              <a:rPr lang="en-US" altLang="cs-CZ" sz="2200" dirty="0" smtClean="0">
                <a:latin typeface="Arial" panose="020B0604020202020204" pitchFamily="34" charset="0"/>
              </a:rPr>
              <a:t> </a:t>
            </a:r>
            <a:r>
              <a:rPr lang="en-US" altLang="cs-CZ" sz="2200" dirty="0">
                <a:latin typeface="Arial" panose="020B0604020202020204" pitchFamily="34" charset="0"/>
              </a:rPr>
              <a:t>the company </a:t>
            </a:r>
            <a:r>
              <a:rPr lang="cs-CZ" altLang="cs-CZ" sz="2200" dirty="0" err="1" smtClean="0">
                <a:latin typeface="Arial" panose="020B0604020202020204" pitchFamily="34" charset="0"/>
              </a:rPr>
              <a:t>can</a:t>
            </a:r>
            <a:r>
              <a:rPr lang="cs-CZ" altLang="cs-CZ" sz="2200" dirty="0" smtClean="0">
                <a:latin typeface="Arial" panose="020B0604020202020204" pitchFamily="34" charset="0"/>
              </a:rPr>
              <a:t> </a:t>
            </a:r>
            <a:r>
              <a:rPr lang="en-US" altLang="cs-CZ" sz="2200" dirty="0" smtClean="0">
                <a:latin typeface="Arial" panose="020B0604020202020204" pitchFamily="34" charset="0"/>
              </a:rPr>
              <a:t>achieve </a:t>
            </a:r>
            <a:r>
              <a:rPr lang="en-US" altLang="cs-CZ" sz="2200" dirty="0">
                <a:latin typeface="Arial" panose="020B0604020202020204" pitchFamily="34" charset="0"/>
              </a:rPr>
              <a:t>a profit.</a:t>
            </a:r>
          </a:p>
          <a:p>
            <a:pPr marL="285750" indent="-285750" eaLnBrk="1" hangingPunct="1">
              <a:spcBef>
                <a:spcPct val="0"/>
              </a:spcBef>
              <a:defRPr/>
            </a:pPr>
            <a:r>
              <a:rPr lang="en-US" altLang="cs-CZ" sz="2200" dirty="0">
                <a:latin typeface="Arial" panose="020B0604020202020204" pitchFamily="34" charset="0"/>
              </a:rPr>
              <a:t>Logistics management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understand </a:t>
            </a:r>
            <a:r>
              <a:rPr lang="cs-CZ" altLang="cs-CZ" sz="2200" dirty="0" smtClean="0">
                <a:latin typeface="Arial" panose="020B0604020202020204" pitchFamily="34" charset="0"/>
              </a:rPr>
              <a:t>as </a:t>
            </a:r>
            <a:r>
              <a:rPr lang="en-US" altLang="cs-CZ" sz="2200" dirty="0" smtClean="0">
                <a:latin typeface="Arial" panose="020B0604020202020204" pitchFamily="34" charset="0"/>
              </a:rPr>
              <a:t>management </a:t>
            </a:r>
            <a:r>
              <a:rPr lang="cs-CZ" altLang="cs-CZ" sz="2200" dirty="0" err="1" smtClean="0">
                <a:latin typeface="Arial" panose="020B0604020202020204" pitchFamily="34" charset="0"/>
              </a:rPr>
              <a:t>dealing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a:latin typeface="Arial" panose="020B0604020202020204" pitchFamily="34" charset="0"/>
              </a:rPr>
              <a:t>traffic </a:t>
            </a:r>
            <a:r>
              <a:rPr lang="cs-CZ" altLang="cs-CZ" sz="2200" dirty="0" smtClean="0">
                <a:latin typeface="Arial" panose="020B0604020202020204" pitchFamily="34" charset="0"/>
              </a:rPr>
              <a:t>of </a:t>
            </a:r>
            <a:r>
              <a:rPr lang="en-US" altLang="cs-CZ" sz="2200" dirty="0" smtClean="0">
                <a:latin typeface="Arial" panose="020B0604020202020204" pitchFamily="34" charset="0"/>
              </a:rPr>
              <a:t>products</a:t>
            </a:r>
            <a:r>
              <a:rPr lang="en-US" altLang="cs-CZ" sz="2200" dirty="0">
                <a:latin typeface="Arial" panose="020B0604020202020204" pitchFamily="34" charset="0"/>
              </a:rPr>
              <a:t>, inventory control, warehousing and order management process.</a:t>
            </a:r>
          </a:p>
          <a:p>
            <a:pPr marL="285750" indent="-285750" eaLnBrk="1" hangingPunct="1">
              <a:spcBef>
                <a:spcPct val="0"/>
              </a:spcBef>
              <a:defRPr/>
            </a:pPr>
            <a:r>
              <a:rPr lang="en-US" altLang="cs-CZ" sz="2200" dirty="0">
                <a:latin typeface="Arial" panose="020B0604020202020204" pitchFamily="34" charset="0"/>
              </a:rPr>
              <a:t>Well-functioning logistics system constitutes 15-35% of the total </a:t>
            </a:r>
            <a:r>
              <a:rPr lang="en-US" altLang="cs-CZ" sz="2200" dirty="0" smtClean="0">
                <a:latin typeface="Arial" panose="020B0604020202020204" pitchFamily="34" charset="0"/>
              </a:rPr>
              <a:t>cost</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of the company. Logistics system is focused on achieving the greatest number of satisfied customers </a:t>
            </a:r>
            <a:r>
              <a:rPr lang="cs-CZ" altLang="cs-CZ" sz="2200" dirty="0" err="1" smtClean="0">
                <a:latin typeface="Arial" panose="020B0604020202020204" pitchFamily="34" charset="0"/>
              </a:rPr>
              <a:t>through</a:t>
            </a:r>
            <a:r>
              <a:rPr lang="cs-CZ" altLang="cs-CZ" sz="2200" dirty="0" smtClean="0">
                <a:latin typeface="Arial" panose="020B0604020202020204" pitchFamily="34" charset="0"/>
              </a:rPr>
              <a:t> </a:t>
            </a:r>
            <a:r>
              <a:rPr lang="en-US" altLang="cs-CZ" sz="2200" dirty="0" smtClean="0">
                <a:latin typeface="Arial" panose="020B0604020202020204" pitchFamily="34" charset="0"/>
              </a:rPr>
              <a:t>realized </a:t>
            </a:r>
            <a:r>
              <a:rPr lang="en-US" altLang="cs-CZ" sz="2200" dirty="0">
                <a:latin typeface="Arial" panose="020B0604020202020204" pitchFamily="34" charset="0"/>
              </a:rPr>
              <a:t>deliveries in relation to orders.</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877432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QR SHOPS</a:t>
            </a:r>
            <a:endParaRPr lang="cs-CZ" altLang="cs-CZ" sz="2400" b="1" dirty="0">
              <a:latin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44824"/>
            <a:ext cx="7696200" cy="3721100"/>
          </a:xfrm>
          <a:prstGeom prst="rect">
            <a:avLst/>
          </a:prstGeom>
        </p:spPr>
      </p:pic>
    </p:spTree>
    <p:extLst>
      <p:ext uri="{BB962C8B-B14F-4D97-AF65-F5344CB8AC3E}">
        <p14:creationId xmlns:p14="http://schemas.microsoft.com/office/powerpoint/2010/main" val="1670729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3. TRENDS IN INTERNATIONAL DISTRIBUTION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process of </a:t>
            </a:r>
            <a:r>
              <a:rPr lang="en-US" altLang="cs-CZ" sz="2200" b="1" dirty="0">
                <a:latin typeface="Arial" panose="020B0604020202020204" pitchFamily="34" charset="0"/>
              </a:rPr>
              <a:t>internationalization</a:t>
            </a:r>
            <a:r>
              <a:rPr lang="en-US" altLang="cs-CZ" sz="2200" dirty="0">
                <a:latin typeface="Arial" panose="020B0604020202020204" pitchFamily="34" charset="0"/>
              </a:rPr>
              <a:t> </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en-US" altLang="cs-CZ" sz="2200" dirty="0">
                <a:latin typeface="Arial" panose="020B0604020202020204" pitchFamily="34" charset="0"/>
              </a:rPr>
              <a:t> is the process of increasing involvement of enterprises in international markets.</a:t>
            </a:r>
          </a:p>
          <a:p>
            <a:pPr marL="285750" indent="-285750" eaLnBrk="1" hangingPunct="1">
              <a:spcBef>
                <a:spcPct val="0"/>
              </a:spcBef>
              <a:defRPr/>
            </a:pPr>
            <a:r>
              <a:rPr lang="en-US" altLang="cs-CZ" sz="2200" dirty="0">
                <a:latin typeface="Arial" panose="020B0604020202020204" pitchFamily="34" charset="0"/>
              </a:rPr>
              <a:t>The </a:t>
            </a:r>
            <a:r>
              <a:rPr lang="en-US" altLang="cs-CZ" sz="2200" b="1" dirty="0">
                <a:latin typeface="Arial" panose="020B0604020202020204" pitchFamily="34" charset="0"/>
              </a:rPr>
              <a:t>concentration</a:t>
            </a:r>
            <a:r>
              <a:rPr lang="en-US" altLang="cs-CZ" sz="2200" dirty="0">
                <a:latin typeface="Arial" panose="020B0604020202020204" pitchFamily="34" charset="0"/>
              </a:rPr>
              <a:t> process - is related to the process of </a:t>
            </a:r>
            <a:r>
              <a:rPr lang="en-US" altLang="cs-CZ" sz="2200" dirty="0" smtClean="0">
                <a:latin typeface="Arial" panose="020B0604020202020204" pitchFamily="34" charset="0"/>
              </a:rPr>
              <a:t>internationalization</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is evident especially in the retail and wholesale trades, and leads </a:t>
            </a:r>
            <a:r>
              <a:rPr lang="en-US" altLang="cs-CZ" sz="2200" dirty="0" smtClean="0">
                <a:latin typeface="Arial" panose="020B0604020202020204" pitchFamily="34" charset="0"/>
              </a:rPr>
              <a:t>to </a:t>
            </a:r>
            <a:r>
              <a:rPr lang="en-US" altLang="cs-CZ" sz="2200" dirty="0">
                <a:latin typeface="Arial" panose="020B0604020202020204" pitchFamily="34" charset="0"/>
              </a:rPr>
              <a:t>the emergence of global trading companies (retail chains), </a:t>
            </a:r>
            <a:r>
              <a:rPr lang="cs-CZ" altLang="cs-CZ" sz="2200" dirty="0" smtClean="0">
                <a:latin typeface="Arial" panose="020B0604020202020204" pitchFamily="34" charset="0"/>
              </a:rPr>
              <a:t>and</a:t>
            </a:r>
            <a:r>
              <a:rPr lang="en-US" altLang="cs-CZ" sz="2200" dirty="0" smtClean="0">
                <a:latin typeface="Arial" panose="020B0604020202020204" pitchFamily="34" charset="0"/>
              </a:rPr>
              <a:t> </a:t>
            </a:r>
            <a:r>
              <a:rPr lang="en-US" altLang="cs-CZ" sz="2200" dirty="0">
                <a:latin typeface="Arial" panose="020B0604020202020204" pitchFamily="34" charset="0"/>
              </a:rPr>
              <a:t>the creation of strategic business alliances. </a:t>
            </a:r>
            <a:endParaRPr lang="cs-CZ" altLang="cs-CZ" sz="2200" dirty="0" smtClean="0">
              <a:latin typeface="Arial" panose="020B0604020202020204" pitchFamily="34" charset="0"/>
            </a:endParaRPr>
          </a:p>
          <a:p>
            <a:pPr marL="285750" indent="-285750" eaLnBrk="1" hangingPunct="1">
              <a:spcBef>
                <a:spcPct val="0"/>
              </a:spcBef>
              <a:defRPr/>
            </a:pPr>
            <a:r>
              <a:rPr lang="cs-CZ" altLang="cs-CZ" sz="2200" b="1" dirty="0" smtClean="0">
                <a:latin typeface="Arial" panose="020B0604020202020204" pitchFamily="34" charset="0"/>
              </a:rPr>
              <a:t>D</a:t>
            </a:r>
            <a:r>
              <a:rPr lang="en-US" altLang="cs-CZ" sz="2200" b="1" dirty="0" err="1" smtClean="0">
                <a:latin typeface="Arial" panose="020B0604020202020204" pitchFamily="34" charset="0"/>
              </a:rPr>
              <a:t>ecisive</a:t>
            </a:r>
            <a:r>
              <a:rPr lang="en-US" altLang="cs-CZ" sz="2200" b="1" dirty="0" smtClean="0">
                <a:latin typeface="Arial" panose="020B0604020202020204" pitchFamily="34" charset="0"/>
              </a:rPr>
              <a:t> </a:t>
            </a:r>
            <a:r>
              <a:rPr lang="en-US" altLang="cs-CZ" sz="2200" b="1" dirty="0">
                <a:latin typeface="Arial" panose="020B0604020202020204" pitchFamily="34" charset="0"/>
              </a:rPr>
              <a:t>influence </a:t>
            </a:r>
            <a:r>
              <a:rPr lang="cs-CZ" altLang="cs-CZ" sz="2200" dirty="0" err="1" smtClean="0">
                <a:latin typeface="Arial" panose="020B0604020202020204" pitchFamily="34" charset="0"/>
              </a:rPr>
              <a:t>shifts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from</a:t>
            </a:r>
            <a:r>
              <a:rPr lang="cs-CZ" altLang="cs-CZ" sz="2200" dirty="0" smtClean="0">
                <a:latin typeface="Arial" panose="020B0604020202020204" pitchFamily="34" charset="0"/>
              </a:rPr>
              <a:t> </a:t>
            </a:r>
            <a:r>
              <a:rPr lang="en-US" altLang="cs-CZ" sz="2200" dirty="0" smtClean="0">
                <a:latin typeface="Arial" panose="020B0604020202020204" pitchFamily="34" charset="0"/>
              </a:rPr>
              <a:t>producers </a:t>
            </a:r>
            <a:r>
              <a:rPr lang="en-US" altLang="cs-CZ" sz="2200" dirty="0">
                <a:latin typeface="Arial" panose="020B0604020202020204" pitchFamily="34" charset="0"/>
              </a:rPr>
              <a:t>to distributors - the main reasons for this phenomenon include the aforementioned processes of internationalization and concentration </a:t>
            </a:r>
            <a:r>
              <a:rPr lang="cs-CZ" altLang="cs-CZ" sz="2200" dirty="0" smtClean="0">
                <a:latin typeface="Arial" panose="020B0604020202020204" pitchFamily="34" charset="0"/>
              </a:rPr>
              <a:t>of </a:t>
            </a:r>
            <a:r>
              <a:rPr lang="en-US" altLang="cs-CZ" sz="2200" dirty="0" smtClean="0">
                <a:latin typeface="Arial" panose="020B0604020202020204" pitchFamily="34" charset="0"/>
              </a:rPr>
              <a:t>distribution </a:t>
            </a:r>
            <a:r>
              <a:rPr lang="en-US" altLang="cs-CZ" sz="2200" dirty="0">
                <a:latin typeface="Arial" panose="020B0604020202020204" pitchFamily="34" charset="0"/>
              </a:rPr>
              <a:t>chains. Currently, the distribution chains increasingly determine what is produced and subsequently sold. Furthermore distributors </a:t>
            </a:r>
            <a:r>
              <a:rPr lang="en-US" altLang="cs-CZ" sz="2200" dirty="0" smtClean="0">
                <a:latin typeface="Arial" panose="020B0604020202020204" pitchFamily="34" charset="0"/>
              </a:rPr>
              <a:t>pressures reduce </a:t>
            </a:r>
            <a:r>
              <a:rPr lang="en-US" altLang="cs-CZ" sz="2200" dirty="0">
                <a:latin typeface="Arial" panose="020B0604020202020204" pitchFamily="34" charset="0"/>
              </a:rPr>
              <a:t>prices of suppliers (manufacturers), </a:t>
            </a:r>
            <a:r>
              <a:rPr lang="en-US" altLang="cs-CZ" sz="2200" dirty="0" err="1" smtClean="0">
                <a:latin typeface="Arial" panose="020B0604020202020204" pitchFamily="34" charset="0"/>
              </a:rPr>
              <a:t>improv</a:t>
            </a:r>
            <a:r>
              <a:rPr lang="cs-CZ" altLang="cs-CZ" sz="2200" dirty="0" smtClean="0">
                <a:latin typeface="Arial" panose="020B0604020202020204" pitchFamily="34" charset="0"/>
              </a:rPr>
              <a:t>e</a:t>
            </a:r>
            <a:r>
              <a:rPr lang="en-US" altLang="cs-CZ" sz="2200" dirty="0" smtClean="0">
                <a:latin typeface="Arial" panose="020B0604020202020204" pitchFamily="34" charset="0"/>
              </a:rPr>
              <a:t> </a:t>
            </a:r>
            <a:r>
              <a:rPr lang="en-US" altLang="cs-CZ" sz="2200" dirty="0">
                <a:latin typeface="Arial" panose="020B0604020202020204" pitchFamily="34" charset="0"/>
              </a:rPr>
              <a:t>the quality of </a:t>
            </a:r>
            <a:r>
              <a:rPr lang="en-US" altLang="cs-CZ" sz="2200" dirty="0" smtClean="0">
                <a:latin typeface="Arial" panose="020B0604020202020204" pitchFamily="34" charset="0"/>
              </a:rPr>
              <a:t>supply</a:t>
            </a:r>
            <a:r>
              <a:rPr lang="cs-CZ" altLang="cs-CZ" sz="2200" dirty="0" smtClean="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1454870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RFID CHIPS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cs-CZ" sz="2400" dirty="0"/>
              <a:t>RFID – </a:t>
            </a:r>
            <a:r>
              <a:rPr lang="cs-CZ" sz="2400" dirty="0" err="1"/>
              <a:t>radio</a:t>
            </a:r>
            <a:r>
              <a:rPr lang="cs-CZ" sz="2400" dirty="0"/>
              <a:t> </a:t>
            </a:r>
            <a:r>
              <a:rPr lang="cs-CZ" sz="2400" dirty="0" err="1"/>
              <a:t>frequency</a:t>
            </a:r>
            <a:r>
              <a:rPr lang="cs-CZ" sz="2400" dirty="0"/>
              <a:t> </a:t>
            </a:r>
            <a:r>
              <a:rPr lang="cs-CZ" sz="2400" dirty="0" err="1"/>
              <a:t>identification</a:t>
            </a:r>
            <a:r>
              <a:rPr lang="cs-CZ" sz="2400" dirty="0"/>
              <a:t> </a:t>
            </a:r>
            <a:r>
              <a:rPr lang="cs-CZ" sz="2400" dirty="0" smtClean="0"/>
              <a:t>technology.</a:t>
            </a:r>
          </a:p>
          <a:p>
            <a:endParaRPr lang="cs-CZ" sz="24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212976"/>
            <a:ext cx="3658536" cy="2881097"/>
          </a:xfrm>
          <a:prstGeom prst="rect">
            <a:avLst/>
          </a:prstGeom>
        </p:spPr>
      </p:pic>
    </p:spTree>
    <p:extLst>
      <p:ext uri="{BB962C8B-B14F-4D97-AF65-F5344CB8AC3E}">
        <p14:creationId xmlns:p14="http://schemas.microsoft.com/office/powerpoint/2010/main" val="3789366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TRENDS IN INTERNATIONAL DISTRIBUTION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27038" y="1348800"/>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a:t>
            </a:r>
            <a:r>
              <a:rPr lang="en-US" altLang="cs-CZ" sz="2200" b="1" dirty="0">
                <a:latin typeface="Arial" panose="020B0604020202020204" pitchFamily="34" charset="0"/>
              </a:rPr>
              <a:t>diversification</a:t>
            </a:r>
            <a:r>
              <a:rPr lang="en-US" altLang="cs-CZ" sz="2200" dirty="0">
                <a:latin typeface="Arial" panose="020B0604020202020204" pitchFamily="34" charset="0"/>
              </a:rPr>
              <a:t> strategy of distribution intermediaries - this process </a:t>
            </a:r>
            <a:r>
              <a:rPr lang="cs-CZ" altLang="cs-CZ" sz="2200" dirty="0" err="1" smtClean="0">
                <a:latin typeface="Arial" panose="020B0604020202020204" pitchFamily="34" charset="0"/>
              </a:rPr>
              <a:t>leads</a:t>
            </a:r>
            <a:r>
              <a:rPr lang="cs-CZ" altLang="cs-CZ" sz="2200" dirty="0" smtClean="0">
                <a:latin typeface="Arial" panose="020B0604020202020204" pitchFamily="34" charset="0"/>
              </a:rPr>
              <a:t> </a:t>
            </a:r>
            <a:r>
              <a:rPr lang="en-US" altLang="cs-CZ" sz="2200" dirty="0">
                <a:latin typeface="Arial" panose="020B0604020202020204" pitchFamily="34" charset="0"/>
              </a:rPr>
              <a:t>trading companies </a:t>
            </a:r>
            <a:r>
              <a:rPr lang="en-US" altLang="cs-CZ" sz="2200" dirty="0" smtClean="0">
                <a:latin typeface="Arial" panose="020B0604020202020204" pitchFamily="34" charset="0"/>
              </a:rPr>
              <a:t>to </a:t>
            </a:r>
            <a:r>
              <a:rPr lang="en-US" altLang="cs-CZ" sz="2200" dirty="0">
                <a:latin typeface="Arial" panose="020B0604020202020204" pitchFamily="34" charset="0"/>
              </a:rPr>
              <a:t>focus </a:t>
            </a:r>
            <a:r>
              <a:rPr lang="cs-CZ" altLang="cs-CZ" sz="2200" dirty="0" smtClean="0">
                <a:latin typeface="Arial" panose="020B0604020202020204" pitchFamily="34" charset="0"/>
              </a:rPr>
              <a:t>on </a:t>
            </a:r>
            <a:r>
              <a:rPr lang="en-US" altLang="cs-CZ" sz="2200" dirty="0" smtClean="0">
                <a:latin typeface="Arial" panose="020B0604020202020204" pitchFamily="34" charset="0"/>
              </a:rPr>
              <a:t>designated </a:t>
            </a:r>
            <a:r>
              <a:rPr lang="en-US" altLang="cs-CZ" sz="2200" dirty="0">
                <a:latin typeface="Arial" panose="020B0604020202020204" pitchFamily="34" charset="0"/>
              </a:rPr>
              <a:t>type of </a:t>
            </a:r>
            <a:r>
              <a:rPr lang="en-US" altLang="cs-CZ" sz="2200" dirty="0" smtClean="0">
                <a:latin typeface="Arial" panose="020B0604020202020204" pitchFamily="34" charset="0"/>
              </a:rPr>
              <a:t>activity</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characterized </a:t>
            </a:r>
            <a:r>
              <a:rPr lang="cs-CZ" altLang="cs-CZ" sz="2200" dirty="0" smtClean="0">
                <a:latin typeface="Arial" panose="020B0604020202020204" pitchFamily="34" charset="0"/>
              </a:rPr>
              <a:t>by </a:t>
            </a:r>
            <a:r>
              <a:rPr lang="en-US" altLang="cs-CZ" sz="2200" dirty="0" smtClean="0">
                <a:latin typeface="Arial" panose="020B0604020202020204" pitchFamily="34" charset="0"/>
              </a:rPr>
              <a:t>assortment</a:t>
            </a:r>
            <a:r>
              <a:rPr lang="en-US" altLang="cs-CZ" sz="2200" dirty="0">
                <a:latin typeface="Arial" panose="020B0604020202020204" pitchFamily="34" charset="0"/>
              </a:rPr>
              <a:t>, price level, sales method, the size of stores, range of services to a specific customer segment (hypermarkets, supermarkets, discount orientation, shop in the store - the use of high-capacity drives for rent, for example, sales of branded goods, refreshments, etc.). Diversification is also reflected in the development of </a:t>
            </a:r>
            <a:r>
              <a:rPr lang="en-US" altLang="cs-CZ" sz="2200" dirty="0" smtClean="0">
                <a:latin typeface="Arial" panose="020B0604020202020204" pitchFamily="34" charset="0"/>
              </a:rPr>
              <a:t>own </a:t>
            </a:r>
            <a:r>
              <a:rPr lang="en-US" altLang="cs-CZ" sz="2200" dirty="0">
                <a:latin typeface="Arial" panose="020B0604020202020204" pitchFamily="34" charset="0"/>
              </a:rPr>
              <a:t>distribution brands (such as Tesco brand</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role of wholesale organizations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assume</a:t>
            </a:r>
            <a:r>
              <a:rPr lang="cs-CZ" altLang="cs-CZ" sz="2200" dirty="0" smtClean="0">
                <a:latin typeface="Arial" panose="020B0604020202020204" pitchFamily="34" charset="0"/>
              </a:rPr>
              <a:t>d by</a:t>
            </a:r>
            <a:r>
              <a:rPr lang="en-US" altLang="cs-CZ" sz="2200" dirty="0" smtClean="0">
                <a:latin typeface="Arial" panose="020B0604020202020204" pitchFamily="34" charset="0"/>
              </a:rPr>
              <a:t> </a:t>
            </a:r>
            <a:r>
              <a:rPr lang="en-US" altLang="cs-CZ" sz="2200" dirty="0">
                <a:latin typeface="Arial" panose="020B0604020202020204" pitchFamily="34" charset="0"/>
              </a:rPr>
              <a:t>a limited number of </a:t>
            </a:r>
            <a:r>
              <a:rPr lang="en-US" altLang="cs-CZ" sz="2200" b="1" dirty="0">
                <a:latin typeface="Arial" panose="020B0604020202020204" pitchFamily="34" charset="0"/>
              </a:rPr>
              <a:t>large distribution centers </a:t>
            </a:r>
            <a:r>
              <a:rPr lang="en-US" altLang="cs-CZ" sz="2200" dirty="0">
                <a:latin typeface="Arial" panose="020B0604020202020204" pitchFamily="34" charset="0"/>
              </a:rPr>
              <a:t>- the so-called modern </a:t>
            </a:r>
            <a:r>
              <a:rPr lang="en-US" altLang="cs-CZ" sz="2200" dirty="0" smtClean="0">
                <a:latin typeface="Arial" panose="020B0604020202020204" pitchFamily="34" charset="0"/>
              </a:rPr>
              <a:t>form </a:t>
            </a:r>
            <a:r>
              <a:rPr lang="en-US" altLang="cs-CZ" sz="2200" dirty="0">
                <a:latin typeface="Arial" panose="020B0604020202020204" pitchFamily="34" charset="0"/>
              </a:rPr>
              <a:t>"Cross Dock" distribution centers, which </a:t>
            </a:r>
            <a:r>
              <a:rPr lang="en-US" altLang="cs-CZ" sz="2200" dirty="0" smtClean="0">
                <a:latin typeface="Arial" panose="020B0604020202020204" pitchFamily="34" charset="0"/>
              </a:rPr>
              <a:t>assemble </a:t>
            </a:r>
            <a:r>
              <a:rPr lang="en-US" altLang="cs-CZ" sz="2200" dirty="0">
                <a:latin typeface="Arial" panose="020B0604020202020204" pitchFamily="34" charset="0"/>
              </a:rPr>
              <a:t>volume deliveries from producers practically "from car to car" and </a:t>
            </a:r>
            <a:r>
              <a:rPr lang="en-US" altLang="cs-CZ" sz="2200" dirty="0" smtClean="0">
                <a:latin typeface="Arial" panose="020B0604020202020204" pitchFamily="34" charset="0"/>
              </a:rPr>
              <a:t>deliver </a:t>
            </a:r>
            <a:r>
              <a:rPr lang="en-US" altLang="cs-CZ" sz="2200" dirty="0">
                <a:latin typeface="Arial" panose="020B0604020202020204" pitchFamily="34" charset="0"/>
              </a:rPr>
              <a:t>without storing in warehouses directly to retail chains.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310055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TRENDS IN INTERNATIONAL DISTRIBUTION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Cooperation</a:t>
            </a:r>
            <a:r>
              <a:rPr lang="en-US" altLang="cs-CZ" sz="2200" dirty="0">
                <a:latin typeface="Arial" panose="020B0604020202020204" pitchFamily="34" charset="0"/>
              </a:rPr>
              <a:t> </a:t>
            </a:r>
            <a:r>
              <a:rPr lang="en-US" altLang="cs-CZ" sz="2200" b="1" dirty="0">
                <a:latin typeface="Arial" panose="020B0604020202020204" pitchFamily="34" charset="0"/>
              </a:rPr>
              <a:t>between business and suppliers </a:t>
            </a:r>
            <a:r>
              <a:rPr lang="en-US" altLang="cs-CZ" sz="2200" dirty="0">
                <a:latin typeface="Arial" panose="020B0604020202020204" pitchFamily="34" charset="0"/>
              </a:rPr>
              <a:t>- a strong position of distribution companies has led to various forms of cooperation with suppliers, where the main objective is to increase business efficiency for all stakeholders. Close cooperation must be based on the use of modern management tools, especially ECR systems and EDI</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Information technology </a:t>
            </a:r>
            <a:r>
              <a:rPr lang="en-US" altLang="cs-CZ" sz="2200" dirty="0">
                <a:latin typeface="Arial" panose="020B0604020202020204" pitchFamily="34" charset="0"/>
              </a:rPr>
              <a:t>- technological innovations of recent years allow distribution companies to greatly enhance the efficiency of its services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Internet</a:t>
            </a:r>
            <a:r>
              <a:rPr lang="en-US" altLang="cs-CZ" sz="2200" dirty="0">
                <a:latin typeface="Arial" panose="020B0604020202020204" pitchFamily="34" charset="0"/>
              </a:rPr>
              <a:t> offers companies the possibility of direct communication with consumers and customers, but in relation to the classical distribution companies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en-US" altLang="cs-CZ" sz="2200" dirty="0" smtClean="0">
                <a:latin typeface="Arial" panose="020B0604020202020204" pitchFamily="34" charset="0"/>
              </a:rPr>
              <a:t>is the</a:t>
            </a:r>
            <a:r>
              <a:rPr lang="cs-CZ" altLang="cs-CZ" sz="2200" dirty="0" err="1" smtClean="0">
                <a:latin typeface="Arial" panose="020B0604020202020204" pitchFamily="34" charset="0"/>
              </a:rPr>
              <a:t>ir</a:t>
            </a:r>
            <a:r>
              <a:rPr lang="en-US" altLang="cs-CZ" sz="2200" dirty="0" smtClean="0">
                <a:latin typeface="Arial" panose="020B0604020202020204" pitchFamily="34" charset="0"/>
              </a:rPr>
              <a:t> </a:t>
            </a:r>
            <a:r>
              <a:rPr lang="en-US" altLang="cs-CZ" sz="2200" dirty="0">
                <a:latin typeface="Arial" panose="020B0604020202020204" pitchFamily="34" charset="0"/>
              </a:rPr>
              <a:t>competition.</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69505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END</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endParaRPr lang="cs-CZ" altLang="cs-CZ" sz="2200" dirty="0" smtClean="0">
              <a:latin typeface="Arial" panose="020B0604020202020204" pitchFamily="34" charset="0"/>
            </a:endParaRPr>
          </a:p>
          <a:p>
            <a:pPr algn="ctr" eaLnBrk="1" hangingPunct="1">
              <a:spcBef>
                <a:spcPct val="0"/>
              </a:spcBef>
              <a:buNone/>
              <a:defRPr/>
            </a:pPr>
            <a:endParaRPr lang="cs-CZ" altLang="cs-CZ" sz="2200" dirty="0">
              <a:latin typeface="Arial" panose="020B0604020202020204" pitchFamily="34" charset="0"/>
            </a:endParaRPr>
          </a:p>
          <a:p>
            <a:pPr algn="ctr" eaLnBrk="1" hangingPunct="1">
              <a:spcBef>
                <a:spcPct val="0"/>
              </a:spcBef>
              <a:buNone/>
              <a:defRPr/>
            </a:pPr>
            <a:endParaRPr lang="cs-CZ" altLang="cs-CZ" sz="2200" dirty="0" smtClean="0">
              <a:latin typeface="Arial" panose="020B0604020202020204" pitchFamily="34" charset="0"/>
            </a:endParaRPr>
          </a:p>
          <a:p>
            <a:pPr algn="ctr" eaLnBrk="1" hangingPunct="1">
              <a:spcBef>
                <a:spcPct val="0"/>
              </a:spcBef>
              <a:buNone/>
              <a:defRPr/>
            </a:pPr>
            <a:r>
              <a:rPr lang="cs-CZ" altLang="cs-CZ" sz="2200" dirty="0" err="1" smtClean="0">
                <a:latin typeface="Arial" panose="020B0604020202020204" pitchFamily="34" charset="0"/>
              </a:rPr>
              <a:t>Thank</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you</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your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attention</a:t>
            </a:r>
            <a:r>
              <a:rPr lang="cs-CZ" altLang="cs-CZ" sz="2200" dirty="0" smtClean="0">
                <a:latin typeface="Arial" panose="020B0604020202020204" pitchFamily="34" charset="0"/>
              </a:rPr>
              <a:t>.</a:t>
            </a:r>
          </a:p>
          <a:p>
            <a:pPr algn="ctr" eaLnBrk="1" hangingPunct="1">
              <a:spcBef>
                <a:spcPct val="0"/>
              </a:spcBef>
              <a:buNone/>
              <a:defRPr/>
            </a:pPr>
            <a:r>
              <a:rPr lang="cs-CZ" altLang="cs-CZ" sz="2200" dirty="0" smtClean="0">
                <a:latin typeface="Arial" panose="020B0604020202020204" pitchFamily="34" charset="0"/>
                <a:sym typeface="Wingdings" panose="05000000000000000000" pitchFamily="2" charset="2"/>
              </a:rPr>
              <a:t> </a:t>
            </a:r>
            <a:endParaRPr lang="cs-CZ"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0573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1. </a:t>
            </a:r>
            <a:r>
              <a:rPr lang="cs-CZ" altLang="cs-CZ" sz="2400" b="1" dirty="0" err="1" smtClean="0">
                <a:latin typeface="Arial" panose="020B0604020202020204" pitchFamily="34" charset="0"/>
              </a:rPr>
              <a:t>About</a:t>
            </a:r>
            <a:r>
              <a:rPr lang="cs-CZ" altLang="cs-CZ" sz="2400" b="1" dirty="0" smtClean="0">
                <a:latin typeface="Arial" panose="020B0604020202020204" pitchFamily="34" charset="0"/>
              </a:rPr>
              <a:t> </a:t>
            </a:r>
            <a:r>
              <a:rPr lang="cs-CZ" altLang="cs-CZ" sz="2400" b="1" dirty="0" err="1" smtClean="0">
                <a:latin typeface="Arial" panose="020B0604020202020204" pitchFamily="34" charset="0"/>
              </a:rPr>
              <a:t>distribution</a:t>
            </a:r>
            <a:r>
              <a:rPr lang="cs-CZ" altLang="cs-CZ" sz="2400" b="1" dirty="0" smtClean="0">
                <a:latin typeface="Arial" panose="020B0604020202020204" pitchFamily="34" charset="0"/>
              </a:rPr>
              <a:t> in </a:t>
            </a:r>
            <a:r>
              <a:rPr lang="cs-CZ" altLang="cs-CZ" sz="2400" b="1" dirty="0" err="1" smtClean="0">
                <a:latin typeface="Arial" panose="020B0604020202020204" pitchFamily="34" charset="0"/>
              </a:rPr>
              <a:t>general</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It is far!</a:t>
            </a:r>
          </a:p>
          <a:p>
            <a:pPr marL="285750" indent="-285750" eaLnBrk="1" hangingPunct="1">
              <a:spcBef>
                <a:spcPct val="0"/>
              </a:spcBef>
              <a:defRPr/>
            </a:pPr>
            <a:r>
              <a:rPr lang="cs-CZ" altLang="cs-CZ" sz="2200" dirty="0" smtClean="0">
                <a:latin typeface="Arial" panose="020B0604020202020204" pitchFamily="34" charset="0"/>
              </a:rPr>
              <a:t>I</a:t>
            </a:r>
            <a:r>
              <a:rPr lang="en-US" altLang="cs-CZ" sz="2200" dirty="0" smtClean="0">
                <a:latin typeface="Arial" panose="020B0604020202020204" pitchFamily="34" charset="0"/>
              </a:rPr>
              <a:t>n </a:t>
            </a:r>
            <a:r>
              <a:rPr lang="en-US" altLang="cs-CZ" sz="2200" dirty="0">
                <a:latin typeface="Arial" panose="020B0604020202020204" pitchFamily="34" charset="0"/>
              </a:rPr>
              <a:t>every country people prefer a different style of shopping</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aim of international distribution policy is to adapt supply to demand and ensure the smooth movement of goods from domestic manufacturer to the end consumer in the foreign market.</a:t>
            </a:r>
          </a:p>
          <a:p>
            <a:pPr marL="285750" indent="-285750" eaLnBrk="1" hangingPunct="1">
              <a:spcBef>
                <a:spcPct val="0"/>
              </a:spcBef>
              <a:defRPr/>
            </a:pPr>
            <a:r>
              <a:rPr lang="en-US" altLang="cs-CZ" sz="2200" dirty="0">
                <a:latin typeface="Arial" panose="020B0604020202020204" pitchFamily="34" charset="0"/>
              </a:rPr>
              <a:t>Building international distribution </a:t>
            </a:r>
            <a:r>
              <a:rPr lang="en-US" altLang="cs-CZ" sz="2200" dirty="0" smtClean="0">
                <a:latin typeface="Arial" panose="020B0604020202020204" pitchFamily="34" charset="0"/>
              </a:rPr>
              <a:t>channels is </a:t>
            </a:r>
            <a:r>
              <a:rPr lang="en-US" altLang="cs-CZ" sz="2200" dirty="0">
                <a:latin typeface="Arial" panose="020B0604020202020204" pitchFamily="34" charset="0"/>
              </a:rPr>
              <a:t>very expensive, long and </a:t>
            </a:r>
            <a:r>
              <a:rPr lang="en-US" altLang="cs-CZ" sz="2200" dirty="0" smtClean="0">
                <a:latin typeface="Arial" panose="020B0604020202020204" pitchFamily="34" charset="0"/>
              </a:rPr>
              <a:t>complicated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process</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Distribution policy is the least flexible instrument of international marketing mix. </a:t>
            </a:r>
            <a:r>
              <a:rPr lang="en-US" altLang="cs-CZ" sz="2200" dirty="0" smtClean="0">
                <a:latin typeface="Arial" panose="020B0604020202020204" pitchFamily="34" charset="0"/>
              </a:rPr>
              <a:t>Change </a:t>
            </a:r>
            <a:r>
              <a:rPr lang="cs-CZ" altLang="cs-CZ" sz="2200" dirty="0" smtClean="0">
                <a:latin typeface="Arial" panose="020B0604020202020204" pitchFamily="34" charset="0"/>
              </a:rPr>
              <a:t>of </a:t>
            </a:r>
            <a:r>
              <a:rPr lang="en-US" altLang="cs-CZ" sz="2200" dirty="0" smtClean="0">
                <a:latin typeface="Arial" panose="020B0604020202020204" pitchFamily="34" charset="0"/>
              </a:rPr>
              <a:t>distribution </a:t>
            </a:r>
            <a:r>
              <a:rPr lang="en-US" altLang="cs-CZ" sz="2200" dirty="0">
                <a:latin typeface="Arial" panose="020B0604020202020204" pitchFamily="34" charset="0"/>
              </a:rPr>
              <a:t>policy </a:t>
            </a:r>
            <a:r>
              <a:rPr lang="cs-CZ" altLang="cs-CZ" sz="2200" dirty="0" err="1" smtClean="0">
                <a:latin typeface="Arial" panose="020B0604020202020204" pitchFamily="34" charset="0"/>
              </a:rPr>
              <a:t>will</a:t>
            </a:r>
            <a:r>
              <a:rPr lang="cs-CZ" altLang="cs-CZ" sz="2200" dirty="0" smtClean="0">
                <a:latin typeface="Arial" panose="020B0604020202020204" pitchFamily="34" charset="0"/>
              </a:rPr>
              <a:t> </a:t>
            </a:r>
            <a:r>
              <a:rPr lang="en-US" altLang="cs-CZ" sz="2200" dirty="0" smtClean="0">
                <a:latin typeface="Arial" panose="020B0604020202020204" pitchFamily="34" charset="0"/>
              </a:rPr>
              <a:t>take </a:t>
            </a:r>
            <a:r>
              <a:rPr lang="en-US" altLang="cs-CZ" sz="2200" dirty="0">
                <a:latin typeface="Arial" panose="020B0604020202020204" pitchFamily="34" charset="0"/>
              </a:rPr>
              <a:t>effect </a:t>
            </a:r>
            <a:r>
              <a:rPr lang="cs-CZ" altLang="cs-CZ" sz="2200" dirty="0" err="1" smtClean="0">
                <a:latin typeface="Arial" panose="020B0604020202020204" pitchFamily="34" charset="0"/>
              </a:rPr>
              <a:t>only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after</a:t>
            </a:r>
            <a:r>
              <a:rPr lang="cs-CZ" altLang="cs-CZ" sz="2200" dirty="0" smtClean="0">
                <a:latin typeface="Arial" panose="020B0604020202020204" pitchFamily="34" charset="0"/>
              </a:rPr>
              <a:t> </a:t>
            </a:r>
            <a:r>
              <a:rPr lang="en-US" altLang="cs-CZ" sz="2200" dirty="0" smtClean="0">
                <a:latin typeface="Arial" panose="020B0604020202020204" pitchFamily="34" charset="0"/>
              </a:rPr>
              <a:t>a </a:t>
            </a:r>
            <a:r>
              <a:rPr lang="en-US" altLang="cs-CZ" sz="2200" dirty="0">
                <a:latin typeface="Arial" panose="020B0604020202020204" pitchFamily="34" charset="0"/>
              </a:rPr>
              <a:t>relatively long time and, moreover, is usually rather expensive and risky.</a:t>
            </a:r>
          </a:p>
          <a:p>
            <a:pPr marL="285750" indent="-285750" eaLnBrk="1" hangingPunct="1">
              <a:spcBef>
                <a:spcPct val="0"/>
              </a:spcBef>
              <a:defRPr/>
            </a:pPr>
            <a:r>
              <a:rPr lang="en-US" altLang="cs-CZ" sz="2200" dirty="0">
                <a:latin typeface="Arial" panose="020B0604020202020204" pitchFamily="34" charset="0"/>
              </a:rPr>
              <a:t>Distribution policy strongly influences all the other tools of the marketing mix.</a:t>
            </a: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INFLUENCE OF INTERNATIONAL DISTRIBUTION</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smtClean="0">
                <a:latin typeface="Arial" panose="020B0604020202020204" pitchFamily="34" charset="0"/>
              </a:rPr>
              <a:t>In t</a:t>
            </a:r>
            <a:r>
              <a:rPr lang="en-US" altLang="cs-CZ" sz="2200" dirty="0" smtClean="0">
                <a:latin typeface="Arial" panose="020B0604020202020204" pitchFamily="34" charset="0"/>
              </a:rPr>
              <a:t>he </a:t>
            </a:r>
            <a:r>
              <a:rPr lang="en-US" altLang="cs-CZ" sz="2200" dirty="0">
                <a:latin typeface="Arial" panose="020B0604020202020204" pitchFamily="34" charset="0"/>
              </a:rPr>
              <a:t>international product </a:t>
            </a:r>
            <a:r>
              <a:rPr lang="en-US" altLang="cs-CZ" sz="2200" dirty="0" smtClean="0">
                <a:latin typeface="Arial" panose="020B0604020202020204" pitchFamily="34" charset="0"/>
              </a:rPr>
              <a:t>policy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a:t>
            </a:r>
            <a:r>
              <a:rPr lang="en-US" altLang="cs-CZ" sz="2200" dirty="0" smtClean="0">
                <a:latin typeface="Arial" panose="020B0604020202020204" pitchFamily="34" charset="0"/>
              </a:rPr>
              <a:t> </a:t>
            </a:r>
            <a:r>
              <a:rPr lang="en-US" altLang="cs-CZ" sz="2200" dirty="0">
                <a:latin typeface="Arial" panose="020B0604020202020204" pitchFamily="34" charset="0"/>
              </a:rPr>
              <a:t>has an influence on the design and quality of products </a:t>
            </a:r>
            <a:r>
              <a:rPr lang="en-US" altLang="cs-CZ" sz="2200" dirty="0" smtClean="0">
                <a:latin typeface="Arial" panose="020B0604020202020204" pitchFamily="34" charset="0"/>
              </a:rPr>
              <a:t>supplied</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cs-CZ" altLang="cs-CZ" sz="2200" dirty="0" smtClean="0">
                <a:latin typeface="Arial" panose="020B0604020202020204" pitchFamily="34" charset="0"/>
              </a:rPr>
              <a:t>on </a:t>
            </a:r>
            <a:r>
              <a:rPr lang="en-US" altLang="cs-CZ" sz="2200" dirty="0" smtClean="0">
                <a:latin typeface="Arial" panose="020B0604020202020204" pitchFamily="34" charset="0"/>
              </a:rPr>
              <a:t>the </a:t>
            </a:r>
            <a:r>
              <a:rPr lang="en-US" altLang="cs-CZ" sz="2200" dirty="0">
                <a:latin typeface="Arial" panose="020B0604020202020204" pitchFamily="34" charset="0"/>
              </a:rPr>
              <a:t>speed with which new products get to foreign markets, product mix and the particular size and packaging products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Costs for building international distribution channels </a:t>
            </a:r>
            <a:r>
              <a:rPr lang="cs-CZ" altLang="cs-CZ" sz="2200" dirty="0" smtClean="0">
                <a:latin typeface="Arial" panose="020B0604020202020204" pitchFamily="34" charset="0"/>
              </a:rPr>
              <a:t>are </a:t>
            </a:r>
            <a:r>
              <a:rPr lang="en-US" altLang="cs-CZ" sz="2200" dirty="0" smtClean="0">
                <a:latin typeface="Arial" panose="020B0604020202020204" pitchFamily="34" charset="0"/>
              </a:rPr>
              <a:t>reflected </a:t>
            </a:r>
            <a:r>
              <a:rPr lang="en-US" altLang="cs-CZ" sz="2200" dirty="0">
                <a:latin typeface="Arial" panose="020B0604020202020204" pitchFamily="34" charset="0"/>
              </a:rPr>
              <a:t>in the price of products where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constitutes</a:t>
            </a:r>
            <a:r>
              <a:rPr lang="cs-CZ" altLang="cs-CZ" sz="2200" dirty="0" smtClean="0">
                <a:latin typeface="Arial" panose="020B0604020202020204" pitchFamily="34" charset="0"/>
              </a:rPr>
              <a:t> a</a:t>
            </a:r>
            <a:r>
              <a:rPr lang="en-US" altLang="cs-CZ" sz="2200" dirty="0" smtClean="0">
                <a:latin typeface="Arial" panose="020B0604020202020204" pitchFamily="34" charset="0"/>
              </a:rPr>
              <a:t> </a:t>
            </a:r>
            <a:r>
              <a:rPr lang="en-US" altLang="cs-CZ" sz="2200" dirty="0">
                <a:latin typeface="Arial" panose="020B0604020202020204" pitchFamily="34" charset="0"/>
              </a:rPr>
              <a:t>major part 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price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paid</a:t>
            </a:r>
            <a:r>
              <a:rPr lang="cs-CZ" altLang="cs-CZ" sz="2200" dirty="0" smtClean="0">
                <a:latin typeface="Arial" panose="020B0604020202020204" pitchFamily="34" charset="0"/>
              </a:rPr>
              <a:t> by </a:t>
            </a:r>
            <a:r>
              <a:rPr lang="en-US" altLang="cs-CZ" sz="2200" dirty="0" smtClean="0">
                <a:latin typeface="Arial" panose="020B0604020202020204" pitchFamily="34" charset="0"/>
              </a:rPr>
              <a:t>the </a:t>
            </a:r>
            <a:r>
              <a:rPr lang="en-US" altLang="cs-CZ" sz="2200" dirty="0">
                <a:latin typeface="Arial" panose="020B0604020202020204" pitchFamily="34" charset="0"/>
              </a:rPr>
              <a:t>final customer</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some extent, </a:t>
            </a:r>
            <a:r>
              <a:rPr lang="en-US" altLang="cs-CZ" sz="2200" dirty="0" smtClean="0">
                <a:latin typeface="Arial" panose="020B0604020202020204" pitchFamily="34" charset="0"/>
              </a:rPr>
              <a:t>distribution </a:t>
            </a:r>
            <a:r>
              <a:rPr lang="en-US" altLang="cs-CZ" sz="2200" dirty="0">
                <a:latin typeface="Arial" panose="020B0604020202020204" pitchFamily="34" charset="0"/>
              </a:rPr>
              <a:t>policy influences </a:t>
            </a:r>
            <a:r>
              <a:rPr lang="en-US" altLang="cs-CZ" sz="2200" dirty="0" smtClean="0">
                <a:latin typeface="Arial" panose="020B0604020202020204" pitchFamily="34" charset="0"/>
              </a:rPr>
              <a:t>international </a:t>
            </a:r>
            <a:r>
              <a:rPr lang="en-US" altLang="cs-CZ" sz="2200" dirty="0">
                <a:latin typeface="Arial" panose="020B0604020202020204" pitchFamily="34" charset="0"/>
              </a:rPr>
              <a:t>communications policy, especially the level and quality of cooperation between business intermediaries</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97516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DISTRIBUTION IN CHINA</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defRPr/>
            </a:pPr>
            <a:r>
              <a:rPr lang="en-US" altLang="cs-CZ" sz="2200" dirty="0">
                <a:latin typeface="Arial" panose="020B0604020202020204" pitchFamily="34" charset="0"/>
              </a:rPr>
              <a:t>The preferred way - </a:t>
            </a:r>
            <a:r>
              <a:rPr lang="en-US" altLang="cs-CZ" sz="2200" b="1" dirty="0">
                <a:latin typeface="Arial" panose="020B0604020202020204" pitchFamily="34" charset="0"/>
              </a:rPr>
              <a:t>marketplace</a:t>
            </a:r>
            <a:r>
              <a:rPr lang="en-US" altLang="cs-CZ" sz="2200" dirty="0">
                <a:latin typeface="Arial" panose="020B0604020202020204" pitchFamily="34" charset="0"/>
              </a:rPr>
              <a:t> </a:t>
            </a:r>
            <a:r>
              <a:rPr lang="en-US" altLang="cs-CZ" sz="2200" dirty="0" smtClean="0">
                <a:latin typeface="Arial" panose="020B0604020202020204" pitchFamily="34" charset="0"/>
              </a:rPr>
              <a:t>or </a:t>
            </a:r>
            <a:r>
              <a:rPr lang="en-US" altLang="cs-CZ" sz="2200" dirty="0">
                <a:latin typeface="Arial" panose="020B0604020202020204" pitchFamily="34" charset="0"/>
              </a:rPr>
              <a:t>large shopping </a:t>
            </a:r>
            <a:r>
              <a:rPr lang="en-US" altLang="cs-CZ" sz="2200" dirty="0" smtClean="0">
                <a:latin typeface="Arial" panose="020B0604020202020204" pitchFamily="34" charset="0"/>
              </a:rPr>
              <a:t>houses </a:t>
            </a:r>
            <a:r>
              <a:rPr lang="en-US" altLang="cs-CZ" sz="2200" dirty="0">
                <a:latin typeface="Arial" panose="020B0604020202020204" pitchFamily="34" charset="0"/>
              </a:rPr>
              <a:t>reminiscent of the marketplace.</a:t>
            </a:r>
          </a:p>
          <a:p>
            <a:pPr marL="457200" indent="-457200" eaLnBrk="1" hangingPunct="1">
              <a:spcBef>
                <a:spcPct val="0"/>
              </a:spcBef>
              <a:defRPr/>
            </a:pPr>
            <a:r>
              <a:rPr lang="en-US" altLang="cs-CZ" sz="2200" dirty="0">
                <a:latin typeface="Arial" panose="020B0604020202020204" pitchFamily="34" charset="0"/>
              </a:rPr>
              <a:t>Turnover during the "Spring Festival holiday" of about USD </a:t>
            </a:r>
            <a:r>
              <a:rPr lang="cs-CZ" altLang="cs-CZ" sz="2200" dirty="0" smtClean="0">
                <a:latin typeface="Arial" panose="020B0604020202020204" pitchFamily="34" charset="0"/>
              </a:rPr>
              <a:t>9</a:t>
            </a:r>
            <a:r>
              <a:rPr lang="en-US" altLang="cs-CZ" sz="2200" dirty="0" smtClean="0">
                <a:latin typeface="Arial" panose="020B0604020202020204" pitchFamily="34" charset="0"/>
              </a:rPr>
              <a:t>0 </a:t>
            </a:r>
            <a:r>
              <a:rPr lang="en-US" altLang="cs-CZ" sz="2200" dirty="0">
                <a:latin typeface="Arial" panose="020B0604020202020204" pitchFamily="34" charset="0"/>
              </a:rPr>
              <a:t>bn. </a:t>
            </a:r>
            <a:r>
              <a:rPr lang="cs-CZ" altLang="cs-CZ" sz="2200" dirty="0" smtClean="0">
                <a:latin typeface="Arial" panose="020B0604020202020204" pitchFamily="34" charset="0"/>
              </a:rPr>
              <a:t>i</a:t>
            </a:r>
            <a:r>
              <a:rPr lang="en-US" altLang="cs-CZ" sz="2200" dirty="0" smtClean="0">
                <a:latin typeface="Arial" panose="020B0604020202020204" pitchFamily="34" charset="0"/>
              </a:rPr>
              <a:t>n 201</a:t>
            </a:r>
            <a:r>
              <a:rPr lang="cs-CZ" altLang="cs-CZ" sz="2200" dirty="0" smtClean="0">
                <a:latin typeface="Arial" panose="020B0604020202020204" pitchFamily="34" charset="0"/>
              </a:rPr>
              <a:t>5</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457200" indent="-457200" eaLnBrk="1" hangingPunct="1">
              <a:spcBef>
                <a:spcPct val="0"/>
              </a:spcBef>
              <a:defRPr/>
            </a:pPr>
            <a:endParaRPr lang="en-GB" altLang="cs-CZ" sz="2200" dirty="0" smtClean="0">
              <a:latin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498757"/>
            <a:ext cx="8115300" cy="3086472"/>
          </a:xfrm>
          <a:prstGeom prst="rect">
            <a:avLst/>
          </a:prstGeom>
        </p:spPr>
      </p:pic>
    </p:spTree>
    <p:extLst>
      <p:ext uri="{BB962C8B-B14F-4D97-AF65-F5344CB8AC3E}">
        <p14:creationId xmlns:p14="http://schemas.microsoft.com/office/powerpoint/2010/main" val="246832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2</a:t>
            </a:r>
            <a:r>
              <a:rPr lang="cs-CZ" altLang="cs-CZ" sz="2400" b="1" dirty="0" smtClean="0">
                <a:latin typeface="Arial" panose="020B0604020202020204" pitchFamily="34" charset="0"/>
              </a:rPr>
              <a:t>.</a:t>
            </a:r>
            <a:r>
              <a:rPr lang="en-US" altLang="cs-CZ" sz="2400" b="1" dirty="0">
                <a:latin typeface="Arial" panose="020B0604020202020204" pitchFamily="34" charset="0"/>
              </a:rPr>
              <a:t> </a:t>
            </a:r>
            <a:r>
              <a:rPr lang="en-US" altLang="cs-CZ" sz="2400" b="1" dirty="0" smtClean="0">
                <a:latin typeface="Arial" panose="020B0604020202020204" pitchFamily="34" charset="0"/>
              </a:rPr>
              <a:t>INTERNATIONAL DISTRIBUTION STRATEGY</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International distribution strategy is part of an overall international business strategy.</a:t>
            </a:r>
          </a:p>
          <a:p>
            <a:pPr marL="285750" indent="-285750" eaLnBrk="1" hangingPunct="1">
              <a:spcBef>
                <a:spcPct val="0"/>
              </a:spcBef>
              <a:defRPr/>
            </a:pPr>
            <a:r>
              <a:rPr lang="cs-CZ" altLang="cs-CZ" sz="2200" dirty="0" smtClean="0">
                <a:latin typeface="Arial" panose="020B0604020202020204" pitchFamily="34" charset="0"/>
              </a:rPr>
              <a:t>To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able</a:t>
            </a:r>
            <a:r>
              <a:rPr lang="cs-CZ" altLang="cs-CZ" sz="2200" dirty="0" smtClean="0">
                <a:latin typeface="Arial" panose="020B0604020202020204" pitchFamily="34" charset="0"/>
              </a:rPr>
              <a:t> to </a:t>
            </a:r>
            <a:r>
              <a:rPr lang="cs-CZ" altLang="cs-CZ" sz="2200" dirty="0" err="1" smtClean="0">
                <a:latin typeface="Arial" panose="020B0604020202020204" pitchFamily="34" charset="0"/>
              </a:rPr>
              <a:t>create</a:t>
            </a:r>
            <a:r>
              <a:rPr lang="cs-CZ" altLang="cs-CZ" sz="2200" dirty="0" smtClean="0">
                <a:latin typeface="Arial" panose="020B0604020202020204" pitchFamily="34" charset="0"/>
              </a:rPr>
              <a:t> a </a:t>
            </a:r>
            <a:r>
              <a:rPr lang="cs-CZ" altLang="cs-CZ" sz="2200" dirty="0" err="1" smtClean="0">
                <a:latin typeface="Arial" panose="020B0604020202020204" pitchFamily="34" charset="0"/>
              </a:rPr>
              <a:t>succesful</a:t>
            </a:r>
            <a:r>
              <a:rPr lang="en-US" altLang="cs-CZ" sz="2200" dirty="0" smtClean="0">
                <a:latin typeface="Arial" panose="020B0604020202020204" pitchFamily="34" charset="0"/>
              </a:rPr>
              <a:t> </a:t>
            </a:r>
            <a:r>
              <a:rPr lang="en-US" altLang="cs-CZ" sz="2200" dirty="0">
                <a:latin typeface="Arial" panose="020B0604020202020204" pitchFamily="34" charset="0"/>
              </a:rPr>
              <a:t>international distribution </a:t>
            </a:r>
            <a:r>
              <a:rPr lang="en-US" altLang="cs-CZ" sz="2200" dirty="0" smtClean="0">
                <a:latin typeface="Arial" panose="020B0604020202020204" pitchFamily="34" charset="0"/>
              </a:rPr>
              <a:t>strategy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have</a:t>
            </a:r>
            <a:r>
              <a:rPr lang="cs-CZ" altLang="cs-CZ" sz="2200" dirty="0" smtClean="0">
                <a:latin typeface="Arial" panose="020B0604020202020204" pitchFamily="34" charset="0"/>
              </a:rPr>
              <a:t> to</a:t>
            </a:r>
            <a:r>
              <a:rPr lang="en-US" altLang="cs-CZ" sz="2200" dirty="0" smtClean="0">
                <a:latin typeface="Arial" panose="020B0604020202020204" pitchFamily="34" charset="0"/>
              </a:rPr>
              <a:t> </a:t>
            </a:r>
            <a:r>
              <a:rPr lang="en-US" altLang="cs-CZ" sz="2200" dirty="0" err="1" smtClean="0">
                <a:latin typeface="Arial" panose="020B0604020202020204" pitchFamily="34" charset="0"/>
              </a:rPr>
              <a:t>decid</a:t>
            </a:r>
            <a:r>
              <a:rPr lang="cs-CZ" altLang="cs-CZ" sz="2200" dirty="0" smtClean="0">
                <a:latin typeface="Arial" panose="020B0604020202020204" pitchFamily="34" charset="0"/>
              </a:rPr>
              <a:t>e</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A: </a:t>
            </a:r>
            <a:r>
              <a:rPr lang="cs-CZ" altLang="cs-CZ" sz="2000" dirty="0" smtClean="0">
                <a:latin typeface="Arial" panose="020B0604020202020204" pitchFamily="34" charset="0"/>
              </a:rPr>
              <a:t>D</a:t>
            </a:r>
            <a:r>
              <a:rPr lang="en-US" altLang="cs-CZ" sz="2000" dirty="0" err="1" smtClean="0">
                <a:latin typeface="Arial" panose="020B0604020202020204" pitchFamily="34" charset="0"/>
              </a:rPr>
              <a:t>istribution</a:t>
            </a:r>
            <a:r>
              <a:rPr lang="en-US" altLang="cs-CZ" sz="2000" dirty="0" smtClean="0">
                <a:latin typeface="Arial" panose="020B0604020202020204" pitchFamily="34" charset="0"/>
              </a:rPr>
              <a:t> method</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B: The density of the distribution </a:t>
            </a:r>
            <a:r>
              <a:rPr lang="en-US" altLang="cs-CZ" sz="2000" dirty="0" smtClean="0">
                <a:latin typeface="Arial" panose="020B0604020202020204" pitchFamily="34" charset="0"/>
              </a:rPr>
              <a:t>network</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C: </a:t>
            </a:r>
            <a:r>
              <a:rPr lang="cs-CZ" altLang="cs-CZ" sz="2000" dirty="0" smtClean="0">
                <a:latin typeface="Arial" panose="020B0604020202020204" pitchFamily="34" charset="0"/>
              </a:rPr>
              <a:t>L</a:t>
            </a:r>
            <a:r>
              <a:rPr lang="en-US" altLang="cs-CZ" sz="2000" dirty="0" err="1" smtClean="0">
                <a:latin typeface="Arial" panose="020B0604020202020204" pitchFamily="34" charset="0"/>
              </a:rPr>
              <a:t>ength</a:t>
            </a:r>
            <a:r>
              <a:rPr lang="en-US" altLang="cs-CZ" sz="2000" dirty="0" smtClean="0">
                <a:latin typeface="Arial" panose="020B0604020202020204" pitchFamily="34" charset="0"/>
              </a:rPr>
              <a:t> </a:t>
            </a:r>
            <a:r>
              <a:rPr lang="en-US" altLang="cs-CZ" sz="2000" dirty="0">
                <a:latin typeface="Arial" panose="020B0604020202020204" pitchFamily="34" charset="0"/>
              </a:rPr>
              <a:t>of the distribution </a:t>
            </a:r>
            <a:r>
              <a:rPr lang="en-US" altLang="cs-CZ" sz="2000" dirty="0" smtClean="0">
                <a:latin typeface="Arial" panose="020B0604020202020204" pitchFamily="34" charset="0"/>
              </a:rPr>
              <a:t>channel</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D: </a:t>
            </a:r>
            <a:r>
              <a:rPr lang="cs-CZ" altLang="cs-CZ" sz="2000" dirty="0" smtClean="0">
                <a:latin typeface="Arial" panose="020B0604020202020204" pitchFamily="34" charset="0"/>
              </a:rPr>
              <a:t>S</a:t>
            </a:r>
            <a:r>
              <a:rPr lang="en-US" altLang="cs-CZ" sz="2000" dirty="0" err="1" smtClean="0">
                <a:latin typeface="Arial" panose="020B0604020202020204" pitchFamily="34" charset="0"/>
              </a:rPr>
              <a:t>tatus</a:t>
            </a:r>
            <a:r>
              <a:rPr lang="en-US" altLang="cs-CZ" sz="2000" dirty="0" smtClean="0">
                <a:latin typeface="Arial" panose="020B0604020202020204" pitchFamily="34" charset="0"/>
              </a:rPr>
              <a:t> </a:t>
            </a:r>
            <a:r>
              <a:rPr lang="en-US" altLang="cs-CZ" sz="2000" dirty="0">
                <a:latin typeface="Arial" panose="020B0604020202020204" pitchFamily="34" charset="0"/>
              </a:rPr>
              <a:t>and criteria for selecting participants for </a:t>
            </a:r>
            <a:r>
              <a:rPr lang="en-US" altLang="cs-CZ" sz="2000" dirty="0" smtClean="0">
                <a:latin typeface="Arial" panose="020B0604020202020204" pitchFamily="34" charset="0"/>
              </a:rPr>
              <a:t>distribution</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E: </a:t>
            </a:r>
            <a:r>
              <a:rPr lang="cs-CZ" altLang="cs-CZ" sz="2000" dirty="0" smtClean="0">
                <a:latin typeface="Arial" panose="020B0604020202020204" pitchFamily="34" charset="0"/>
              </a:rPr>
              <a:t>M</a:t>
            </a:r>
            <a:r>
              <a:rPr lang="en-US" altLang="cs-CZ" sz="2000" dirty="0" err="1" smtClean="0">
                <a:latin typeface="Arial" panose="020B0604020202020204" pitchFamily="34" charset="0"/>
              </a:rPr>
              <a:t>ethod</a:t>
            </a:r>
            <a:r>
              <a:rPr lang="en-US" altLang="cs-CZ" sz="2000" dirty="0" smtClean="0">
                <a:latin typeface="Arial" panose="020B0604020202020204" pitchFamily="34" charset="0"/>
              </a:rPr>
              <a:t> </a:t>
            </a:r>
            <a:r>
              <a:rPr lang="en-US" altLang="cs-CZ" sz="2000" dirty="0">
                <a:latin typeface="Arial" panose="020B0604020202020204" pitchFamily="34" charset="0"/>
              </a:rPr>
              <a:t>of management and coordination of the activities of participants in the </a:t>
            </a:r>
            <a:r>
              <a:rPr lang="en-US" altLang="cs-CZ" sz="2000" dirty="0" smtClean="0">
                <a:latin typeface="Arial" panose="020B0604020202020204" pitchFamily="34" charset="0"/>
              </a:rPr>
              <a:t>distribution</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F: </a:t>
            </a:r>
            <a:r>
              <a:rPr lang="cs-CZ" altLang="cs-CZ" sz="2000" dirty="0" smtClean="0">
                <a:latin typeface="Arial" panose="020B0604020202020204" pitchFamily="34" charset="0"/>
              </a:rPr>
              <a:t>O</a:t>
            </a:r>
            <a:r>
              <a:rPr lang="en-US" altLang="cs-CZ" sz="2000" dirty="0" err="1" smtClean="0">
                <a:latin typeface="Arial" panose="020B0604020202020204" pitchFamily="34" charset="0"/>
              </a:rPr>
              <a:t>wn</a:t>
            </a:r>
            <a:r>
              <a:rPr lang="en-US" altLang="cs-CZ" sz="2000" dirty="0" smtClean="0">
                <a:latin typeface="Arial" panose="020B0604020202020204" pitchFamily="34" charset="0"/>
              </a:rPr>
              <a:t> </a:t>
            </a:r>
            <a:r>
              <a:rPr lang="en-US" altLang="cs-CZ" sz="2000" dirty="0">
                <a:latin typeface="Arial" panose="020B0604020202020204" pitchFamily="34" charset="0"/>
              </a:rPr>
              <a:t>physical transportation and storage of goods distributed, or logistics.</a:t>
            </a:r>
            <a:endParaRPr lang="en-GB" altLang="cs-CZ" sz="1600" dirty="0" smtClean="0">
              <a:latin typeface="Arial" panose="020B0604020202020204" pitchFamily="34" charset="0"/>
            </a:endParaRPr>
          </a:p>
        </p:txBody>
      </p:sp>
    </p:spTree>
    <p:extLst>
      <p:ext uri="{BB962C8B-B14F-4D97-AF65-F5344CB8AC3E}">
        <p14:creationId xmlns:p14="http://schemas.microsoft.com/office/powerpoint/2010/main" val="150448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 DISTRIBUTION METHOD 1</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Distribution channels provide essential links between manufacturers and customers. Method </a:t>
            </a:r>
            <a:r>
              <a:rPr lang="cs-CZ" altLang="cs-CZ" sz="2200" dirty="0" smtClean="0">
                <a:latin typeface="Arial" panose="020B0604020202020204" pitchFamily="34" charset="0"/>
              </a:rPr>
              <a:t>of </a:t>
            </a:r>
            <a:r>
              <a:rPr lang="en-US" altLang="cs-CZ" sz="2200" dirty="0" smtClean="0">
                <a:latin typeface="Arial" panose="020B0604020202020204" pitchFamily="34" charset="0"/>
              </a:rPr>
              <a:t>international </a:t>
            </a:r>
            <a:r>
              <a:rPr lang="en-US" altLang="cs-CZ" sz="2200" dirty="0">
                <a:latin typeface="Arial" panose="020B0604020202020204" pitchFamily="34" charset="0"/>
              </a:rPr>
              <a:t>distribution of goods may in some cases coincide with the entry form on the international market. Selecting the method of distribution must be preceded by a careful analysis of the </a:t>
            </a:r>
            <a:r>
              <a:rPr lang="cs-CZ" altLang="cs-CZ" sz="2200" dirty="0" err="1" smtClean="0">
                <a:latin typeface="Arial" panose="020B0604020202020204" pitchFamily="34" charset="0"/>
              </a:rPr>
              <a:t>target</a:t>
            </a:r>
            <a:r>
              <a:rPr lang="cs-CZ" altLang="cs-CZ" sz="2200" dirty="0" smtClean="0">
                <a:latin typeface="Arial" panose="020B0604020202020204" pitchFamily="34" charset="0"/>
              </a:rPr>
              <a:t> </a:t>
            </a:r>
            <a:r>
              <a:rPr lang="en-US" altLang="cs-CZ" sz="2200" dirty="0" smtClean="0">
                <a:latin typeface="Arial" panose="020B0604020202020204" pitchFamily="34" charset="0"/>
              </a:rPr>
              <a:t>market, </a:t>
            </a:r>
            <a:r>
              <a:rPr lang="en-US" altLang="cs-CZ" sz="2200" dirty="0">
                <a:latin typeface="Arial" panose="020B0604020202020204" pitchFamily="34" charset="0"/>
              </a:rPr>
              <a:t>its environment and conditions for the management and control of the distribution channel</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structure of distribution channels is influenced by many factors, notably the degree of economic development of the country, the purchasing power of the population, the level of the country's infrastructure, the nature of the </a:t>
            </a:r>
            <a:r>
              <a:rPr lang="en-US" altLang="cs-CZ" sz="2200" dirty="0" smtClean="0">
                <a:latin typeface="Arial" panose="020B0604020202020204" pitchFamily="34" charset="0"/>
              </a:rPr>
              <a:t>goods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specifics </a:t>
            </a:r>
            <a:r>
              <a:rPr lang="cs-CZ" altLang="cs-CZ" sz="2200" dirty="0" smtClean="0">
                <a:latin typeface="Arial" panose="020B0604020202020204" pitchFamily="34" charset="0"/>
              </a:rPr>
              <a:t>of </a:t>
            </a:r>
            <a:r>
              <a:rPr lang="en-US" altLang="cs-CZ" sz="2200" dirty="0" smtClean="0">
                <a:latin typeface="Arial" panose="020B0604020202020204" pitchFamily="34" charset="0"/>
              </a:rPr>
              <a:t>movement </a:t>
            </a:r>
            <a:r>
              <a:rPr lang="en-US" altLang="cs-CZ" sz="2200" dirty="0">
                <a:latin typeface="Arial" panose="020B0604020202020204" pitchFamily="34" charset="0"/>
              </a:rPr>
              <a:t>of goods in international conditions (logistics) and capital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exporting </a:t>
            </a:r>
            <a:r>
              <a:rPr lang="en-US" altLang="cs-CZ" sz="2200" dirty="0">
                <a:latin typeface="Arial" panose="020B0604020202020204" pitchFamily="34" charset="0"/>
              </a:rPr>
              <a:t>company.</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8761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International Distribution Policy</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smtClean="0">
                <a:latin typeface="Arial" panose="020B0604020202020204" pitchFamily="34" charset="0"/>
              </a:rPr>
              <a:t>Selling</a:t>
            </a:r>
            <a:r>
              <a:rPr lang="cs-CZ" altLang="cs-CZ" sz="2400" b="1" dirty="0" smtClean="0">
                <a:latin typeface="Arial" panose="020B0604020202020204" pitchFamily="34" charset="0"/>
              </a:rPr>
              <a:t> </a:t>
            </a:r>
            <a:r>
              <a:rPr lang="cs-CZ" altLang="cs-CZ" sz="2400" b="1" dirty="0" err="1" smtClean="0">
                <a:latin typeface="Arial" panose="020B0604020202020204" pitchFamily="34" charset="0"/>
              </a:rPr>
              <a:t>flour</a:t>
            </a:r>
            <a:r>
              <a:rPr lang="cs-CZ" altLang="cs-CZ" sz="2400" b="1" dirty="0" smtClean="0">
                <a:latin typeface="Arial" panose="020B0604020202020204" pitchFamily="34" charset="0"/>
              </a:rPr>
              <a:t> in </a:t>
            </a:r>
            <a:r>
              <a:rPr lang="cs-CZ" altLang="cs-CZ" sz="2400" b="1" dirty="0" err="1" smtClean="0">
                <a:latin typeface="Arial" panose="020B0604020202020204" pitchFamily="34" charset="0"/>
              </a:rPr>
              <a:t>Ethiopia</a:t>
            </a:r>
            <a:endParaRPr lang="cs-CZ" altLang="cs-CZ" sz="2400" b="1" dirty="0" smtClean="0">
              <a:latin typeface="Arial" panose="020B060402020202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849888"/>
            <a:ext cx="7812360" cy="3624064"/>
          </a:xfrm>
          <a:prstGeom prst="rect">
            <a:avLst/>
          </a:prstGeom>
        </p:spPr>
      </p:pic>
    </p:spTree>
    <p:extLst>
      <p:ext uri="{BB962C8B-B14F-4D97-AF65-F5344CB8AC3E}">
        <p14:creationId xmlns:p14="http://schemas.microsoft.com/office/powerpoint/2010/main" val="135587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1153</TotalTime>
  <Words>3321</Words>
  <Application>Microsoft Office PowerPoint</Application>
  <PresentationFormat>Předvádění na obrazovce (4:3)</PresentationFormat>
  <Paragraphs>205</Paragraphs>
  <Slides>38</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38</vt:i4>
      </vt:variant>
    </vt:vector>
  </HeadingPairs>
  <TitlesOfParts>
    <vt:vector size="44" baseType="lpstr">
      <vt:lpstr>Arial</vt:lpstr>
      <vt:lpstr>Calibri</vt:lpstr>
      <vt:lpstr>Calibri Light</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Michal Stoklasa</cp:lastModifiedBy>
  <cp:revision>85</cp:revision>
  <dcterms:created xsi:type="dcterms:W3CDTF">2016-03-17T12:08:01Z</dcterms:created>
  <dcterms:modified xsi:type="dcterms:W3CDTF">2017-04-10T14:21:41Z</dcterms:modified>
</cp:coreProperties>
</file>