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9"/>
  </p:notesMasterIdLst>
  <p:sldIdLst>
    <p:sldId id="256" r:id="rId3"/>
    <p:sldId id="257" r:id="rId4"/>
    <p:sldId id="258" r:id="rId5"/>
    <p:sldId id="309" r:id="rId6"/>
    <p:sldId id="260" r:id="rId7"/>
    <p:sldId id="262" r:id="rId8"/>
    <p:sldId id="310" r:id="rId9"/>
    <p:sldId id="264" r:id="rId10"/>
    <p:sldId id="265" r:id="rId11"/>
    <p:sldId id="281" r:id="rId12"/>
    <p:sldId id="267" r:id="rId13"/>
    <p:sldId id="271" r:id="rId14"/>
    <p:sldId id="272" r:id="rId15"/>
    <p:sldId id="297" r:id="rId16"/>
    <p:sldId id="298" r:id="rId17"/>
    <p:sldId id="299" r:id="rId18"/>
    <p:sldId id="300" r:id="rId19"/>
    <p:sldId id="301" r:id="rId20"/>
    <p:sldId id="273" r:id="rId21"/>
    <p:sldId id="274" r:id="rId22"/>
    <p:sldId id="302" r:id="rId23"/>
    <p:sldId id="275" r:id="rId24"/>
    <p:sldId id="276" r:id="rId25"/>
    <p:sldId id="277" r:id="rId26"/>
    <p:sldId id="278" r:id="rId27"/>
    <p:sldId id="279" r:id="rId28"/>
    <p:sldId id="283" r:id="rId29"/>
    <p:sldId id="284" r:id="rId30"/>
    <p:sldId id="286" r:id="rId31"/>
    <p:sldId id="303" r:id="rId32"/>
    <p:sldId id="304" r:id="rId33"/>
    <p:sldId id="305" r:id="rId34"/>
    <p:sldId id="306" r:id="rId35"/>
    <p:sldId id="307" r:id="rId36"/>
    <p:sldId id="308" r:id="rId37"/>
    <p:sldId id="280" r:id="rId38"/>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2865" autoAdjust="0"/>
  </p:normalViewPr>
  <p:slideViewPr>
    <p:cSldViewPr snapToGrid="0">
      <p:cViewPr varScale="1">
        <p:scale>
          <a:sx n="108" d="100"/>
          <a:sy n="108" d="100"/>
        </p:scale>
        <p:origin x="1452" y="102"/>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F1C779-D742-40C7-9FE3-045CB1610470}" type="datetimeFigureOut">
              <a:rPr lang="cs-CZ" smtClean="0"/>
              <a:t>25.04.2017</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CDD9BE-AE7C-41A2-AF23-CE395E657E73}" type="slidenum">
              <a:rPr lang="cs-CZ" smtClean="0"/>
              <a:t>‹#›</a:t>
            </a:fld>
            <a:endParaRPr lang="cs-CZ"/>
          </a:p>
        </p:txBody>
      </p:sp>
    </p:spTree>
    <p:extLst>
      <p:ext uri="{BB962C8B-B14F-4D97-AF65-F5344CB8AC3E}">
        <p14:creationId xmlns:p14="http://schemas.microsoft.com/office/powerpoint/2010/main" val="1067249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Source:</a:t>
            </a:r>
            <a:r>
              <a:rPr lang="cs-CZ" dirty="0" err="1" smtClean="0"/>
              <a:t>http</a:t>
            </a:r>
            <a:r>
              <a:rPr lang="cs-CZ" dirty="0" smtClean="0"/>
              <a:t>://www.strategyquant.com/doc/print-28.html</a:t>
            </a:r>
            <a:endParaRPr lang="cs-CZ" dirty="0"/>
          </a:p>
        </p:txBody>
      </p:sp>
      <p:sp>
        <p:nvSpPr>
          <p:cNvPr id="4" name="Zástupný symbol pro číslo snímku 3"/>
          <p:cNvSpPr>
            <a:spLocks noGrp="1"/>
          </p:cNvSpPr>
          <p:nvPr>
            <p:ph type="sldNum" sz="quarter" idx="10"/>
          </p:nvPr>
        </p:nvSpPr>
        <p:spPr/>
        <p:txBody>
          <a:bodyPr/>
          <a:lstStyle/>
          <a:p>
            <a:fld id="{1CCDD9BE-AE7C-41A2-AF23-CE395E657E73}" type="slidenum">
              <a:rPr lang="cs-CZ" smtClean="0"/>
              <a:t>4</a:t>
            </a:fld>
            <a:endParaRPr lang="cs-CZ"/>
          </a:p>
        </p:txBody>
      </p:sp>
    </p:spTree>
    <p:extLst>
      <p:ext uri="{BB962C8B-B14F-4D97-AF65-F5344CB8AC3E}">
        <p14:creationId xmlns:p14="http://schemas.microsoft.com/office/powerpoint/2010/main" val="490228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25.04.2017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25.04.2017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25.04.2017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25.04.2017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25.04.2017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25.04.2017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25.04.2017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25.04.2017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25.04.2017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25.04.2017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25.04.2017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25.04.2017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25.04.2017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25.04.2017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25.04.2017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25.04.2017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25.04.2017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25.04.2017</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25.04.2017</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25.04.2017</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25.04.2017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25.04.2017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25.04.2017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25.04.2017</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dirty="0" smtClean="0">
                <a:latin typeface="Arial" pitchFamily="34" charset="0"/>
                <a:cs typeface="Arial" pitchFamily="34" charset="0"/>
              </a:rPr>
              <a:t>International Pricing Policy</a:t>
            </a:r>
            <a:endParaRPr lang="en-US"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smtClean="0">
                <a:latin typeface="Arial" panose="020B0604020202020204" pitchFamily="34" charset="0"/>
              </a:rPr>
              <a:t>Michal Stoklasa</a:t>
            </a:r>
            <a:r>
              <a:rPr lang="en-GB" altLang="cs-CZ" sz="1800" dirty="0" smtClean="0">
                <a:latin typeface="Arial" panose="020B0604020202020204" pitchFamily="34" charset="0"/>
              </a:rPr>
              <a:t>, </a:t>
            </a:r>
            <a:r>
              <a:rPr lang="en-GB" altLang="cs-CZ" sz="1800" dirty="0">
                <a:latin typeface="Arial" panose="020B0604020202020204" pitchFamily="34" charset="0"/>
              </a:rPr>
              <a:t>Ph.D.</a:t>
            </a:r>
          </a:p>
          <a:p>
            <a:pPr algn="ctr" eaLnBrk="1" hangingPunct="1">
              <a:spcBef>
                <a:spcPct val="0"/>
              </a:spcBef>
              <a:buFontTx/>
              <a:buNone/>
            </a:pPr>
            <a:r>
              <a:rPr lang="cs-CZ" altLang="cs-CZ" sz="1800" dirty="0" smtClean="0">
                <a:latin typeface="Arial" panose="020B0604020202020204" pitchFamily="34" charset="0"/>
              </a:rPr>
              <a:t>International Marketing</a:t>
            </a:r>
            <a:r>
              <a:rPr lang="en-GB" altLang="cs-CZ" sz="1800" dirty="0" smtClean="0">
                <a:latin typeface="Arial" panose="020B0604020202020204" pitchFamily="34" charset="0"/>
              </a:rPr>
              <a:t>/subject </a:t>
            </a:r>
            <a:r>
              <a:rPr lang="en-GB" altLang="cs-CZ" sz="1800" dirty="0">
                <a:latin typeface="Arial" panose="020B0604020202020204" pitchFamily="34" charset="0"/>
              </a:rPr>
              <a:t>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2. FACTORS AFFECTING PRICING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factors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influencing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pricing</a:t>
            </a:r>
            <a:r>
              <a:rPr lang="cs-CZ" altLang="cs-CZ" sz="2200" dirty="0" smtClean="0">
                <a:latin typeface="Arial" panose="020B0604020202020204" pitchFamily="34" charset="0"/>
              </a:rPr>
              <a:t> are </a:t>
            </a:r>
            <a:r>
              <a:rPr lang="cs-CZ" altLang="cs-CZ" sz="2200" dirty="0" err="1" smtClean="0">
                <a:latin typeface="Arial" panose="020B0604020202020204" pitchFamily="34" charset="0"/>
              </a:rPr>
              <a:t>strongly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affected</a:t>
            </a:r>
            <a:r>
              <a:rPr lang="cs-CZ" altLang="cs-CZ" sz="2200" dirty="0" smtClean="0">
                <a:latin typeface="Arial" panose="020B0604020202020204" pitchFamily="34" charset="0"/>
              </a:rPr>
              <a:t> by: </a:t>
            </a:r>
            <a:r>
              <a:rPr lang="en-US" altLang="cs-CZ" sz="2200" dirty="0" smtClean="0">
                <a:latin typeface="Arial" panose="020B0604020202020204" pitchFamily="34" charset="0"/>
              </a:rPr>
              <a:t>the </a:t>
            </a:r>
            <a:r>
              <a:rPr lang="en-US" altLang="cs-CZ" sz="2200" dirty="0">
                <a:latin typeface="Arial" panose="020B0604020202020204" pitchFamily="34" charset="0"/>
              </a:rPr>
              <a:t>country in which the transaction is </a:t>
            </a:r>
            <a:r>
              <a:rPr lang="cs-CZ" altLang="cs-CZ" sz="2200" dirty="0" smtClean="0">
                <a:latin typeface="Arial" panose="020B0604020202020204" pitchFamily="34" charset="0"/>
              </a:rPr>
              <a:t>done</a:t>
            </a:r>
            <a:r>
              <a:rPr lang="en-US" altLang="cs-CZ" sz="2200" dirty="0" smtClean="0">
                <a:latin typeface="Arial" panose="020B0604020202020204" pitchFamily="34" charset="0"/>
              </a:rPr>
              <a:t>, </a:t>
            </a:r>
            <a:r>
              <a:rPr lang="en-US" altLang="cs-CZ" sz="2200" dirty="0">
                <a:latin typeface="Arial" panose="020B0604020202020204" pitchFamily="34" charset="0"/>
              </a:rPr>
              <a:t>the </a:t>
            </a:r>
            <a:r>
              <a:rPr lang="en-US" altLang="cs-CZ" sz="2200" dirty="0" smtClean="0">
                <a:latin typeface="Arial" panose="020B0604020202020204" pitchFamily="34" charset="0"/>
              </a:rPr>
              <a:t>product</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diversity of conditions under which competition operates and other strategic factors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company</a:t>
            </a:r>
            <a:r>
              <a:rPr lang="cs-CZ" altLang="cs-CZ" sz="2200" dirty="0" smtClean="0">
                <a:latin typeface="Arial" panose="020B0604020202020204" pitchFamily="34" charset="0"/>
              </a:rPr>
              <a:t> </a:t>
            </a:r>
            <a:r>
              <a:rPr lang="en-US" altLang="cs-CZ" sz="2200" dirty="0" smtClean="0">
                <a:latin typeface="Arial" panose="020B0604020202020204" pitchFamily="34" charset="0"/>
              </a:rPr>
              <a:t> </a:t>
            </a:r>
            <a:r>
              <a:rPr lang="en-US" altLang="cs-CZ" sz="2200" dirty="0">
                <a:latin typeface="Arial" panose="020B0604020202020204" pitchFamily="34" charset="0"/>
              </a:rPr>
              <a:t>has </a:t>
            </a:r>
            <a:r>
              <a:rPr lang="cs-CZ" altLang="cs-CZ" sz="2200" dirty="0" smtClean="0">
                <a:latin typeface="Arial" panose="020B0604020202020204" pitchFamily="34" charset="0"/>
              </a:rPr>
              <a:t>/ </a:t>
            </a:r>
            <a:r>
              <a:rPr lang="en-US" altLang="cs-CZ" sz="2200" dirty="0" smtClean="0">
                <a:latin typeface="Arial" panose="020B0604020202020204" pitchFamily="34" charset="0"/>
              </a:rPr>
              <a:t>doesn't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a:t>
            </a:r>
            <a:r>
              <a:rPr lang="en-US" altLang="cs-CZ" sz="2200" dirty="0" smtClean="0">
                <a:latin typeface="Arial" panose="020B0604020202020204" pitchFamily="34" charset="0"/>
              </a:rPr>
              <a:t>pricing </a:t>
            </a:r>
            <a:r>
              <a:rPr lang="en-US" altLang="cs-CZ" sz="2200" dirty="0">
                <a:latin typeface="Arial" panose="020B0604020202020204" pitchFamily="34" charset="0"/>
              </a:rPr>
              <a:t>policy under </a:t>
            </a:r>
            <a:r>
              <a:rPr lang="cs-CZ" altLang="cs-CZ" sz="2200" dirty="0" err="1" smtClean="0">
                <a:latin typeface="Arial" panose="020B0604020202020204" pitchFamily="34" charset="0"/>
              </a:rPr>
              <a:t>its</a:t>
            </a:r>
            <a:r>
              <a:rPr lang="cs-CZ" altLang="cs-CZ" sz="2200" dirty="0" smtClean="0">
                <a:latin typeface="Arial" panose="020B0604020202020204" pitchFamily="34" charset="0"/>
              </a:rPr>
              <a:t> </a:t>
            </a:r>
            <a:r>
              <a:rPr lang="en-US" altLang="cs-CZ" sz="2200" dirty="0" smtClean="0">
                <a:latin typeface="Arial" panose="020B0604020202020204" pitchFamily="34" charset="0"/>
              </a:rPr>
              <a:t>control</a:t>
            </a:r>
            <a:r>
              <a:rPr lang="en-US" altLang="cs-CZ" sz="2200" dirty="0">
                <a:latin typeface="Arial" panose="020B0604020202020204" pitchFamily="34" charset="0"/>
              </a:rPr>
              <a:t>, </a:t>
            </a:r>
            <a:r>
              <a:rPr lang="en-US" altLang="cs-CZ" sz="2200" dirty="0" smtClean="0">
                <a:latin typeface="Arial" panose="020B0604020202020204" pitchFamily="34" charset="0"/>
              </a:rPr>
              <a:t>not</a:t>
            </a:r>
            <a:r>
              <a:rPr lang="cs-CZ" altLang="cs-CZ" sz="2200" dirty="0" smtClean="0">
                <a:latin typeface="Arial" panose="020B0604020202020204" pitchFamily="34" charset="0"/>
              </a:rPr>
              <a:t> /</a:t>
            </a:r>
            <a:r>
              <a:rPr lang="en-US" altLang="cs-CZ" sz="2200" dirty="0" smtClean="0">
                <a:latin typeface="Arial" panose="020B0604020202020204" pitchFamily="34" charset="0"/>
              </a:rPr>
              <a:t> </a:t>
            </a:r>
            <a:r>
              <a:rPr lang="en-US" altLang="cs-CZ" sz="2200" dirty="0">
                <a:latin typeface="Arial" panose="020B0604020202020204" pitchFamily="34" charset="0"/>
              </a:rPr>
              <a:t>allowing </a:t>
            </a:r>
            <a:r>
              <a:rPr lang="cs-CZ" altLang="cs-CZ" sz="2200" dirty="0" err="1" smtClean="0">
                <a:latin typeface="Arial" panose="020B0604020202020204" pitchFamily="34" charset="0"/>
              </a:rPr>
              <a:t>it</a:t>
            </a:r>
            <a:r>
              <a:rPr lang="en-US" altLang="cs-CZ" sz="2200" dirty="0" smtClean="0">
                <a:latin typeface="Arial" panose="020B0604020202020204" pitchFamily="34" charset="0"/>
              </a:rPr>
              <a:t> </a:t>
            </a:r>
            <a:r>
              <a:rPr lang="en-US" altLang="cs-CZ" sz="2200" dirty="0">
                <a:latin typeface="Arial" panose="020B0604020202020204" pitchFamily="34" charset="0"/>
              </a:rPr>
              <a:t>to realize its intended marketing strategy</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Greater control over the company's final selling price </a:t>
            </a:r>
            <a:r>
              <a:rPr lang="en-US" altLang="cs-CZ" sz="2200" dirty="0" smtClean="0">
                <a:latin typeface="Arial" panose="020B0604020202020204" pitchFamily="34" charset="0"/>
              </a:rPr>
              <a:t>improves </a:t>
            </a:r>
            <a:r>
              <a:rPr lang="en-US" altLang="cs-CZ" sz="2200" dirty="0">
                <a:latin typeface="Arial" panose="020B0604020202020204" pitchFamily="34" charset="0"/>
              </a:rPr>
              <a:t>the ability to achieve marketing goals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Ability to control the cost </a:t>
            </a:r>
            <a:r>
              <a:rPr lang="en-US" altLang="cs-CZ" sz="2200" dirty="0" smtClean="0">
                <a:latin typeface="Arial" panose="020B0604020202020204" pitchFamily="34" charset="0"/>
              </a:rPr>
              <a:t>worsen</a:t>
            </a:r>
            <a:r>
              <a:rPr lang="cs-CZ" altLang="cs-CZ" sz="2200" dirty="0" smtClean="0">
                <a:latin typeface="Arial" panose="020B0604020202020204" pitchFamily="34" charset="0"/>
              </a:rPr>
              <a:t>s </a:t>
            </a:r>
            <a:r>
              <a:rPr lang="cs-CZ" altLang="cs-CZ" sz="2200" dirty="0" err="1" smtClean="0">
                <a:latin typeface="Arial" panose="020B0604020202020204" pitchFamily="34" charset="0"/>
              </a:rPr>
              <a:t>with</a:t>
            </a:r>
            <a:r>
              <a:rPr lang="en-US" altLang="cs-CZ" sz="2200" dirty="0" smtClean="0">
                <a:latin typeface="Arial" panose="020B0604020202020204" pitchFamily="34" charset="0"/>
              </a:rPr>
              <a:t> </a:t>
            </a:r>
            <a:r>
              <a:rPr lang="en-US" altLang="cs-CZ" sz="2200" dirty="0">
                <a:latin typeface="Arial" panose="020B0604020202020204" pitchFamily="34" charset="0"/>
              </a:rPr>
              <a:t>the width of the production line and the number of countries that are involved in the transaction.</a:t>
            </a:r>
          </a:p>
        </p:txBody>
      </p:sp>
    </p:spTree>
    <p:extLst>
      <p:ext uri="{BB962C8B-B14F-4D97-AF65-F5344CB8AC3E}">
        <p14:creationId xmlns:p14="http://schemas.microsoft.com/office/powerpoint/2010/main" val="29189647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FACTORS AFFECTING </a:t>
            </a:r>
            <a:r>
              <a:rPr lang="cs-CZ" altLang="cs-CZ" sz="2400" b="1" dirty="0" smtClean="0">
                <a:latin typeface="Arial" panose="020B0604020202020204" pitchFamily="34" charset="0"/>
              </a:rPr>
              <a:t>PRICING 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1548547"/>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Internal factors the company </a:t>
            </a:r>
            <a:r>
              <a:rPr lang="en-US" altLang="cs-CZ" sz="2200" dirty="0">
                <a:latin typeface="Arial" panose="020B0604020202020204" pitchFamily="34" charset="0"/>
              </a:rPr>
              <a:t>- company objectives, desired profitability and the sum of costs - production, distribution, transportation, product - life cycle phases, quality</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Market factors </a:t>
            </a:r>
            <a:r>
              <a:rPr lang="en-US" altLang="cs-CZ" sz="2200" dirty="0">
                <a:latin typeface="Arial" panose="020B0604020202020204" pitchFamily="34" charset="0"/>
              </a:rPr>
              <a:t>- changes in demand, consumer behavior, perception of </a:t>
            </a:r>
            <a:r>
              <a:rPr lang="en-US" altLang="cs-CZ" sz="2200" dirty="0" smtClean="0">
                <a:latin typeface="Arial" panose="020B0604020202020204" pitchFamily="34" charset="0"/>
              </a:rPr>
              <a:t>price</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competition</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Environmental factors </a:t>
            </a:r>
            <a:r>
              <a:rPr lang="en-US" altLang="cs-CZ" sz="2200" dirty="0">
                <a:latin typeface="Arial" panose="020B0604020202020204" pitchFamily="34" charset="0"/>
              </a:rPr>
              <a:t>- state fiscal policy, inflation, tariffs, exchange rate stability, taxes, price controls, dumping</a:t>
            </a:r>
            <a:r>
              <a:rPr lang="en-US" altLang="cs-CZ" sz="2200" dirty="0" smtClean="0">
                <a:latin typeface="Arial" panose="020B0604020202020204" pitchFamily="34" charset="0"/>
              </a:rPr>
              <a:t>, </a:t>
            </a:r>
            <a:r>
              <a:rPr lang="en-US" altLang="cs-CZ" sz="2200" dirty="0">
                <a:latin typeface="Arial" panose="020B0604020202020204" pitchFamily="34" charset="0"/>
              </a:rPr>
              <a:t>gray </a:t>
            </a:r>
            <a:r>
              <a:rPr lang="en-US" altLang="cs-CZ" sz="2200" dirty="0" smtClean="0">
                <a:latin typeface="Arial" panose="020B0604020202020204" pitchFamily="34" charset="0"/>
              </a:rPr>
              <a:t>markets</a:t>
            </a:r>
            <a:r>
              <a:rPr lang="cs-CZ" altLang="cs-CZ" sz="2200" dirty="0" smtClean="0">
                <a:latin typeface="Arial" panose="020B0604020202020204" pitchFamily="34" charset="0"/>
              </a:rPr>
              <a:t> </a:t>
            </a:r>
            <a:r>
              <a:rPr lang="en-US" altLang="cs-CZ" sz="2200" dirty="0">
                <a:latin typeface="Arial" panose="020B0604020202020204" pitchFamily="34" charset="0"/>
              </a:rPr>
              <a:t>etc</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Managerial decisions </a:t>
            </a:r>
            <a:r>
              <a:rPr lang="en-US" altLang="cs-CZ" sz="2200" dirty="0">
                <a:latin typeface="Arial" panose="020B0604020202020204" pitchFamily="34" charset="0"/>
              </a:rPr>
              <a:t>- (marketing pricing strategies). In the implementation of international </a:t>
            </a:r>
            <a:r>
              <a:rPr lang="en-US" altLang="cs-CZ" sz="2200" dirty="0" smtClean="0">
                <a:latin typeface="Arial" panose="020B0604020202020204" pitchFamily="34" charset="0"/>
              </a:rPr>
              <a:t>pricing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there</a:t>
            </a:r>
            <a:r>
              <a:rPr lang="en-US" altLang="cs-CZ" sz="2200" dirty="0" smtClean="0">
                <a:latin typeface="Arial" panose="020B0604020202020204" pitchFamily="34" charset="0"/>
              </a:rPr>
              <a:t> </a:t>
            </a:r>
            <a:r>
              <a:rPr lang="en-US" altLang="cs-CZ" sz="2200" dirty="0">
                <a:latin typeface="Arial" panose="020B0604020202020204" pitchFamily="34" charset="0"/>
              </a:rPr>
              <a:t>must be gradual analysis of individual groups of factors.</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550880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ANALYSIS OF THE INTERNAL </a:t>
            </a:r>
            <a:r>
              <a:rPr lang="cs-CZ" altLang="cs-CZ" sz="2400" b="1" dirty="0" smtClean="0">
                <a:latin typeface="Arial" panose="020B0604020202020204" pitchFamily="34" charset="0"/>
              </a:rPr>
              <a:t>PRICING </a:t>
            </a:r>
            <a:r>
              <a:rPr lang="en-US" altLang="cs-CZ" sz="2400" b="1" dirty="0" smtClean="0">
                <a:latin typeface="Arial" panose="020B0604020202020204" pitchFamily="34" charset="0"/>
              </a:rPr>
              <a:t>FACTORS</a:t>
            </a:r>
            <a:r>
              <a:rPr lang="cs-CZ" altLang="cs-CZ" sz="2400" b="1" dirty="0" smtClean="0">
                <a:latin typeface="Arial" panose="020B0604020202020204" pitchFamily="34" charset="0"/>
              </a:rPr>
              <a:t> 1</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Analysis of the internal factors of the company includes critical review of other elements of the marketing mix: product, distribution and communication mix. The objective is to evaluate their own costs and the competitiveness of the product</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Product will inter alia determine the stage of the product life cycle, which is offered in various markets, further substitutability of the product, its place in the relevant product-line, brand, appearance, weight, dimensions, product packaging etc</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objective is to evaluate their own costs and the competitiveness of the product.</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839211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ANALYSIS OF THE INTERNAL </a:t>
            </a:r>
            <a:r>
              <a:rPr lang="cs-CZ" altLang="cs-CZ" sz="2400" b="1" dirty="0">
                <a:latin typeface="Arial" panose="020B0604020202020204" pitchFamily="34" charset="0"/>
              </a:rPr>
              <a:t>PRICING </a:t>
            </a:r>
            <a:r>
              <a:rPr lang="en-US" altLang="cs-CZ" sz="2400" b="1" dirty="0">
                <a:latin typeface="Arial" panose="020B0604020202020204" pitchFamily="34" charset="0"/>
              </a:rPr>
              <a:t>FACTORS</a:t>
            </a:r>
            <a:r>
              <a:rPr lang="cs-CZ" altLang="cs-CZ" sz="2400" b="1" dirty="0">
                <a:latin typeface="Arial" panose="020B0604020202020204" pitchFamily="34" charset="0"/>
              </a:rPr>
              <a:t> </a:t>
            </a:r>
            <a:r>
              <a:rPr lang="cs-CZ" altLang="cs-CZ" sz="2400" b="1" dirty="0" smtClean="0">
                <a:latin typeface="Arial" panose="020B0604020202020204" pitchFamily="34" charset="0"/>
              </a:rPr>
              <a:t>2</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Indispensable condition for the success of pricing policy is a good orientation in the whole issue of </a:t>
            </a:r>
            <a:r>
              <a:rPr lang="en-US" altLang="cs-CZ" sz="2200" dirty="0" smtClean="0">
                <a:latin typeface="Arial" panose="020B0604020202020204" pitchFamily="34" charset="0"/>
              </a:rPr>
              <a:t>cost</a:t>
            </a:r>
            <a:r>
              <a:rPr lang="cs-CZ" altLang="cs-CZ" sz="2200" dirty="0" smtClean="0">
                <a:latin typeface="Arial" panose="020B0604020202020204" pitchFamily="34" charset="0"/>
              </a:rPr>
              <a:t>s. </a:t>
            </a:r>
            <a:r>
              <a:rPr lang="en-US" altLang="cs-CZ" sz="2200" dirty="0" smtClean="0">
                <a:latin typeface="Arial" panose="020B0604020202020204" pitchFamily="34" charset="0"/>
              </a:rPr>
              <a:t>Company </a:t>
            </a:r>
            <a:r>
              <a:rPr lang="en-US" altLang="cs-CZ" sz="2200" dirty="0">
                <a:latin typeface="Arial" panose="020B0604020202020204" pitchFamily="34" charset="0"/>
              </a:rPr>
              <a:t>must be able to identify a significant number of factors that affect the cost, depending on the nature of the market, the product and the immediate situation</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Intense </a:t>
            </a:r>
            <a:r>
              <a:rPr lang="en-US" altLang="cs-CZ" sz="2200" dirty="0">
                <a:latin typeface="Arial" panose="020B0604020202020204" pitchFamily="34" charset="0"/>
              </a:rPr>
              <a:t>competition in some world markets increases costs and reduces profits. Costs increase </a:t>
            </a:r>
            <a:r>
              <a:rPr lang="en-US" altLang="cs-CZ" sz="2200" dirty="0" smtClean="0">
                <a:latin typeface="Arial" panose="020B0604020202020204" pitchFamily="34" charset="0"/>
              </a:rPr>
              <a:t>sometimes </a:t>
            </a:r>
            <a:r>
              <a:rPr lang="en-US" altLang="cs-CZ" sz="2200" dirty="0">
                <a:latin typeface="Arial" panose="020B0604020202020204" pitchFamily="34" charset="0"/>
              </a:rPr>
              <a:t>lengthy business </a:t>
            </a:r>
            <a:r>
              <a:rPr lang="cs-CZ" altLang="cs-CZ" sz="2200" dirty="0" err="1" smtClean="0">
                <a:latin typeface="Arial" panose="020B0604020202020204" pitchFamily="34" charset="0"/>
              </a:rPr>
              <a:t>negotiations</a:t>
            </a:r>
            <a:r>
              <a:rPr lang="en-US" altLang="cs-CZ" sz="2200" dirty="0" smtClean="0">
                <a:latin typeface="Arial" panose="020B0604020202020204" pitchFamily="34" charset="0"/>
              </a:rPr>
              <a:t>. </a:t>
            </a:r>
            <a:r>
              <a:rPr lang="en-US" altLang="cs-CZ" sz="2200" dirty="0">
                <a:latin typeface="Arial" panose="020B0604020202020204" pitchFamily="34" charset="0"/>
              </a:rPr>
              <a:t>Therefore, the positive </a:t>
            </a:r>
            <a:r>
              <a:rPr lang="en-US" altLang="cs-CZ" sz="2200" dirty="0" smtClean="0">
                <a:latin typeface="Arial" panose="020B0604020202020204" pitchFamily="34" charset="0"/>
              </a:rPr>
              <a:t>factor </a:t>
            </a:r>
            <a:r>
              <a:rPr lang="en-US" altLang="cs-CZ" sz="2200" dirty="0">
                <a:latin typeface="Arial" panose="020B0604020202020204" pitchFamily="34" charset="0"/>
              </a:rPr>
              <a:t>helping reduce </a:t>
            </a:r>
            <a:r>
              <a:rPr lang="en-US" altLang="cs-CZ" sz="2200" dirty="0" smtClean="0">
                <a:latin typeface="Arial" panose="020B0604020202020204" pitchFamily="34" charset="0"/>
              </a:rPr>
              <a:t>costs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en-US" altLang="cs-CZ" sz="2200" dirty="0" smtClean="0">
                <a:latin typeface="Arial" panose="020B0604020202020204" pitchFamily="34" charset="0"/>
              </a:rPr>
              <a:t> extensive </a:t>
            </a:r>
            <a:r>
              <a:rPr lang="en-US" altLang="cs-CZ" sz="2200" dirty="0">
                <a:latin typeface="Arial" panose="020B0604020202020204" pitchFamily="34" charset="0"/>
              </a:rPr>
              <a:t>experience of the relevant markets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Limit (marginal) costs should be the lower limit of the price of goods.</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18049725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ANALYSIS OF THE INTERNAL </a:t>
            </a:r>
            <a:r>
              <a:rPr lang="cs-CZ" altLang="cs-CZ" sz="2400" b="1" dirty="0">
                <a:latin typeface="Arial" panose="020B0604020202020204" pitchFamily="34" charset="0"/>
              </a:rPr>
              <a:t>PRICING </a:t>
            </a:r>
            <a:r>
              <a:rPr lang="en-US" altLang="cs-CZ" sz="2400" b="1" dirty="0">
                <a:latin typeface="Arial" panose="020B0604020202020204" pitchFamily="34" charset="0"/>
              </a:rPr>
              <a:t>FACTORS</a:t>
            </a:r>
            <a:r>
              <a:rPr lang="cs-CZ" altLang="cs-CZ" sz="2400" b="1" dirty="0">
                <a:latin typeface="Arial" panose="020B0604020202020204" pitchFamily="34" charset="0"/>
              </a:rPr>
              <a:t> </a:t>
            </a:r>
            <a:r>
              <a:rPr lang="cs-CZ" altLang="cs-CZ" sz="2400" b="1" dirty="0" smtClean="0">
                <a:latin typeface="Arial" panose="020B0604020202020204" pitchFamily="34" charset="0"/>
              </a:rPr>
              <a:t>3</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For the </a:t>
            </a:r>
            <a:r>
              <a:rPr lang="cs-CZ" sz="2200" dirty="0" err="1" smtClean="0">
                <a:latin typeface="Arial" panose="020B0604020202020204" pitchFamily="34" charset="0"/>
              </a:rPr>
              <a:t>production</a:t>
            </a:r>
            <a:r>
              <a:rPr lang="cs-CZ" sz="2200" dirty="0" smtClean="0">
                <a:latin typeface="Arial" panose="020B0604020202020204" pitchFamily="34" charset="0"/>
              </a:rPr>
              <a:t> </a:t>
            </a:r>
            <a:r>
              <a:rPr lang="en-US" sz="2200" dirty="0" smtClean="0">
                <a:latin typeface="Arial" panose="020B0604020202020204" pitchFamily="34" charset="0"/>
              </a:rPr>
              <a:t>cost</a:t>
            </a:r>
            <a:r>
              <a:rPr lang="cs-CZ" sz="2200" dirty="0" smtClean="0">
                <a:latin typeface="Arial" panose="020B0604020202020204" pitchFamily="34" charset="0"/>
              </a:rPr>
              <a:t>s, </a:t>
            </a:r>
            <a:r>
              <a:rPr lang="cs-CZ" sz="2200" dirty="0" err="1" smtClean="0">
                <a:latin typeface="Arial" panose="020B0604020202020204" pitchFamily="34" charset="0"/>
              </a:rPr>
              <a:t>the</a:t>
            </a:r>
            <a:r>
              <a:rPr lang="en-US" sz="2200" dirty="0" smtClean="0">
                <a:latin typeface="Arial" panose="020B0604020202020204" pitchFamily="34" charset="0"/>
              </a:rPr>
              <a:t> </a:t>
            </a:r>
            <a:r>
              <a:rPr lang="en-US" sz="2200" dirty="0">
                <a:latin typeface="Arial" panose="020B0604020202020204" pitchFamily="34" charset="0"/>
              </a:rPr>
              <a:t>effort to reduce them extends not only </a:t>
            </a:r>
            <a:r>
              <a:rPr lang="cs-CZ" sz="2200" dirty="0" smtClean="0">
                <a:latin typeface="Arial" panose="020B0604020202020204" pitchFamily="34" charset="0"/>
              </a:rPr>
              <a:t>to </a:t>
            </a:r>
            <a:r>
              <a:rPr lang="cs-CZ" sz="2200" dirty="0" err="1" smtClean="0">
                <a:latin typeface="Arial" panose="020B0604020202020204" pitchFamily="34" charset="0"/>
              </a:rPr>
              <a:t>the</a:t>
            </a:r>
            <a:r>
              <a:rPr lang="cs-CZ" sz="2200" dirty="0" smtClean="0">
                <a:latin typeface="Arial" panose="020B0604020202020204" pitchFamily="34" charset="0"/>
              </a:rPr>
              <a:t> </a:t>
            </a:r>
            <a:r>
              <a:rPr lang="cs-CZ" sz="2200" dirty="0" err="1" smtClean="0">
                <a:latin typeface="Arial" panose="020B0604020202020204" pitchFamily="34" charset="0"/>
              </a:rPr>
              <a:t>own</a:t>
            </a:r>
            <a:r>
              <a:rPr lang="en-US" sz="2200" dirty="0" smtClean="0">
                <a:latin typeface="Arial" panose="020B0604020202020204" pitchFamily="34" charset="0"/>
              </a:rPr>
              <a:t> </a:t>
            </a:r>
            <a:r>
              <a:rPr lang="en-US" sz="2200" dirty="0">
                <a:latin typeface="Arial" panose="020B0604020202020204" pitchFamily="34" charset="0"/>
              </a:rPr>
              <a:t>business, but also to subcontractors, under the </a:t>
            </a:r>
            <a:r>
              <a:rPr lang="en-US" sz="2200" dirty="0" smtClean="0">
                <a:latin typeface="Arial" panose="020B0604020202020204" pitchFamily="34" charset="0"/>
              </a:rPr>
              <a:t>so-called „</a:t>
            </a:r>
            <a:r>
              <a:rPr lang="cs-CZ" sz="2200" dirty="0" smtClean="0">
                <a:latin typeface="Arial" panose="020B0604020202020204" pitchFamily="34" charset="0"/>
              </a:rPr>
              <a:t>p</a:t>
            </a:r>
            <a:r>
              <a:rPr lang="en-US" sz="2200" dirty="0" err="1" smtClean="0">
                <a:latin typeface="Arial" panose="020B0604020202020204" pitchFamily="34" charset="0"/>
              </a:rPr>
              <a:t>artnership</a:t>
            </a:r>
            <a:r>
              <a:rPr lang="en-US" sz="2200" dirty="0" smtClean="0">
                <a:latin typeface="Arial" panose="020B0604020202020204" pitchFamily="34" charset="0"/>
              </a:rPr>
              <a:t> </a:t>
            </a:r>
            <a:r>
              <a:rPr lang="en-US" sz="2200" dirty="0">
                <a:latin typeface="Arial" panose="020B0604020202020204" pitchFamily="34" charset="0"/>
              </a:rPr>
              <a:t>relation". Cooperating companies </a:t>
            </a:r>
            <a:r>
              <a:rPr lang="cs-CZ" sz="2200" dirty="0" smtClean="0">
                <a:latin typeface="Arial" panose="020B0604020202020204" pitchFamily="34" charset="0"/>
              </a:rPr>
              <a:t>are </a:t>
            </a:r>
            <a:r>
              <a:rPr lang="en-US" sz="2200" dirty="0" smtClean="0">
                <a:latin typeface="Arial" panose="020B0604020202020204" pitchFamily="34" charset="0"/>
              </a:rPr>
              <a:t>mutually </a:t>
            </a:r>
            <a:r>
              <a:rPr lang="en-US" sz="2200" dirty="0">
                <a:latin typeface="Arial" panose="020B0604020202020204" pitchFamily="34" charset="0"/>
              </a:rPr>
              <a:t>comparing their cost items and jointly considering that costs can be reduced by the same percentage on the principle of profit from the contract. This principle is increasingly applied particularly for complex products and investment units</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If the internal costs of production </a:t>
            </a:r>
            <a:r>
              <a:rPr lang="en-US" sz="2200" dirty="0" smtClean="0">
                <a:latin typeface="Arial" panose="020B0604020202020204" pitchFamily="34" charset="0"/>
              </a:rPr>
              <a:t>involve </a:t>
            </a:r>
            <a:r>
              <a:rPr lang="en-US" sz="2200" dirty="0">
                <a:latin typeface="Arial" panose="020B0604020202020204" pitchFamily="34" charset="0"/>
              </a:rPr>
              <a:t>significant cost of purchased materials, it is sometimes useful to insert in the contract the price </a:t>
            </a:r>
            <a:r>
              <a:rPr lang="en-US" sz="2200" dirty="0" smtClean="0">
                <a:latin typeface="Arial" panose="020B0604020202020204" pitchFamily="34" charset="0"/>
              </a:rPr>
              <a:t>clause</a:t>
            </a:r>
            <a:r>
              <a:rPr lang="en-US" sz="2200" dirty="0">
                <a:latin typeface="Arial" panose="020B0604020202020204" pitchFamily="34" charset="0"/>
              </a:rPr>
              <a:t>, </a:t>
            </a:r>
            <a:r>
              <a:rPr lang="cs-CZ" sz="2200" dirty="0" smtClean="0">
                <a:latin typeface="Arial" panose="020B0604020202020204" pitchFamily="34" charset="0"/>
              </a:rPr>
              <a:t>by </a:t>
            </a:r>
            <a:r>
              <a:rPr lang="en-US" sz="2200" dirty="0" smtClean="0">
                <a:latin typeface="Arial" panose="020B0604020202020204" pitchFamily="34" charset="0"/>
              </a:rPr>
              <a:t>which </a:t>
            </a:r>
            <a:r>
              <a:rPr lang="en-US" sz="2200" dirty="0">
                <a:latin typeface="Arial" panose="020B0604020202020204" pitchFamily="34" charset="0"/>
              </a:rPr>
              <a:t>the </a:t>
            </a:r>
            <a:r>
              <a:rPr lang="en-US" sz="2200" dirty="0" smtClean="0">
                <a:latin typeface="Arial" panose="020B0604020202020204" pitchFamily="34" charset="0"/>
              </a:rPr>
              <a:t>exporter</a:t>
            </a:r>
            <a:r>
              <a:rPr lang="cs-CZ" sz="2200" dirty="0" smtClean="0">
                <a:latin typeface="Arial" panose="020B0604020202020204" pitchFamily="34" charset="0"/>
              </a:rPr>
              <a:t> </a:t>
            </a:r>
            <a:r>
              <a:rPr lang="cs-CZ" sz="2200" dirty="0" err="1" smtClean="0">
                <a:latin typeface="Arial" panose="020B0604020202020204" pitchFamily="34" charset="0"/>
              </a:rPr>
              <a:t>enforces</a:t>
            </a:r>
            <a:r>
              <a:rPr lang="en-US" sz="2200" dirty="0" smtClean="0">
                <a:latin typeface="Arial" panose="020B0604020202020204" pitchFamily="34" charset="0"/>
              </a:rPr>
              <a:t> adjustment </a:t>
            </a:r>
            <a:r>
              <a:rPr lang="en-US" sz="2200" dirty="0">
                <a:latin typeface="Arial" panose="020B0604020202020204" pitchFamily="34" charset="0"/>
              </a:rPr>
              <a:t>of the invoiced price if the price of inputs exceeds a certain limit (</a:t>
            </a:r>
            <a:r>
              <a:rPr lang="en-US" sz="2200" dirty="0" smtClean="0">
                <a:latin typeface="Arial" panose="020B0604020202020204" pitchFamily="34" charset="0"/>
              </a:rPr>
              <a:t>e</a:t>
            </a:r>
            <a:r>
              <a:rPr lang="cs-CZ" sz="2200" dirty="0" smtClean="0">
                <a:latin typeface="Arial" panose="020B0604020202020204" pitchFamily="34" charset="0"/>
              </a:rPr>
              <a:t>.</a:t>
            </a:r>
            <a:r>
              <a:rPr lang="en-US" sz="2200" dirty="0" smtClean="0">
                <a:latin typeface="Arial" panose="020B0604020202020204" pitchFamily="34" charset="0"/>
              </a:rPr>
              <a:t>g</a:t>
            </a:r>
            <a:r>
              <a:rPr lang="en-US" sz="2200" dirty="0">
                <a:latin typeface="Arial" panose="020B0604020202020204" pitchFamily="34" charset="0"/>
              </a:rPr>
              <a:t>. 5%) compared to state before signing a contract.</a:t>
            </a:r>
            <a:endParaRPr lang="en-US" sz="2000" dirty="0">
              <a:latin typeface="Arial" panose="020B0604020202020204" pitchFamily="34" charset="0"/>
            </a:endParaRPr>
          </a:p>
        </p:txBody>
      </p:sp>
    </p:spTree>
    <p:extLst>
      <p:ext uri="{BB962C8B-B14F-4D97-AF65-F5344CB8AC3E}">
        <p14:creationId xmlns:p14="http://schemas.microsoft.com/office/powerpoint/2010/main" val="715230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ANALYSIS OF THE INTERNAL </a:t>
            </a:r>
            <a:r>
              <a:rPr lang="cs-CZ" altLang="cs-CZ" sz="2400" b="1" dirty="0">
                <a:latin typeface="Arial" panose="020B0604020202020204" pitchFamily="34" charset="0"/>
              </a:rPr>
              <a:t>PRICING </a:t>
            </a:r>
            <a:r>
              <a:rPr lang="en-US" altLang="cs-CZ" sz="2400" b="1" dirty="0">
                <a:latin typeface="Arial" panose="020B0604020202020204" pitchFamily="34" charset="0"/>
              </a:rPr>
              <a:t>FACTORS</a:t>
            </a:r>
            <a:r>
              <a:rPr lang="cs-CZ" altLang="cs-CZ" sz="2400" b="1" dirty="0">
                <a:latin typeface="Arial" panose="020B0604020202020204" pitchFamily="34" charset="0"/>
              </a:rPr>
              <a:t> </a:t>
            </a:r>
            <a:r>
              <a:rPr lang="cs-CZ" altLang="cs-CZ" sz="2400" b="1" dirty="0" smtClean="0">
                <a:latin typeface="Arial" panose="020B0604020202020204" pitchFamily="34" charset="0"/>
              </a:rPr>
              <a:t>4</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sz="2200" dirty="0" err="1" smtClean="0">
                <a:latin typeface="Arial" panose="020B0604020202020204" pitchFamily="34" charset="0"/>
              </a:rPr>
              <a:t>For</a:t>
            </a:r>
            <a:r>
              <a:rPr lang="cs-CZ" sz="2200" dirty="0" smtClean="0">
                <a:latin typeface="Arial" panose="020B0604020202020204" pitchFamily="34" charset="0"/>
              </a:rPr>
              <a:t> </a:t>
            </a:r>
            <a:r>
              <a:rPr lang="en-US" sz="2200" dirty="0" smtClean="0">
                <a:latin typeface="Arial" panose="020B0604020202020204" pitchFamily="34" charset="0"/>
              </a:rPr>
              <a:t>material</a:t>
            </a:r>
            <a:r>
              <a:rPr lang="cs-CZ" sz="2200" dirty="0" smtClean="0">
                <a:latin typeface="Arial" panose="020B0604020202020204" pitchFamily="34" charset="0"/>
              </a:rPr>
              <a:t>, </a:t>
            </a:r>
            <a:r>
              <a:rPr lang="cs-CZ" sz="2200" dirty="0" err="1" smtClean="0">
                <a:latin typeface="Arial" panose="020B0604020202020204" pitchFamily="34" charset="0"/>
              </a:rPr>
              <a:t>we</a:t>
            </a:r>
            <a:r>
              <a:rPr lang="cs-CZ" sz="2200" dirty="0" smtClean="0">
                <a:latin typeface="Arial" panose="020B0604020202020204" pitchFamily="34" charset="0"/>
              </a:rPr>
              <a:t> </a:t>
            </a:r>
            <a:r>
              <a:rPr lang="cs-CZ" sz="2200" dirty="0" err="1" smtClean="0">
                <a:latin typeface="Arial" panose="020B0604020202020204" pitchFamily="34" charset="0"/>
              </a:rPr>
              <a:t>need</a:t>
            </a:r>
            <a:r>
              <a:rPr lang="cs-CZ" sz="2200" dirty="0" smtClean="0">
                <a:latin typeface="Arial" panose="020B0604020202020204" pitchFamily="34" charset="0"/>
              </a:rPr>
              <a:t> to </a:t>
            </a:r>
            <a:r>
              <a:rPr lang="en-US" sz="2200" dirty="0" smtClean="0">
                <a:latin typeface="Arial" panose="020B0604020202020204" pitchFamily="34" charset="0"/>
              </a:rPr>
              <a:t>define </a:t>
            </a:r>
            <a:r>
              <a:rPr lang="en-US" sz="2200" dirty="0">
                <a:latin typeface="Arial" panose="020B0604020202020204" pitchFamily="34" charset="0"/>
              </a:rPr>
              <a:t>according to </a:t>
            </a:r>
            <a:r>
              <a:rPr lang="cs-CZ" sz="2200" dirty="0" err="1" smtClean="0">
                <a:latin typeface="Arial" panose="020B0604020202020204" pitchFamily="34" charset="0"/>
              </a:rPr>
              <a:t>which</a:t>
            </a:r>
            <a:r>
              <a:rPr lang="cs-CZ" sz="2200" dirty="0" smtClean="0">
                <a:latin typeface="Arial" panose="020B0604020202020204" pitchFamily="34" charset="0"/>
              </a:rPr>
              <a:t> </a:t>
            </a:r>
            <a:r>
              <a:rPr lang="en-US" sz="2200" dirty="0" smtClean="0">
                <a:latin typeface="Arial" panose="020B0604020202020204" pitchFamily="34" charset="0"/>
              </a:rPr>
              <a:t>commodity exchange </a:t>
            </a:r>
            <a:r>
              <a:rPr lang="en-US" sz="2200" dirty="0">
                <a:latin typeface="Arial" panose="020B0604020202020204" pitchFamily="34" charset="0"/>
              </a:rPr>
              <a:t>we will </a:t>
            </a:r>
            <a:r>
              <a:rPr lang="cs-CZ" sz="2200" dirty="0" err="1" smtClean="0">
                <a:latin typeface="Arial" panose="020B0604020202020204" pitchFamily="34" charset="0"/>
              </a:rPr>
              <a:t>price</a:t>
            </a:r>
            <a:r>
              <a:rPr lang="en-US" sz="2200" dirty="0" smtClean="0">
                <a:latin typeface="Arial" panose="020B0604020202020204" pitchFamily="34" charset="0"/>
              </a:rPr>
              <a:t> </a:t>
            </a:r>
            <a:r>
              <a:rPr lang="en-US" sz="2200" dirty="0">
                <a:latin typeface="Arial" panose="020B0604020202020204" pitchFamily="34" charset="0"/>
              </a:rPr>
              <a:t>and the date </a:t>
            </a:r>
            <a:r>
              <a:rPr lang="cs-CZ" sz="2200" dirty="0" err="1" smtClean="0">
                <a:latin typeface="Arial" panose="020B0604020202020204" pitchFamily="34" charset="0"/>
              </a:rPr>
              <a:t>for</a:t>
            </a:r>
            <a:r>
              <a:rPr lang="cs-CZ" sz="2200" dirty="0" smtClean="0">
                <a:latin typeface="Arial" panose="020B0604020202020204" pitchFamily="34" charset="0"/>
              </a:rPr>
              <a:t> </a:t>
            </a:r>
            <a:r>
              <a:rPr lang="cs-CZ" sz="2200" dirty="0" err="1" smtClean="0">
                <a:latin typeface="Arial" panose="020B0604020202020204" pitchFamily="34" charset="0"/>
              </a:rPr>
              <a:t>the</a:t>
            </a:r>
            <a:r>
              <a:rPr lang="cs-CZ" sz="2200" dirty="0" smtClean="0">
                <a:latin typeface="Arial" panose="020B0604020202020204" pitchFamily="34" charset="0"/>
              </a:rPr>
              <a:t> </a:t>
            </a:r>
            <a:r>
              <a:rPr lang="cs-CZ" sz="2200" dirty="0" err="1" smtClean="0">
                <a:latin typeface="Arial" panose="020B0604020202020204" pitchFamily="34" charset="0"/>
              </a:rPr>
              <a:t>price</a:t>
            </a:r>
            <a:r>
              <a:rPr lang="cs-CZ" sz="2200" dirty="0" smtClean="0">
                <a:latin typeface="Arial" panose="020B0604020202020204" pitchFamily="34" charset="0"/>
              </a:rPr>
              <a:t> </a:t>
            </a:r>
            <a:r>
              <a:rPr lang="cs-CZ" sz="2200" dirty="0" err="1" smtClean="0">
                <a:latin typeface="Arial" panose="020B0604020202020204" pitchFamily="34" charset="0"/>
              </a:rPr>
              <a:t>fixation</a:t>
            </a:r>
            <a:r>
              <a:rPr lang="en-US" sz="2200" dirty="0" smtClean="0">
                <a:latin typeface="Arial" panose="020B0604020202020204" pitchFamily="34" charset="0"/>
              </a:rPr>
              <a:t> </a:t>
            </a:r>
            <a:r>
              <a:rPr lang="en-US" sz="2200" dirty="0">
                <a:latin typeface="Arial" panose="020B0604020202020204" pitchFamily="34" charset="0"/>
              </a:rPr>
              <a:t>(shipping date or billing</a:t>
            </a:r>
            <a:r>
              <a:rPr lang="en-US" sz="2200" dirty="0" smtClean="0">
                <a:latin typeface="Arial" panose="020B0604020202020204" pitchFamily="34" charset="0"/>
              </a:rPr>
              <a:t>)</a:t>
            </a:r>
            <a:r>
              <a:rPr lang="cs-CZ" sz="2200" dirty="0" smtClean="0">
                <a:latin typeface="Arial" panose="020B0604020202020204" pitchFamily="34" charset="0"/>
              </a:rPr>
              <a:t>,</a:t>
            </a:r>
            <a:r>
              <a:rPr lang="en-US" sz="2200" dirty="0" smtClean="0">
                <a:latin typeface="Arial" panose="020B0604020202020204" pitchFamily="34" charset="0"/>
              </a:rPr>
              <a:t> </a:t>
            </a:r>
            <a:r>
              <a:rPr lang="en-US" sz="2200" dirty="0">
                <a:latin typeface="Arial" panose="020B0604020202020204" pitchFamily="34" charset="0"/>
              </a:rPr>
              <a:t>and </a:t>
            </a:r>
            <a:r>
              <a:rPr lang="cs-CZ" sz="2200" dirty="0" err="1" smtClean="0">
                <a:latin typeface="Arial" panose="020B0604020202020204" pitchFamily="34" charset="0"/>
              </a:rPr>
              <a:t>what</a:t>
            </a:r>
            <a:r>
              <a:rPr lang="cs-CZ" sz="2200" dirty="0" smtClean="0">
                <a:latin typeface="Arial" panose="020B0604020202020204" pitchFamily="34" charset="0"/>
              </a:rPr>
              <a:t> </a:t>
            </a:r>
            <a:r>
              <a:rPr lang="cs-CZ" sz="2200" dirty="0" err="1" smtClean="0">
                <a:latin typeface="Arial" panose="020B0604020202020204" pitchFamily="34" charset="0"/>
              </a:rPr>
              <a:t>is</a:t>
            </a:r>
            <a:r>
              <a:rPr lang="cs-CZ" sz="2200" dirty="0" smtClean="0">
                <a:latin typeface="Arial" panose="020B0604020202020204" pitchFamily="34" charset="0"/>
              </a:rPr>
              <a:t> </a:t>
            </a:r>
            <a:r>
              <a:rPr lang="cs-CZ" sz="2200" dirty="0" err="1" smtClean="0">
                <a:latin typeface="Arial" panose="020B0604020202020204" pitchFamily="34" charset="0"/>
              </a:rPr>
              <a:t>the</a:t>
            </a:r>
            <a:r>
              <a:rPr lang="cs-CZ" sz="2200" dirty="0" smtClean="0">
                <a:latin typeface="Arial" panose="020B0604020202020204" pitchFamily="34" charset="0"/>
              </a:rPr>
              <a:t> </a:t>
            </a:r>
            <a:r>
              <a:rPr lang="cs-CZ" sz="2200" dirty="0" err="1" smtClean="0">
                <a:latin typeface="Arial" panose="020B0604020202020204" pitchFamily="34" charset="0"/>
              </a:rPr>
              <a:t>share</a:t>
            </a:r>
            <a:r>
              <a:rPr lang="cs-CZ" sz="2200" dirty="0" smtClean="0">
                <a:latin typeface="Arial" panose="020B0604020202020204" pitchFamily="34" charset="0"/>
              </a:rPr>
              <a:t> of</a:t>
            </a:r>
            <a:r>
              <a:rPr lang="en-US" sz="2200" dirty="0" smtClean="0">
                <a:latin typeface="Arial" panose="020B0604020202020204" pitchFamily="34" charset="0"/>
              </a:rPr>
              <a:t> </a:t>
            </a:r>
            <a:r>
              <a:rPr lang="en-US" sz="2200" dirty="0">
                <a:latin typeface="Arial" panose="020B0604020202020204" pitchFamily="34" charset="0"/>
              </a:rPr>
              <a:t>total </a:t>
            </a:r>
            <a:r>
              <a:rPr lang="en-US" sz="2200" dirty="0" smtClean="0">
                <a:latin typeface="Arial" panose="020B0604020202020204" pitchFamily="34" charset="0"/>
              </a:rPr>
              <a:t>price.</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Very important is the knowledge of the differences in the valuation of output at variable or total costs. Variable costs are rising with each produced (sold) unit, while fixed costs do not change with the change in production </a:t>
            </a:r>
            <a:r>
              <a:rPr lang="en-US" sz="2200" dirty="0" smtClean="0">
                <a:latin typeface="Arial" panose="020B0604020202020204" pitchFamily="34" charset="0"/>
              </a:rPr>
              <a:t>volume.</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For international logistics </a:t>
            </a:r>
            <a:r>
              <a:rPr lang="en-US" sz="2200" dirty="0" smtClean="0">
                <a:latin typeface="Arial" panose="020B0604020202020204" pitchFamily="34" charset="0"/>
              </a:rPr>
              <a:t>costs</a:t>
            </a:r>
            <a:r>
              <a:rPr lang="en-US" sz="2200" dirty="0">
                <a:latin typeface="Arial" panose="020B0604020202020204" pitchFamily="34" charset="0"/>
              </a:rPr>
              <a:t>, </a:t>
            </a:r>
            <a:r>
              <a:rPr lang="en-US" sz="2200" dirty="0" err="1" smtClean="0">
                <a:latin typeface="Arial" panose="020B0604020202020204" pitchFamily="34" charset="0"/>
              </a:rPr>
              <a:t>i</a:t>
            </a:r>
            <a:r>
              <a:rPr lang="cs-CZ" sz="2200" dirty="0" smtClean="0">
                <a:latin typeface="Arial" panose="020B0604020202020204" pitchFamily="34" charset="0"/>
              </a:rPr>
              <a:t>.</a:t>
            </a:r>
            <a:r>
              <a:rPr lang="en-US" sz="2200" dirty="0" smtClean="0">
                <a:latin typeface="Arial" panose="020B0604020202020204" pitchFamily="34" charset="0"/>
              </a:rPr>
              <a:t>e</a:t>
            </a:r>
            <a:r>
              <a:rPr lang="en-US" sz="2200" dirty="0">
                <a:latin typeface="Arial" panose="020B0604020202020204" pitchFamily="34" charset="0"/>
              </a:rPr>
              <a:t>. </a:t>
            </a:r>
            <a:r>
              <a:rPr lang="cs-CZ" sz="2200" dirty="0" smtClean="0">
                <a:latin typeface="Arial" panose="020B0604020202020204" pitchFamily="34" charset="0"/>
              </a:rPr>
              <a:t>t</a:t>
            </a:r>
            <a:r>
              <a:rPr lang="en-US" sz="2200" dirty="0" smtClean="0">
                <a:latin typeface="Arial" panose="020B0604020202020204" pitchFamily="34" charset="0"/>
              </a:rPr>
              <a:t>he </a:t>
            </a:r>
            <a:r>
              <a:rPr lang="en-US" sz="2200" dirty="0">
                <a:latin typeface="Arial" panose="020B0604020202020204" pitchFamily="34" charset="0"/>
              </a:rPr>
              <a:t>costs of transportation, storage, insurance, etc</a:t>
            </a:r>
            <a:r>
              <a:rPr lang="en-US" sz="2200" dirty="0" smtClean="0">
                <a:latin typeface="Arial" panose="020B0604020202020204" pitchFamily="34" charset="0"/>
              </a:rPr>
              <a:t>.</a:t>
            </a:r>
            <a:r>
              <a:rPr lang="cs-CZ" sz="2200" dirty="0">
                <a:latin typeface="Arial" panose="020B0604020202020204" pitchFamily="34" charset="0"/>
              </a:rPr>
              <a:t>,</a:t>
            </a:r>
            <a:r>
              <a:rPr lang="en-US" sz="2200" dirty="0" smtClean="0">
                <a:latin typeface="Arial" panose="020B0604020202020204" pitchFamily="34" charset="0"/>
              </a:rPr>
              <a:t> </a:t>
            </a:r>
            <a:r>
              <a:rPr lang="cs-CZ" sz="2200" dirty="0">
                <a:latin typeface="Arial" panose="020B0604020202020204" pitchFamily="34" charset="0"/>
              </a:rPr>
              <a:t>w</a:t>
            </a:r>
            <a:r>
              <a:rPr lang="en-US" sz="2200" dirty="0" smtClean="0">
                <a:latin typeface="Arial" panose="020B0604020202020204" pitchFamily="34" charset="0"/>
              </a:rPr>
              <a:t>ill the </a:t>
            </a:r>
            <a:r>
              <a:rPr lang="en-US" sz="2200" dirty="0">
                <a:latin typeface="Arial" panose="020B0604020202020204" pitchFamily="34" charset="0"/>
              </a:rPr>
              <a:t>amount </a:t>
            </a:r>
            <a:r>
              <a:rPr lang="cs-CZ" sz="2200" dirty="0" err="1" smtClean="0">
                <a:latin typeface="Arial" panose="020B0604020202020204" pitchFamily="34" charset="0"/>
              </a:rPr>
              <a:t>be</a:t>
            </a:r>
            <a:r>
              <a:rPr lang="cs-CZ" sz="2200" dirty="0" smtClean="0">
                <a:latin typeface="Arial" panose="020B0604020202020204" pitchFamily="34" charset="0"/>
              </a:rPr>
              <a:t> </a:t>
            </a:r>
            <a:r>
              <a:rPr lang="en-US" sz="2200" dirty="0" smtClean="0">
                <a:latin typeface="Arial" panose="020B0604020202020204" pitchFamily="34" charset="0"/>
              </a:rPr>
              <a:t>influence</a:t>
            </a:r>
            <a:r>
              <a:rPr lang="cs-CZ" sz="2200" dirty="0" smtClean="0">
                <a:latin typeface="Arial" panose="020B0604020202020204" pitchFamily="34" charset="0"/>
              </a:rPr>
              <a:t>d</a:t>
            </a:r>
            <a:r>
              <a:rPr lang="en-US" sz="2200" dirty="0" smtClean="0">
                <a:latin typeface="Arial" panose="020B0604020202020204" pitchFamily="34" charset="0"/>
              </a:rPr>
              <a:t> </a:t>
            </a:r>
            <a:r>
              <a:rPr lang="cs-CZ" sz="2200" dirty="0" smtClean="0">
                <a:latin typeface="Arial" panose="020B0604020202020204" pitchFamily="34" charset="0"/>
              </a:rPr>
              <a:t>by</a:t>
            </a:r>
            <a:r>
              <a:rPr lang="en-US" sz="2200" dirty="0" smtClean="0">
                <a:latin typeface="Arial" panose="020B0604020202020204" pitchFamily="34" charset="0"/>
              </a:rPr>
              <a:t> </a:t>
            </a:r>
            <a:r>
              <a:rPr lang="en-US" sz="2200" dirty="0">
                <a:latin typeface="Arial" panose="020B0604020202020204" pitchFamily="34" charset="0"/>
              </a:rPr>
              <a:t>the choice of delivery conditions - for example, by Incoterms 2012+.</a:t>
            </a:r>
          </a:p>
        </p:txBody>
      </p:sp>
    </p:spTree>
    <p:extLst>
      <p:ext uri="{BB962C8B-B14F-4D97-AF65-F5344CB8AC3E}">
        <p14:creationId xmlns:p14="http://schemas.microsoft.com/office/powerpoint/2010/main" val="1393585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ANALYSIS OF THE INTERNAL </a:t>
            </a:r>
            <a:r>
              <a:rPr lang="cs-CZ" altLang="cs-CZ" sz="2400" b="1" dirty="0">
                <a:latin typeface="Arial" panose="020B0604020202020204" pitchFamily="34" charset="0"/>
              </a:rPr>
              <a:t>PRICING </a:t>
            </a:r>
            <a:r>
              <a:rPr lang="en-US" altLang="cs-CZ" sz="2400" b="1" dirty="0">
                <a:latin typeface="Arial" panose="020B0604020202020204" pitchFamily="34" charset="0"/>
              </a:rPr>
              <a:t>FACTORS</a:t>
            </a:r>
            <a:r>
              <a:rPr lang="cs-CZ" altLang="cs-CZ" sz="2400" b="1" dirty="0">
                <a:latin typeface="Arial" panose="020B0604020202020204" pitchFamily="34" charset="0"/>
              </a:rPr>
              <a:t> </a:t>
            </a:r>
            <a:r>
              <a:rPr lang="cs-CZ" altLang="cs-CZ" sz="2400" b="1" dirty="0" smtClean="0">
                <a:latin typeface="Arial" panose="020B0604020202020204" pitchFamily="34" charset="0"/>
              </a:rPr>
              <a:t>5</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The amount of the distribution cost is a function of the type of distribution, length </a:t>
            </a:r>
            <a:r>
              <a:rPr lang="cs-CZ" sz="2200" dirty="0" smtClean="0">
                <a:latin typeface="Arial" panose="020B0604020202020204" pitchFamily="34" charset="0"/>
              </a:rPr>
              <a:t>of </a:t>
            </a:r>
            <a:r>
              <a:rPr lang="en-US" sz="2200" dirty="0" smtClean="0">
                <a:latin typeface="Arial" panose="020B0604020202020204" pitchFamily="34" charset="0"/>
              </a:rPr>
              <a:t>distribution channels</a:t>
            </a:r>
            <a:r>
              <a:rPr lang="cs-CZ" sz="2200" dirty="0" smtClean="0">
                <a:latin typeface="Arial" panose="020B0604020202020204" pitchFamily="34" charset="0"/>
              </a:rPr>
              <a:t>,</a:t>
            </a:r>
            <a:r>
              <a:rPr lang="en-US" sz="2200" dirty="0" smtClean="0">
                <a:latin typeface="Arial" panose="020B0604020202020204" pitchFamily="34" charset="0"/>
              </a:rPr>
              <a:t> </a:t>
            </a:r>
            <a:r>
              <a:rPr lang="en-US" sz="2200" dirty="0" err="1" smtClean="0">
                <a:latin typeface="Arial" panose="020B0604020202020204" pitchFamily="34" charset="0"/>
              </a:rPr>
              <a:t>i</a:t>
            </a:r>
            <a:r>
              <a:rPr lang="cs-CZ" sz="2200" dirty="0" smtClean="0">
                <a:latin typeface="Arial" panose="020B0604020202020204" pitchFamily="34" charset="0"/>
              </a:rPr>
              <a:t>.</a:t>
            </a:r>
            <a:r>
              <a:rPr lang="en-US" sz="2200" dirty="0" smtClean="0">
                <a:latin typeface="Arial" panose="020B0604020202020204" pitchFamily="34" charset="0"/>
              </a:rPr>
              <a:t>e</a:t>
            </a:r>
            <a:r>
              <a:rPr lang="en-US" sz="2200" dirty="0">
                <a:latin typeface="Arial" panose="020B0604020202020204" pitchFamily="34" charset="0"/>
              </a:rPr>
              <a:t>. </a:t>
            </a:r>
            <a:r>
              <a:rPr lang="cs-CZ" sz="2200" dirty="0" smtClean="0">
                <a:latin typeface="Arial" panose="020B0604020202020204" pitchFamily="34" charset="0"/>
              </a:rPr>
              <a:t>t</a:t>
            </a:r>
            <a:r>
              <a:rPr lang="en-US" sz="2200" dirty="0" smtClean="0">
                <a:latin typeface="Arial" panose="020B0604020202020204" pitchFamily="34" charset="0"/>
              </a:rPr>
              <a:t>he </a:t>
            </a:r>
            <a:r>
              <a:rPr lang="en-US" sz="2200" dirty="0">
                <a:latin typeface="Arial" panose="020B0604020202020204" pitchFamily="34" charset="0"/>
              </a:rPr>
              <a:t>number of distribution </a:t>
            </a:r>
            <a:r>
              <a:rPr lang="cs-CZ" sz="2200" dirty="0" err="1" smtClean="0">
                <a:latin typeface="Arial" panose="020B0604020202020204" pitchFamily="34" charset="0"/>
              </a:rPr>
              <a:t>intermediaries</a:t>
            </a:r>
            <a:r>
              <a:rPr lang="en-US" sz="2200" dirty="0" smtClean="0">
                <a:latin typeface="Arial" panose="020B0604020202020204" pitchFamily="34" charset="0"/>
              </a:rPr>
              <a:t>. </a:t>
            </a:r>
            <a:r>
              <a:rPr lang="cs-CZ" sz="2200" dirty="0" smtClean="0">
                <a:latin typeface="Arial" panose="020B0604020202020204" pitchFamily="34" charset="0"/>
              </a:rPr>
              <a:t>C</a:t>
            </a:r>
            <a:r>
              <a:rPr lang="en-US" sz="2200" dirty="0" err="1" smtClean="0">
                <a:latin typeface="Arial" panose="020B0604020202020204" pitchFamily="34" charset="0"/>
              </a:rPr>
              <a:t>onsumer</a:t>
            </a:r>
            <a:r>
              <a:rPr lang="en-US" sz="2200" dirty="0" smtClean="0">
                <a:latin typeface="Arial" panose="020B0604020202020204" pitchFamily="34" charset="0"/>
              </a:rPr>
              <a:t> </a:t>
            </a:r>
            <a:r>
              <a:rPr lang="en-US" sz="2200" dirty="0">
                <a:latin typeface="Arial" panose="020B0604020202020204" pitchFamily="34" charset="0"/>
              </a:rPr>
              <a:t>goods </a:t>
            </a:r>
            <a:r>
              <a:rPr lang="en-US" sz="2200" dirty="0" smtClean="0">
                <a:latin typeface="Arial" panose="020B0604020202020204" pitchFamily="34" charset="0"/>
              </a:rPr>
              <a:t>generally uses </a:t>
            </a:r>
            <a:r>
              <a:rPr lang="en-US" sz="2200" dirty="0">
                <a:latin typeface="Arial" panose="020B0604020202020204" pitchFamily="34" charset="0"/>
              </a:rPr>
              <a:t>longer </a:t>
            </a:r>
            <a:r>
              <a:rPr lang="en-US" sz="2200" dirty="0" smtClean="0">
                <a:latin typeface="Arial" panose="020B0604020202020204" pitchFamily="34" charset="0"/>
              </a:rPr>
              <a:t>distribution </a:t>
            </a:r>
            <a:r>
              <a:rPr lang="en-US" sz="2200" dirty="0">
                <a:latin typeface="Arial" panose="020B0604020202020204" pitchFamily="34" charset="0"/>
              </a:rPr>
              <a:t>channels and distributors overall margins are typically higher. In many countries, </a:t>
            </a:r>
            <a:r>
              <a:rPr lang="en-US" sz="2200" dirty="0" smtClean="0">
                <a:latin typeface="Arial" panose="020B0604020202020204" pitchFamily="34" charset="0"/>
              </a:rPr>
              <a:t>the</a:t>
            </a:r>
            <a:r>
              <a:rPr lang="cs-CZ" sz="2200" dirty="0" smtClean="0">
                <a:latin typeface="Arial" panose="020B0604020202020204" pitchFamily="34" charset="0"/>
              </a:rPr>
              <a:t>re</a:t>
            </a:r>
            <a:r>
              <a:rPr lang="en-US" sz="2200" dirty="0" smtClean="0">
                <a:latin typeface="Arial" panose="020B0604020202020204" pitchFamily="34" charset="0"/>
              </a:rPr>
              <a:t> are poorly </a:t>
            </a:r>
            <a:r>
              <a:rPr lang="en-US" sz="2200" dirty="0">
                <a:latin typeface="Arial" panose="020B0604020202020204" pitchFamily="34" charset="0"/>
              </a:rPr>
              <a:t>developed distribution channels and marketing </a:t>
            </a:r>
            <a:r>
              <a:rPr lang="en-US" sz="2200" dirty="0" smtClean="0">
                <a:latin typeface="Arial" panose="020B0604020202020204" pitchFamily="34" charset="0"/>
              </a:rPr>
              <a:t>infrastructure.</a:t>
            </a:r>
            <a:r>
              <a:rPr lang="cs-CZ" sz="2200" dirty="0" smtClean="0">
                <a:latin typeface="Arial" panose="020B0604020202020204" pitchFamily="34" charset="0"/>
              </a:rPr>
              <a:t> </a:t>
            </a: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Lack of price control and control of distribution routes can cause a phenomenon called parallel </a:t>
            </a:r>
            <a:r>
              <a:rPr lang="en-US" sz="2200" dirty="0" smtClean="0">
                <a:latin typeface="Arial" panose="020B0604020202020204" pitchFamily="34" charset="0"/>
              </a:rPr>
              <a:t>imports, </a:t>
            </a:r>
            <a:r>
              <a:rPr lang="en-US" sz="2200" dirty="0">
                <a:latin typeface="Arial" panose="020B0604020202020204" pitchFamily="34" charset="0"/>
              </a:rPr>
              <a:t>or </a:t>
            </a:r>
            <a:r>
              <a:rPr lang="en-US" sz="2200" dirty="0" smtClean="0">
                <a:latin typeface="Arial" panose="020B0604020202020204" pitchFamily="34" charset="0"/>
              </a:rPr>
              <a:t>the </a:t>
            </a:r>
            <a:r>
              <a:rPr lang="en-US" sz="2200" dirty="0">
                <a:latin typeface="Arial" panose="020B0604020202020204" pitchFamily="34" charset="0"/>
              </a:rPr>
              <a:t>emergence of gray markets.</a:t>
            </a:r>
          </a:p>
          <a:p>
            <a:pPr marL="285750" indent="-285750" eaLnBrk="1" hangingPunct="1">
              <a:spcBef>
                <a:spcPct val="0"/>
              </a:spcBef>
              <a:defRPr/>
            </a:pPr>
            <a:r>
              <a:rPr lang="en-US" sz="2200" dirty="0">
                <a:latin typeface="Arial" panose="020B0604020202020204" pitchFamily="34" charset="0"/>
              </a:rPr>
              <a:t>In some countries, be careful that the </a:t>
            </a:r>
            <a:r>
              <a:rPr lang="en-US" sz="2200" dirty="0" smtClean="0">
                <a:latin typeface="Arial" panose="020B0604020202020204" pitchFamily="34" charset="0"/>
              </a:rPr>
              <a:t>duty</a:t>
            </a:r>
            <a:r>
              <a:rPr lang="cs-CZ" sz="2200" dirty="0" smtClean="0">
                <a:latin typeface="Arial" panose="020B0604020202020204" pitchFamily="34" charset="0"/>
              </a:rPr>
              <a:t> (tax)</a:t>
            </a:r>
            <a:r>
              <a:rPr lang="en-US" sz="2200" dirty="0" smtClean="0">
                <a:latin typeface="Arial" panose="020B0604020202020204" pitchFamily="34" charset="0"/>
              </a:rPr>
              <a:t> </a:t>
            </a:r>
            <a:r>
              <a:rPr lang="en-US" sz="2200" dirty="0">
                <a:latin typeface="Arial" panose="020B0604020202020204" pitchFamily="34" charset="0"/>
              </a:rPr>
              <a:t>is calculated </a:t>
            </a:r>
            <a:r>
              <a:rPr lang="en-US" sz="2200" dirty="0" smtClean="0">
                <a:latin typeface="Arial" panose="020B0604020202020204" pitchFamily="34" charset="0"/>
              </a:rPr>
              <a:t>o</a:t>
            </a:r>
            <a:r>
              <a:rPr lang="cs-CZ" sz="2200" dirty="0" smtClean="0">
                <a:latin typeface="Arial" panose="020B0604020202020204" pitchFamily="34" charset="0"/>
              </a:rPr>
              <a:t>ff of</a:t>
            </a:r>
            <a:r>
              <a:rPr lang="en-US" sz="2200" dirty="0" smtClean="0">
                <a:latin typeface="Arial" panose="020B0604020202020204" pitchFamily="34" charset="0"/>
              </a:rPr>
              <a:t> </a:t>
            </a:r>
            <a:r>
              <a:rPr lang="en-US" sz="2200" dirty="0">
                <a:latin typeface="Arial" panose="020B0604020202020204" pitchFamily="34" charset="0"/>
              </a:rPr>
              <a:t>the value of goods including freight, insurance and freight forwarding services.</a:t>
            </a:r>
          </a:p>
          <a:p>
            <a:pPr marL="285750" indent="-285750" eaLnBrk="1" hangingPunct="1">
              <a:spcBef>
                <a:spcPct val="0"/>
              </a:spcBef>
              <a:defRPr/>
            </a:pPr>
            <a:r>
              <a:rPr lang="en-US" sz="2200" dirty="0">
                <a:latin typeface="Arial" panose="020B0604020202020204" pitchFamily="34" charset="0"/>
              </a:rPr>
              <a:t>If the company is unable to reduce costs, the price of the product </a:t>
            </a:r>
            <a:r>
              <a:rPr lang="cs-CZ" sz="2200" dirty="0" err="1" smtClean="0">
                <a:latin typeface="Arial" panose="020B0604020202020204" pitchFamily="34" charset="0"/>
              </a:rPr>
              <a:t>can</a:t>
            </a:r>
            <a:r>
              <a:rPr lang="cs-CZ" sz="2200" dirty="0" smtClean="0">
                <a:latin typeface="Arial" panose="020B0604020202020204" pitchFamily="34" charset="0"/>
              </a:rPr>
              <a:t> </a:t>
            </a:r>
            <a:r>
              <a:rPr lang="en-US" sz="2200" dirty="0" smtClean="0">
                <a:latin typeface="Arial" panose="020B0604020202020204" pitchFamily="34" charset="0"/>
              </a:rPr>
              <a:t>achieve </a:t>
            </a:r>
            <a:r>
              <a:rPr lang="en-US" sz="2200" dirty="0">
                <a:latin typeface="Arial" panose="020B0604020202020204" pitchFamily="34" charset="0"/>
              </a:rPr>
              <a:t>such a level that it can be sold only to a select segment of customers with high resistance to the price.</a:t>
            </a:r>
          </a:p>
        </p:txBody>
      </p:sp>
    </p:spTree>
    <p:extLst>
      <p:ext uri="{BB962C8B-B14F-4D97-AF65-F5344CB8AC3E}">
        <p14:creationId xmlns:p14="http://schemas.microsoft.com/office/powerpoint/2010/main" val="2434253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INTERNATIONAL DIFFERENCES 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In North America, as well as in Arab countries, pauses between words are usually short, while in Japan pause </a:t>
            </a:r>
            <a:r>
              <a:rPr lang="en-US" sz="2200" dirty="0" smtClean="0">
                <a:latin typeface="Arial" panose="020B0604020202020204" pitchFamily="34" charset="0"/>
              </a:rPr>
              <a:t>may give </a:t>
            </a:r>
            <a:r>
              <a:rPr lang="en-US" sz="2200" dirty="0">
                <a:latin typeface="Arial" panose="020B0604020202020204" pitchFamily="34" charset="0"/>
              </a:rPr>
              <a:t>the opposite meaning. Persistent silence is perceived as comfortable in Japan, while in India, Europe and North America it can cause confusion and embarrassment. Scandinavians, by Western standards, are more tolerant of silent </a:t>
            </a:r>
            <a:r>
              <a:rPr lang="en-US" sz="2200" dirty="0" smtClean="0">
                <a:latin typeface="Arial" panose="020B0604020202020204" pitchFamily="34" charset="0"/>
              </a:rPr>
              <a:t>pauses.</a:t>
            </a: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Laughter in most countries means happiness - in Japan </a:t>
            </a:r>
            <a:r>
              <a:rPr lang="cs-CZ" sz="2200" dirty="0" err="1" smtClean="0">
                <a:latin typeface="Arial" panose="020B0604020202020204" pitchFamily="34" charset="0"/>
              </a:rPr>
              <a:t>it</a:t>
            </a:r>
            <a:r>
              <a:rPr lang="cs-CZ" sz="2200" dirty="0" smtClean="0">
                <a:latin typeface="Arial" panose="020B0604020202020204" pitchFamily="34" charset="0"/>
              </a:rPr>
              <a:t> </a:t>
            </a:r>
            <a:r>
              <a:rPr lang="en-US" sz="2200" dirty="0" smtClean="0">
                <a:latin typeface="Arial" panose="020B0604020202020204" pitchFamily="34" charset="0"/>
              </a:rPr>
              <a:t>is </a:t>
            </a:r>
            <a:r>
              <a:rPr lang="en-US" sz="2200" dirty="0">
                <a:latin typeface="Arial" panose="020B0604020202020204" pitchFamily="34" charset="0"/>
              </a:rPr>
              <a:t>often a sign of confusion, uncertainty and embarrassment.</a:t>
            </a:r>
          </a:p>
          <a:p>
            <a:pPr marL="285750" indent="-285750" eaLnBrk="1" hangingPunct="1">
              <a:spcBef>
                <a:spcPct val="0"/>
              </a:spcBef>
              <a:defRPr/>
            </a:pPr>
            <a:r>
              <a:rPr lang="en-US" sz="2200" dirty="0">
                <a:latin typeface="Arial" panose="020B0604020202020204" pitchFamily="34" charset="0"/>
              </a:rPr>
              <a:t>When invited to dinner in some Asian countries and in Central </a:t>
            </a:r>
            <a:r>
              <a:rPr lang="en-US" sz="2200" dirty="0" smtClean="0">
                <a:latin typeface="Arial" panose="020B0604020202020204" pitchFamily="34" charset="0"/>
              </a:rPr>
              <a:t>America</a:t>
            </a:r>
            <a:r>
              <a:rPr lang="cs-CZ" sz="2200" dirty="0" smtClean="0">
                <a:latin typeface="Arial" panose="020B0604020202020204" pitchFamily="34" charset="0"/>
              </a:rPr>
              <a:t>, </a:t>
            </a:r>
            <a:r>
              <a:rPr lang="cs-CZ" sz="2200" dirty="0" err="1" smtClean="0">
                <a:latin typeface="Arial" panose="020B0604020202020204" pitchFamily="34" charset="0"/>
              </a:rPr>
              <a:t>it</a:t>
            </a:r>
            <a:r>
              <a:rPr lang="cs-CZ" sz="2200" dirty="0" smtClean="0">
                <a:latin typeface="Arial" panose="020B0604020202020204" pitchFamily="34" charset="0"/>
              </a:rPr>
              <a:t> </a:t>
            </a:r>
            <a:r>
              <a:rPr lang="cs-CZ" sz="2200" dirty="0" err="1" smtClean="0">
                <a:latin typeface="Arial" panose="020B0604020202020204" pitchFamily="34" charset="0"/>
              </a:rPr>
              <a:t>is</a:t>
            </a:r>
            <a:r>
              <a:rPr lang="en-US" sz="2200" dirty="0" smtClean="0">
                <a:latin typeface="Arial" panose="020B0604020202020204" pitchFamily="34" charset="0"/>
              </a:rPr>
              <a:t> </a:t>
            </a:r>
            <a:r>
              <a:rPr lang="en-US" sz="2200" dirty="0">
                <a:latin typeface="Arial" panose="020B0604020202020204" pitchFamily="34" charset="0"/>
              </a:rPr>
              <a:t>customary to leave immediately after dinner. Not walking away means that we </a:t>
            </a:r>
            <a:r>
              <a:rPr lang="en-US" sz="2200" dirty="0" smtClean="0">
                <a:latin typeface="Arial" panose="020B0604020202020204" pitchFamily="34" charset="0"/>
              </a:rPr>
              <a:t>have</a:t>
            </a:r>
            <a:r>
              <a:rPr lang="cs-CZ" sz="2200" dirty="0" smtClean="0">
                <a:latin typeface="Arial" panose="020B0604020202020204" pitchFamily="34" charset="0"/>
              </a:rPr>
              <a:t>  not</a:t>
            </a:r>
            <a:r>
              <a:rPr lang="en-US" sz="2200" dirty="0" smtClean="0">
                <a:latin typeface="Arial" panose="020B0604020202020204" pitchFamily="34" charset="0"/>
              </a:rPr>
              <a:t> </a:t>
            </a:r>
            <a:r>
              <a:rPr lang="en-US" sz="2200" dirty="0">
                <a:latin typeface="Arial" panose="020B0604020202020204" pitchFamily="34" charset="0"/>
              </a:rPr>
              <a:t>eaten </a:t>
            </a:r>
            <a:r>
              <a:rPr lang="en-US" sz="2200" dirty="0" smtClean="0">
                <a:latin typeface="Arial" panose="020B0604020202020204" pitchFamily="34" charset="0"/>
              </a:rPr>
              <a:t>enough</a:t>
            </a:r>
            <a:r>
              <a:rPr lang="cs-CZ" sz="2200" dirty="0" smtClean="0">
                <a:latin typeface="Arial" panose="020B0604020202020204" pitchFamily="34" charset="0"/>
              </a:rPr>
              <a:t> (</a:t>
            </a:r>
            <a:r>
              <a:rPr lang="cs-CZ" sz="2200" dirty="0" err="1" smtClean="0">
                <a:latin typeface="Arial" panose="020B0604020202020204" pitchFamily="34" charset="0"/>
              </a:rPr>
              <a:t>still</a:t>
            </a:r>
            <a:r>
              <a:rPr lang="cs-CZ" sz="2200" dirty="0" smtClean="0">
                <a:latin typeface="Arial" panose="020B0604020202020204" pitchFamily="34" charset="0"/>
              </a:rPr>
              <a:t> </a:t>
            </a:r>
            <a:r>
              <a:rPr lang="cs-CZ" sz="2200" dirty="0" err="1" smtClean="0">
                <a:latin typeface="Arial" panose="020B0604020202020204" pitchFamily="34" charset="0"/>
              </a:rPr>
              <a:t>hungry</a:t>
            </a:r>
            <a:r>
              <a:rPr lang="cs-CZ" sz="2200" dirty="0" smtClean="0">
                <a:latin typeface="Arial" panose="020B0604020202020204" pitchFamily="34" charset="0"/>
              </a:rPr>
              <a:t>)</a:t>
            </a:r>
            <a:r>
              <a:rPr lang="en-US" sz="2200" dirty="0" smtClean="0">
                <a:latin typeface="Arial" panose="020B0604020202020204" pitchFamily="34" charset="0"/>
              </a:rPr>
              <a:t>. </a:t>
            </a:r>
            <a:r>
              <a:rPr lang="en-US" sz="2200" dirty="0">
                <a:latin typeface="Arial" panose="020B0604020202020204" pitchFamily="34" charset="0"/>
              </a:rPr>
              <a:t>In the Indian subcontinent, Europe, South America, and North American </a:t>
            </a:r>
            <a:r>
              <a:rPr lang="en-US" sz="2200" dirty="0" smtClean="0">
                <a:latin typeface="Arial" panose="020B0604020202020204" pitchFamily="34" charset="0"/>
              </a:rPr>
              <a:t>countries</a:t>
            </a:r>
            <a:r>
              <a:rPr lang="cs-CZ" sz="2200" dirty="0" smtClean="0">
                <a:latin typeface="Arial" panose="020B0604020202020204" pitchFamily="34" charset="0"/>
              </a:rPr>
              <a:t>,</a:t>
            </a:r>
            <a:r>
              <a:rPr lang="en-US" sz="2200" dirty="0" smtClean="0">
                <a:latin typeface="Arial" panose="020B0604020202020204" pitchFamily="34" charset="0"/>
              </a:rPr>
              <a:t> </a:t>
            </a:r>
            <a:r>
              <a:rPr lang="en-US" sz="2200" dirty="0">
                <a:latin typeface="Arial" panose="020B0604020202020204" pitchFamily="34" charset="0"/>
              </a:rPr>
              <a:t>it is considered rude</a:t>
            </a:r>
            <a:r>
              <a:rPr lang="en-US" sz="2200" dirty="0" smtClean="0">
                <a:latin typeface="Arial" panose="020B0604020202020204" pitchFamily="34" charset="0"/>
              </a:rPr>
              <a:t>, </a:t>
            </a:r>
            <a:r>
              <a:rPr lang="en-US" sz="2200" dirty="0">
                <a:latin typeface="Arial" panose="020B0604020202020204" pitchFamily="34" charset="0"/>
              </a:rPr>
              <a:t>that the guest wanted only to eat, but </a:t>
            </a:r>
            <a:r>
              <a:rPr lang="en-US" sz="2200" dirty="0" smtClean="0">
                <a:latin typeface="Arial" panose="020B0604020202020204" pitchFamily="34" charset="0"/>
              </a:rPr>
              <a:t>d</a:t>
            </a:r>
            <a:r>
              <a:rPr lang="cs-CZ" sz="2200" dirty="0" smtClean="0">
                <a:latin typeface="Arial" panose="020B0604020202020204" pitchFamily="34" charset="0"/>
              </a:rPr>
              <a:t>id</a:t>
            </a:r>
            <a:r>
              <a:rPr lang="en-US" sz="2200" dirty="0" smtClean="0">
                <a:latin typeface="Arial" panose="020B0604020202020204" pitchFamily="34" charset="0"/>
              </a:rPr>
              <a:t> </a:t>
            </a:r>
            <a:r>
              <a:rPr lang="en-US" sz="2200" dirty="0">
                <a:latin typeface="Arial" panose="020B0604020202020204" pitchFamily="34" charset="0"/>
              </a:rPr>
              <a:t>not want to be in the company of a host.</a:t>
            </a:r>
          </a:p>
        </p:txBody>
      </p:sp>
    </p:spTree>
    <p:extLst>
      <p:ext uri="{BB962C8B-B14F-4D97-AF65-F5344CB8AC3E}">
        <p14:creationId xmlns:p14="http://schemas.microsoft.com/office/powerpoint/2010/main" val="7939391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ANALYSIS OF MARKET FACTORS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b="1" dirty="0">
                <a:latin typeface="Arial" panose="020B0604020202020204" pitchFamily="34" charset="0"/>
              </a:rPr>
              <a:t>Competitor analysis </a:t>
            </a:r>
            <a:r>
              <a:rPr lang="en-US" sz="2200" dirty="0" smtClean="0">
                <a:latin typeface="Arial" panose="020B0604020202020204" pitchFamily="34" charset="0"/>
              </a:rPr>
              <a:t>– </a:t>
            </a:r>
            <a:r>
              <a:rPr lang="en-US" sz="2200" dirty="0" err="1" smtClean="0">
                <a:latin typeface="Arial" panose="020B0604020202020204" pitchFamily="34" charset="0"/>
              </a:rPr>
              <a:t>i</a:t>
            </a:r>
            <a:r>
              <a:rPr lang="cs-CZ" sz="2200" dirty="0" smtClean="0">
                <a:latin typeface="Arial" panose="020B0604020202020204" pitchFamily="34" charset="0"/>
              </a:rPr>
              <a:t>.</a:t>
            </a:r>
            <a:r>
              <a:rPr lang="en-US" sz="2200" dirty="0" smtClean="0">
                <a:latin typeface="Arial" panose="020B0604020202020204" pitchFamily="34" charset="0"/>
              </a:rPr>
              <a:t>e</a:t>
            </a:r>
            <a:r>
              <a:rPr lang="en-US" sz="2200" dirty="0">
                <a:latin typeface="Arial" panose="020B0604020202020204" pitchFamily="34" charset="0"/>
              </a:rPr>
              <a:t>. </a:t>
            </a:r>
            <a:r>
              <a:rPr lang="cs-CZ" sz="2200" dirty="0" err="1" smtClean="0">
                <a:latin typeface="Arial" panose="020B0604020202020204" pitchFamily="34" charset="0"/>
              </a:rPr>
              <a:t>their</a:t>
            </a:r>
            <a:r>
              <a:rPr lang="cs-CZ" sz="2200" dirty="0" smtClean="0">
                <a:latin typeface="Arial" panose="020B0604020202020204" pitchFamily="34" charset="0"/>
              </a:rPr>
              <a:t> </a:t>
            </a:r>
            <a:r>
              <a:rPr lang="cs-CZ" sz="2200" dirty="0" err="1" smtClean="0">
                <a:latin typeface="Arial" panose="020B0604020202020204" pitchFamily="34" charset="0"/>
              </a:rPr>
              <a:t>state</a:t>
            </a:r>
            <a:r>
              <a:rPr lang="cs-CZ" sz="2200" dirty="0" smtClean="0">
                <a:latin typeface="Arial" panose="020B0604020202020204" pitchFamily="34" charset="0"/>
              </a:rPr>
              <a:t>, </a:t>
            </a:r>
            <a:r>
              <a:rPr lang="en-US" sz="2200" dirty="0" smtClean="0">
                <a:latin typeface="Arial" panose="020B0604020202020204" pitchFamily="34" charset="0"/>
              </a:rPr>
              <a:t>level</a:t>
            </a:r>
            <a:r>
              <a:rPr lang="en-US" sz="2200" dirty="0">
                <a:latin typeface="Arial" panose="020B0604020202020204" pitchFamily="34" charset="0"/>
              </a:rPr>
              <a:t>, </a:t>
            </a:r>
            <a:r>
              <a:rPr lang="en-US" sz="2200" dirty="0" smtClean="0">
                <a:latin typeface="Arial" panose="020B0604020202020204" pitchFamily="34" charset="0"/>
              </a:rPr>
              <a:t>number</a:t>
            </a:r>
            <a:r>
              <a:rPr lang="en-US" sz="2200" dirty="0">
                <a:latin typeface="Arial" panose="020B0604020202020204" pitchFamily="34" charset="0"/>
              </a:rPr>
              <a:t>, size and nature of the competing firms</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Local competitors may have a different cost structure than </a:t>
            </a:r>
            <a:r>
              <a:rPr lang="en-US" sz="2200" dirty="0" smtClean="0">
                <a:latin typeface="Arial" panose="020B0604020202020204" pitchFamily="34" charset="0"/>
              </a:rPr>
              <a:t>large </a:t>
            </a:r>
            <a:r>
              <a:rPr lang="en-US" sz="2200" dirty="0">
                <a:latin typeface="Arial" panose="020B0604020202020204" pitchFamily="34" charset="0"/>
              </a:rPr>
              <a:t>multinationals, it leads to the existence of different prices. If the main competitors are just these big companies that have their home base in the same country, then pricing strategies are similar</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Part of the competition analysis is to determine whether competing firms have </a:t>
            </a:r>
            <a:r>
              <a:rPr lang="en-US" sz="2200" dirty="0" smtClean="0">
                <a:latin typeface="Arial" panose="020B0604020202020204" pitchFamily="34" charset="0"/>
              </a:rPr>
              <a:t>signed </a:t>
            </a:r>
            <a:r>
              <a:rPr lang="en-US" sz="2200" dirty="0">
                <a:latin typeface="Arial" panose="020B0604020202020204" pitchFamily="34" charset="0"/>
              </a:rPr>
              <a:t>a price </a:t>
            </a:r>
            <a:r>
              <a:rPr lang="en-US" sz="2200" dirty="0" smtClean="0">
                <a:latin typeface="Arial" panose="020B0604020202020204" pitchFamily="34" charset="0"/>
              </a:rPr>
              <a:t>agreement</a:t>
            </a:r>
            <a:r>
              <a:rPr lang="en-US" sz="2200" dirty="0">
                <a:latin typeface="Arial" panose="020B0604020202020204" pitchFamily="34" charset="0"/>
              </a:rPr>
              <a:t> between them</a:t>
            </a:r>
            <a:r>
              <a:rPr lang="en-US" sz="2200" dirty="0" smtClean="0">
                <a:latin typeface="Arial" panose="020B0604020202020204" pitchFamily="34" charset="0"/>
              </a:rPr>
              <a:t> </a:t>
            </a:r>
            <a:r>
              <a:rPr lang="en-US" sz="2200" dirty="0">
                <a:latin typeface="Arial" panose="020B0604020202020204" pitchFamily="34" charset="0"/>
              </a:rPr>
              <a:t>(such as cartel </a:t>
            </a:r>
            <a:r>
              <a:rPr lang="cs-CZ" sz="2200" dirty="0" smtClean="0">
                <a:latin typeface="Arial" panose="020B0604020202020204" pitchFamily="34" charset="0"/>
              </a:rPr>
              <a:t>- </a:t>
            </a:r>
            <a:r>
              <a:rPr lang="cs-CZ" sz="2200" dirty="0" err="1" smtClean="0">
                <a:latin typeface="Arial" panose="020B0604020202020204" pitchFamily="34" charset="0"/>
              </a:rPr>
              <a:t>illegal</a:t>
            </a:r>
            <a:r>
              <a:rPr lang="en-US" sz="2200" dirty="0" smtClean="0">
                <a:latin typeface="Arial" panose="020B0604020202020204" pitchFamily="34" charset="0"/>
              </a:rPr>
              <a:t>).</a:t>
            </a:r>
            <a:endParaRPr lang="en-US" sz="2200" dirty="0">
              <a:latin typeface="Arial" panose="020B0604020202020204" pitchFamily="34" charset="0"/>
            </a:endParaRPr>
          </a:p>
        </p:txBody>
      </p:sp>
    </p:spTree>
    <p:extLst>
      <p:ext uri="{BB962C8B-B14F-4D97-AF65-F5344CB8AC3E}">
        <p14:creationId xmlns:p14="http://schemas.microsoft.com/office/powerpoint/2010/main" val="35558194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ANALYSIS OF MARKET </a:t>
            </a:r>
            <a:r>
              <a:rPr lang="cs-CZ" altLang="cs-CZ" sz="2400" b="1" dirty="0" smtClean="0">
                <a:latin typeface="Arial" panose="020B0604020202020204" pitchFamily="34" charset="0"/>
              </a:rPr>
              <a:t>FACTORS 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Customer analysis</a:t>
            </a:r>
            <a:r>
              <a:rPr lang="en-US" altLang="cs-CZ" sz="2200" dirty="0">
                <a:latin typeface="Arial" panose="020B0604020202020204" pitchFamily="34" charset="0"/>
              </a:rPr>
              <a:t> </a:t>
            </a:r>
            <a:r>
              <a:rPr lang="en-US" altLang="cs-CZ" sz="2200" dirty="0" smtClean="0">
                <a:latin typeface="Arial" panose="020B0604020202020204" pitchFamily="34" charset="0"/>
              </a:rPr>
              <a:t>– </a:t>
            </a:r>
            <a:r>
              <a:rPr lang="en-US" altLang="cs-CZ" sz="2200" dirty="0" err="1" smtClean="0">
                <a:latin typeface="Arial" panose="020B0604020202020204" pitchFamily="34" charset="0"/>
              </a:rPr>
              <a:t>i</a:t>
            </a:r>
            <a:r>
              <a:rPr lang="cs-CZ" altLang="cs-CZ" sz="2200" dirty="0" smtClean="0">
                <a:latin typeface="Arial" panose="020B0604020202020204" pitchFamily="34" charset="0"/>
              </a:rPr>
              <a:t>.</a:t>
            </a:r>
            <a:r>
              <a:rPr lang="en-US" altLang="cs-CZ" sz="2200" dirty="0" smtClean="0">
                <a:latin typeface="Arial" panose="020B0604020202020204" pitchFamily="34" charset="0"/>
              </a:rPr>
              <a:t>e</a:t>
            </a:r>
            <a:r>
              <a:rPr lang="en-US" altLang="cs-CZ" sz="2200" dirty="0">
                <a:latin typeface="Arial" panose="020B0604020202020204" pitchFamily="34" charset="0"/>
              </a:rPr>
              <a:t>. </a:t>
            </a:r>
            <a:r>
              <a:rPr lang="cs-CZ" altLang="cs-CZ" sz="2200" dirty="0" smtClean="0">
                <a:latin typeface="Arial" panose="020B0604020202020204" pitchFamily="34" charset="0"/>
              </a:rPr>
              <a:t>t</a:t>
            </a:r>
            <a:r>
              <a:rPr lang="en-US" altLang="cs-CZ" sz="2200" dirty="0" smtClean="0">
                <a:latin typeface="Arial" panose="020B0604020202020204" pitchFamily="34" charset="0"/>
              </a:rPr>
              <a:t>he </a:t>
            </a:r>
            <a:r>
              <a:rPr lang="en-US" altLang="cs-CZ" sz="2200" dirty="0">
                <a:latin typeface="Arial" panose="020B0604020202020204" pitchFamily="34" charset="0"/>
              </a:rPr>
              <a:t>demand, </a:t>
            </a:r>
            <a:r>
              <a:rPr lang="en-US" altLang="cs-CZ" sz="2200" dirty="0" smtClean="0">
                <a:latin typeface="Arial" panose="020B0604020202020204" pitchFamily="34" charset="0"/>
              </a:rPr>
              <a:t>purchasing power</a:t>
            </a:r>
            <a:r>
              <a:rPr lang="cs-CZ" altLang="cs-CZ" sz="2200" dirty="0" smtClean="0">
                <a:latin typeface="Arial" panose="020B0604020202020204" pitchFamily="34" charset="0"/>
              </a:rPr>
              <a:t>,</a:t>
            </a:r>
            <a:r>
              <a:rPr lang="en-US" altLang="cs-CZ" sz="2200" dirty="0" smtClean="0">
                <a:latin typeface="Arial" panose="020B0604020202020204" pitchFamily="34" charset="0"/>
              </a:rPr>
              <a:t> income</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price elasticity. The purchasing power of the population determines the upper price limit, which can not be easily exceeded.</a:t>
            </a:r>
          </a:p>
          <a:p>
            <a:pPr marL="285750" indent="-285750" eaLnBrk="1" hangingPunct="1">
              <a:spcBef>
                <a:spcPct val="0"/>
              </a:spcBef>
              <a:defRPr/>
            </a:pPr>
            <a:r>
              <a:rPr lang="en-US" altLang="cs-CZ" sz="2200" b="1" dirty="0">
                <a:latin typeface="Arial" panose="020B0604020202020204" pitchFamily="34" charset="0"/>
              </a:rPr>
              <a:t>The income level of the population determines the amount and structure of goods and services that can be applied in a given market.</a:t>
            </a:r>
          </a:p>
          <a:p>
            <a:pPr marL="285750" indent="-285750" eaLnBrk="1" hangingPunct="1">
              <a:spcBef>
                <a:spcPct val="0"/>
              </a:spcBef>
              <a:defRPr/>
            </a:pPr>
            <a:r>
              <a:rPr lang="cs-CZ" altLang="cs-CZ" sz="2200" dirty="0" err="1" smtClean="0">
                <a:latin typeface="Arial" panose="020B0604020202020204" pitchFamily="34" charset="0"/>
              </a:rPr>
              <a:t>Except</a:t>
            </a:r>
            <a:r>
              <a:rPr lang="cs-CZ" altLang="cs-CZ" sz="2200" dirty="0" smtClean="0">
                <a:latin typeface="Arial" panose="020B0604020202020204" pitchFamily="34" charset="0"/>
              </a:rPr>
              <a:t> </a:t>
            </a:r>
            <a:r>
              <a:rPr lang="en-US" altLang="cs-CZ" sz="2200" dirty="0" smtClean="0">
                <a:latin typeface="Arial" panose="020B0604020202020204" pitchFamily="34" charset="0"/>
              </a:rPr>
              <a:t>the </a:t>
            </a:r>
            <a:r>
              <a:rPr lang="en-US" altLang="cs-CZ" sz="2200" dirty="0">
                <a:latin typeface="Arial" panose="020B0604020202020204" pitchFamily="34" charset="0"/>
              </a:rPr>
              <a:t>overall level of residents </a:t>
            </a:r>
            <a:r>
              <a:rPr lang="en-US" altLang="cs-CZ" sz="2200" dirty="0" smtClean="0">
                <a:latin typeface="Arial" panose="020B0604020202020204" pitchFamily="34" charset="0"/>
              </a:rPr>
              <a:t>income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we</a:t>
            </a:r>
            <a:r>
              <a:rPr lang="en-US" altLang="cs-CZ" sz="2200" dirty="0" smtClean="0">
                <a:latin typeface="Arial" panose="020B0604020202020204" pitchFamily="34" charset="0"/>
              </a:rPr>
              <a:t> will </a:t>
            </a:r>
            <a:r>
              <a:rPr lang="en-US" altLang="cs-CZ" sz="2200" dirty="0">
                <a:latin typeface="Arial" panose="020B0604020202020204" pitchFamily="34" charset="0"/>
              </a:rPr>
              <a:t>also be interested in the structure of consumer spending. </a:t>
            </a:r>
          </a:p>
          <a:p>
            <a:pPr marL="285750" indent="-285750" eaLnBrk="1" hangingPunct="1">
              <a:spcBef>
                <a:spcPct val="0"/>
              </a:spcBef>
              <a:defRPr/>
            </a:pPr>
            <a:r>
              <a:rPr lang="en-US" altLang="cs-CZ" sz="2200" dirty="0">
                <a:latin typeface="Arial" panose="020B0604020202020204" pitchFamily="34" charset="0"/>
              </a:rPr>
              <a:t>Price </a:t>
            </a:r>
            <a:r>
              <a:rPr lang="en-US" altLang="cs-CZ" sz="2200" b="1" dirty="0">
                <a:latin typeface="Arial" panose="020B0604020202020204" pitchFamily="34" charset="0"/>
              </a:rPr>
              <a:t>elasticity</a:t>
            </a:r>
            <a:r>
              <a:rPr lang="en-US" altLang="cs-CZ" sz="2200" dirty="0">
                <a:latin typeface="Arial" panose="020B0604020202020204" pitchFamily="34" charset="0"/>
              </a:rPr>
              <a:t> of </a:t>
            </a:r>
            <a:r>
              <a:rPr lang="en-US" altLang="cs-CZ" sz="2200" dirty="0" smtClean="0">
                <a:latin typeface="Arial" panose="020B0604020202020204" pitchFamily="34" charset="0"/>
              </a:rPr>
              <a:t>demand will </a:t>
            </a:r>
            <a:r>
              <a:rPr lang="en-US" altLang="cs-CZ" sz="2200" dirty="0">
                <a:latin typeface="Arial" panose="020B0604020202020204" pitchFamily="34" charset="0"/>
              </a:rPr>
              <a:t>vary </a:t>
            </a:r>
            <a:r>
              <a:rPr lang="en-US" altLang="cs-CZ" sz="2200" dirty="0" smtClean="0">
                <a:latin typeface="Arial" panose="020B0604020202020204" pitchFamily="34" charset="0"/>
              </a:rPr>
              <a:t>in </a:t>
            </a:r>
            <a:r>
              <a:rPr lang="en-US" altLang="cs-CZ" sz="2200" dirty="0">
                <a:latin typeface="Arial" panose="020B0604020202020204" pitchFamily="34" charset="0"/>
              </a:rPr>
              <a:t>individual countries and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en-US" altLang="cs-CZ" sz="2200" dirty="0" smtClean="0">
                <a:latin typeface="Arial" panose="020B0604020202020204" pitchFamily="34" charset="0"/>
              </a:rPr>
              <a:t>different </a:t>
            </a:r>
            <a:r>
              <a:rPr lang="en-US" altLang="cs-CZ" sz="2200" dirty="0">
                <a:latin typeface="Arial" panose="020B0604020202020204" pitchFamily="34" charset="0"/>
              </a:rPr>
              <a:t>types of </a:t>
            </a:r>
            <a:r>
              <a:rPr lang="en-US" altLang="cs-CZ" sz="2200" dirty="0" smtClean="0">
                <a:latin typeface="Arial" panose="020B0604020202020204" pitchFamily="34" charset="0"/>
              </a:rPr>
              <a:t>products.</a:t>
            </a:r>
            <a:r>
              <a:rPr lang="cs-CZ" altLang="cs-CZ" sz="2200" dirty="0" smtClean="0">
                <a:latin typeface="Arial" panose="020B0604020202020204" pitchFamily="34" charset="0"/>
              </a:rPr>
              <a:t> </a:t>
            </a:r>
            <a:r>
              <a:rPr lang="en-US" altLang="cs-CZ" sz="2200" dirty="0" smtClean="0">
                <a:latin typeface="Arial" panose="020B0604020202020204" pitchFamily="34" charset="0"/>
              </a:rPr>
              <a:t>Industrial </a:t>
            </a:r>
            <a:r>
              <a:rPr lang="en-US" altLang="cs-CZ" sz="2200" dirty="0">
                <a:latin typeface="Arial" panose="020B0604020202020204" pitchFamily="34" charset="0"/>
              </a:rPr>
              <a:t>markets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a:t>
            </a:r>
            <a:r>
              <a:rPr lang="en-US" altLang="cs-CZ" sz="2200" dirty="0">
                <a:latin typeface="Arial" panose="020B0604020202020204" pitchFamily="34" charset="0"/>
              </a:rPr>
              <a:t>usually lower </a:t>
            </a:r>
            <a:r>
              <a:rPr lang="en-US" altLang="cs-CZ" sz="2200" dirty="0" smtClean="0">
                <a:latin typeface="Arial" panose="020B0604020202020204" pitchFamily="34" charset="0"/>
              </a:rPr>
              <a:t>price </a:t>
            </a:r>
            <a:r>
              <a:rPr lang="en-US" altLang="cs-CZ" sz="2200" dirty="0">
                <a:latin typeface="Arial" panose="020B0604020202020204" pitchFamily="34" charset="0"/>
              </a:rPr>
              <a:t>elasticity </a:t>
            </a:r>
            <a:r>
              <a:rPr lang="en-US" altLang="cs-CZ" sz="2200" dirty="0" smtClean="0">
                <a:latin typeface="Arial" panose="020B0604020202020204" pitchFamily="34" charset="0"/>
              </a:rPr>
              <a:t>than consumer </a:t>
            </a:r>
            <a:r>
              <a:rPr lang="en-US" altLang="cs-CZ" sz="2200" dirty="0">
                <a:latin typeface="Arial" panose="020B0604020202020204" pitchFamily="34" charset="0"/>
              </a:rPr>
              <a:t>markets.</a:t>
            </a:r>
            <a:endParaRPr lang="en-GB" altLang="cs-CZ" sz="2000" dirty="0" smtClean="0">
              <a:latin typeface="Arial" panose="020B0604020202020204" pitchFamily="34" charset="0"/>
            </a:endParaRPr>
          </a:p>
        </p:txBody>
      </p:sp>
    </p:spTree>
    <p:extLst>
      <p:ext uri="{BB962C8B-B14F-4D97-AF65-F5344CB8AC3E}">
        <p14:creationId xmlns:p14="http://schemas.microsoft.com/office/powerpoint/2010/main" val="249342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US" altLang="cs-CZ" sz="2200" dirty="0">
                <a:latin typeface="Arial" panose="020B0604020202020204" pitchFamily="34" charset="0"/>
              </a:rPr>
              <a:t>Price.</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Factors affecting pricing.</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International pricing strategies.</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The process of price formation</a:t>
            </a:r>
            <a:r>
              <a:rPr lang="en-US" altLang="cs-CZ" sz="2200" dirty="0" smtClean="0">
                <a:latin typeface="Arial" panose="020B0604020202020204" pitchFamily="34" charset="0"/>
              </a:rPr>
              <a:t>.</a:t>
            </a:r>
            <a:endParaRPr lang="en-US" altLang="cs-CZ" sz="220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smtClean="0">
                <a:latin typeface="Arial" panose="020B0604020202020204" pitchFamily="34" charset="0"/>
              </a:rPr>
              <a:t>ANALYSIS OF ENVIRONMENTAL FACTORS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basic framework for the creation and implementation of pricing strategies on foreign markets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set by </a:t>
            </a:r>
            <a:r>
              <a:rPr lang="en-US" altLang="cs-CZ" sz="2200" b="1" dirty="0" smtClean="0">
                <a:latin typeface="Arial" panose="020B0604020202020204" pitchFamily="34" charset="0"/>
              </a:rPr>
              <a:t>economic </a:t>
            </a:r>
            <a:r>
              <a:rPr lang="en-US" altLang="cs-CZ" sz="2200" b="1" dirty="0">
                <a:latin typeface="Arial" panose="020B0604020202020204" pitchFamily="34" charset="0"/>
              </a:rPr>
              <a:t>and legal</a:t>
            </a:r>
            <a:r>
              <a:rPr lang="en-US" altLang="cs-CZ" sz="2200" dirty="0">
                <a:latin typeface="Arial" panose="020B0604020202020204" pitchFamily="34" charset="0"/>
              </a:rPr>
              <a:t> environment. Particularly important is the fiscal policy of the state. The tax burden is a factor that affects not only the level of prices but also in the wider context of deciding what form of entry </a:t>
            </a: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choose</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the area of </a:t>
            </a:r>
            <a:r>
              <a:rPr lang="en-US" altLang="cs-CZ" sz="2200" dirty="0" smtClean="0">
                <a:latin typeface="Arial" panose="020B0604020202020204" pitchFamily="34" charset="0"/>
              </a:rPr>
              <a:t>imports</a:t>
            </a:r>
            <a:r>
              <a:rPr lang="cs-CZ" altLang="cs-CZ" sz="2200" dirty="0" smtClean="0">
                <a:latin typeface="Arial" panose="020B0604020202020204" pitchFamily="34" charset="0"/>
              </a:rPr>
              <a:t>,</a:t>
            </a:r>
            <a:r>
              <a:rPr lang="en-US" altLang="cs-CZ" sz="2200" dirty="0" smtClean="0">
                <a:latin typeface="Arial" panose="020B0604020202020204" pitchFamily="34" charset="0"/>
              </a:rPr>
              <a:t> most </a:t>
            </a:r>
            <a:r>
              <a:rPr lang="en-US" altLang="cs-CZ" sz="2200" dirty="0">
                <a:latin typeface="Arial" panose="020B0604020202020204" pitchFamily="34" charset="0"/>
              </a:rPr>
              <a:t>developed countries </a:t>
            </a:r>
            <a:r>
              <a:rPr lang="en-US" altLang="cs-CZ" sz="2200" dirty="0" smtClean="0">
                <a:latin typeface="Arial" panose="020B0604020202020204" pitchFamily="34" charset="0"/>
              </a:rPr>
              <a:t>app</a:t>
            </a:r>
            <a:r>
              <a:rPr lang="cs-CZ" altLang="cs-CZ" sz="2200" dirty="0" err="1" smtClean="0">
                <a:latin typeface="Arial" panose="020B0604020202020204" pitchFamily="34" charset="0"/>
              </a:rPr>
              <a:t>ly</a:t>
            </a:r>
            <a:r>
              <a:rPr lang="en-US" altLang="cs-CZ" sz="2200" dirty="0" smtClean="0">
                <a:latin typeface="Arial" panose="020B0604020202020204" pitchFamily="34" charset="0"/>
              </a:rPr>
              <a:t> </a:t>
            </a:r>
            <a:r>
              <a:rPr lang="en-US" altLang="cs-CZ" sz="2200" dirty="0">
                <a:latin typeface="Arial" panose="020B0604020202020204" pitchFamily="34" charset="0"/>
              </a:rPr>
              <a:t>mainly two basic taxes - </a:t>
            </a:r>
            <a:r>
              <a:rPr lang="en-US" altLang="cs-CZ" sz="2200" b="1" dirty="0">
                <a:latin typeface="Arial" panose="020B0604020202020204" pitchFamily="34" charset="0"/>
              </a:rPr>
              <a:t>value added tax </a:t>
            </a:r>
            <a:r>
              <a:rPr lang="en-US" altLang="cs-CZ" sz="2200" dirty="0">
                <a:latin typeface="Arial" panose="020B0604020202020204" pitchFamily="34" charset="0"/>
              </a:rPr>
              <a:t>(VAT) and </a:t>
            </a:r>
            <a:r>
              <a:rPr lang="en-US" altLang="cs-CZ" sz="2200" b="1" dirty="0">
                <a:latin typeface="Arial" panose="020B0604020202020204" pitchFamily="34" charset="0"/>
              </a:rPr>
              <a:t>excise </a:t>
            </a:r>
            <a:r>
              <a:rPr lang="cs-CZ" altLang="cs-CZ" sz="2200" b="1" dirty="0" smtClean="0">
                <a:latin typeface="Arial" panose="020B0604020202020204" pitchFamily="34" charset="0"/>
              </a:rPr>
              <a:t>tax</a:t>
            </a:r>
            <a:r>
              <a:rPr lang="en-US" altLang="cs-CZ" sz="2200" dirty="0" smtClean="0">
                <a:latin typeface="Arial" panose="020B0604020202020204" pitchFamily="34" charset="0"/>
              </a:rPr>
              <a:t>. </a:t>
            </a:r>
            <a:r>
              <a:rPr lang="en-US" altLang="cs-CZ" sz="2200" dirty="0">
                <a:latin typeface="Arial" panose="020B0604020202020204" pitchFamily="34" charset="0"/>
              </a:rPr>
              <a:t>Excise tax is usually applied with respect to the </a:t>
            </a:r>
            <a:r>
              <a:rPr lang="cs-CZ" altLang="cs-CZ" sz="2200" dirty="0" smtClean="0">
                <a:latin typeface="Arial" panose="020B0604020202020204" pitchFamily="34" charset="0"/>
              </a:rPr>
              <a:t>society</a:t>
            </a:r>
            <a:r>
              <a:rPr lang="en-US" altLang="cs-CZ" sz="2200" dirty="0" smtClean="0">
                <a:latin typeface="Arial" panose="020B0604020202020204" pitchFamily="34" charset="0"/>
              </a:rPr>
              <a:t>'s so-called „</a:t>
            </a:r>
            <a:r>
              <a:rPr lang="cs-CZ" altLang="cs-CZ" sz="2200" dirty="0" smtClean="0">
                <a:latin typeface="Arial" panose="020B0604020202020204" pitchFamily="34" charset="0"/>
              </a:rPr>
              <a:t>s</a:t>
            </a:r>
            <a:r>
              <a:rPr lang="en-US" altLang="cs-CZ" sz="2200" dirty="0" err="1" smtClean="0">
                <a:latin typeface="Arial" panose="020B0604020202020204" pitchFamily="34" charset="0"/>
              </a:rPr>
              <a:t>uperfluous</a:t>
            </a:r>
            <a:r>
              <a:rPr lang="en-US" altLang="cs-CZ" sz="2200" dirty="0">
                <a:latin typeface="Arial" panose="020B0604020202020204" pitchFamily="34" charset="0"/>
              </a:rPr>
              <a:t>" goods, such as cigarettes, alcohol, fuel and luxury goods.</a:t>
            </a:r>
          </a:p>
        </p:txBody>
      </p:sp>
    </p:spTree>
    <p:extLst>
      <p:ext uri="{BB962C8B-B14F-4D97-AF65-F5344CB8AC3E}">
        <p14:creationId xmlns:p14="http://schemas.microsoft.com/office/powerpoint/2010/main" val="33413657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ANALYSIS OF ENVIRONMENTAL </a:t>
            </a:r>
            <a:r>
              <a:rPr lang="cs-CZ" altLang="cs-CZ" sz="2400" b="1" dirty="0" smtClean="0">
                <a:latin typeface="Arial" panose="020B0604020202020204" pitchFamily="34" charset="0"/>
              </a:rPr>
              <a:t>FACTORS 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M</a:t>
            </a:r>
            <a:r>
              <a:rPr lang="en-US" altLang="cs-CZ" sz="2200" dirty="0" smtClean="0">
                <a:latin typeface="Arial" panose="020B0604020202020204" pitchFamily="34" charset="0"/>
              </a:rPr>
              <a:t>any </a:t>
            </a:r>
            <a:r>
              <a:rPr lang="en-US" altLang="cs-CZ" sz="2200" dirty="0">
                <a:latin typeface="Arial" panose="020B0604020202020204" pitchFamily="34" charset="0"/>
              </a:rPr>
              <a:t>countries </a:t>
            </a:r>
            <a:r>
              <a:rPr lang="en-US" altLang="cs-CZ" sz="2200" dirty="0" smtClean="0">
                <a:latin typeface="Arial" panose="020B0604020202020204" pitchFamily="34" charset="0"/>
              </a:rPr>
              <a:t>apply </a:t>
            </a:r>
            <a:r>
              <a:rPr lang="en-US" altLang="cs-CZ" sz="2200" dirty="0">
                <a:latin typeface="Arial" panose="020B0604020202020204" pitchFamily="34" charset="0"/>
              </a:rPr>
              <a:t>different tools that restrict free pricing. </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objective of price regulation may be to protect consumers or small businesses. </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Sometimes </a:t>
            </a:r>
            <a:r>
              <a:rPr lang="en-US" altLang="cs-CZ" sz="2200" dirty="0">
                <a:latin typeface="Arial" panose="020B0604020202020204" pitchFamily="34" charset="0"/>
              </a:rPr>
              <a:t>this restriction may take the </a:t>
            </a:r>
            <a:r>
              <a:rPr lang="en-US" altLang="cs-CZ" sz="2200" dirty="0" smtClean="0">
                <a:latin typeface="Arial" panose="020B0604020202020204" pitchFamily="34" charset="0"/>
              </a:rPr>
              <a:t>form</a:t>
            </a:r>
            <a:r>
              <a:rPr lang="cs-CZ" altLang="cs-CZ" sz="2200" dirty="0" smtClean="0">
                <a:latin typeface="Arial" panose="020B0604020202020204" pitchFamily="34" charset="0"/>
              </a:rPr>
              <a:t> of</a:t>
            </a:r>
            <a:r>
              <a:rPr lang="en-US" altLang="cs-CZ" sz="2200" dirty="0" smtClean="0">
                <a:latin typeface="Arial" panose="020B0604020202020204" pitchFamily="34" charset="0"/>
              </a:rPr>
              <a:t> </a:t>
            </a:r>
            <a:r>
              <a:rPr lang="en-US" altLang="cs-CZ" sz="2200" dirty="0">
                <a:latin typeface="Arial" panose="020B0604020202020204" pitchFamily="34" charset="0"/>
              </a:rPr>
              <a:t>established maximum prices (rents, energy prices, medicines, etc.). Elsewhere, it is the determination of minimum prices, especially for large distribution companies, which are not allowed to sell goods at lower </a:t>
            </a:r>
            <a:r>
              <a:rPr lang="en-US" altLang="cs-CZ" sz="2200" dirty="0" smtClean="0">
                <a:latin typeface="Arial" panose="020B0604020202020204" pitchFamily="34" charset="0"/>
              </a:rPr>
              <a:t>prices. </a:t>
            </a:r>
            <a:r>
              <a:rPr lang="en-US" altLang="cs-CZ" sz="2200" dirty="0">
                <a:latin typeface="Arial" panose="020B0604020202020204" pitchFamily="34" charset="0"/>
              </a:rPr>
              <a:t>Restrictions may include the determination of maximum profit, or a ban on the movement of prices (a tool to mitigate inflation).</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2745256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pPr>
            <a:r>
              <a:rPr lang="cs-CZ" altLang="cs-CZ" sz="2400" b="1" dirty="0">
                <a:latin typeface="Arial" panose="020B0604020202020204" pitchFamily="34" charset="0"/>
              </a:rPr>
              <a:t>ANALYSIS OF ENVIRONMENTAL FACTORS </a:t>
            </a:r>
            <a:r>
              <a:rPr lang="cs-CZ" altLang="cs-CZ" sz="2400" b="1" dirty="0" smtClean="0">
                <a:latin typeface="Arial" panose="020B0604020202020204" pitchFamily="34" charset="0"/>
              </a:rPr>
              <a:t>3</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Export costs </a:t>
            </a:r>
            <a:r>
              <a:rPr lang="en-US" altLang="cs-CZ" sz="2200" dirty="0">
                <a:latin typeface="Arial" panose="020B0604020202020204" pitchFamily="34" charset="0"/>
              </a:rPr>
              <a:t>- other tools that directly affect prices in foreign </a:t>
            </a:r>
            <a:r>
              <a:rPr lang="en-US" altLang="cs-CZ" sz="2200" dirty="0" smtClean="0">
                <a:latin typeface="Arial" panose="020B0604020202020204" pitchFamily="34" charset="0"/>
              </a:rPr>
              <a:t>markets</a:t>
            </a:r>
            <a:r>
              <a:rPr lang="cs-CZ" altLang="cs-CZ" sz="2200" dirty="0" smtClean="0">
                <a:latin typeface="Arial" panose="020B0604020202020204" pitchFamily="34" charset="0"/>
              </a:rPr>
              <a:t> </a:t>
            </a:r>
            <a:r>
              <a:rPr lang="en-US" altLang="cs-CZ" sz="2200" dirty="0" smtClean="0">
                <a:latin typeface="Arial" panose="020B0604020202020204" pitchFamily="34" charset="0"/>
              </a:rPr>
              <a:t>are </a:t>
            </a:r>
            <a:r>
              <a:rPr lang="en-US" altLang="cs-CZ" sz="2200" dirty="0">
                <a:latin typeface="Arial" panose="020B0604020202020204" pitchFamily="34" charset="0"/>
              </a:rPr>
              <a:t>trade policy instruments that are used to protect domestic producers (customs duties, import duties, setting minimum prices for imported products, </a:t>
            </a:r>
            <a:r>
              <a:rPr lang="en-US" altLang="cs-CZ" sz="2200" dirty="0" smtClean="0">
                <a:latin typeface="Arial" panose="020B0604020202020204" pitchFamily="34" charset="0"/>
              </a:rPr>
              <a:t>anti-dumping measures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etc</a:t>
            </a:r>
            <a:r>
              <a:rPr lang="cs-CZ" altLang="cs-CZ" sz="2200" dirty="0" smtClean="0">
                <a:latin typeface="Arial" panose="020B0604020202020204" pitchFamily="34" charset="0"/>
              </a:rPr>
              <a:t>.)</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Taxes, duties and administrative expenses </a:t>
            </a:r>
            <a:r>
              <a:rPr lang="en-US" altLang="cs-CZ" sz="2200" dirty="0" smtClean="0">
                <a:latin typeface="Arial" panose="020B0604020202020204" pitchFamily="34" charset="0"/>
              </a:rPr>
              <a:t>– </a:t>
            </a:r>
            <a:r>
              <a:rPr lang="cs-CZ" altLang="cs-CZ" sz="2200" dirty="0" smtClean="0">
                <a:latin typeface="Arial" panose="020B0604020202020204" pitchFamily="34" charset="0"/>
              </a:rPr>
              <a:t>are </a:t>
            </a:r>
            <a:r>
              <a:rPr lang="en-US" altLang="cs-CZ" sz="2200" dirty="0" smtClean="0">
                <a:latin typeface="Arial" panose="020B0604020202020204" pitchFamily="34" charset="0"/>
              </a:rPr>
              <a:t>affecting </a:t>
            </a:r>
            <a:r>
              <a:rPr lang="en-US" altLang="cs-CZ" sz="2200" dirty="0">
                <a:latin typeface="Arial" panose="020B0604020202020204" pitchFamily="34" charset="0"/>
              </a:rPr>
              <a:t>prices for final consumers, </a:t>
            </a:r>
            <a:r>
              <a:rPr lang="cs-CZ" altLang="cs-CZ" sz="2200" dirty="0" err="1" smtClean="0">
                <a:latin typeface="Arial" panose="020B0604020202020204" pitchFamily="34" charset="0"/>
              </a:rPr>
              <a:t>who</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bears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en-US" altLang="cs-CZ" sz="2200" dirty="0" smtClean="0">
                <a:latin typeface="Arial" panose="020B0604020202020204" pitchFamily="34" charset="0"/>
              </a:rPr>
              <a:t> </a:t>
            </a:r>
            <a:r>
              <a:rPr lang="en-US" altLang="cs-CZ" sz="2200" dirty="0">
                <a:latin typeface="Arial" panose="020B0604020202020204" pitchFamily="34" charset="0"/>
              </a:rPr>
              <a:t>greatest </a:t>
            </a:r>
            <a:r>
              <a:rPr lang="en-US" altLang="cs-CZ" sz="2200" dirty="0" smtClean="0">
                <a:latin typeface="Arial" panose="020B0604020202020204" pitchFamily="34" charset="0"/>
              </a:rPr>
              <a:t>burden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meaning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its</a:t>
            </a:r>
            <a:r>
              <a:rPr lang="cs-CZ" altLang="cs-CZ" sz="2200" dirty="0" smtClean="0">
                <a:latin typeface="Arial" panose="020B0604020202020204" pitchFamily="34" charset="0"/>
              </a:rPr>
              <a:t> not </a:t>
            </a:r>
            <a:r>
              <a:rPr lang="cs-CZ" altLang="cs-CZ" sz="2200" dirty="0" err="1" smtClean="0">
                <a:latin typeface="Arial" panose="020B0604020202020204" pitchFamily="34" charset="0"/>
              </a:rPr>
              <a:t>affecting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company</a:t>
            </a:r>
            <a:r>
              <a:rPr lang="cs-CZ" altLang="cs-CZ" sz="2200" dirty="0" smtClean="0">
                <a:latin typeface="Arial" panose="020B0604020202020204" pitchFamily="34" charset="0"/>
              </a:rPr>
              <a:t> as much as </a:t>
            </a:r>
            <a:r>
              <a:rPr lang="cs-CZ" altLang="cs-CZ" sz="2200" dirty="0" err="1" smtClean="0">
                <a:latin typeface="Arial" panose="020B0604020202020204" pitchFamily="34" charset="0"/>
              </a:rPr>
              <a:t>consumers</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Sometimes, however, the end consumer can benefit from the fact that producers </a:t>
            </a:r>
            <a:r>
              <a:rPr lang="en-US" altLang="cs-CZ" sz="2200" dirty="0" smtClean="0">
                <a:latin typeface="Arial" panose="020B0604020202020204" pitchFamily="34" charset="0"/>
              </a:rPr>
              <a:t>seek </a:t>
            </a:r>
            <a:r>
              <a:rPr lang="en-US" altLang="cs-CZ" sz="2200" dirty="0">
                <a:latin typeface="Arial" panose="020B0604020202020204" pitchFamily="34" charset="0"/>
              </a:rPr>
              <a:t>to penetrate the foreign </a:t>
            </a:r>
            <a:r>
              <a:rPr lang="en-US" altLang="cs-CZ" sz="2200" dirty="0" smtClean="0">
                <a:latin typeface="Arial" panose="020B0604020202020204" pitchFamily="34" charset="0"/>
              </a:rPr>
              <a:t>market</a:t>
            </a:r>
            <a:r>
              <a:rPr lang="cs-CZ" altLang="cs-CZ" sz="2200" dirty="0" smtClean="0">
                <a:latin typeface="Arial" panose="020B0604020202020204" pitchFamily="34" charset="0"/>
              </a:rPr>
              <a:t> and </a:t>
            </a:r>
            <a:r>
              <a:rPr lang="en-US" altLang="cs-CZ" sz="2200" dirty="0">
                <a:latin typeface="Arial" panose="020B0604020202020204" pitchFamily="34" charset="0"/>
              </a:rPr>
              <a:t>deliberately </a:t>
            </a:r>
            <a:r>
              <a:rPr lang="en-US" altLang="cs-CZ" sz="2200" dirty="0" smtClean="0">
                <a:latin typeface="Arial" panose="020B0604020202020204" pitchFamily="34" charset="0"/>
              </a:rPr>
              <a:t>reduce </a:t>
            </a:r>
            <a:r>
              <a:rPr lang="cs-CZ" altLang="cs-CZ" sz="2200" dirty="0" err="1" smtClean="0">
                <a:latin typeface="Arial" panose="020B0604020202020204" pitchFamily="34" charset="0"/>
              </a:rPr>
              <a:t>their</a:t>
            </a:r>
            <a:r>
              <a:rPr lang="cs-CZ" altLang="cs-CZ" sz="2200" dirty="0" smtClean="0">
                <a:latin typeface="Arial" panose="020B0604020202020204" pitchFamily="34" charset="0"/>
              </a:rPr>
              <a:t> </a:t>
            </a:r>
            <a:r>
              <a:rPr lang="en-US" altLang="cs-CZ" sz="2200" dirty="0" smtClean="0">
                <a:latin typeface="Arial" panose="020B0604020202020204" pitchFamily="34" charset="0"/>
              </a:rPr>
              <a:t>profitability.</a:t>
            </a:r>
            <a:endParaRPr lang="en-GB" altLang="cs-CZ" sz="2000" dirty="0" smtClean="0">
              <a:latin typeface="Arial" panose="020B0604020202020204" pitchFamily="34" charset="0"/>
            </a:endParaRPr>
          </a:p>
        </p:txBody>
      </p:sp>
    </p:spTree>
    <p:extLst>
      <p:ext uri="{BB962C8B-B14F-4D97-AF65-F5344CB8AC3E}">
        <p14:creationId xmlns:p14="http://schemas.microsoft.com/office/powerpoint/2010/main" val="12708901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INTERNATIONAL DIFFERENCES 3</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Arab countries, the Indian subcontinent, Japan, the Middle East, East Africa, Southeast Asia: to show the soles of the feet or touch someone with shoes is considered a major faux pas.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en-US" altLang="cs-CZ" sz="2200" dirty="0" smtClean="0">
                <a:latin typeface="Arial" panose="020B0604020202020204" pitchFamily="34" charset="0"/>
              </a:rPr>
              <a:t>should </a:t>
            </a:r>
            <a:r>
              <a:rPr lang="cs-CZ" altLang="cs-CZ" sz="2200" dirty="0" err="1" smtClean="0">
                <a:latin typeface="Arial" panose="020B0604020202020204" pitchFamily="34" charset="0"/>
              </a:rPr>
              <a:t>never</a:t>
            </a:r>
            <a:r>
              <a:rPr lang="cs-CZ" altLang="cs-CZ" sz="2200" dirty="0" smtClean="0">
                <a:latin typeface="Arial" panose="020B0604020202020204" pitchFamily="34" charset="0"/>
              </a:rPr>
              <a:t> use </a:t>
            </a:r>
            <a:r>
              <a:rPr lang="cs-CZ" altLang="cs-CZ" sz="2200" dirty="0" err="1" smtClean="0">
                <a:latin typeface="Arial" panose="020B0604020202020204" pitchFamily="34" charset="0"/>
              </a:rPr>
              <a:t>your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left</a:t>
            </a:r>
            <a:r>
              <a:rPr lang="cs-CZ" altLang="cs-CZ" sz="2200" dirty="0" smtClean="0">
                <a:latin typeface="Arial" panose="020B0604020202020204" pitchFamily="34" charset="0"/>
              </a:rPr>
              <a:t> hand </a:t>
            </a:r>
            <a:r>
              <a:rPr lang="en-US" altLang="cs-CZ" sz="2200" dirty="0" smtClean="0">
                <a:latin typeface="Arial" panose="020B0604020202020204" pitchFamily="34" charset="0"/>
              </a:rPr>
              <a:t>while </a:t>
            </a:r>
            <a:r>
              <a:rPr lang="en-US" altLang="cs-CZ" sz="2200" dirty="0">
                <a:latin typeface="Arial" panose="020B0604020202020204" pitchFamily="34" charset="0"/>
              </a:rPr>
              <a:t>greeting </a:t>
            </a:r>
            <a:r>
              <a:rPr lang="cs-CZ" altLang="cs-CZ" sz="2200" dirty="0" err="1" smtClean="0">
                <a:latin typeface="Arial" panose="020B0604020202020204" pitchFamily="34" charset="0"/>
              </a:rPr>
              <a:t>or</a:t>
            </a:r>
            <a:r>
              <a:rPr lang="cs-CZ" altLang="cs-CZ" sz="2200" dirty="0" smtClean="0">
                <a:latin typeface="Arial" panose="020B0604020202020204" pitchFamily="34" charset="0"/>
              </a:rPr>
              <a:t> </a:t>
            </a:r>
            <a:r>
              <a:rPr lang="en-US" altLang="cs-CZ" sz="2200" dirty="0" smtClean="0">
                <a:latin typeface="Arial" panose="020B0604020202020204" pitchFamily="34" charset="0"/>
              </a:rPr>
              <a:t>serve </a:t>
            </a:r>
            <a:r>
              <a:rPr lang="en-US" altLang="cs-CZ" sz="2200" dirty="0">
                <a:latin typeface="Arial" panose="020B0604020202020204" pitchFamily="34" charset="0"/>
              </a:rPr>
              <a:t>food at the </a:t>
            </a:r>
            <a:r>
              <a:rPr lang="en-US" altLang="cs-CZ" sz="2200" dirty="0" smtClean="0">
                <a:latin typeface="Arial" panose="020B0604020202020204" pitchFamily="34" charset="0"/>
              </a:rPr>
              <a:t>table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with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left</a:t>
            </a:r>
            <a:r>
              <a:rPr lang="cs-CZ" altLang="cs-CZ" sz="2200" dirty="0" smtClean="0">
                <a:latin typeface="Arial" panose="020B0604020202020204" pitchFamily="34" charset="0"/>
              </a:rPr>
              <a:t> hand</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Arabic-speaking countries: </a:t>
            </a:r>
            <a:r>
              <a:rPr lang="cs-CZ" altLang="cs-CZ" sz="2200" dirty="0" smtClean="0">
                <a:latin typeface="Arial" panose="020B0604020202020204" pitchFamily="34" charset="0"/>
              </a:rPr>
              <a:t>to </a:t>
            </a:r>
            <a:r>
              <a:rPr lang="en-US" altLang="cs-CZ" sz="2200" dirty="0" smtClean="0">
                <a:latin typeface="Arial" panose="020B0604020202020204" pitchFamily="34" charset="0"/>
              </a:rPr>
              <a:t>lay </a:t>
            </a:r>
            <a:r>
              <a:rPr lang="en-US" altLang="cs-CZ" sz="2200" dirty="0">
                <a:latin typeface="Arial" panose="020B0604020202020204" pitchFamily="34" charset="0"/>
              </a:rPr>
              <a:t>the Koran or religious literature on the floor is not allowed.</a:t>
            </a:r>
          </a:p>
          <a:p>
            <a:pPr marL="285750" indent="-285750" eaLnBrk="1" hangingPunct="1">
              <a:spcBef>
                <a:spcPct val="0"/>
              </a:spcBef>
              <a:defRPr/>
            </a:pPr>
            <a:r>
              <a:rPr lang="en-US" altLang="cs-CZ" sz="2200" dirty="0">
                <a:latin typeface="Arial" panose="020B0604020202020204" pitchFamily="34" charset="0"/>
              </a:rPr>
              <a:t>Scandinavia, Central and Eastern Europe, Japan, China, Hawaii, Turkey, India: it is unacceptable to enter someone's home with </a:t>
            </a:r>
            <a:r>
              <a:rPr lang="en-US" altLang="cs-CZ" sz="2200" dirty="0" smtClean="0">
                <a:latin typeface="Arial" panose="020B0604020202020204" pitchFamily="34" charset="0"/>
              </a:rPr>
              <a:t>shoes</a:t>
            </a:r>
            <a:r>
              <a:rPr lang="cs-CZ" altLang="cs-CZ" sz="2200" dirty="0" smtClean="0">
                <a:latin typeface="Arial" panose="020B0604020202020204" pitchFamily="34" charset="0"/>
              </a:rPr>
              <a:t> on</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China: </a:t>
            </a:r>
            <a:r>
              <a:rPr lang="cs-CZ" altLang="cs-CZ" sz="2200" dirty="0" smtClean="0">
                <a:latin typeface="Arial" panose="020B0604020202020204" pitchFamily="34" charset="0"/>
              </a:rPr>
              <a:t>i</a:t>
            </a:r>
            <a:r>
              <a:rPr lang="en-US" altLang="cs-CZ" sz="2200" dirty="0" smtClean="0">
                <a:latin typeface="Arial" panose="020B0604020202020204" pitchFamily="34" charset="0"/>
              </a:rPr>
              <a:t>t </a:t>
            </a:r>
            <a:r>
              <a:rPr lang="en-US" altLang="cs-CZ" sz="2200" dirty="0">
                <a:latin typeface="Arial" panose="020B0604020202020204" pitchFamily="34" charset="0"/>
              </a:rPr>
              <a:t>is rude to give someone a watch as a gift. For "giving the watch" is a homonym for "burying the dead". It is also considered rude </a:t>
            </a:r>
            <a:r>
              <a:rPr lang="en-US" altLang="cs-CZ" sz="2200" dirty="0" smtClean="0">
                <a:latin typeface="Arial" panose="020B0604020202020204" pitchFamily="34" charset="0"/>
              </a:rPr>
              <a:t>to</a:t>
            </a:r>
            <a:r>
              <a:rPr lang="cs-CZ" altLang="cs-CZ" sz="2200" dirty="0" smtClean="0">
                <a:latin typeface="Arial" panose="020B0604020202020204" pitchFamily="34" charset="0"/>
              </a:rPr>
              <a:t> start</a:t>
            </a:r>
            <a:r>
              <a:rPr lang="en-US" altLang="cs-CZ" sz="2200" dirty="0" smtClean="0">
                <a:latin typeface="Arial" panose="020B0604020202020204" pitchFamily="34" charset="0"/>
              </a:rPr>
              <a:t> eat</a:t>
            </a:r>
            <a:r>
              <a:rPr lang="cs-CZ" altLang="cs-CZ" sz="2200" dirty="0" err="1" smtClean="0">
                <a:latin typeface="Arial" panose="020B0604020202020204" pitchFamily="34" charset="0"/>
              </a:rPr>
              <a:t>ing</a:t>
            </a:r>
            <a:r>
              <a:rPr lang="en-US" altLang="cs-CZ" sz="2200" dirty="0" smtClean="0">
                <a:latin typeface="Arial" panose="020B0604020202020204" pitchFamily="34" charset="0"/>
              </a:rPr>
              <a:t> </a:t>
            </a:r>
            <a:r>
              <a:rPr lang="en-US" altLang="cs-CZ" sz="2200" dirty="0">
                <a:latin typeface="Arial" panose="020B0604020202020204" pitchFamily="34" charset="0"/>
              </a:rPr>
              <a:t>before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older</a:t>
            </a:r>
            <a:r>
              <a:rPr lang="cs-CZ" altLang="cs-CZ" sz="2200" dirty="0" smtClean="0">
                <a:latin typeface="Arial" panose="020B0604020202020204" pitchFamily="34" charset="0"/>
              </a:rPr>
              <a:t> start</a:t>
            </a:r>
            <a:r>
              <a:rPr lang="en-US" altLang="cs-CZ" sz="2200" dirty="0" smtClean="0">
                <a:latin typeface="Arial" panose="020B0604020202020204" pitchFamily="34" charset="0"/>
              </a:rPr>
              <a:t>. </a:t>
            </a:r>
            <a:r>
              <a:rPr lang="en-US" altLang="cs-CZ" sz="2200" dirty="0">
                <a:latin typeface="Arial" panose="020B0604020202020204" pitchFamily="34" charset="0"/>
              </a:rPr>
              <a:t>Another faux pas at the dinner table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to </a:t>
            </a:r>
            <a:r>
              <a:rPr lang="en-US" altLang="cs-CZ" sz="2200" dirty="0">
                <a:latin typeface="Arial" panose="020B0604020202020204" pitchFamily="34" charset="0"/>
              </a:rPr>
              <a:t>eat a meal without a </a:t>
            </a:r>
            <a:r>
              <a:rPr lang="cs-CZ" altLang="cs-CZ" sz="2200" dirty="0" smtClean="0">
                <a:latin typeface="Arial" panose="020B0604020202020204" pitchFamily="34" charset="0"/>
              </a:rPr>
              <a:t>r</a:t>
            </a:r>
            <a:r>
              <a:rPr lang="en-US" altLang="cs-CZ" sz="2200" dirty="0" smtClean="0">
                <a:latin typeface="Arial" panose="020B0604020202020204" pitchFamily="34" charset="0"/>
              </a:rPr>
              <a:t>ice</a:t>
            </a:r>
            <a:r>
              <a:rPr lang="en-US" altLang="cs-CZ" sz="2200" dirty="0">
                <a:latin typeface="Arial" panose="020B0604020202020204" pitchFamily="34" charset="0"/>
              </a:rPr>
              <a:t>. It is perceived as a faux pas in Japan.</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8984921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DUMPING</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Dump</a:t>
            </a:r>
            <a:r>
              <a:rPr lang="cs-CZ" altLang="cs-CZ" sz="2200" dirty="0" err="1" smtClean="0">
                <a:latin typeface="Arial" panose="020B0604020202020204" pitchFamily="34" charset="0"/>
              </a:rPr>
              <a:t>ing</a:t>
            </a:r>
            <a:r>
              <a:rPr lang="en-US" altLang="cs-CZ" sz="2200" dirty="0" smtClean="0">
                <a:latin typeface="Arial" panose="020B0604020202020204" pitchFamily="34" charset="0"/>
              </a:rPr>
              <a:t> </a:t>
            </a:r>
            <a:r>
              <a:rPr lang="en-US" altLang="cs-CZ" sz="2200" dirty="0">
                <a:latin typeface="Arial" panose="020B0604020202020204" pitchFamily="34" charset="0"/>
              </a:rPr>
              <a:t>sales could be </a:t>
            </a:r>
            <a:r>
              <a:rPr lang="cs-CZ" altLang="cs-CZ" sz="2200" dirty="0" err="1" smtClean="0">
                <a:latin typeface="Arial" panose="020B0604020202020204" pitchFamily="34" charset="0"/>
              </a:rPr>
              <a:t>explained</a:t>
            </a:r>
            <a:r>
              <a:rPr lang="cs-CZ" altLang="cs-CZ" sz="2200" dirty="0" smtClean="0">
                <a:latin typeface="Arial" panose="020B0604020202020204" pitchFamily="34" charset="0"/>
              </a:rPr>
              <a:t> as </a:t>
            </a:r>
            <a:r>
              <a:rPr lang="en-US" altLang="cs-CZ" sz="2200" dirty="0" smtClean="0">
                <a:latin typeface="Arial" panose="020B0604020202020204" pitchFamily="34" charset="0"/>
              </a:rPr>
              <a:t>such </a:t>
            </a:r>
            <a:r>
              <a:rPr lang="en-US" altLang="cs-CZ" sz="2200" dirty="0">
                <a:latin typeface="Arial" panose="020B0604020202020204" pitchFamily="34" charset="0"/>
              </a:rPr>
              <a:t>a sale where the price of goods is lower than its production costs. Another approach characterizes dumping as selling goods in foreign markets at a price lower than what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a:t>
            </a:r>
            <a:r>
              <a:rPr lang="en-US" altLang="cs-CZ" sz="2200" dirty="0" smtClean="0">
                <a:latin typeface="Arial" panose="020B0604020202020204" pitchFamily="34" charset="0"/>
              </a:rPr>
              <a:t>is </a:t>
            </a:r>
            <a:r>
              <a:rPr lang="en-US" altLang="cs-CZ" sz="2200" dirty="0">
                <a:latin typeface="Arial" panose="020B0604020202020204" pitchFamily="34" charset="0"/>
              </a:rPr>
              <a:t>sold in the domestic </a:t>
            </a:r>
            <a:r>
              <a:rPr lang="en-US" altLang="cs-CZ" sz="2200" dirty="0" smtClean="0">
                <a:latin typeface="Arial" panose="020B0604020202020204" pitchFamily="34" charset="0"/>
              </a:rPr>
              <a:t>market.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We distinguish between </a:t>
            </a:r>
            <a:r>
              <a:rPr lang="en-US" altLang="cs-CZ" sz="2200" dirty="0" smtClean="0">
                <a:latin typeface="Arial" panose="020B0604020202020204" pitchFamily="34" charset="0"/>
              </a:rPr>
              <a:t>so-called „</a:t>
            </a:r>
            <a:r>
              <a:rPr lang="cs-CZ" altLang="cs-CZ" sz="2200" b="1" dirty="0" smtClean="0">
                <a:latin typeface="Arial" panose="020B0604020202020204" pitchFamily="34" charset="0"/>
              </a:rPr>
              <a:t>p</a:t>
            </a:r>
            <a:r>
              <a:rPr lang="en-US" altLang="cs-CZ" sz="2200" b="1" dirty="0" err="1" smtClean="0">
                <a:latin typeface="Arial" panose="020B0604020202020204" pitchFamily="34" charset="0"/>
              </a:rPr>
              <a:t>redatory</a:t>
            </a:r>
            <a:r>
              <a:rPr lang="en-US" altLang="cs-CZ" sz="2200" dirty="0" smtClean="0">
                <a:latin typeface="Arial" panose="020B0604020202020204" pitchFamily="34" charset="0"/>
              </a:rPr>
              <a:t> </a:t>
            </a:r>
            <a:r>
              <a:rPr lang="en-US" altLang="cs-CZ" sz="2200" dirty="0">
                <a:latin typeface="Arial" panose="020B0604020202020204" pitchFamily="34" charset="0"/>
              </a:rPr>
              <a:t>dumping", which is intentionally selling goods in a foreign market at a loss. </a:t>
            </a:r>
            <a:r>
              <a:rPr lang="en-US" altLang="cs-CZ" sz="2200" dirty="0" smtClean="0">
                <a:latin typeface="Arial" panose="020B0604020202020204" pitchFamily="34" charset="0"/>
              </a:rPr>
              <a:t>A</a:t>
            </a:r>
            <a:r>
              <a:rPr lang="cs-CZ" altLang="cs-CZ" sz="2200" dirty="0" smtClean="0">
                <a:latin typeface="Arial" panose="020B0604020202020204" pitchFamily="34" charset="0"/>
              </a:rPr>
              <a:t>n</a:t>
            </a:r>
            <a:r>
              <a:rPr lang="en-US" altLang="cs-CZ" sz="2200" dirty="0" smtClean="0">
                <a:latin typeface="Arial" panose="020B0604020202020204" pitchFamily="34" charset="0"/>
              </a:rPr>
              <a:t> </a:t>
            </a:r>
            <a:r>
              <a:rPr lang="en-US" altLang="cs-CZ" sz="2200" b="1" dirty="0">
                <a:latin typeface="Arial" panose="020B0604020202020204" pitchFamily="34" charset="0"/>
              </a:rPr>
              <a:t>unintentional</a:t>
            </a:r>
            <a:r>
              <a:rPr lang="en-US" altLang="cs-CZ" sz="2200" dirty="0">
                <a:latin typeface="Arial" panose="020B0604020202020204" pitchFamily="34" charset="0"/>
              </a:rPr>
              <a:t> dumping, which occurs due to timing differences between commercial transaction, sending and receiving the goods, including payment of the invoice, the price is lower due to changes in the exchange rate of the relevant currency or due to inflation.</a:t>
            </a:r>
          </a:p>
        </p:txBody>
      </p:sp>
    </p:spTree>
    <p:extLst>
      <p:ext uri="{BB962C8B-B14F-4D97-AF65-F5344CB8AC3E}">
        <p14:creationId xmlns:p14="http://schemas.microsoft.com/office/powerpoint/2010/main" val="30762098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INFLATION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1348800"/>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countries with high inflation or with frequent changes in exchange conditions, it is necessary to combine the sales price with the cost of goods sold and the cost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en-US" altLang="cs-CZ" sz="2200" dirty="0" smtClean="0">
                <a:latin typeface="Arial" panose="020B0604020202020204" pitchFamily="34" charset="0"/>
              </a:rPr>
              <a:t>the </a:t>
            </a:r>
            <a:r>
              <a:rPr lang="cs-CZ" altLang="cs-CZ" sz="2200" dirty="0" err="1" smtClean="0">
                <a:latin typeface="Arial" panose="020B0604020202020204" pitchFamily="34" charset="0"/>
              </a:rPr>
              <a:t>assortement</a:t>
            </a:r>
            <a:r>
              <a:rPr lang="cs-CZ" altLang="cs-CZ" sz="2200" dirty="0" smtClean="0">
                <a:latin typeface="Arial" panose="020B0604020202020204" pitchFamily="34" charset="0"/>
              </a:rPr>
              <a:t> </a:t>
            </a:r>
            <a:r>
              <a:rPr lang="en-US" altLang="cs-CZ" sz="2200" dirty="0" smtClean="0">
                <a:latin typeface="Arial" panose="020B0604020202020204" pitchFamily="34" charset="0"/>
              </a:rPr>
              <a:t>replacement. </a:t>
            </a:r>
            <a:r>
              <a:rPr lang="en-US" altLang="cs-CZ" sz="2200" dirty="0">
                <a:latin typeface="Arial" panose="020B0604020202020204" pitchFamily="34" charset="0"/>
              </a:rPr>
              <a:t>If the price </a:t>
            </a:r>
            <a:r>
              <a:rPr lang="en-US" altLang="cs-CZ" sz="2200" dirty="0" smtClean="0">
                <a:latin typeface="Arial" panose="020B0604020202020204" pitchFamily="34" charset="0"/>
              </a:rPr>
              <a:t>is </a:t>
            </a:r>
            <a:r>
              <a:rPr lang="en-US" altLang="cs-CZ" sz="2200" dirty="0">
                <a:latin typeface="Arial" panose="020B0604020202020204" pitchFamily="34" charset="0"/>
              </a:rPr>
              <a:t>lower </a:t>
            </a:r>
            <a:r>
              <a:rPr lang="en-US" altLang="cs-CZ" sz="2200" dirty="0" err="1" smtClean="0">
                <a:latin typeface="Arial" panose="020B0604020202020204" pitchFamily="34" charset="0"/>
              </a:rPr>
              <a:t>th</a:t>
            </a:r>
            <a:r>
              <a:rPr lang="cs-CZ" altLang="cs-CZ" sz="2200" dirty="0" smtClean="0">
                <a:latin typeface="Arial" panose="020B0604020202020204" pitchFamily="34" charset="0"/>
              </a:rPr>
              <a:t>e</a:t>
            </a:r>
            <a:r>
              <a:rPr lang="en-US" altLang="cs-CZ" sz="2200" dirty="0" smtClean="0">
                <a:latin typeface="Arial" panose="020B0604020202020204" pitchFamily="34" charset="0"/>
              </a:rPr>
              <a:t>n </a:t>
            </a:r>
            <a:r>
              <a:rPr lang="en-US" altLang="cs-CZ" sz="2200" dirty="0">
                <a:latin typeface="Arial" panose="020B0604020202020204" pitchFamily="34" charset="0"/>
              </a:rPr>
              <a:t>it is not suitable to export. </a:t>
            </a: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In </a:t>
            </a:r>
            <a:r>
              <a:rPr lang="en-US" altLang="cs-CZ" sz="2200" dirty="0">
                <a:latin typeface="Arial" panose="020B0604020202020204" pitchFamily="34" charset="0"/>
              </a:rPr>
              <a:t>the case of long-term contract or a several-month delays in payments for </a:t>
            </a:r>
            <a:r>
              <a:rPr lang="en-US" altLang="cs-CZ" sz="2200" dirty="0" smtClean="0">
                <a:latin typeface="Arial" panose="020B0604020202020204" pitchFamily="34" charset="0"/>
              </a:rPr>
              <a:t>goods</a:t>
            </a:r>
            <a:r>
              <a:rPr lang="cs-CZ" altLang="cs-CZ" sz="2200" dirty="0" smtClean="0">
                <a:latin typeface="Arial" panose="020B0604020202020204" pitchFamily="34" charset="0"/>
              </a:rPr>
              <a:t> – </a:t>
            </a: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have</a:t>
            </a:r>
            <a:r>
              <a:rPr lang="cs-CZ" altLang="cs-CZ" sz="2200" dirty="0" smtClean="0">
                <a:latin typeface="Arial" panose="020B0604020202020204" pitchFamily="34" charset="0"/>
              </a:rPr>
              <a:t> to</a:t>
            </a:r>
            <a:r>
              <a:rPr lang="en-US" altLang="cs-CZ" sz="2200" dirty="0" smtClean="0">
                <a:latin typeface="Arial" panose="020B0604020202020204" pitchFamily="34" charset="0"/>
              </a:rPr>
              <a:t> </a:t>
            </a:r>
            <a:r>
              <a:rPr lang="en-US" altLang="cs-CZ" sz="2200" dirty="0">
                <a:latin typeface="Arial" panose="020B0604020202020204" pitchFamily="34" charset="0"/>
              </a:rPr>
              <a:t>incorporated inflationary factors </a:t>
            </a:r>
            <a:r>
              <a:rPr lang="en-US" altLang="cs-CZ" sz="2200" dirty="0" smtClean="0">
                <a:latin typeface="Arial" panose="020B0604020202020204" pitchFamily="34" charset="0"/>
              </a:rPr>
              <a:t>into </a:t>
            </a:r>
            <a:r>
              <a:rPr lang="en-US" altLang="cs-CZ" sz="2200" dirty="0">
                <a:latin typeface="Arial" panose="020B0604020202020204" pitchFamily="34" charset="0"/>
              </a:rPr>
              <a:t>the </a:t>
            </a:r>
            <a:r>
              <a:rPr lang="en-US" altLang="cs-CZ" sz="2200" dirty="0" smtClean="0">
                <a:latin typeface="Arial" panose="020B0604020202020204" pitchFamily="34" charset="0"/>
              </a:rPr>
              <a:t>prices. </a:t>
            </a: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Exporter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a:t>
            </a:r>
            <a:r>
              <a:rPr lang="en-US" altLang="cs-CZ" sz="2200" dirty="0" smtClean="0">
                <a:latin typeface="Arial" panose="020B0604020202020204" pitchFamily="34" charset="0"/>
              </a:rPr>
              <a:t>not </a:t>
            </a:r>
            <a:r>
              <a:rPr lang="en-US" altLang="cs-CZ" sz="2200" dirty="0">
                <a:latin typeface="Arial" panose="020B0604020202020204" pitchFamily="34" charset="0"/>
              </a:rPr>
              <a:t>affect inflation and </a:t>
            </a:r>
            <a:r>
              <a:rPr lang="en-US" altLang="cs-CZ" sz="2200" dirty="0" smtClean="0">
                <a:latin typeface="Arial" panose="020B0604020202020204" pitchFamily="34" charset="0"/>
              </a:rPr>
              <a:t>prices </a:t>
            </a:r>
            <a:r>
              <a:rPr lang="en-US" altLang="cs-CZ" sz="2200" dirty="0">
                <a:latin typeface="Arial" panose="020B0604020202020204" pitchFamily="34" charset="0"/>
              </a:rPr>
              <a:t>in the </a:t>
            </a:r>
            <a:r>
              <a:rPr lang="en-US" altLang="cs-CZ" sz="2200" dirty="0" smtClean="0">
                <a:latin typeface="Arial" panose="020B0604020202020204" pitchFamily="34" charset="0"/>
              </a:rPr>
              <a:t>country, </a:t>
            </a:r>
            <a:r>
              <a:rPr lang="en-US" altLang="cs-CZ" sz="2200" dirty="0">
                <a:latin typeface="Arial" panose="020B0604020202020204" pitchFamily="34" charset="0"/>
              </a:rPr>
              <a:t>but may use various methods to compensate for inflationary pressures and price controls. Companies can offset the price </a:t>
            </a:r>
            <a:r>
              <a:rPr lang="cs-CZ" altLang="cs-CZ" sz="2200" dirty="0" err="1" smtClean="0">
                <a:latin typeface="Arial" panose="020B0604020202020204" pitchFamily="34" charset="0"/>
              </a:rPr>
              <a:t>with</a:t>
            </a:r>
            <a:r>
              <a:rPr lang="en-US" altLang="cs-CZ" sz="2200" dirty="0" smtClean="0">
                <a:latin typeface="Arial" panose="020B0604020202020204" pitchFamily="34" charset="0"/>
              </a:rPr>
              <a:t> </a:t>
            </a:r>
            <a:r>
              <a:rPr lang="en-US" altLang="cs-CZ" sz="2200" dirty="0">
                <a:latin typeface="Arial" panose="020B0604020202020204" pitchFamily="34" charset="0"/>
              </a:rPr>
              <a:t>special services, raise transport </a:t>
            </a:r>
            <a:r>
              <a:rPr lang="en-US" altLang="cs-CZ" sz="2200" dirty="0" smtClean="0">
                <a:latin typeface="Arial" panose="020B0604020202020204" pitchFamily="34" charset="0"/>
              </a:rPr>
              <a:t>prices</a:t>
            </a:r>
            <a:r>
              <a:rPr lang="cs-CZ" altLang="cs-CZ" sz="2200" dirty="0" smtClean="0">
                <a:latin typeface="Arial" panose="020B0604020202020204" pitchFamily="34" charset="0"/>
              </a:rPr>
              <a:t>,</a:t>
            </a:r>
            <a:r>
              <a:rPr lang="en-US" altLang="cs-CZ" sz="2200" dirty="0" smtClean="0">
                <a:latin typeface="Arial" panose="020B0604020202020204" pitchFamily="34" charset="0"/>
              </a:rPr>
              <a:t> divide </a:t>
            </a:r>
            <a:r>
              <a:rPr lang="en-US" altLang="cs-CZ" sz="2200" dirty="0">
                <a:latin typeface="Arial" panose="020B0604020202020204" pitchFamily="34" charset="0"/>
              </a:rPr>
              <a:t>product </a:t>
            </a:r>
            <a:r>
              <a:rPr lang="cs-CZ" altLang="cs-CZ" sz="2200" dirty="0" err="1" smtClean="0">
                <a:latin typeface="Arial" panose="020B0604020202020204" pitchFamily="34" charset="0"/>
              </a:rPr>
              <a:t>into</a:t>
            </a:r>
            <a:r>
              <a:rPr lang="cs-CZ" altLang="cs-CZ" sz="2200" dirty="0" smtClean="0">
                <a:latin typeface="Arial" panose="020B0604020202020204" pitchFamily="34" charset="0"/>
              </a:rPr>
              <a:t> </a:t>
            </a:r>
            <a:r>
              <a:rPr lang="en-US" altLang="cs-CZ" sz="2200" dirty="0" smtClean="0">
                <a:latin typeface="Arial" panose="020B0604020202020204" pitchFamily="34" charset="0"/>
              </a:rPr>
              <a:t>components </a:t>
            </a:r>
            <a:r>
              <a:rPr lang="en-US" altLang="cs-CZ" sz="2200" dirty="0">
                <a:latin typeface="Arial" panose="020B0604020202020204" pitchFamily="34" charset="0"/>
              </a:rPr>
              <a:t>and appreciate each </a:t>
            </a:r>
            <a:r>
              <a:rPr lang="cs-CZ" altLang="cs-CZ" sz="2200" dirty="0" smtClean="0">
                <a:latin typeface="Arial" panose="020B0604020202020204" pitchFamily="34" charset="0"/>
              </a:rPr>
              <a:t>part, </a:t>
            </a:r>
            <a:r>
              <a:rPr lang="en-US" altLang="cs-CZ" sz="2200" dirty="0" smtClean="0">
                <a:latin typeface="Arial" panose="020B0604020202020204" pitchFamily="34" charset="0"/>
              </a:rPr>
              <a:t>or </a:t>
            </a:r>
            <a:r>
              <a:rPr lang="en-US" altLang="cs-CZ" sz="2200" dirty="0">
                <a:latin typeface="Arial" panose="020B0604020202020204" pitchFamily="34" charset="0"/>
              </a:rPr>
              <a:t>require the purchase of two products simultaneously, </a:t>
            </a:r>
            <a:r>
              <a:rPr lang="cs-CZ" altLang="cs-CZ" sz="2200" dirty="0" err="1" smtClean="0">
                <a:latin typeface="Arial" panose="020B0604020202020204" pitchFamily="34" charset="0"/>
              </a:rPr>
              <a:t>where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one</a:t>
            </a:r>
            <a:r>
              <a:rPr lang="en-US" altLang="cs-CZ" sz="2200" dirty="0" smtClean="0">
                <a:latin typeface="Arial" panose="020B0604020202020204" pitchFamily="34" charset="0"/>
              </a:rPr>
              <a:t> </a:t>
            </a:r>
            <a:r>
              <a:rPr lang="en-US" altLang="cs-CZ" sz="2200" dirty="0">
                <a:latin typeface="Arial" panose="020B0604020202020204" pitchFamily="34" charset="0"/>
              </a:rPr>
              <a:t>is valued at a higher price.</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7226490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EXCHANGE RATE FLUCTUATIONS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Freely floating exchange rates.</a:t>
            </a:r>
          </a:p>
          <a:p>
            <a:pPr marL="285750" indent="-285750" eaLnBrk="1" hangingPunct="1">
              <a:spcBef>
                <a:spcPct val="0"/>
              </a:spcBef>
              <a:defRPr/>
            </a:pPr>
            <a:r>
              <a:rPr lang="en-US" altLang="cs-CZ" sz="2200" dirty="0" err="1" smtClean="0">
                <a:latin typeface="Arial" panose="020B0604020202020204" pitchFamily="34" charset="0"/>
              </a:rPr>
              <a:t>Regulat</a:t>
            </a:r>
            <a:r>
              <a:rPr lang="cs-CZ" altLang="cs-CZ" sz="2200" dirty="0" err="1" smtClean="0">
                <a:latin typeface="Arial" panose="020B0604020202020204" pitchFamily="34" charset="0"/>
              </a:rPr>
              <a:t>ed</a:t>
            </a:r>
            <a:r>
              <a:rPr lang="cs-CZ" altLang="cs-CZ" sz="2200" dirty="0" smtClean="0">
                <a:latin typeface="Arial" panose="020B0604020202020204" pitchFamily="34" charset="0"/>
              </a:rPr>
              <a:t> by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national</a:t>
            </a:r>
            <a:r>
              <a:rPr lang="cs-CZ" altLang="cs-CZ" sz="2200" dirty="0" smtClean="0">
                <a:latin typeface="Arial" panose="020B0604020202020204" pitchFamily="34" charset="0"/>
              </a:rPr>
              <a:t> bank and</a:t>
            </a:r>
            <a:r>
              <a:rPr lang="en-US" altLang="cs-CZ" sz="2200" dirty="0" smtClean="0">
                <a:latin typeface="Arial" panose="020B0604020202020204" pitchFamily="34" charset="0"/>
              </a:rPr>
              <a:t> </a:t>
            </a:r>
            <a:r>
              <a:rPr lang="en-US" altLang="cs-CZ" sz="2200" dirty="0">
                <a:latin typeface="Arial" panose="020B0604020202020204" pitchFamily="34" charset="0"/>
              </a:rPr>
              <a:t>ECB</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r>
              <a:rPr lang="cs-CZ" altLang="cs-CZ" sz="2200" dirty="0" smtClean="0">
                <a:latin typeface="Arial" panose="020B0604020202020204" pitchFamily="34" charset="0"/>
              </a:rPr>
              <a:t>Last </a:t>
            </a:r>
            <a:r>
              <a:rPr lang="cs-CZ" altLang="cs-CZ" sz="2200" dirty="0" err="1" smtClean="0">
                <a:latin typeface="Arial" panose="020B0604020202020204" pitchFamily="34" charset="0"/>
              </a:rPr>
              <a:t>years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problems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Switzerland</a:t>
            </a:r>
            <a:r>
              <a:rPr lang="cs-CZ" altLang="cs-CZ" sz="2200" dirty="0" smtClean="0">
                <a:latin typeface="Arial" panose="020B0604020202020204" pitchFamily="34" charset="0"/>
              </a:rPr>
              <a:t>, Czech </a:t>
            </a:r>
            <a:r>
              <a:rPr lang="cs-CZ" altLang="cs-CZ" sz="2200" dirty="0" err="1" smtClean="0">
                <a:latin typeface="Arial" panose="020B0604020202020204" pitchFamily="34" charset="0"/>
              </a:rPr>
              <a:t>republic</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Russia</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Signing contracts in the currency of the country of the seller or the buyer?</a:t>
            </a:r>
          </a:p>
          <a:p>
            <a:pPr marL="285750" indent="-285750" eaLnBrk="1" hangingPunct="1">
              <a:spcBef>
                <a:spcPct val="0"/>
              </a:spcBef>
              <a:defRPr/>
            </a:pPr>
            <a:r>
              <a:rPr lang="en-US" altLang="cs-CZ" sz="2200" dirty="0">
                <a:latin typeface="Arial" panose="020B0604020202020204" pitchFamily="34" charset="0"/>
              </a:rPr>
              <a:t>Another risk lies in changing the value of the currency of one country against another currency value. The problem increases if the company implements its foreign operations in multiple countries. If the company has long-term plans for permanent operations in foreign markets and wants to remain competitive, it must </a:t>
            </a:r>
            <a:r>
              <a:rPr lang="cs-CZ" altLang="cs-CZ" sz="2200" dirty="0" err="1" smtClean="0">
                <a:latin typeface="Arial" panose="020B0604020202020204" pitchFamily="34" charset="0"/>
              </a:rPr>
              <a:t>adapt</a:t>
            </a:r>
            <a:r>
              <a:rPr lang="cs-CZ" altLang="cs-CZ" sz="2200" dirty="0" smtClean="0">
                <a:latin typeface="Arial" panose="020B0604020202020204" pitchFamily="34" charset="0"/>
              </a:rPr>
              <a:t> </a:t>
            </a:r>
            <a:r>
              <a:rPr lang="en-US" altLang="cs-CZ" sz="2200" dirty="0" smtClean="0">
                <a:latin typeface="Arial" panose="020B0604020202020204" pitchFamily="34" charset="0"/>
              </a:rPr>
              <a:t>its </a:t>
            </a:r>
            <a:r>
              <a:rPr lang="en-US" altLang="cs-CZ" sz="2200" dirty="0">
                <a:latin typeface="Arial" panose="020B0604020202020204" pitchFamily="34" charset="0"/>
              </a:rPr>
              <a:t>pricing strategy </a:t>
            </a:r>
            <a:r>
              <a:rPr lang="cs-CZ" altLang="cs-CZ" sz="2200" dirty="0" err="1" smtClean="0">
                <a:latin typeface="Arial" panose="020B0604020202020204" pitchFamily="34" charset="0"/>
              </a:rPr>
              <a:t>flexibly</a:t>
            </a:r>
            <a:r>
              <a:rPr lang="cs-CZ" altLang="cs-CZ" sz="2200" dirty="0" smtClean="0">
                <a:latin typeface="Arial" panose="020B0604020202020204" pitchFamily="34" charset="0"/>
              </a:rPr>
              <a:t> </a:t>
            </a:r>
            <a:r>
              <a:rPr lang="en-US" altLang="cs-CZ" sz="2200" dirty="0" smtClean="0">
                <a:latin typeface="Arial" panose="020B0604020202020204" pitchFamily="34" charset="0"/>
              </a:rPr>
              <a:t>to </a:t>
            </a:r>
            <a:r>
              <a:rPr lang="en-US" altLang="cs-CZ" sz="2200" dirty="0">
                <a:latin typeface="Arial" panose="020B0604020202020204" pitchFamily="34" charset="0"/>
              </a:rPr>
              <a:t>changes in currency values.</a:t>
            </a:r>
            <a:endParaRPr lang="en-GB" altLang="cs-CZ" sz="1600" dirty="0" smtClean="0">
              <a:latin typeface="Arial" panose="020B0604020202020204" pitchFamily="34" charset="0"/>
            </a:endParaRPr>
          </a:p>
        </p:txBody>
      </p:sp>
    </p:spTree>
    <p:extLst>
      <p:ext uri="{BB962C8B-B14F-4D97-AF65-F5344CB8AC3E}">
        <p14:creationId xmlns:p14="http://schemas.microsoft.com/office/powerpoint/2010/main" val="25200793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INTERNATIONAL DIFFERENCES 4</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465138" y="143827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Mediterranean countries of Europe, Latin America and sub-Saharan Africa it is normal, or at least widely </a:t>
            </a:r>
            <a:r>
              <a:rPr lang="en-US" altLang="cs-CZ" sz="2200" dirty="0" smtClean="0">
                <a:latin typeface="Arial" panose="020B0604020202020204" pitchFamily="34" charset="0"/>
              </a:rPr>
              <a:t>tolerated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 person </a:t>
            </a:r>
            <a:r>
              <a:rPr lang="cs-CZ" altLang="cs-CZ" sz="2200" dirty="0" err="1" smtClean="0">
                <a:latin typeface="Arial" panose="020B0604020202020204" pitchFamily="34" charset="0"/>
              </a:rPr>
              <a:t>may</a:t>
            </a:r>
            <a:r>
              <a:rPr lang="en-US" altLang="cs-CZ" sz="2200" dirty="0" smtClean="0">
                <a:latin typeface="Arial" panose="020B0604020202020204" pitchFamily="34" charset="0"/>
              </a:rPr>
              <a:t> c</a:t>
            </a:r>
            <a:r>
              <a:rPr lang="cs-CZ" altLang="cs-CZ" sz="2200" dirty="0" smtClean="0">
                <a:latin typeface="Arial" panose="020B0604020202020204" pitchFamily="34" charset="0"/>
              </a:rPr>
              <a:t>o</a:t>
            </a:r>
            <a:r>
              <a:rPr lang="en-US" altLang="cs-CZ" sz="2200" dirty="0" smtClean="0">
                <a:latin typeface="Arial" panose="020B0604020202020204" pitchFamily="34" charset="0"/>
              </a:rPr>
              <a:t>me </a:t>
            </a:r>
            <a:r>
              <a:rPr lang="en-US" altLang="cs-CZ" sz="2200" dirty="0">
                <a:latin typeface="Arial" panose="020B0604020202020204" pitchFamily="34" charset="0"/>
              </a:rPr>
              <a:t>half an hour late for a meeting, while in Germany and in the United States it would be considered very </a:t>
            </a:r>
            <a:r>
              <a:rPr lang="en-US" altLang="cs-CZ" sz="2200" dirty="0" smtClean="0">
                <a:latin typeface="Arial" panose="020B0604020202020204" pitchFamily="34" charset="0"/>
              </a:rPr>
              <a:t>rude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end of a business </a:t>
            </a:r>
            <a:r>
              <a:rPr lang="cs-CZ" altLang="cs-CZ" sz="2200" dirty="0" err="1" smtClean="0">
                <a:latin typeface="Arial" panose="020B0604020202020204" pitchFamily="34" charset="0"/>
              </a:rPr>
              <a:t>negotiations</a:t>
            </a:r>
            <a:r>
              <a:rPr lang="cs-CZ" altLang="cs-CZ" sz="2200" dirty="0" smtClean="0">
                <a:latin typeface="Arial" panose="020B0604020202020204" pitchFamily="34" charset="0"/>
              </a:rPr>
              <a:t>)</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Africa, the Arab cultures, and some countries in South America (not in Brazil</a:t>
            </a:r>
            <a:r>
              <a:rPr lang="en-US" altLang="cs-CZ" sz="2200" dirty="0" smtClean="0">
                <a:latin typeface="Arial" panose="020B0604020202020204" pitchFamily="34" charset="0"/>
              </a:rPr>
              <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a:t>
            </a:r>
            <a:r>
              <a:rPr lang="en-US" altLang="cs-CZ" sz="2200" dirty="0" smtClean="0">
                <a:latin typeface="Arial" panose="020B0604020202020204" pitchFamily="34" charset="0"/>
              </a:rPr>
              <a:t> </a:t>
            </a:r>
            <a:r>
              <a:rPr lang="en-US" altLang="cs-CZ" sz="2200" dirty="0">
                <a:latin typeface="Arial" panose="020B0604020202020204" pitchFamily="34" charset="0"/>
              </a:rPr>
              <a:t>is appropriate when meeting with a </a:t>
            </a:r>
            <a:r>
              <a:rPr lang="en-US" altLang="cs-CZ" sz="2200" dirty="0" smtClean="0">
                <a:latin typeface="Arial" panose="020B0604020202020204" pitchFamily="34" charset="0"/>
              </a:rPr>
              <a:t>friend </a:t>
            </a:r>
            <a:r>
              <a:rPr lang="en-US" altLang="cs-CZ" sz="2200" dirty="0">
                <a:latin typeface="Arial" panose="020B0604020202020204" pitchFamily="34" charset="0"/>
              </a:rPr>
              <a:t>that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en-US" altLang="cs-CZ" sz="2200" dirty="0" smtClean="0">
                <a:latin typeface="Arial" panose="020B0604020202020204" pitchFamily="34" charset="0"/>
              </a:rPr>
              <a:t>had </a:t>
            </a:r>
            <a:r>
              <a:rPr lang="en-US" altLang="cs-CZ" sz="2200" dirty="0">
                <a:latin typeface="Arial" panose="020B0604020202020204" pitchFamily="34" charset="0"/>
              </a:rPr>
              <a:t>not seen for a long time, </a:t>
            </a:r>
            <a:r>
              <a:rPr lang="cs-CZ" altLang="cs-CZ" sz="2200" dirty="0" smtClean="0">
                <a:latin typeface="Arial" panose="020B0604020202020204" pitchFamily="34" charset="0"/>
              </a:rPr>
              <a:t>to </a:t>
            </a:r>
            <a:r>
              <a:rPr lang="cs-CZ" altLang="cs-CZ" sz="2200" dirty="0" err="1" smtClean="0">
                <a:latin typeface="Arial" panose="020B0604020202020204" pitchFamily="34" charset="0"/>
              </a:rPr>
              <a:t>say</a:t>
            </a:r>
            <a:r>
              <a:rPr lang="cs-CZ" altLang="cs-CZ" sz="2200" dirty="0" smtClean="0">
                <a:latin typeface="Arial" panose="020B0604020202020204" pitchFamily="34" charset="0"/>
              </a:rPr>
              <a:t> </a:t>
            </a:r>
            <a:r>
              <a:rPr lang="en-US" altLang="cs-CZ" sz="2200" dirty="0" smtClean="0">
                <a:latin typeface="Arial" panose="020B0604020202020204" pitchFamily="34" charset="0"/>
              </a:rPr>
              <a:t>that </a:t>
            </a:r>
            <a:r>
              <a:rPr lang="en-US" altLang="cs-CZ" sz="2200" dirty="0">
                <a:latin typeface="Arial" panose="020B0604020202020204" pitchFamily="34" charset="0"/>
              </a:rPr>
              <a:t>she had </a:t>
            </a:r>
            <a:r>
              <a:rPr lang="en-US" altLang="cs-CZ" sz="2200" dirty="0" smtClean="0">
                <a:latin typeface="Arial" panose="020B0604020202020204" pitchFamily="34" charset="0"/>
              </a:rPr>
              <a:t>gained</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weight</a:t>
            </a:r>
            <a:r>
              <a:rPr lang="en-US" altLang="cs-CZ" sz="2200" dirty="0" smtClean="0">
                <a:latin typeface="Arial" panose="020B0604020202020204" pitchFamily="34" charset="0"/>
              </a:rPr>
              <a:t>. </a:t>
            </a:r>
            <a:r>
              <a:rPr lang="en-US" altLang="cs-CZ" sz="2200" dirty="0">
                <a:latin typeface="Arial" panose="020B0604020202020204" pitchFamily="34" charset="0"/>
              </a:rPr>
              <a:t>This means that </a:t>
            </a:r>
            <a:r>
              <a:rPr lang="cs-CZ" altLang="cs-CZ" sz="2200" dirty="0" err="1" smtClean="0">
                <a:latin typeface="Arial" panose="020B0604020202020204" pitchFamily="34" charset="0"/>
              </a:rPr>
              <a:t>she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looks</a:t>
            </a:r>
            <a:r>
              <a:rPr lang="cs-CZ" altLang="cs-CZ" sz="2200" dirty="0" smtClean="0">
                <a:latin typeface="Arial" panose="020B0604020202020204" pitchFamily="34" charset="0"/>
              </a:rPr>
              <a:t> </a:t>
            </a:r>
            <a:r>
              <a:rPr lang="en-US" altLang="cs-CZ" sz="2200" dirty="0" smtClean="0">
                <a:latin typeface="Arial" panose="020B0604020202020204" pitchFamily="34" charset="0"/>
              </a:rPr>
              <a:t>physically </a:t>
            </a:r>
            <a:r>
              <a:rPr lang="en-US" altLang="cs-CZ" sz="2200" dirty="0">
                <a:latin typeface="Arial" panose="020B0604020202020204" pitchFamily="34" charset="0"/>
              </a:rPr>
              <a:t>healthier than ever before. This would be considered an insult in India, Europe, North America and Australia.</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34951339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3. INTERNATIONAL PRICING STRATEGIES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basis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setting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price</a:t>
            </a:r>
            <a:r>
              <a:rPr lang="en-US" altLang="cs-CZ" sz="2200" dirty="0" smtClean="0">
                <a:latin typeface="Arial" panose="020B0604020202020204" pitchFamily="34" charset="0"/>
              </a:rPr>
              <a:t> </a:t>
            </a:r>
            <a:r>
              <a:rPr lang="en-US" altLang="cs-CZ" sz="2200" dirty="0">
                <a:latin typeface="Arial" panose="020B0604020202020204" pitchFamily="34" charset="0"/>
              </a:rPr>
              <a:t>strategic </a:t>
            </a:r>
            <a:r>
              <a:rPr lang="en-US" altLang="cs-CZ" sz="2200" dirty="0" smtClean="0">
                <a:latin typeface="Arial" panose="020B0604020202020204" pitchFamily="34" charset="0"/>
              </a:rPr>
              <a:t>goals</a:t>
            </a:r>
            <a:r>
              <a:rPr lang="cs-CZ" altLang="cs-CZ" sz="2200" dirty="0" smtClean="0">
                <a:latin typeface="Arial" panose="020B0604020202020204" pitchFamily="34" charset="0"/>
              </a:rPr>
              <a:t>.</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Management</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when making decisions about pricing </a:t>
            </a:r>
            <a:r>
              <a:rPr lang="en-US" altLang="cs-CZ" sz="2200" dirty="0" smtClean="0">
                <a:latin typeface="Arial" panose="020B0604020202020204" pitchFamily="34" charset="0"/>
              </a:rPr>
              <a:t>strategies</a:t>
            </a:r>
            <a:r>
              <a:rPr lang="cs-CZ" altLang="cs-CZ" sz="2200" dirty="0" smtClean="0">
                <a:latin typeface="Arial" panose="020B0604020202020204" pitchFamily="34" charset="0"/>
              </a:rPr>
              <a:t>,</a:t>
            </a:r>
            <a:r>
              <a:rPr lang="en-US" altLang="cs-CZ" sz="2200" dirty="0" smtClean="0">
                <a:latin typeface="Arial" panose="020B0604020202020204" pitchFamily="34" charset="0"/>
              </a:rPr>
              <a:t> base</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cs-CZ" altLang="cs-CZ" sz="2200" dirty="0" err="1" smtClean="0">
                <a:latin typeface="Arial" panose="020B0604020202020204" pitchFamily="34" charset="0"/>
              </a:rPr>
              <a:t>its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activities</a:t>
            </a:r>
            <a:r>
              <a:rPr lang="cs-CZ" altLang="cs-CZ" sz="2200" dirty="0" smtClean="0">
                <a:latin typeface="Arial" panose="020B0604020202020204" pitchFamily="34" charset="0"/>
              </a:rPr>
              <a:t> on</a:t>
            </a:r>
            <a:r>
              <a:rPr lang="en-US" altLang="cs-CZ" sz="2200" dirty="0" smtClean="0">
                <a:latin typeface="Arial" panose="020B0604020202020204" pitchFamily="34" charset="0"/>
              </a:rPr>
              <a:t> </a:t>
            </a:r>
            <a:r>
              <a:rPr lang="en-US" altLang="cs-CZ" sz="2200" dirty="0">
                <a:latin typeface="Arial" panose="020B0604020202020204" pitchFamily="34" charset="0"/>
              </a:rPr>
              <a:t>analysis of all the </a:t>
            </a:r>
            <a:r>
              <a:rPr lang="cs-CZ" altLang="cs-CZ" sz="2200" dirty="0" err="1" smtClean="0">
                <a:latin typeface="Arial" panose="020B0604020202020204" pitchFamily="34" charset="0"/>
              </a:rPr>
              <a:t>previously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mentioned</a:t>
            </a:r>
            <a:r>
              <a:rPr lang="cs-CZ" altLang="cs-CZ" sz="2200" dirty="0" smtClean="0">
                <a:latin typeface="Arial" panose="020B0604020202020204" pitchFamily="34" charset="0"/>
              </a:rPr>
              <a:t> </a:t>
            </a:r>
            <a:r>
              <a:rPr lang="en-US" altLang="cs-CZ" sz="2200" dirty="0" smtClean="0">
                <a:latin typeface="Arial" panose="020B0604020202020204" pitchFamily="34" charset="0"/>
              </a:rPr>
              <a:t>factors</a:t>
            </a:r>
            <a:r>
              <a:rPr lang="en-US" altLang="cs-CZ" sz="2200" dirty="0">
                <a:latin typeface="Arial" panose="020B0604020202020204" pitchFamily="34" charset="0"/>
              </a:rPr>
              <a:t>, as well as the fundamental goals of the company</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Mostly it is a choice between short-term goals, focusing on short-term profits and long-term strategic interests.</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34569314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BASIC PRICING OBJECTIVES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465138" y="1348800"/>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Profit</a:t>
            </a:r>
            <a:r>
              <a:rPr lang="en-US" altLang="cs-CZ" sz="2200" dirty="0">
                <a:latin typeface="Arial" panose="020B0604020202020204" pitchFamily="34" charset="0"/>
              </a:rPr>
              <a:t> - </a:t>
            </a:r>
            <a:r>
              <a:rPr lang="en-US" altLang="cs-CZ" sz="2200" dirty="0" smtClean="0">
                <a:latin typeface="Arial" panose="020B0604020202020204" pitchFamily="34" charset="0"/>
              </a:rPr>
              <a:t>price </a:t>
            </a:r>
            <a:r>
              <a:rPr lang="en-US" altLang="cs-CZ" sz="2200" dirty="0">
                <a:latin typeface="Arial" panose="020B0604020202020204" pitchFamily="34" charset="0"/>
              </a:rPr>
              <a:t>at which </a:t>
            </a:r>
            <a:r>
              <a:rPr lang="cs-CZ" altLang="cs-CZ" sz="2200" dirty="0" err="1" smtClean="0">
                <a:latin typeface="Arial" panose="020B0604020202020204" pitchFamily="34" charset="0"/>
              </a:rPr>
              <a:t>company</a:t>
            </a:r>
            <a:r>
              <a:rPr lang="cs-CZ" altLang="cs-CZ" sz="2200" dirty="0" smtClean="0">
                <a:latin typeface="Arial" panose="020B0604020202020204" pitchFamily="34" charset="0"/>
              </a:rPr>
              <a:t> </a:t>
            </a:r>
            <a:r>
              <a:rPr lang="en-US" altLang="cs-CZ" sz="2200" dirty="0" smtClean="0">
                <a:latin typeface="Arial" panose="020B0604020202020204" pitchFamily="34" charset="0"/>
              </a:rPr>
              <a:t>cover</a:t>
            </a:r>
            <a:r>
              <a:rPr lang="cs-CZ" altLang="cs-CZ" sz="2200" dirty="0" smtClean="0">
                <a:latin typeface="Arial" panose="020B0604020202020204" pitchFamily="34" charset="0"/>
              </a:rPr>
              <a:t>s</a:t>
            </a:r>
            <a:r>
              <a:rPr lang="en-US" altLang="cs-CZ" sz="2200" dirty="0" smtClean="0">
                <a:latin typeface="Arial" panose="020B0604020202020204" pitchFamily="34" charset="0"/>
              </a:rPr>
              <a:t> full </a:t>
            </a:r>
            <a:r>
              <a:rPr lang="en-US" altLang="cs-CZ" sz="2200" dirty="0">
                <a:latin typeface="Arial" panose="020B0604020202020204" pitchFamily="34" charset="0"/>
              </a:rPr>
              <a:t>costs </a:t>
            </a:r>
            <a:r>
              <a:rPr lang="cs-CZ" altLang="cs-CZ" sz="2200" dirty="0" smtClean="0">
                <a:latin typeface="Arial" panose="020B0604020202020204" pitchFamily="34" charset="0"/>
              </a:rPr>
              <a:t>of </a:t>
            </a:r>
            <a:r>
              <a:rPr lang="en-US" altLang="cs-CZ" sz="2200" dirty="0" smtClean="0">
                <a:latin typeface="Arial" panose="020B0604020202020204" pitchFamily="34" charset="0"/>
              </a:rPr>
              <a:t>production </a:t>
            </a:r>
            <a:r>
              <a:rPr lang="en-US" altLang="cs-CZ" sz="2200" dirty="0">
                <a:latin typeface="Arial" panose="020B0604020202020204" pitchFamily="34" charset="0"/>
              </a:rPr>
              <a:t>and will ensure the achievement of certain profit </a:t>
            </a:r>
            <a:r>
              <a:rPr lang="en-US" altLang="cs-CZ" sz="2200" dirty="0" smtClean="0">
                <a:latin typeface="Arial" panose="020B0604020202020204" pitchFamily="34" charset="0"/>
              </a:rPr>
              <a:t>level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margin</a:t>
            </a:r>
            <a:r>
              <a:rPr lang="cs-CZ" altLang="cs-CZ" sz="2200" dirty="0" smtClean="0">
                <a:latin typeface="Arial" panose="020B0604020202020204" pitchFamily="34" charset="0"/>
              </a:rPr>
              <a:t>)</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Maximizing profit </a:t>
            </a:r>
            <a:r>
              <a:rPr lang="en-US" altLang="cs-CZ" sz="2200" dirty="0">
                <a:latin typeface="Arial" panose="020B0604020202020204" pitchFamily="34" charset="0"/>
              </a:rPr>
              <a:t>- in this case, the company sets the price at such a level as to ensure maximum total revenue from sales in relation to the costs incurred.</a:t>
            </a:r>
          </a:p>
          <a:p>
            <a:pPr marL="285750" indent="-285750" eaLnBrk="1" hangingPunct="1">
              <a:spcBef>
                <a:spcPct val="0"/>
              </a:spcBef>
              <a:defRPr/>
            </a:pPr>
            <a:r>
              <a:rPr lang="en-US" altLang="cs-CZ" sz="2200" b="1" dirty="0">
                <a:latin typeface="Arial" panose="020B0604020202020204" pitchFamily="34" charset="0"/>
              </a:rPr>
              <a:t>Market share </a:t>
            </a:r>
            <a:r>
              <a:rPr lang="en-US" altLang="cs-CZ" sz="2200" dirty="0">
                <a:latin typeface="Arial" panose="020B0604020202020204" pitchFamily="34" charset="0"/>
              </a:rPr>
              <a:t>- </a:t>
            </a:r>
            <a:r>
              <a:rPr lang="cs-CZ" altLang="cs-CZ" sz="2200" dirty="0" smtClean="0">
                <a:latin typeface="Arial" panose="020B0604020202020204" pitchFamily="34" charset="0"/>
              </a:rPr>
              <a:t>p</a:t>
            </a:r>
            <a:r>
              <a:rPr lang="en-US" altLang="cs-CZ" sz="2200" dirty="0" err="1" smtClean="0">
                <a:latin typeface="Arial" panose="020B0604020202020204" pitchFamily="34" charset="0"/>
              </a:rPr>
              <a:t>rofitability</a:t>
            </a:r>
            <a:r>
              <a:rPr lang="en-US" altLang="cs-CZ" sz="2200" dirty="0" smtClean="0">
                <a:latin typeface="Arial" panose="020B0604020202020204" pitchFamily="34" charset="0"/>
              </a:rPr>
              <a:t> </a:t>
            </a:r>
            <a:r>
              <a:rPr lang="en-US" altLang="cs-CZ" sz="2200" dirty="0">
                <a:latin typeface="Arial" panose="020B0604020202020204" pitchFamily="34" charset="0"/>
              </a:rPr>
              <a:t>will be achieved based on the </a:t>
            </a:r>
            <a:r>
              <a:rPr lang="cs-CZ" altLang="cs-CZ" sz="2200" dirty="0" err="1" smtClean="0">
                <a:latin typeface="Arial" panose="020B0604020202020204" pitchFamily="34" charset="0"/>
              </a:rPr>
              <a:t>economy</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scale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large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production</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ROI</a:t>
            </a:r>
            <a:r>
              <a:rPr lang="en-US" altLang="cs-CZ" sz="2200" dirty="0">
                <a:latin typeface="Arial" panose="020B0604020202020204" pitchFamily="34" charset="0"/>
              </a:rPr>
              <a:t> - </a:t>
            </a:r>
            <a:r>
              <a:rPr lang="cs-CZ" altLang="cs-CZ" sz="2200" dirty="0" smtClean="0">
                <a:latin typeface="Arial" panose="020B0604020202020204" pitchFamily="34" charset="0"/>
              </a:rPr>
              <a:t>w</a:t>
            </a:r>
            <a:r>
              <a:rPr lang="en-US" altLang="cs-CZ" sz="2200" dirty="0" smtClean="0">
                <a:latin typeface="Arial" panose="020B0604020202020204" pitchFamily="34" charset="0"/>
              </a:rPr>
              <a:t>hen </a:t>
            </a:r>
            <a:r>
              <a:rPr lang="en-US" altLang="cs-CZ" sz="2200" dirty="0">
                <a:latin typeface="Arial" panose="020B0604020202020204" pitchFamily="34" charset="0"/>
              </a:rPr>
              <a:t>deciding on the price of the </a:t>
            </a:r>
            <a:r>
              <a:rPr lang="en-US" altLang="cs-CZ" sz="2200" dirty="0" smtClean="0">
                <a:latin typeface="Arial" panose="020B0604020202020204" pitchFamily="34" charset="0"/>
              </a:rPr>
              <a:t>product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decisive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factor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en-US" altLang="cs-CZ" sz="2200" dirty="0" smtClean="0">
                <a:latin typeface="Arial" panose="020B0604020202020204" pitchFamily="34" charset="0"/>
              </a:rPr>
              <a:t> not </a:t>
            </a:r>
            <a:r>
              <a:rPr lang="en-US" altLang="cs-CZ" sz="2200" dirty="0">
                <a:latin typeface="Arial" panose="020B0604020202020204" pitchFamily="34" charset="0"/>
              </a:rPr>
              <a:t>the critical mass of sales, or the maximum amount of profit, but </a:t>
            </a:r>
            <a:r>
              <a:rPr lang="en-US" altLang="cs-CZ" sz="2200" dirty="0" smtClean="0">
                <a:latin typeface="Arial" panose="020B0604020202020204" pitchFamily="34" charset="0"/>
              </a:rPr>
              <a:t>the </a:t>
            </a:r>
            <a:r>
              <a:rPr lang="en-US" altLang="cs-CZ" sz="2200" dirty="0">
                <a:latin typeface="Arial" panose="020B0604020202020204" pitchFamily="34" charset="0"/>
              </a:rPr>
              <a:t>return on investment for the production of this product with other </a:t>
            </a:r>
            <a:r>
              <a:rPr lang="en-US" altLang="cs-CZ" sz="2200" dirty="0" smtClean="0">
                <a:latin typeface="Arial" panose="020B0604020202020204" pitchFamily="34" charset="0"/>
              </a:rPr>
              <a:t>alternative </a:t>
            </a:r>
            <a:r>
              <a:rPr lang="en-US" altLang="cs-CZ" sz="2200" dirty="0">
                <a:latin typeface="Arial" panose="020B0604020202020204" pitchFamily="34" charset="0"/>
              </a:rPr>
              <a:t>allocations to those investments.</a:t>
            </a:r>
          </a:p>
          <a:p>
            <a:pPr marL="285750" indent="-285750" eaLnBrk="1" hangingPunct="1">
              <a:spcBef>
                <a:spcPct val="0"/>
              </a:spcBef>
              <a:defRPr/>
            </a:pPr>
            <a:r>
              <a:rPr lang="en-US" altLang="cs-CZ" sz="2200" b="1" dirty="0">
                <a:latin typeface="Arial" panose="020B0604020202020204" pitchFamily="34" charset="0"/>
              </a:rPr>
              <a:t>Growth in sales volumes </a:t>
            </a:r>
            <a:r>
              <a:rPr lang="en-US" altLang="cs-CZ" sz="2200" dirty="0">
                <a:latin typeface="Arial" panose="020B0604020202020204" pitchFamily="34" charset="0"/>
              </a:rPr>
              <a:t>- </a:t>
            </a:r>
            <a:r>
              <a:rPr lang="en-US" altLang="cs-CZ" sz="2200" dirty="0" smtClean="0">
                <a:latin typeface="Arial" panose="020B0604020202020204" pitchFamily="34" charset="0"/>
              </a:rPr>
              <a:t>short-term interest, </a:t>
            </a:r>
            <a:r>
              <a:rPr lang="en-US" altLang="cs-CZ" sz="2200" dirty="0">
                <a:latin typeface="Arial" panose="020B0604020202020204" pitchFamily="34" charset="0"/>
              </a:rPr>
              <a:t>which is usually associated with the sale of excess inventory (the after-Christmas sales and post-season</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Top quality product </a:t>
            </a:r>
            <a:r>
              <a:rPr lang="en-US" altLang="cs-CZ" sz="2200" dirty="0">
                <a:latin typeface="Arial" panose="020B0604020202020204" pitchFamily="34" charset="0"/>
              </a:rPr>
              <a:t>- is associated with a focus on quality strategy, as the main instrument in the competitive struggle.</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17940014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BEFORE WE BEGIN …</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boring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real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life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practice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pricing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 </a:t>
            </a:r>
            <a:r>
              <a:rPr lang="cs-CZ" altLang="cs-CZ" sz="2200" dirty="0" err="1" smtClean="0">
                <a:latin typeface="Arial" panose="020B0604020202020204" pitchFamily="34" charset="0"/>
              </a:rPr>
              <a:t>sitting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computer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analysing</a:t>
            </a:r>
            <a:r>
              <a:rPr lang="cs-CZ" altLang="cs-CZ" sz="2200" dirty="0" smtClean="0">
                <a:latin typeface="Arial" panose="020B0604020202020204" pitchFamily="34" charset="0"/>
              </a:rPr>
              <a:t> data </a:t>
            </a:r>
            <a:r>
              <a:rPr lang="cs-CZ" altLang="cs-CZ" sz="2200" dirty="0" err="1" smtClean="0">
                <a:latin typeface="Arial" panose="020B0604020202020204" pitchFamily="34" charset="0"/>
              </a:rPr>
              <a:t>about</a:t>
            </a:r>
            <a:r>
              <a:rPr lang="cs-CZ" altLang="cs-CZ" sz="2200" dirty="0" smtClean="0">
                <a:latin typeface="Arial" panose="020B0604020202020204" pitchFamily="34" charset="0"/>
              </a:rPr>
              <a:t> sales! </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p:txBody>
      </p:sp>
      <p:pic>
        <p:nvPicPr>
          <p:cNvPr id="5" name="Zástupný symbol pro obsah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1574800" y="2393682"/>
            <a:ext cx="6121400" cy="4082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APPROACHE</a:t>
            </a:r>
            <a:r>
              <a:rPr lang="cs-CZ" altLang="cs-CZ" sz="2400" b="1" dirty="0" smtClean="0">
                <a:latin typeface="Arial" panose="020B0604020202020204" pitchFamily="34" charset="0"/>
              </a:rPr>
              <a:t> </a:t>
            </a:r>
            <a:r>
              <a:rPr lang="en-US" altLang="cs-CZ" sz="2400" b="1" dirty="0" smtClean="0">
                <a:latin typeface="Arial" panose="020B0604020202020204" pitchFamily="34" charset="0"/>
              </a:rPr>
              <a:t>TO PRICING IN INTERNATIONAL MARKETING</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Management </a:t>
            </a:r>
            <a:r>
              <a:rPr lang="en-US" altLang="cs-CZ" sz="2200" dirty="0" smtClean="0">
                <a:latin typeface="Arial" panose="020B0604020202020204" pitchFamily="34" charset="0"/>
              </a:rPr>
              <a:t>may </a:t>
            </a:r>
            <a:r>
              <a:rPr lang="en-US" altLang="cs-CZ" sz="2200" dirty="0">
                <a:latin typeface="Arial" panose="020B0604020202020204" pitchFamily="34" charset="0"/>
              </a:rPr>
              <a:t>choose </a:t>
            </a:r>
            <a:r>
              <a:rPr lang="en-US" altLang="cs-CZ" sz="2200" dirty="0" smtClean="0">
                <a:latin typeface="Arial" panose="020B0604020202020204" pitchFamily="34" charset="0"/>
              </a:rPr>
              <a:t>pricing </a:t>
            </a:r>
            <a:r>
              <a:rPr lang="en-US" altLang="cs-CZ" sz="2200" dirty="0">
                <a:latin typeface="Arial" panose="020B0604020202020204" pitchFamily="34" charset="0"/>
              </a:rPr>
              <a:t>in the international marketing </a:t>
            </a:r>
            <a:r>
              <a:rPr lang="cs-CZ" altLang="cs-CZ" sz="2200" dirty="0" err="1" smtClean="0">
                <a:latin typeface="Arial" panose="020B0604020202020204" pitchFamily="34" charset="0"/>
              </a:rPr>
              <a:t>based</a:t>
            </a:r>
            <a:r>
              <a:rPr lang="cs-CZ" altLang="cs-CZ" sz="2200" dirty="0" smtClean="0">
                <a:latin typeface="Arial" panose="020B0604020202020204" pitchFamily="34" charset="0"/>
              </a:rPr>
              <a:t> on</a:t>
            </a:r>
            <a:r>
              <a:rPr lang="en-US" altLang="cs-CZ" sz="2200" dirty="0" smtClean="0">
                <a:latin typeface="Arial" panose="020B0604020202020204" pitchFamily="34" charset="0"/>
              </a:rPr>
              <a:t> </a:t>
            </a:r>
            <a:r>
              <a:rPr lang="en-US" altLang="cs-CZ" sz="2200" dirty="0">
                <a:latin typeface="Arial" panose="020B0604020202020204" pitchFamily="34" charset="0"/>
              </a:rPr>
              <a:t>the following </a:t>
            </a:r>
            <a:r>
              <a:rPr lang="cs-CZ" altLang="cs-CZ" sz="2200" dirty="0" err="1" smtClean="0">
                <a:latin typeface="Arial" panose="020B0604020202020204" pitchFamily="34" charset="0"/>
              </a:rPr>
              <a:t>three</a:t>
            </a:r>
            <a:r>
              <a:rPr lang="cs-CZ" altLang="cs-CZ" sz="2200" dirty="0" smtClean="0">
                <a:latin typeface="Arial" panose="020B0604020202020204" pitchFamily="34" charset="0"/>
              </a:rPr>
              <a:t> </a:t>
            </a:r>
            <a:r>
              <a:rPr lang="en-US" altLang="cs-CZ" sz="2200" dirty="0" smtClean="0">
                <a:latin typeface="Arial" panose="020B0604020202020204" pitchFamily="34" charset="0"/>
              </a:rPr>
              <a:t>basic </a:t>
            </a:r>
            <a:r>
              <a:rPr lang="en-US" altLang="cs-CZ" sz="2200" dirty="0">
                <a:latin typeface="Arial" panose="020B0604020202020204" pitchFamily="34" charset="0"/>
              </a:rPr>
              <a:t>pricing strategies:</a:t>
            </a:r>
          </a:p>
          <a:p>
            <a:pPr marL="1028700" lvl="1" eaLnBrk="1" hangingPunct="1">
              <a:spcBef>
                <a:spcPct val="0"/>
              </a:spcBef>
              <a:defRPr/>
            </a:pPr>
            <a:r>
              <a:rPr lang="en-US" altLang="cs-CZ" sz="2000" dirty="0">
                <a:latin typeface="Arial" panose="020B0604020202020204" pitchFamily="34" charset="0"/>
              </a:rPr>
              <a:t>standard (uniform) price on all markets of interest,</a:t>
            </a:r>
          </a:p>
          <a:p>
            <a:pPr marL="1028700" lvl="1" eaLnBrk="1" hangingPunct="1">
              <a:spcBef>
                <a:spcPct val="0"/>
              </a:spcBef>
              <a:defRPr/>
            </a:pPr>
            <a:r>
              <a:rPr lang="cs-CZ" altLang="cs-CZ" sz="2000" dirty="0" smtClean="0">
                <a:latin typeface="Arial" panose="020B0604020202020204" pitchFamily="34" charset="0"/>
              </a:rPr>
              <a:t>d</a:t>
            </a:r>
            <a:r>
              <a:rPr lang="en-US" altLang="cs-CZ" sz="2000" dirty="0" err="1" smtClean="0">
                <a:latin typeface="Arial" panose="020B0604020202020204" pitchFamily="34" charset="0"/>
              </a:rPr>
              <a:t>ual</a:t>
            </a:r>
            <a:r>
              <a:rPr lang="en-US" altLang="cs-CZ" sz="2000" dirty="0" smtClean="0">
                <a:latin typeface="Arial" panose="020B0604020202020204" pitchFamily="34" charset="0"/>
              </a:rPr>
              <a:t> </a:t>
            </a:r>
            <a:r>
              <a:rPr lang="en-US" altLang="cs-CZ" sz="2000" dirty="0">
                <a:latin typeface="Arial" panose="020B0604020202020204" pitchFamily="34" charset="0"/>
              </a:rPr>
              <a:t>price, which differentiates between domestic and export prices,</a:t>
            </a:r>
          </a:p>
          <a:p>
            <a:pPr marL="1028700" lvl="1" eaLnBrk="1" hangingPunct="1">
              <a:spcBef>
                <a:spcPct val="0"/>
              </a:spcBef>
              <a:defRPr/>
            </a:pPr>
            <a:r>
              <a:rPr lang="en-US" altLang="cs-CZ" sz="2000" dirty="0">
                <a:latin typeface="Arial" panose="020B0604020202020204" pitchFamily="34" charset="0"/>
              </a:rPr>
              <a:t>market-differentiated (individual) price for </a:t>
            </a:r>
            <a:r>
              <a:rPr lang="cs-CZ" altLang="cs-CZ" sz="2000" dirty="0" err="1" smtClean="0">
                <a:latin typeface="Arial" panose="020B0604020202020204" pitchFamily="34" charset="0"/>
              </a:rPr>
              <a:t>each</a:t>
            </a:r>
            <a:r>
              <a:rPr lang="cs-CZ" altLang="cs-CZ" sz="2000" dirty="0" smtClean="0">
                <a:latin typeface="Arial" panose="020B0604020202020204" pitchFamily="34" charset="0"/>
              </a:rPr>
              <a:t> </a:t>
            </a:r>
            <a:r>
              <a:rPr lang="en-US" altLang="cs-CZ" sz="2000" dirty="0" smtClean="0">
                <a:latin typeface="Arial" panose="020B0604020202020204" pitchFamily="34" charset="0"/>
              </a:rPr>
              <a:t>country</a:t>
            </a:r>
            <a:r>
              <a:rPr lang="en-US" altLang="cs-CZ" sz="2000" dirty="0">
                <a:latin typeface="Arial" panose="020B0604020202020204" pitchFamily="34" charset="0"/>
              </a:rPr>
              <a:t>.</a:t>
            </a:r>
          </a:p>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first two pricing </a:t>
            </a:r>
            <a:r>
              <a:rPr lang="en-US" altLang="cs-CZ" sz="2200" dirty="0" err="1" smtClean="0">
                <a:latin typeface="Arial" panose="020B0604020202020204" pitchFamily="34" charset="0"/>
              </a:rPr>
              <a:t>strateg</a:t>
            </a:r>
            <a:r>
              <a:rPr lang="cs-CZ" altLang="cs-CZ" sz="2200" dirty="0" err="1" smtClean="0">
                <a:latin typeface="Arial" panose="020B0604020202020204" pitchFamily="34" charset="0"/>
              </a:rPr>
              <a:t>ies</a:t>
            </a:r>
            <a:r>
              <a:rPr lang="en-US" altLang="cs-CZ" sz="2200" dirty="0" smtClean="0">
                <a:latin typeface="Arial" panose="020B0604020202020204" pitchFamily="34" charset="0"/>
              </a:rPr>
              <a:t> </a:t>
            </a:r>
            <a:r>
              <a:rPr lang="en-US" altLang="cs-CZ" sz="2200" dirty="0">
                <a:latin typeface="Arial" panose="020B0604020202020204" pitchFamily="34" charset="0"/>
              </a:rPr>
              <a:t>in international marketing </a:t>
            </a:r>
            <a:r>
              <a:rPr lang="cs-CZ" altLang="cs-CZ" sz="2200" dirty="0" smtClean="0">
                <a:latin typeface="Arial" panose="020B0604020202020204" pitchFamily="34" charset="0"/>
              </a:rPr>
              <a:t>are</a:t>
            </a:r>
            <a:r>
              <a:rPr lang="en-US" altLang="cs-CZ" sz="2200" dirty="0" smtClean="0">
                <a:latin typeface="Arial" panose="020B0604020202020204" pitchFamily="34" charset="0"/>
              </a:rPr>
              <a:t> </a:t>
            </a:r>
            <a:r>
              <a:rPr lang="en-US" altLang="cs-CZ" sz="2200" dirty="0">
                <a:latin typeface="Arial" panose="020B0604020202020204" pitchFamily="34" charset="0"/>
              </a:rPr>
              <a:t>cost-pricing methods that are relatively easy to implement, easy to understand and cover all necessary expenses. </a:t>
            </a:r>
            <a:r>
              <a:rPr lang="cs-CZ" altLang="cs-CZ" sz="2200" dirty="0" smtClean="0">
                <a:latin typeface="Arial" panose="020B0604020202020204" pitchFamily="34" charset="0"/>
              </a:rPr>
              <a:t>But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t</a:t>
            </a:r>
            <a:r>
              <a:rPr lang="en-US" altLang="cs-CZ" sz="2200" dirty="0" smtClean="0">
                <a:latin typeface="Arial" panose="020B0604020202020204" pitchFamily="34" charset="0"/>
              </a:rPr>
              <a:t>he </a:t>
            </a:r>
            <a:r>
              <a:rPr lang="en-US" altLang="cs-CZ" sz="2200" dirty="0">
                <a:latin typeface="Arial" panose="020B0604020202020204" pitchFamily="34" charset="0"/>
              </a:rPr>
              <a:t>third strategy, pricing is based on a demand-oriented </a:t>
            </a:r>
            <a:r>
              <a:rPr lang="en-US" altLang="cs-CZ" sz="2200" dirty="0" smtClean="0">
                <a:latin typeface="Arial" panose="020B0604020202020204" pitchFamily="34" charset="0"/>
              </a:rPr>
              <a:t>strategy and </a:t>
            </a:r>
            <a:r>
              <a:rPr lang="en-US" altLang="cs-CZ" sz="2200" dirty="0">
                <a:latin typeface="Arial" panose="020B0604020202020204" pitchFamily="34" charset="0"/>
              </a:rPr>
              <a:t>is therefore more consistent with the marketing concept.</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13182798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DIFFERENTIATED INDIVIDUAL PRICE</a:t>
            </a:r>
            <a:r>
              <a:rPr lang="cs-CZ" altLang="cs-CZ" sz="2400" b="1" dirty="0" smtClean="0">
                <a:latin typeface="Arial" panose="020B0604020202020204" pitchFamily="34" charset="0"/>
              </a:rPr>
              <a:t> </a:t>
            </a:r>
            <a:r>
              <a:rPr lang="en-US" altLang="cs-CZ" sz="2400" b="1" dirty="0" smtClean="0">
                <a:latin typeface="Arial" panose="020B0604020202020204" pitchFamily="34" charset="0"/>
              </a:rPr>
              <a:t>STRATEG</a:t>
            </a:r>
            <a:r>
              <a:rPr lang="cs-CZ" altLang="cs-CZ" sz="2400" b="1" dirty="0" smtClean="0">
                <a:latin typeface="Arial" panose="020B0604020202020204" pitchFamily="34" charset="0"/>
              </a:rPr>
              <a:t>Y</a:t>
            </a:r>
            <a:r>
              <a:rPr lang="en-US" altLang="cs-CZ" sz="2400" b="1" dirty="0" smtClean="0">
                <a:latin typeface="Arial" panose="020B0604020202020204" pitchFamily="34" charset="0"/>
              </a:rPr>
              <a:t> </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This</a:t>
            </a:r>
            <a:r>
              <a:rPr lang="cs-CZ" altLang="cs-CZ" sz="2200" dirty="0" smtClean="0">
                <a:latin typeface="Arial" panose="020B0604020202020204" pitchFamily="34" charset="0"/>
              </a:rPr>
              <a:t> </a:t>
            </a:r>
            <a:r>
              <a:rPr lang="en-US" altLang="cs-CZ" sz="2200" dirty="0" smtClean="0">
                <a:latin typeface="Arial" panose="020B0604020202020204" pitchFamily="34" charset="0"/>
              </a:rPr>
              <a:t>strategy represents </a:t>
            </a:r>
            <a:r>
              <a:rPr lang="en-US" altLang="cs-CZ" sz="2200" dirty="0">
                <a:latin typeface="Arial" panose="020B0604020202020204" pitchFamily="34" charset="0"/>
              </a:rPr>
              <a:t>a pricing that fully respects dynamically different market environment in many foreign markets. The basis of pricing strategy is marginal </a:t>
            </a:r>
            <a:r>
              <a:rPr lang="en-US" altLang="cs-CZ" sz="2200" dirty="0" smtClean="0">
                <a:latin typeface="Arial" panose="020B0604020202020204" pitchFamily="34" charset="0"/>
              </a:rPr>
              <a:t>cost</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and prices can often change due to competition, </a:t>
            </a:r>
            <a:r>
              <a:rPr lang="cs-CZ" altLang="cs-CZ" sz="2200" dirty="0" err="1" smtClean="0">
                <a:latin typeface="Arial" panose="020B0604020202020204" pitchFamily="34" charset="0"/>
              </a:rPr>
              <a:t>exchange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rates</a:t>
            </a:r>
            <a:r>
              <a:rPr lang="cs-CZ" altLang="cs-CZ" sz="2200" dirty="0" smtClean="0">
                <a:latin typeface="Arial" panose="020B0604020202020204" pitchFamily="34" charset="0"/>
              </a:rPr>
              <a:t> </a:t>
            </a:r>
            <a:r>
              <a:rPr lang="en-US" altLang="cs-CZ" sz="2200" dirty="0" smtClean="0">
                <a:latin typeface="Arial" panose="020B0604020202020204" pitchFamily="34" charset="0"/>
              </a:rPr>
              <a:t>and </a:t>
            </a:r>
            <a:r>
              <a:rPr lang="en-US" altLang="cs-CZ" sz="2200" dirty="0">
                <a:latin typeface="Arial" panose="020B0604020202020204" pitchFamily="34" charset="0"/>
              </a:rPr>
              <a:t>other external environmental factors.</a:t>
            </a:r>
          </a:p>
          <a:p>
            <a:pPr marL="285750" indent="-285750" eaLnBrk="1" hangingPunct="1">
              <a:spcBef>
                <a:spcPct val="0"/>
              </a:spcBef>
              <a:defRPr/>
            </a:pPr>
            <a:r>
              <a:rPr lang="en-US" altLang="cs-CZ" sz="2200" dirty="0">
                <a:latin typeface="Arial" panose="020B0604020202020204" pitchFamily="34" charset="0"/>
              </a:rPr>
              <a:t>This pricing strategy can be applied in the case where the relevant markets, </a:t>
            </a:r>
            <a:r>
              <a:rPr lang="cs-CZ" altLang="cs-CZ" sz="2200" dirty="0" err="1" smtClean="0">
                <a:latin typeface="Arial" panose="020B0604020202020204" pitchFamily="34" charset="0"/>
              </a:rPr>
              <a:t>with</a:t>
            </a:r>
            <a:r>
              <a:rPr lang="cs-CZ" altLang="cs-CZ" sz="2200" dirty="0" smtClean="0">
                <a:latin typeface="Arial" panose="020B0604020202020204" pitchFamily="34" charset="0"/>
              </a:rPr>
              <a:t> </a:t>
            </a:r>
            <a:r>
              <a:rPr lang="en-US" altLang="cs-CZ" sz="2200" dirty="0" smtClean="0">
                <a:latin typeface="Arial" panose="020B0604020202020204" pitchFamily="34" charset="0"/>
              </a:rPr>
              <a:t>different </a:t>
            </a:r>
            <a:r>
              <a:rPr lang="en-US" altLang="cs-CZ" sz="2200" dirty="0">
                <a:latin typeface="Arial" panose="020B0604020202020204" pitchFamily="34" charset="0"/>
              </a:rPr>
              <a:t>prices, are clearly separated from each other and </a:t>
            </a:r>
            <a:r>
              <a:rPr lang="en-US" altLang="cs-CZ" sz="2200" dirty="0" smtClean="0">
                <a:latin typeface="Arial" panose="020B0604020202020204" pitchFamily="34" charset="0"/>
              </a:rPr>
              <a:t>are </a:t>
            </a:r>
            <a:r>
              <a:rPr lang="en-US" altLang="cs-CZ" sz="2200" dirty="0">
                <a:latin typeface="Arial" panose="020B0604020202020204" pitchFamily="34" charset="0"/>
              </a:rPr>
              <a:t>homogenous. </a:t>
            </a: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advantage of individual pricing strategy is precisely the flexibility to change prices depending on any foreign market factors.</a:t>
            </a:r>
          </a:p>
          <a:p>
            <a:pPr marL="285750" indent="-285750" eaLnBrk="1" hangingPunct="1">
              <a:spcBef>
                <a:spcPct val="0"/>
              </a:spcBef>
              <a:defRPr/>
            </a:pPr>
            <a:r>
              <a:rPr lang="en-US" altLang="cs-CZ" sz="2200" dirty="0">
                <a:latin typeface="Arial" panose="020B0604020202020204" pitchFamily="34" charset="0"/>
              </a:rPr>
              <a:t>Disadvantages are the high requirements for ensuring </a:t>
            </a:r>
            <a:r>
              <a:rPr lang="cs-CZ" altLang="cs-CZ" sz="2200" dirty="0" err="1" smtClean="0">
                <a:latin typeface="Arial" panose="020B0604020202020204" pitchFamily="34" charset="0"/>
              </a:rPr>
              <a:t>enough</a:t>
            </a:r>
            <a:r>
              <a:rPr lang="cs-CZ" altLang="cs-CZ" sz="2200" dirty="0" smtClean="0">
                <a:latin typeface="Arial" panose="020B0604020202020204" pitchFamily="34" charset="0"/>
              </a:rPr>
              <a:t> </a:t>
            </a:r>
            <a:r>
              <a:rPr lang="en-US" altLang="cs-CZ" sz="2200" dirty="0" smtClean="0">
                <a:latin typeface="Arial" panose="020B0604020202020204" pitchFamily="34" charset="0"/>
              </a:rPr>
              <a:t>information. </a:t>
            </a:r>
            <a:r>
              <a:rPr lang="en-US" altLang="cs-CZ" sz="2200" dirty="0">
                <a:latin typeface="Arial" panose="020B0604020202020204" pitchFamily="34" charset="0"/>
              </a:rPr>
              <a:t>Further,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may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lead</a:t>
            </a:r>
            <a:r>
              <a:rPr lang="cs-CZ" altLang="cs-CZ" sz="2200" dirty="0" smtClean="0">
                <a:latin typeface="Arial" panose="020B0604020202020204" pitchFamily="34" charset="0"/>
              </a:rPr>
              <a:t> to </a:t>
            </a:r>
            <a:r>
              <a:rPr lang="en-US" altLang="cs-CZ" sz="2200" dirty="0" smtClean="0">
                <a:latin typeface="Arial" panose="020B0604020202020204" pitchFamily="34" charset="0"/>
              </a:rPr>
              <a:t>the </a:t>
            </a:r>
            <a:r>
              <a:rPr lang="en-US" altLang="cs-CZ" sz="2200" dirty="0">
                <a:latin typeface="Arial" panose="020B0604020202020204" pitchFamily="34" charset="0"/>
              </a:rPr>
              <a:t>emergence of "gray markets" as well as the possibility to use so-called </a:t>
            </a:r>
            <a:r>
              <a:rPr lang="en-US" altLang="cs-CZ" sz="2200" dirty="0" smtClean="0">
                <a:latin typeface="Arial" panose="020B0604020202020204" pitchFamily="34" charset="0"/>
              </a:rPr>
              <a:t>unethical </a:t>
            </a:r>
            <a:r>
              <a:rPr lang="cs-CZ" altLang="cs-CZ" sz="2200" dirty="0" smtClean="0">
                <a:latin typeface="Arial" panose="020B0604020202020204" pitchFamily="34" charset="0"/>
              </a:rPr>
              <a:t>t</a:t>
            </a:r>
            <a:r>
              <a:rPr lang="en-US" altLang="cs-CZ" sz="2200" dirty="0" err="1" smtClean="0">
                <a:latin typeface="Arial" panose="020B0604020202020204" pitchFamily="34" charset="0"/>
              </a:rPr>
              <a:t>ransfer</a:t>
            </a:r>
            <a:r>
              <a:rPr lang="en-US" altLang="cs-CZ" sz="2200" dirty="0" smtClean="0">
                <a:latin typeface="Arial" panose="020B0604020202020204" pitchFamily="34" charset="0"/>
              </a:rPr>
              <a:t> </a:t>
            </a:r>
            <a:r>
              <a:rPr lang="cs-CZ" altLang="cs-CZ" sz="2200" dirty="0" smtClean="0">
                <a:latin typeface="Arial" panose="020B0604020202020204" pitchFamily="34" charset="0"/>
              </a:rPr>
              <a:t>p</a:t>
            </a:r>
            <a:r>
              <a:rPr lang="en-US" altLang="cs-CZ" sz="2200" dirty="0" err="1" smtClean="0">
                <a:latin typeface="Arial" panose="020B0604020202020204" pitchFamily="34" charset="0"/>
              </a:rPr>
              <a:t>rices</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1337019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INTERNATIONAL DIFFERENCES 5</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24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Africa, it is a sign of respect to avoid eye contact (look into the </a:t>
            </a:r>
            <a:r>
              <a:rPr lang="cs-CZ" altLang="cs-CZ" sz="2200" dirty="0" err="1" smtClean="0">
                <a:latin typeface="Arial" panose="020B0604020202020204" pitchFamily="34" charset="0"/>
              </a:rPr>
              <a:t>ground</a:t>
            </a:r>
            <a:r>
              <a:rPr lang="en-US" altLang="cs-CZ" sz="2200" dirty="0" smtClean="0">
                <a:latin typeface="Arial" panose="020B0604020202020204" pitchFamily="34" charset="0"/>
              </a:rPr>
              <a:t>) </a:t>
            </a:r>
            <a:r>
              <a:rPr lang="en-US" altLang="cs-CZ" sz="2200" dirty="0">
                <a:latin typeface="Arial" panose="020B0604020202020204" pitchFamily="34" charset="0"/>
              </a:rPr>
              <a:t>while talking to </a:t>
            </a:r>
            <a:r>
              <a:rPr lang="en-US" altLang="cs-CZ" sz="2200" dirty="0" smtClean="0">
                <a:latin typeface="Arial" panose="020B0604020202020204" pitchFamily="34" charset="0"/>
              </a:rPr>
              <a:t>parents</a:t>
            </a:r>
            <a:r>
              <a:rPr lang="en-US" altLang="cs-CZ" sz="2200" dirty="0">
                <a:latin typeface="Arial" panose="020B0604020202020204" pitchFamily="34" charset="0"/>
              </a:rPr>
              <a:t>, elders, or someone of higher social status. In contrast, the same actions are signs of fraud or shame in North America and most of Europe.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Africa, South America and the </a:t>
            </a:r>
            <a:r>
              <a:rPr lang="en-US" altLang="cs-CZ" sz="2200" dirty="0" smtClean="0">
                <a:latin typeface="Arial" panose="020B0604020202020204" pitchFamily="34" charset="0"/>
              </a:rPr>
              <a:t>Mediterranean</a:t>
            </a:r>
            <a:r>
              <a:rPr lang="cs-CZ" altLang="cs-CZ" sz="2200" dirty="0" smtClean="0">
                <a:latin typeface="Arial" panose="020B0604020202020204" pitchFamily="34" charset="0"/>
              </a:rPr>
              <a:t>,</a:t>
            </a:r>
            <a:r>
              <a:rPr lang="en-US" altLang="cs-CZ" sz="2200" dirty="0" smtClean="0">
                <a:latin typeface="Arial" panose="020B0604020202020204" pitchFamily="34" charset="0"/>
              </a:rPr>
              <a:t> loud </a:t>
            </a:r>
            <a:r>
              <a:rPr lang="en-US" altLang="cs-CZ" sz="2200" dirty="0">
                <a:latin typeface="Arial" panose="020B0604020202020204" pitchFamily="34" charset="0"/>
              </a:rPr>
              <a:t>laughter and talking in the streets and in public places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widely </a:t>
            </a:r>
            <a:r>
              <a:rPr lang="en-US" altLang="cs-CZ" sz="2200" dirty="0">
                <a:latin typeface="Arial" panose="020B0604020202020204" pitchFamily="34" charset="0"/>
              </a:rPr>
              <a:t>accepted. In some Asian cultures it is considered rude and can not be perceived as a sign of </a:t>
            </a:r>
            <a:r>
              <a:rPr lang="cs-CZ" altLang="cs-CZ" sz="2200" dirty="0" err="1" smtClean="0">
                <a:latin typeface="Arial" panose="020B0604020202020204" pitchFamily="34" charset="0"/>
              </a:rPr>
              <a:t>search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attention</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Central and Eastern Europe: it is appropriate to give someone a gloved hand (this does not apply to women).</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0954459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INTERNATIONAL PRICING STRATEGIES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b="1" dirty="0" smtClean="0">
                <a:latin typeface="Arial" panose="020B0604020202020204" pitchFamily="34" charset="0"/>
              </a:rPr>
              <a:t>S</a:t>
            </a:r>
            <a:r>
              <a:rPr lang="en-US" altLang="cs-CZ" sz="2200" b="1" dirty="0" err="1" smtClean="0">
                <a:latin typeface="Arial" panose="020B0604020202020204" pitchFamily="34" charset="0"/>
              </a:rPr>
              <a:t>kimming</a:t>
            </a:r>
            <a:r>
              <a:rPr lang="cs-CZ" altLang="cs-CZ" sz="2200" b="1" dirty="0" smtClean="0">
                <a:latin typeface="Arial" panose="020B0604020202020204" pitchFamily="34" charset="0"/>
              </a:rPr>
              <a:t> s</a:t>
            </a:r>
            <a:r>
              <a:rPr lang="en-US" altLang="cs-CZ" sz="2200" b="1" dirty="0" err="1" smtClean="0">
                <a:latin typeface="Arial" panose="020B0604020202020204" pitchFamily="34" charset="0"/>
              </a:rPr>
              <a:t>trategy</a:t>
            </a:r>
            <a:r>
              <a:rPr lang="en-US" altLang="cs-CZ" sz="2200" b="1" dirty="0" smtClean="0">
                <a:latin typeface="Arial" panose="020B0604020202020204" pitchFamily="34" charset="0"/>
              </a:rPr>
              <a:t> </a:t>
            </a:r>
            <a:r>
              <a:rPr lang="en-US" altLang="cs-CZ" sz="2200" dirty="0">
                <a:latin typeface="Arial" panose="020B0604020202020204" pitchFamily="34" charset="0"/>
              </a:rPr>
              <a:t>- is based on the application of intentionally high prices in a relatively short period of time, usually when introducing a completely new product on the world market. With the </a:t>
            </a:r>
            <a:r>
              <a:rPr lang="cs-CZ" altLang="cs-CZ" sz="2200" dirty="0" err="1" smtClean="0">
                <a:latin typeface="Arial" panose="020B0604020202020204" pitchFamily="34" charset="0"/>
              </a:rPr>
              <a:t>rise</a:t>
            </a:r>
            <a:r>
              <a:rPr lang="cs-CZ" altLang="cs-CZ" sz="2200" dirty="0" smtClean="0">
                <a:latin typeface="Arial" panose="020B0604020202020204" pitchFamily="34" charset="0"/>
              </a:rPr>
              <a:t> </a:t>
            </a:r>
            <a:r>
              <a:rPr lang="en-US" altLang="cs-CZ" sz="2200" dirty="0" smtClean="0">
                <a:latin typeface="Arial" panose="020B0604020202020204" pitchFamily="34" charset="0"/>
              </a:rPr>
              <a:t>of </a:t>
            </a:r>
            <a:r>
              <a:rPr lang="en-US" altLang="cs-CZ" sz="2200" dirty="0">
                <a:latin typeface="Arial" panose="020B0604020202020204" pitchFamily="34" charset="0"/>
              </a:rPr>
              <a:t>competition, the company </a:t>
            </a:r>
            <a:r>
              <a:rPr lang="cs-CZ" altLang="cs-CZ" sz="2200" dirty="0" err="1" smtClean="0">
                <a:latin typeface="Arial" panose="020B0604020202020204" pitchFamily="34" charset="0"/>
              </a:rPr>
              <a:t>uses</a:t>
            </a:r>
            <a:r>
              <a:rPr lang="cs-CZ" altLang="cs-CZ" sz="2200" dirty="0" smtClean="0">
                <a:latin typeface="Arial" panose="020B0604020202020204" pitchFamily="34" charset="0"/>
              </a:rPr>
              <a:t> </a:t>
            </a:r>
            <a:r>
              <a:rPr lang="en-US" altLang="cs-CZ" sz="2200" dirty="0" smtClean="0">
                <a:latin typeface="Arial" panose="020B0604020202020204" pitchFamily="34" charset="0"/>
              </a:rPr>
              <a:t>gradual </a:t>
            </a:r>
            <a:r>
              <a:rPr lang="en-US" altLang="cs-CZ" sz="2200" dirty="0">
                <a:latin typeface="Arial" panose="020B0604020202020204" pitchFamily="34" charset="0"/>
              </a:rPr>
              <a:t>reduction of </a:t>
            </a:r>
            <a:r>
              <a:rPr lang="en-US" altLang="cs-CZ" sz="2200" dirty="0" smtClean="0">
                <a:latin typeface="Arial" panose="020B0604020202020204" pitchFamily="34" charset="0"/>
              </a:rPr>
              <a:t>prices.</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b="1" dirty="0" smtClean="0">
                <a:latin typeface="Arial" panose="020B0604020202020204" pitchFamily="34" charset="0"/>
              </a:rPr>
              <a:t>P</a:t>
            </a:r>
            <a:r>
              <a:rPr lang="en-US" altLang="cs-CZ" sz="2200" b="1" dirty="0" err="1" smtClean="0">
                <a:latin typeface="Arial" panose="020B0604020202020204" pitchFamily="34" charset="0"/>
              </a:rPr>
              <a:t>remium</a:t>
            </a:r>
            <a:r>
              <a:rPr lang="en-US" altLang="cs-CZ" sz="2200" b="1" dirty="0" smtClean="0">
                <a:latin typeface="Arial" panose="020B0604020202020204" pitchFamily="34" charset="0"/>
              </a:rPr>
              <a:t> </a:t>
            </a:r>
            <a:r>
              <a:rPr lang="en-US" altLang="cs-CZ" sz="2200" b="1" dirty="0">
                <a:latin typeface="Arial" panose="020B0604020202020204" pitchFamily="34" charset="0"/>
              </a:rPr>
              <a:t>(prestigious) </a:t>
            </a:r>
            <a:r>
              <a:rPr lang="en-US" altLang="cs-CZ" sz="2200" b="1" dirty="0" smtClean="0">
                <a:latin typeface="Arial" panose="020B0604020202020204" pitchFamily="34" charset="0"/>
              </a:rPr>
              <a:t>price</a:t>
            </a:r>
            <a:r>
              <a:rPr lang="cs-CZ" altLang="cs-CZ" sz="2200" b="1" dirty="0" smtClean="0">
                <a:latin typeface="Arial" panose="020B0604020202020204" pitchFamily="34" charset="0"/>
              </a:rPr>
              <a:t> </a:t>
            </a:r>
            <a:r>
              <a:rPr lang="cs-CZ" altLang="cs-CZ" sz="2200" b="1" dirty="0" err="1" smtClean="0">
                <a:latin typeface="Arial" panose="020B0604020202020204" pitchFamily="34" charset="0"/>
              </a:rPr>
              <a:t>strategy</a:t>
            </a:r>
            <a:r>
              <a:rPr lang="en-US" altLang="cs-CZ" sz="2200" b="1" dirty="0" smtClean="0">
                <a:latin typeface="Arial" panose="020B0604020202020204" pitchFamily="34" charset="0"/>
              </a:rPr>
              <a:t> </a:t>
            </a:r>
            <a:r>
              <a:rPr lang="en-US" altLang="cs-CZ" sz="2200" dirty="0">
                <a:latin typeface="Arial" panose="020B0604020202020204" pitchFamily="34" charset="0"/>
              </a:rPr>
              <a:t>- </a:t>
            </a:r>
            <a:r>
              <a:rPr lang="en-US" altLang="cs-CZ" sz="2200" dirty="0" smtClean="0">
                <a:latin typeface="Arial" panose="020B0604020202020204" pitchFamily="34" charset="0"/>
              </a:rPr>
              <a:t>long-term </a:t>
            </a:r>
            <a:r>
              <a:rPr lang="en-US" altLang="cs-CZ" sz="2200" dirty="0">
                <a:latin typeface="Arial" panose="020B0604020202020204" pitchFamily="34" charset="0"/>
              </a:rPr>
              <a:t>use of high price levels throughout the product lifecycle. The aim of this pricing strategy is to promote the prestige of the product and </a:t>
            </a:r>
            <a:r>
              <a:rPr lang="en-US" altLang="cs-CZ" sz="2200" dirty="0" smtClean="0">
                <a:latin typeface="Arial" panose="020B0604020202020204" pitchFamily="34" charset="0"/>
              </a:rPr>
              <a:t>high </a:t>
            </a:r>
            <a:r>
              <a:rPr lang="en-US" altLang="cs-CZ" sz="2200" dirty="0">
                <a:latin typeface="Arial" panose="020B0604020202020204" pitchFamily="34" charset="0"/>
              </a:rPr>
              <a:t>quality </a:t>
            </a:r>
            <a:r>
              <a:rPr lang="cs-CZ" altLang="cs-CZ" sz="2200" dirty="0" smtClean="0">
                <a:latin typeface="Arial" panose="020B0604020202020204" pitchFamily="34" charset="0"/>
              </a:rPr>
              <a:t>to </a:t>
            </a:r>
            <a:r>
              <a:rPr lang="en-US" altLang="cs-CZ" sz="2200" dirty="0" smtClean="0">
                <a:latin typeface="Arial" panose="020B0604020202020204" pitchFamily="34" charset="0"/>
              </a:rPr>
              <a:t>consumers</a:t>
            </a:r>
            <a:r>
              <a:rPr lang="en-US" altLang="cs-CZ" sz="2200" dirty="0">
                <a:latin typeface="Arial" panose="020B0604020202020204" pitchFamily="34" charset="0"/>
              </a:rPr>
              <a:t>, and build </a:t>
            </a:r>
            <a:r>
              <a:rPr lang="en-US" altLang="cs-CZ" sz="2200" dirty="0" smtClean="0">
                <a:latin typeface="Arial" panose="020B0604020202020204" pitchFamily="34" charset="0"/>
              </a:rPr>
              <a:t>unique </a:t>
            </a:r>
            <a:r>
              <a:rPr lang="en-US" altLang="cs-CZ" sz="2200" dirty="0">
                <a:latin typeface="Arial" panose="020B0604020202020204" pitchFamily="34" charset="0"/>
              </a:rPr>
              <a:t>market position. Reducing this prize would be a big mistake because it could discourage consumers from buying </a:t>
            </a:r>
            <a:r>
              <a:rPr lang="cs-CZ" altLang="cs-CZ" sz="2200" dirty="0" err="1" smtClean="0">
                <a:latin typeface="Arial" panose="020B0604020202020204" pitchFamily="34" charset="0"/>
              </a:rPr>
              <a:t>with</a:t>
            </a:r>
            <a:r>
              <a:rPr lang="cs-CZ" altLang="cs-CZ" sz="2200" dirty="0" smtClean="0">
                <a:latin typeface="Arial" panose="020B0604020202020204" pitchFamily="34" charset="0"/>
              </a:rPr>
              <a:t> </a:t>
            </a:r>
            <a:r>
              <a:rPr lang="en-US" altLang="cs-CZ" sz="2200" dirty="0" smtClean="0">
                <a:latin typeface="Arial" panose="020B0604020202020204" pitchFamily="34" charset="0"/>
              </a:rPr>
              <a:t>the </a:t>
            </a:r>
            <a:r>
              <a:rPr lang="en-US" altLang="cs-CZ" sz="2200" dirty="0">
                <a:latin typeface="Arial" panose="020B0604020202020204" pitchFamily="34" charset="0"/>
              </a:rPr>
              <a:t>loss of the symbol of prestige and a sense of exclusivity </a:t>
            </a:r>
            <a:r>
              <a:rPr lang="cs-CZ" altLang="cs-CZ" sz="2200" dirty="0" err="1" smtClean="0">
                <a:latin typeface="Arial" panose="020B0604020202020204" pitchFamily="34" charset="0"/>
              </a:rPr>
              <a:t>when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using</a:t>
            </a:r>
            <a:r>
              <a:rPr lang="cs-CZ" altLang="cs-CZ" sz="2200" dirty="0" smtClean="0">
                <a:latin typeface="Arial" panose="020B0604020202020204" pitchFamily="34" charset="0"/>
              </a:rPr>
              <a:t> </a:t>
            </a:r>
            <a:r>
              <a:rPr lang="en-US" altLang="cs-CZ" sz="2200" dirty="0" smtClean="0">
                <a:latin typeface="Arial" panose="020B0604020202020204" pitchFamily="34" charset="0"/>
              </a:rPr>
              <a:t>expensive </a:t>
            </a:r>
            <a:r>
              <a:rPr lang="en-US" altLang="cs-CZ" sz="2200" dirty="0">
                <a:latin typeface="Arial" panose="020B0604020202020204" pitchFamily="34" charset="0"/>
              </a:rPr>
              <a:t>products.</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36374728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INTERNATIONAL PRICING STRATEGIES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b="1" dirty="0" smtClean="0">
                <a:latin typeface="Arial" panose="020B0604020202020204" pitchFamily="34" charset="0"/>
              </a:rPr>
              <a:t>M</a:t>
            </a:r>
            <a:r>
              <a:rPr lang="en-US" altLang="cs-CZ" sz="2200" b="1" dirty="0" err="1" smtClean="0">
                <a:latin typeface="Arial" panose="020B0604020202020204" pitchFamily="34" charset="0"/>
              </a:rPr>
              <a:t>arket</a:t>
            </a:r>
            <a:r>
              <a:rPr lang="en-US" altLang="cs-CZ" sz="2200" b="1" dirty="0" smtClean="0">
                <a:latin typeface="Arial" panose="020B0604020202020204" pitchFamily="34" charset="0"/>
              </a:rPr>
              <a:t> penetration</a:t>
            </a:r>
            <a:r>
              <a:rPr lang="cs-CZ" altLang="cs-CZ" sz="2200" b="1" dirty="0" smtClean="0">
                <a:latin typeface="Arial" panose="020B0604020202020204" pitchFamily="34" charset="0"/>
              </a:rPr>
              <a:t> p</a:t>
            </a:r>
            <a:r>
              <a:rPr lang="en-US" altLang="cs-CZ" sz="2200" b="1" dirty="0" smtClean="0">
                <a:latin typeface="Arial" panose="020B0604020202020204" pitchFamily="34" charset="0"/>
              </a:rPr>
              <a:t>ricing </a:t>
            </a:r>
            <a:r>
              <a:rPr lang="en-US" altLang="cs-CZ" sz="2200" b="1" dirty="0">
                <a:latin typeface="Arial" panose="020B0604020202020204" pitchFamily="34" charset="0"/>
              </a:rPr>
              <a:t>strategy</a:t>
            </a:r>
            <a:r>
              <a:rPr lang="en-US" altLang="cs-CZ" sz="2200" b="1" dirty="0" smtClean="0">
                <a:latin typeface="Arial" panose="020B0604020202020204" pitchFamily="34" charset="0"/>
              </a:rPr>
              <a:t> </a:t>
            </a:r>
            <a:r>
              <a:rPr lang="en-US" altLang="cs-CZ" sz="2200" dirty="0">
                <a:latin typeface="Arial" panose="020B0604020202020204" pitchFamily="34" charset="0"/>
              </a:rPr>
              <a:t>- is based on the use of low prices. The strategy aims for market penetration, achieving a high market share, high turnover and the associated higher production and lower unit costs. The effectiveness of this strategy depends on a sufficient price elasticity of demand. The company also must have sufficient manufacturing and distribution capacity. The problem with this pricing strategy may become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retaliation</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the</a:t>
            </a:r>
            <a:r>
              <a:rPr lang="en-US" altLang="cs-CZ" sz="2200" dirty="0" smtClean="0">
                <a:latin typeface="Arial" panose="020B0604020202020204" pitchFamily="34" charset="0"/>
              </a:rPr>
              <a:t> </a:t>
            </a:r>
            <a:r>
              <a:rPr lang="en-US" altLang="cs-CZ" sz="2200" dirty="0">
                <a:latin typeface="Arial" panose="020B0604020202020204" pitchFamily="34" charset="0"/>
              </a:rPr>
              <a:t>competition, which could lead to price wars.</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36049657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INTERNATIONAL DIFFERENCES 6</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France, Romania and Italy: it is inappropriate to ask people directly </a:t>
            </a:r>
            <a:r>
              <a:rPr lang="cs-CZ" altLang="cs-CZ" sz="2200" dirty="0" err="1" smtClean="0">
                <a:latin typeface="Arial" panose="020B0604020202020204" pitchFamily="34" charset="0"/>
              </a:rPr>
              <a:t>about</a:t>
            </a:r>
            <a:r>
              <a:rPr lang="en-US" altLang="cs-CZ" sz="2200" dirty="0" smtClean="0">
                <a:latin typeface="Arial" panose="020B0604020202020204" pitchFamily="34" charset="0"/>
              </a:rPr>
              <a:t> </a:t>
            </a:r>
            <a:r>
              <a:rPr lang="en-US" altLang="cs-CZ" sz="2200" dirty="0">
                <a:latin typeface="Arial" panose="020B0604020202020204" pitchFamily="34" charset="0"/>
              </a:rPr>
              <a:t>their work or name. It is also inappropriate to </a:t>
            </a:r>
            <a:r>
              <a:rPr lang="cs-CZ" altLang="cs-CZ" sz="2200" dirty="0" err="1" smtClean="0">
                <a:latin typeface="Arial" panose="020B0604020202020204" pitchFamily="34" charset="0"/>
              </a:rPr>
              <a:t>bring</a:t>
            </a:r>
            <a:r>
              <a:rPr lang="cs-CZ" altLang="cs-CZ" sz="2200" dirty="0" smtClean="0">
                <a:latin typeface="Arial" panose="020B0604020202020204" pitchFamily="34" charset="0"/>
              </a:rPr>
              <a:t> </a:t>
            </a:r>
            <a:r>
              <a:rPr lang="en-US" altLang="cs-CZ" sz="2200" dirty="0" smtClean="0">
                <a:latin typeface="Arial" panose="020B0604020202020204" pitchFamily="34" charset="0"/>
              </a:rPr>
              <a:t>chrysanthemums </a:t>
            </a:r>
            <a:r>
              <a:rPr lang="cs-CZ" altLang="cs-CZ" sz="2200" dirty="0" smtClean="0">
                <a:latin typeface="Arial" panose="020B0604020202020204" pitchFamily="34" charset="0"/>
              </a:rPr>
              <a:t>to </a:t>
            </a:r>
            <a:r>
              <a:rPr lang="cs-CZ" altLang="cs-CZ" sz="2200" dirty="0" err="1" smtClean="0">
                <a:latin typeface="Arial" panose="020B0604020202020204" pitchFamily="34" charset="0"/>
              </a:rPr>
              <a:t>anyone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except</a:t>
            </a:r>
            <a:r>
              <a:rPr lang="en-US" altLang="cs-CZ" sz="2200" dirty="0" smtClean="0">
                <a:latin typeface="Arial" panose="020B0604020202020204" pitchFamily="34" charset="0"/>
              </a:rPr>
              <a:t> </a:t>
            </a:r>
            <a:r>
              <a:rPr lang="en-US" altLang="cs-CZ" sz="2200" dirty="0">
                <a:latin typeface="Arial" panose="020B0604020202020204" pitchFamily="34" charset="0"/>
              </a:rPr>
              <a:t>for </a:t>
            </a:r>
            <a:r>
              <a:rPr lang="en-US" altLang="cs-CZ" sz="2200" dirty="0" smtClean="0">
                <a:latin typeface="Arial" panose="020B0604020202020204" pitchFamily="34" charset="0"/>
              </a:rPr>
              <a:t>funeral </a:t>
            </a:r>
            <a:r>
              <a:rPr lang="en-US" altLang="cs-CZ" sz="2200" dirty="0">
                <a:latin typeface="Arial" panose="020B0604020202020204" pitchFamily="34" charset="0"/>
              </a:rPr>
              <a:t>(chrysanthemums are generally associated with death in France, Italy and Romania).</a:t>
            </a:r>
          </a:p>
          <a:p>
            <a:pPr marL="285750" indent="-285750" eaLnBrk="1" hangingPunct="1">
              <a:spcBef>
                <a:spcPct val="0"/>
              </a:spcBef>
              <a:defRPr/>
            </a:pPr>
            <a:r>
              <a:rPr lang="en-US" altLang="cs-CZ" sz="2200" dirty="0">
                <a:latin typeface="Arial" panose="020B0604020202020204" pitchFamily="34" charset="0"/>
              </a:rPr>
              <a:t>Greece: </a:t>
            </a:r>
            <a:r>
              <a:rPr lang="cs-CZ" altLang="cs-CZ" sz="2200" dirty="0" err="1" smtClean="0">
                <a:latin typeface="Arial" panose="020B0604020202020204" pitchFamily="34" charset="0"/>
              </a:rPr>
              <a:t>showing</a:t>
            </a:r>
            <a:r>
              <a:rPr lang="cs-CZ" altLang="cs-CZ" sz="2200" dirty="0" smtClean="0">
                <a:latin typeface="Arial" panose="020B0604020202020204" pitchFamily="34" charset="0"/>
              </a:rPr>
              <a:t> </a:t>
            </a:r>
            <a:r>
              <a:rPr lang="en-US" altLang="cs-CZ" sz="2200" dirty="0" smtClean="0">
                <a:latin typeface="Arial" panose="020B0604020202020204" pitchFamily="34" charset="0"/>
              </a:rPr>
              <a:t>the </a:t>
            </a:r>
            <a:r>
              <a:rPr lang="en-US" altLang="cs-CZ" sz="2200" dirty="0">
                <a:latin typeface="Arial" panose="020B0604020202020204" pitchFamily="34" charset="0"/>
              </a:rPr>
              <a:t>number five </a:t>
            </a:r>
            <a:r>
              <a:rPr lang="cs-CZ" altLang="cs-CZ" sz="2200" dirty="0" smtClean="0">
                <a:latin typeface="Arial" panose="020B0604020202020204" pitchFamily="34" charset="0"/>
              </a:rPr>
              <a:t>by </a:t>
            </a:r>
            <a:r>
              <a:rPr lang="en-US" altLang="cs-CZ" sz="2200" dirty="0" smtClean="0">
                <a:latin typeface="Arial" panose="020B0604020202020204" pitchFamily="34" charset="0"/>
              </a:rPr>
              <a:t>a </a:t>
            </a:r>
            <a:r>
              <a:rPr lang="en-US" altLang="cs-CZ" sz="2200" dirty="0">
                <a:latin typeface="Arial" panose="020B0604020202020204" pitchFamily="34" charset="0"/>
              </a:rPr>
              <a:t>hand with outstretched fingers and palm facing to the recipient - is insulting gesture. The same gesture with the palm facing the opposite is not.</a:t>
            </a:r>
          </a:p>
          <a:p>
            <a:pPr marL="285750" indent="-285750" eaLnBrk="1" hangingPunct="1">
              <a:spcBef>
                <a:spcPct val="0"/>
              </a:spcBef>
              <a:defRPr/>
            </a:pPr>
            <a:r>
              <a:rPr lang="en-US" altLang="cs-CZ" sz="2200" dirty="0">
                <a:latin typeface="Arial" panose="020B0604020202020204" pitchFamily="34" charset="0"/>
              </a:rPr>
              <a:t>Korea: the need to bow when a person or </a:t>
            </a:r>
            <a:r>
              <a:rPr lang="cs-CZ" altLang="cs-CZ" sz="2200" dirty="0" err="1" smtClean="0">
                <a:latin typeface="Arial" panose="020B0604020202020204" pitchFamily="34" charset="0"/>
              </a:rPr>
              <a:t>greets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or</a:t>
            </a:r>
            <a:r>
              <a:rPr lang="cs-CZ" altLang="cs-CZ" sz="2200" dirty="0" smtClean="0">
                <a:latin typeface="Arial" panose="020B0604020202020204" pitchFamily="34" charset="0"/>
              </a:rPr>
              <a:t> </a:t>
            </a:r>
            <a:r>
              <a:rPr lang="en-US" altLang="cs-CZ" sz="2200" dirty="0" smtClean="0">
                <a:latin typeface="Arial" panose="020B0604020202020204" pitchFamily="34" charset="0"/>
              </a:rPr>
              <a:t>thanks </a:t>
            </a:r>
            <a:r>
              <a:rPr lang="en-US" altLang="cs-CZ" sz="2200" dirty="0">
                <a:latin typeface="Arial" panose="020B0604020202020204" pitchFamily="34" charset="0"/>
              </a:rPr>
              <a:t>elderly or people with higher social status. Writing someone's name in red symbolizes death.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not </a:t>
            </a:r>
            <a:r>
              <a:rPr lang="cs-CZ" altLang="cs-CZ" sz="2200" dirty="0" err="1" smtClean="0">
                <a:latin typeface="Arial" panose="020B0604020202020204" pitchFamily="34" charset="0"/>
              </a:rPr>
              <a:t>appropriate</a:t>
            </a:r>
            <a:r>
              <a:rPr lang="cs-CZ" altLang="cs-CZ" sz="2200" dirty="0" smtClean="0">
                <a:latin typeface="Arial" panose="020B0604020202020204" pitchFamily="34" charset="0"/>
              </a:rPr>
              <a:t> </a:t>
            </a:r>
            <a:r>
              <a:rPr lang="en-US" altLang="cs-CZ" sz="2200" dirty="0" smtClean="0">
                <a:latin typeface="Arial" panose="020B0604020202020204" pitchFamily="34" charset="0"/>
              </a:rPr>
              <a:t>to </a:t>
            </a:r>
            <a:r>
              <a:rPr lang="en-US" altLang="cs-CZ" sz="2200" dirty="0">
                <a:latin typeface="Arial" panose="020B0604020202020204" pitchFamily="34" charset="0"/>
              </a:rPr>
              <a:t>smoke or drink alcohol in the presence of an elder. Elderly </a:t>
            </a:r>
            <a:r>
              <a:rPr lang="cs-CZ" altLang="cs-CZ" sz="2200" dirty="0" smtClean="0">
                <a:latin typeface="Arial" panose="020B0604020202020204" pitchFamily="34" charset="0"/>
              </a:rPr>
              <a:t>has to </a:t>
            </a:r>
            <a:r>
              <a:rPr lang="en-US" altLang="cs-CZ" sz="2200" dirty="0" smtClean="0">
                <a:latin typeface="Arial" panose="020B0604020202020204" pitchFamily="34" charset="0"/>
              </a:rPr>
              <a:t>approve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first</a:t>
            </a:r>
            <a:r>
              <a:rPr lang="cs-CZ" altLang="cs-CZ" sz="2200" dirty="0" smtClean="0">
                <a:latin typeface="Arial" panose="020B0604020202020204" pitchFamily="34" charset="0"/>
              </a:rPr>
              <a:t> and </a:t>
            </a:r>
            <a:r>
              <a:rPr lang="cs-CZ" altLang="cs-CZ" sz="2200" dirty="0" err="1" smtClean="0">
                <a:latin typeface="Arial" panose="020B0604020202020204" pitchFamily="34" charset="0"/>
              </a:rPr>
              <a:t>the</a:t>
            </a:r>
            <a:r>
              <a:rPr lang="en-US" altLang="cs-CZ" sz="2200" dirty="0" smtClean="0">
                <a:latin typeface="Arial" panose="020B0604020202020204" pitchFamily="34" charset="0"/>
              </a:rPr>
              <a:t> </a:t>
            </a:r>
            <a:r>
              <a:rPr lang="en-US" altLang="cs-CZ" sz="2200" dirty="0" err="1" smtClean="0">
                <a:latin typeface="Arial" panose="020B0604020202020204" pitchFamily="34" charset="0"/>
              </a:rPr>
              <a:t>youn</a:t>
            </a:r>
            <a:r>
              <a:rPr lang="cs-CZ" altLang="cs-CZ" sz="2200" dirty="0" smtClean="0">
                <a:latin typeface="Arial" panose="020B0604020202020204" pitchFamily="34" charset="0"/>
              </a:rPr>
              <a:t>g</a:t>
            </a:r>
            <a:r>
              <a:rPr lang="en-US" altLang="cs-CZ" sz="2200" dirty="0" smtClean="0">
                <a:latin typeface="Arial" panose="020B0604020202020204" pitchFamily="34" charset="0"/>
              </a:rPr>
              <a:t> </a:t>
            </a:r>
            <a:r>
              <a:rPr lang="en-US" altLang="cs-CZ" sz="2200" dirty="0">
                <a:latin typeface="Arial" panose="020B0604020202020204" pitchFamily="34" charset="0"/>
              </a:rPr>
              <a:t>must </a:t>
            </a:r>
            <a:r>
              <a:rPr lang="cs-CZ" altLang="cs-CZ" sz="2200" dirty="0" err="1" smtClean="0">
                <a:latin typeface="Arial" panose="020B0604020202020204" pitchFamily="34" charset="0"/>
              </a:rPr>
              <a:t>turn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around</a:t>
            </a:r>
            <a:r>
              <a:rPr lang="en-US" altLang="cs-CZ" sz="2200" dirty="0" smtClean="0">
                <a:latin typeface="Arial" panose="020B0604020202020204" pitchFamily="34" charset="0"/>
              </a:rPr>
              <a:t>. </a:t>
            </a:r>
            <a:endParaRPr lang="en-GB" altLang="cs-CZ" sz="1800" dirty="0" smtClean="0">
              <a:latin typeface="Arial" panose="020B0604020202020204" pitchFamily="34" charset="0"/>
            </a:endParaRPr>
          </a:p>
        </p:txBody>
      </p:sp>
    </p:spTree>
    <p:extLst>
      <p:ext uri="{BB962C8B-B14F-4D97-AF65-F5344CB8AC3E}">
        <p14:creationId xmlns:p14="http://schemas.microsoft.com/office/powerpoint/2010/main" val="15933015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r>
              <a:rPr lang="cs-CZ" altLang="cs-CZ" sz="2200" dirty="0" err="1" smtClean="0">
                <a:latin typeface="Arial" panose="020B0604020202020204" pitchFamily="34" charset="0"/>
              </a:rPr>
              <a:t>Thank</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attention</a:t>
            </a:r>
            <a:r>
              <a:rPr lang="cs-CZ" altLang="cs-CZ" sz="2200" dirty="0" smtClean="0">
                <a:latin typeface="Arial" panose="020B0604020202020204" pitchFamily="34" charset="0"/>
              </a:rPr>
              <a:t>.</a:t>
            </a:r>
          </a:p>
          <a:p>
            <a:pPr algn="ctr" eaLnBrk="1" hangingPunct="1">
              <a:spcBef>
                <a:spcPct val="0"/>
              </a:spcBef>
              <a:buNone/>
              <a:defRPr/>
            </a:pPr>
            <a:r>
              <a:rPr lang="cs-CZ" altLang="cs-CZ" sz="2200" dirty="0" smtClean="0">
                <a:latin typeface="Arial" panose="020B0604020202020204" pitchFamily="34" charset="0"/>
                <a:sym typeface="Wingdings" panose="05000000000000000000" pitchFamily="2" charset="2"/>
              </a:rPr>
              <a:t> </a:t>
            </a:r>
            <a:endParaRPr lang="cs-CZ" altLang="cs-CZ" sz="2200" dirty="0" smtClean="0">
              <a:latin typeface="Arial" panose="020B0604020202020204" pitchFamily="34" charset="0"/>
            </a:endParaRPr>
          </a:p>
          <a:p>
            <a:pPr eaLnBrk="1" hangingPunct="1">
              <a:spcBef>
                <a:spcPct val="0"/>
              </a:spcBef>
              <a:buNone/>
              <a:defRPr/>
            </a:pPr>
            <a:endParaRPr lang="en-GB" altLang="cs-CZ" sz="22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WHAT-IF SCENARIOS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What</a:t>
            </a:r>
            <a:r>
              <a:rPr lang="cs-CZ" altLang="cs-CZ" sz="2200" dirty="0" err="1" smtClean="0">
                <a:latin typeface="Arial" panose="020B0604020202020204" pitchFamily="34" charset="0"/>
              </a:rPr>
              <a:t>-if</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scenarios</a:t>
            </a:r>
            <a:r>
              <a:rPr lang="cs-CZ" altLang="cs-CZ" sz="2200" dirty="0" smtClean="0">
                <a:latin typeface="Arial" panose="020B0604020202020204" pitchFamily="34" charset="0"/>
              </a:rPr>
              <a:t> are </a:t>
            </a:r>
            <a:r>
              <a:rPr lang="cs-CZ" altLang="cs-CZ" sz="2200" dirty="0" err="1" smtClean="0">
                <a:latin typeface="Arial" panose="020B0604020202020204" pitchFamily="34" charset="0"/>
              </a:rPr>
              <a:t>about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happens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if</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something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else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happens</a:t>
            </a:r>
            <a:r>
              <a:rPr lang="cs-CZ" altLang="cs-CZ" sz="2200" dirty="0" smtClean="0">
                <a:latin typeface="Arial" panose="020B0604020202020204" pitchFamily="34" charset="0"/>
              </a:rPr>
              <a:t>.</a:t>
            </a:r>
            <a:r>
              <a:rPr lang="cs-CZ" altLang="cs-CZ" sz="2200" dirty="0" smtClean="0">
                <a:latin typeface="Arial" panose="020B0604020202020204" pitchFamily="34" charset="0"/>
              </a:rPr>
              <a:t> </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p:txBody>
      </p:sp>
      <p:pic>
        <p:nvPicPr>
          <p:cNvPr id="6" name="Zástupný symbol pro obsah 3"/>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671384" y="2385822"/>
            <a:ext cx="7467600" cy="386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82269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 WE ARE ALSO BASING EVERYTHING ON CALCULATION EQUATION</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Direct material (material immediately needed for production).</a:t>
            </a:r>
          </a:p>
          <a:p>
            <a:pPr marL="285750" indent="-285750" eaLnBrk="1" hangingPunct="1">
              <a:spcBef>
                <a:spcPct val="0"/>
              </a:spcBef>
              <a:defRPr/>
            </a:pPr>
            <a:r>
              <a:rPr lang="en-US" altLang="cs-CZ" sz="2200" dirty="0">
                <a:latin typeface="Arial" panose="020B0604020202020204" pitchFamily="34" charset="0"/>
              </a:rPr>
              <a:t>Direct wages (wages of workers producing the product).</a:t>
            </a:r>
          </a:p>
          <a:p>
            <a:pPr marL="285750" indent="-285750" eaLnBrk="1" hangingPunct="1">
              <a:spcBef>
                <a:spcPct val="0"/>
              </a:spcBef>
              <a:defRPr/>
            </a:pPr>
            <a:r>
              <a:rPr lang="en-US" altLang="cs-CZ" sz="2200" dirty="0">
                <a:latin typeface="Arial" panose="020B0604020202020204" pitchFamily="34" charset="0"/>
              </a:rPr>
              <a:t>Manufacturing overhead (overhead = joint production costs).</a:t>
            </a:r>
          </a:p>
          <a:p>
            <a:pPr marL="285750" indent="-285750" eaLnBrk="1" hangingPunct="1">
              <a:spcBef>
                <a:spcPct val="0"/>
              </a:spcBef>
              <a:defRPr/>
            </a:pPr>
            <a:r>
              <a:rPr lang="en-US" altLang="cs-CZ" sz="2200" dirty="0">
                <a:latin typeface="Arial" panose="020B0604020202020204" pitchFamily="34" charset="0"/>
              </a:rPr>
              <a:t>TOTAL 1 + 2 + 3: OWN COSTS OF PRODUCTION</a:t>
            </a:r>
          </a:p>
          <a:p>
            <a:pPr marL="285750" indent="-285750" eaLnBrk="1" hangingPunct="1">
              <a:spcBef>
                <a:spcPct val="0"/>
              </a:spcBef>
              <a:defRPr/>
            </a:pPr>
            <a:r>
              <a:rPr lang="en-US" altLang="cs-CZ" sz="2200" dirty="0">
                <a:latin typeface="Arial" panose="020B0604020202020204" pitchFamily="34" charset="0"/>
              </a:rPr>
              <a:t>Administrative overheads (common costs on the administrative apparatus).</a:t>
            </a:r>
          </a:p>
          <a:p>
            <a:pPr marL="285750" indent="-285750" eaLnBrk="1" hangingPunct="1">
              <a:spcBef>
                <a:spcPct val="0"/>
              </a:spcBef>
              <a:defRPr/>
            </a:pPr>
            <a:r>
              <a:rPr lang="en-US" altLang="cs-CZ" sz="2200" dirty="0">
                <a:latin typeface="Arial" panose="020B0604020202020204" pitchFamily="34" charset="0"/>
              </a:rPr>
              <a:t>Supply arrangement (et al. Supply costs for the enterprise).</a:t>
            </a:r>
          </a:p>
          <a:p>
            <a:pPr marL="285750" indent="-285750" eaLnBrk="1" hangingPunct="1">
              <a:spcBef>
                <a:spcPct val="0"/>
              </a:spcBef>
              <a:defRPr/>
            </a:pPr>
            <a:r>
              <a:rPr lang="en-US" altLang="cs-CZ" sz="2200" dirty="0">
                <a:latin typeface="Arial" panose="020B0604020202020204" pitchFamily="34" charset="0"/>
              </a:rPr>
              <a:t>TOTAL 4 + 5 + 6: OWN COSTS OF PERFORMANCE</a:t>
            </a:r>
          </a:p>
          <a:p>
            <a:pPr marL="285750" indent="-285750" eaLnBrk="1" hangingPunct="1">
              <a:spcBef>
                <a:spcPct val="0"/>
              </a:spcBef>
              <a:defRPr/>
            </a:pPr>
            <a:r>
              <a:rPr lang="en-US" altLang="cs-CZ" sz="2200" dirty="0">
                <a:latin typeface="Arial" panose="020B0604020202020204" pitchFamily="34" charset="0"/>
              </a:rPr>
              <a:t>Distribution costs / overheads (linked to sales - sales).</a:t>
            </a:r>
          </a:p>
          <a:p>
            <a:pPr marL="285750" indent="-285750" eaLnBrk="1" hangingPunct="1">
              <a:spcBef>
                <a:spcPct val="0"/>
              </a:spcBef>
              <a:defRPr/>
            </a:pPr>
            <a:r>
              <a:rPr lang="en-US" altLang="cs-CZ" sz="2200" dirty="0">
                <a:latin typeface="Arial" panose="020B0604020202020204" pitchFamily="34" charset="0"/>
              </a:rPr>
              <a:t>TOTAL 7 + 8: FULL OWN COSTS OF PERFORMANCE</a:t>
            </a:r>
          </a:p>
          <a:p>
            <a:pPr marL="285750" indent="-285750" eaLnBrk="1" hangingPunct="1">
              <a:spcBef>
                <a:spcPct val="0"/>
              </a:spcBef>
              <a:defRPr/>
            </a:pPr>
            <a:r>
              <a:rPr lang="en-US" altLang="cs-CZ" sz="2200" dirty="0">
                <a:latin typeface="Arial" panose="020B0604020202020204" pitchFamily="34" charset="0"/>
              </a:rPr>
              <a:t>Profit.</a:t>
            </a:r>
          </a:p>
          <a:p>
            <a:pPr marL="285750" indent="-285750" eaLnBrk="1" hangingPunct="1">
              <a:spcBef>
                <a:spcPct val="0"/>
              </a:spcBef>
              <a:defRPr/>
            </a:pPr>
            <a:r>
              <a:rPr lang="en-US" altLang="cs-CZ" sz="2200" dirty="0">
                <a:latin typeface="Arial" panose="020B0604020202020204" pitchFamily="34" charset="0"/>
              </a:rPr>
              <a:t>TOTAL 9 + 10: PRICE BEFORE TAX</a:t>
            </a:r>
          </a:p>
          <a:p>
            <a:pPr marL="285750" indent="-285750" eaLnBrk="1" hangingPunct="1">
              <a:spcBef>
                <a:spcPct val="0"/>
              </a:spcBef>
              <a:defRPr/>
            </a:pPr>
            <a:r>
              <a:rPr lang="en-US" altLang="cs-CZ" sz="2200" dirty="0">
                <a:latin typeface="Arial" panose="020B0604020202020204" pitchFamily="34" charset="0"/>
              </a:rPr>
              <a:t>VAT.</a:t>
            </a:r>
          </a:p>
          <a:p>
            <a:pPr marL="285750" indent="-285750" eaLnBrk="1" hangingPunct="1">
              <a:spcBef>
                <a:spcPct val="0"/>
              </a:spcBef>
              <a:defRPr/>
            </a:pPr>
            <a:r>
              <a:rPr lang="en-US" altLang="cs-CZ" sz="2200" dirty="0">
                <a:latin typeface="Arial" panose="020B0604020202020204" pitchFamily="34" charset="0"/>
              </a:rPr>
              <a:t>SUM 11 + 12: FINAL PRICE</a:t>
            </a:r>
          </a:p>
        </p:txBody>
      </p:sp>
    </p:spTree>
    <p:extLst>
      <p:ext uri="{BB962C8B-B14F-4D97-AF65-F5344CB8AC3E}">
        <p14:creationId xmlns:p14="http://schemas.microsoft.com/office/powerpoint/2010/main" val="2975165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1. PRICE</a:t>
            </a: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International pricing policy is the only instrument of international marketing mix that has the opportunity to directly influence revenue and hence the overall profitability of the business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product price must reflect the value and quality that customers expect from the product</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comparison with other instruments of international marketing mix price is very flexible tool, which allows to respond flexibly to all external and internal changes in the marketing environment of enterprise.</a:t>
            </a:r>
            <a:endParaRPr lang="en-GB" altLang="cs-CZ" sz="1600" dirty="0" smtClean="0">
              <a:latin typeface="Arial" panose="020B0604020202020204" pitchFamily="34" charset="0"/>
            </a:endParaRPr>
          </a:p>
        </p:txBody>
      </p:sp>
    </p:spTree>
    <p:extLst>
      <p:ext uri="{BB962C8B-B14F-4D97-AF65-F5344CB8AC3E}">
        <p14:creationId xmlns:p14="http://schemas.microsoft.com/office/powerpoint/2010/main" val="1504487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PRICE OF HEINEKEN</a:t>
            </a:r>
            <a:endParaRPr lang="cs-CZ" altLang="cs-CZ" sz="2400" b="1" dirty="0" smtClean="0">
              <a:latin typeface="Arial" panose="020B0604020202020204" pitchFamily="34" charset="0"/>
            </a:endParaRPr>
          </a:p>
        </p:txBody>
      </p:sp>
      <p:pic>
        <p:nvPicPr>
          <p:cNvPr id="5" name="Zástupný symbol pro obsah 2"/>
          <p:cNvPicPr>
            <a:picLocks noChangeAspect="1"/>
          </p:cNvPicPr>
          <p:nvPr/>
        </p:nvPicPr>
        <p:blipFill>
          <a:blip r:embed="rId2"/>
          <a:stretch>
            <a:fillRect/>
          </a:stretch>
        </p:blipFill>
        <p:spPr bwMode="auto">
          <a:xfrm>
            <a:off x="1129425" y="1778548"/>
            <a:ext cx="6538118" cy="4073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86185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INTERNATIONAL PRICING POLICY</a:t>
            </a: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managing international operations </a:t>
            </a:r>
            <a:r>
              <a:rPr lang="cs-CZ" altLang="cs-CZ" sz="2200" dirty="0" smtClean="0">
                <a:latin typeface="Arial" panose="020B0604020202020204" pitchFamily="34" charset="0"/>
              </a:rPr>
              <a:t>and </a:t>
            </a:r>
            <a:r>
              <a:rPr lang="en-US" altLang="cs-CZ" sz="2200" dirty="0" smtClean="0">
                <a:latin typeface="Arial" panose="020B0604020202020204" pitchFamily="34" charset="0"/>
              </a:rPr>
              <a:t>when </a:t>
            </a:r>
            <a:r>
              <a:rPr lang="en-US" altLang="cs-CZ" sz="2200" dirty="0">
                <a:latin typeface="Arial" panose="020B0604020202020204" pitchFamily="34" charset="0"/>
              </a:rPr>
              <a:t>exporting goods or </a:t>
            </a:r>
            <a:r>
              <a:rPr lang="en-US" altLang="cs-CZ" sz="2200" dirty="0" smtClean="0">
                <a:latin typeface="Arial" panose="020B0604020202020204" pitchFamily="34" charset="0"/>
              </a:rPr>
              <a:t>services</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international manager is responsible for creating such a pricing </a:t>
            </a:r>
            <a:r>
              <a:rPr lang="en-US" altLang="cs-CZ" sz="2200" dirty="0" smtClean="0">
                <a:latin typeface="Arial" panose="020B0604020202020204" pitchFamily="34" charset="0"/>
              </a:rPr>
              <a:t>policy</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which will </a:t>
            </a:r>
            <a:r>
              <a:rPr lang="en-US" altLang="cs-CZ" sz="2200" dirty="0" smtClean="0">
                <a:latin typeface="Arial" panose="020B0604020202020204" pitchFamily="34" charset="0"/>
              </a:rPr>
              <a:t>effectively </a:t>
            </a:r>
            <a:r>
              <a:rPr lang="cs-CZ" altLang="cs-CZ" sz="2200" dirty="0" smtClean="0">
                <a:latin typeface="Arial" panose="020B0604020202020204" pitchFamily="34" charset="0"/>
              </a:rPr>
              <a:t>support</a:t>
            </a:r>
            <a:r>
              <a:rPr lang="en-US" altLang="cs-CZ" sz="2200" dirty="0" smtClean="0">
                <a:latin typeface="Arial" panose="020B0604020202020204" pitchFamily="34" charset="0"/>
              </a:rPr>
              <a:t> </a:t>
            </a:r>
            <a:r>
              <a:rPr lang="en-US" altLang="cs-CZ" sz="2200" dirty="0">
                <a:latin typeface="Arial" panose="020B0604020202020204" pitchFamily="34" charset="0"/>
              </a:rPr>
              <a:t>the implementation of international operations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marketer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responsible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en-US" altLang="cs-CZ" sz="2200" dirty="0" smtClean="0">
                <a:latin typeface="Arial" panose="020B0604020202020204" pitchFamily="34" charset="0"/>
              </a:rPr>
              <a:t>pricing </a:t>
            </a:r>
            <a:r>
              <a:rPr lang="en-US" altLang="cs-CZ" sz="2200" dirty="0">
                <a:latin typeface="Arial" panose="020B0604020202020204" pitchFamily="34" charset="0"/>
              </a:rPr>
              <a:t>policy must be able to </a:t>
            </a:r>
            <a:r>
              <a:rPr lang="cs-CZ" altLang="cs-CZ" sz="2200" dirty="0" err="1" smtClean="0">
                <a:latin typeface="Arial" panose="020B0604020202020204" pitchFamily="34" charset="0"/>
              </a:rPr>
              <a:t>orientate</a:t>
            </a:r>
            <a:r>
              <a:rPr lang="cs-CZ" altLang="cs-CZ" sz="2200" dirty="0" smtClean="0">
                <a:latin typeface="Arial" panose="020B0604020202020204" pitchFamily="34" charset="0"/>
              </a:rPr>
              <a:t> </a:t>
            </a:r>
            <a:r>
              <a:rPr lang="en-US" altLang="cs-CZ" sz="2200" dirty="0" smtClean="0">
                <a:latin typeface="Arial" panose="020B0604020202020204" pitchFamily="34" charset="0"/>
              </a:rPr>
              <a:t>in </a:t>
            </a:r>
            <a:r>
              <a:rPr lang="en-US" altLang="cs-CZ" sz="2200" dirty="0">
                <a:latin typeface="Arial" panose="020B0604020202020204" pitchFamily="34" charset="0"/>
              </a:rPr>
              <a:t>the price of the </a:t>
            </a:r>
            <a:r>
              <a:rPr lang="en-US" altLang="cs-CZ" sz="2200" dirty="0" smtClean="0">
                <a:latin typeface="Arial" panose="020B0604020202020204" pitchFamily="34" charset="0"/>
              </a:rPr>
              <a:t>market</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competition and various government regulations, and </a:t>
            </a:r>
            <a:r>
              <a:rPr lang="cs-CZ" altLang="cs-CZ" sz="2200" dirty="0" smtClean="0">
                <a:latin typeface="Arial" panose="020B0604020202020204" pitchFamily="34" charset="0"/>
              </a:rPr>
              <a:t>his </a:t>
            </a:r>
            <a:r>
              <a:rPr lang="en-US" altLang="cs-CZ" sz="2200" dirty="0" smtClean="0">
                <a:latin typeface="Arial" panose="020B0604020202020204" pitchFamily="34" charset="0"/>
              </a:rPr>
              <a:t>responsibility </a:t>
            </a:r>
            <a:r>
              <a:rPr lang="en-US" altLang="cs-CZ" sz="2200" dirty="0">
                <a:latin typeface="Arial" panose="020B0604020202020204" pitchFamily="34" charset="0"/>
              </a:rPr>
              <a:t>lies in determining and controlling the real price of the goods which are traded in different markets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Every new market </a:t>
            </a:r>
            <a:r>
              <a:rPr lang="cs-CZ" altLang="cs-CZ" sz="2200" dirty="0" err="1" smtClean="0">
                <a:latin typeface="Arial" panose="020B0604020202020204" pitchFamily="34" charset="0"/>
              </a:rPr>
              <a:t>confronts</a:t>
            </a:r>
            <a:r>
              <a:rPr lang="en-US" altLang="cs-CZ" sz="2200" dirty="0" smtClean="0">
                <a:latin typeface="Arial" panose="020B0604020202020204" pitchFamily="34" charset="0"/>
              </a:rPr>
              <a:t> </a:t>
            </a:r>
            <a:r>
              <a:rPr lang="en-US" altLang="cs-CZ" sz="2200" dirty="0">
                <a:latin typeface="Arial" panose="020B0604020202020204" pitchFamily="34" charset="0"/>
              </a:rPr>
              <a:t>the marketing manager </a:t>
            </a:r>
            <a:r>
              <a:rPr lang="en-US" altLang="cs-CZ" sz="2200" dirty="0" smtClean="0">
                <a:latin typeface="Arial" panose="020B0604020202020204" pitchFamily="34" charset="0"/>
              </a:rPr>
              <a:t>with </a:t>
            </a:r>
            <a:r>
              <a:rPr lang="en-US" altLang="cs-CZ" sz="2200" dirty="0">
                <a:latin typeface="Arial" panose="020B0604020202020204" pitchFamily="34" charset="0"/>
              </a:rPr>
              <a:t>a new set of factors that influence their decisions, it is different duties, costs, behavior, competition, currency fluctuations and </a:t>
            </a:r>
            <a:r>
              <a:rPr lang="cs-CZ" altLang="cs-CZ" sz="2200" dirty="0" err="1" smtClean="0">
                <a:latin typeface="Arial" panose="020B0604020202020204" pitchFamily="34" charset="0"/>
              </a:rPr>
              <a:t>company</a:t>
            </a:r>
            <a:r>
              <a:rPr lang="cs-CZ" altLang="cs-CZ" sz="2200" dirty="0" smtClean="0">
                <a:latin typeface="Arial" panose="020B0604020202020204" pitchFamily="34" charset="0"/>
              </a:rPr>
              <a:t> </a:t>
            </a:r>
            <a:r>
              <a:rPr lang="en-US" altLang="cs-CZ" sz="2200" dirty="0" smtClean="0">
                <a:latin typeface="Arial" panose="020B0604020202020204" pitchFamily="34" charset="0"/>
              </a:rPr>
              <a:t>marketing strategy.</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6876193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Pricing Policy</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INTERNATIONAL DIFFERENCES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48547"/>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Asian countries, the concept of time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focused </a:t>
            </a:r>
            <a:r>
              <a:rPr lang="en-US" altLang="cs-CZ" sz="2200" dirty="0">
                <a:latin typeface="Arial" panose="020B0604020202020204" pitchFamily="34" charset="0"/>
              </a:rPr>
              <a:t>more on the past (ancestors, values</a:t>
            </a:r>
            <a:r>
              <a:rPr lang="en-US" altLang="cs-CZ" sz="2200" dirty="0" smtClean="0">
                <a:latin typeface="Arial" panose="020B0604020202020204" pitchFamily="34" charset="0"/>
              </a:rPr>
              <a:t>)</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in Latin American countries and southern European </a:t>
            </a:r>
            <a:r>
              <a:rPr lang="en-US" altLang="cs-CZ" sz="2200" dirty="0" smtClean="0">
                <a:latin typeface="Arial" panose="020B0604020202020204" pitchFamily="34" charset="0"/>
              </a:rPr>
              <a:t>countries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rather </a:t>
            </a:r>
            <a:r>
              <a:rPr lang="en-US" altLang="cs-CZ" sz="2200" dirty="0">
                <a:latin typeface="Arial" panose="020B0604020202020204" pitchFamily="34" charset="0"/>
              </a:rPr>
              <a:t>focused on the present, and in Western Europe as well as North </a:t>
            </a:r>
            <a:r>
              <a:rPr lang="en-US" altLang="cs-CZ" sz="2200" dirty="0" smtClean="0">
                <a:latin typeface="Arial" panose="020B0604020202020204" pitchFamily="34" charset="0"/>
              </a:rPr>
              <a:t>America </a:t>
            </a:r>
            <a:r>
              <a:rPr lang="cs-CZ" altLang="cs-CZ" sz="2200" dirty="0" smtClean="0">
                <a:latin typeface="Arial" panose="020B0604020202020204" pitchFamily="34" charset="0"/>
              </a:rPr>
              <a:t>on </a:t>
            </a:r>
            <a:r>
              <a:rPr lang="en-US" altLang="cs-CZ" sz="2200" dirty="0" smtClean="0">
                <a:latin typeface="Arial" panose="020B0604020202020204" pitchFamily="34" charset="0"/>
              </a:rPr>
              <a:t>the </a:t>
            </a:r>
            <a:r>
              <a:rPr lang="en-US" altLang="cs-CZ" sz="2200" dirty="0">
                <a:latin typeface="Arial" panose="020B0604020202020204" pitchFamily="34" charset="0"/>
              </a:rPr>
              <a:t>future (achieving goals).</a:t>
            </a:r>
          </a:p>
          <a:p>
            <a:pPr marL="285750" indent="-285750" eaLnBrk="1" hangingPunct="1">
              <a:spcBef>
                <a:spcPct val="0"/>
              </a:spcBef>
              <a:defRPr/>
            </a:pPr>
            <a:r>
              <a:rPr lang="en-US" altLang="cs-CZ" sz="2200" dirty="0">
                <a:latin typeface="Arial" panose="020B0604020202020204" pitchFamily="34" charset="0"/>
              </a:rPr>
              <a:t>Thumbs up means in America, and especially Brazil and the USA, "everything is fine", while in some Islamic countries </a:t>
            </a:r>
            <a:r>
              <a:rPr lang="cs-CZ" altLang="cs-CZ" sz="2200" dirty="0" err="1" smtClean="0">
                <a:latin typeface="Arial" panose="020B0604020202020204" pitchFamily="34" charset="0"/>
              </a:rPr>
              <a:t>it</a:t>
            </a:r>
            <a:r>
              <a:rPr lang="cs-CZ" altLang="cs-CZ" sz="2200" dirty="0" smtClean="0">
                <a:latin typeface="Arial" panose="020B0604020202020204" pitchFamily="34" charset="0"/>
              </a:rPr>
              <a:t> </a:t>
            </a:r>
            <a:r>
              <a:rPr lang="en-US" altLang="cs-CZ" sz="2200" dirty="0" smtClean="0">
                <a:latin typeface="Arial" panose="020B0604020202020204" pitchFamily="34" charset="0"/>
              </a:rPr>
              <a:t>is </a:t>
            </a:r>
            <a:r>
              <a:rPr lang="en-US" altLang="cs-CZ" sz="2200" dirty="0">
                <a:latin typeface="Arial" panose="020B0604020202020204" pitchFamily="34" charset="0"/>
              </a:rPr>
              <a:t>a rough </a:t>
            </a:r>
            <a:r>
              <a:rPr lang="en-US" altLang="cs-CZ" sz="2200" dirty="0" smtClean="0">
                <a:latin typeface="Arial" panose="020B0604020202020204" pitchFamily="34" charset="0"/>
              </a:rPr>
              <a:t>sex</a:t>
            </a:r>
            <a:r>
              <a:rPr lang="cs-CZ" altLang="cs-CZ" sz="2200" dirty="0" err="1" smtClean="0">
                <a:latin typeface="Arial" panose="020B0604020202020204" pitchFamily="34" charset="0"/>
              </a:rPr>
              <a:t>ual</a:t>
            </a:r>
            <a:r>
              <a:rPr lang="en-US" altLang="cs-CZ" sz="2200" dirty="0" smtClean="0">
                <a:latin typeface="Arial" panose="020B0604020202020204" pitchFamily="34" charset="0"/>
              </a:rPr>
              <a:t> sign.</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"Everything OK"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en-US" altLang="cs-CZ" sz="2200" dirty="0" smtClean="0">
                <a:latin typeface="Arial" panose="020B0604020202020204" pitchFamily="34" charset="0"/>
              </a:rPr>
              <a:t>in </a:t>
            </a:r>
            <a:r>
              <a:rPr lang="en-US" altLang="cs-CZ" sz="2200" dirty="0">
                <a:latin typeface="Arial" panose="020B0604020202020204" pitchFamily="34" charset="0"/>
              </a:rPr>
              <a:t>Western European </a:t>
            </a:r>
            <a:r>
              <a:rPr lang="en-US" altLang="cs-CZ" sz="2200" dirty="0" smtClean="0">
                <a:latin typeface="Arial" panose="020B0604020202020204" pitchFamily="34" charset="0"/>
              </a:rPr>
              <a:t>countries show</a:t>
            </a:r>
            <a:r>
              <a:rPr lang="cs-CZ" altLang="cs-CZ" sz="2200" dirty="0" err="1" smtClean="0">
                <a:latin typeface="Arial" panose="020B0604020202020204" pitchFamily="34" charset="0"/>
              </a:rPr>
              <a:t>ed</a:t>
            </a:r>
            <a:r>
              <a:rPr lang="en-US" altLang="cs-CZ" sz="2200" dirty="0" smtClean="0">
                <a:latin typeface="Arial" panose="020B0604020202020204" pitchFamily="34" charset="0"/>
              </a:rPr>
              <a:t> </a:t>
            </a:r>
            <a:r>
              <a:rPr lang="cs-CZ" altLang="cs-CZ" sz="2200" dirty="0" smtClean="0">
                <a:latin typeface="Arial" panose="020B0604020202020204" pitchFamily="34" charset="0"/>
              </a:rPr>
              <a:t>by</a:t>
            </a:r>
            <a:r>
              <a:rPr lang="en-US" altLang="cs-CZ" sz="2200" dirty="0" smtClean="0">
                <a:latin typeface="Arial" panose="020B0604020202020204" pitchFamily="34" charset="0"/>
              </a:rPr>
              <a:t> </a:t>
            </a:r>
            <a:r>
              <a:rPr lang="en-US" altLang="cs-CZ" sz="2200" dirty="0">
                <a:latin typeface="Arial" panose="020B0604020202020204" pitchFamily="34" charset="0"/>
              </a:rPr>
              <a:t>thumb and forefinger forming the "O". This </a:t>
            </a:r>
            <a:r>
              <a:rPr lang="cs-CZ" altLang="cs-CZ" sz="2200" dirty="0" smtClean="0">
                <a:latin typeface="Arial" panose="020B0604020202020204" pitchFamily="34" charset="0"/>
              </a:rPr>
              <a:t>sign </a:t>
            </a:r>
            <a:r>
              <a:rPr lang="cs-CZ" altLang="cs-CZ" sz="2200" dirty="0" err="1" smtClean="0">
                <a:latin typeface="Arial" panose="020B0604020202020204" pitchFamily="34" charset="0"/>
              </a:rPr>
              <a:t>means</a:t>
            </a:r>
            <a:r>
              <a:rPr lang="cs-CZ" altLang="cs-CZ" sz="2200" dirty="0" smtClean="0">
                <a:latin typeface="Arial" panose="020B0604020202020204" pitchFamily="34" charset="0"/>
              </a:rPr>
              <a:t> </a:t>
            </a:r>
            <a:r>
              <a:rPr lang="en-US" altLang="cs-CZ" sz="2200" dirty="0" smtClean="0">
                <a:latin typeface="Arial" panose="020B0604020202020204" pitchFamily="34" charset="0"/>
              </a:rPr>
              <a:t>in Japan „</a:t>
            </a:r>
            <a:r>
              <a:rPr lang="cs-CZ" altLang="cs-CZ" sz="2200" dirty="0" smtClean="0">
                <a:latin typeface="Arial" panose="020B0604020202020204" pitchFamily="34" charset="0"/>
              </a:rPr>
              <a:t>n</a:t>
            </a:r>
            <a:r>
              <a:rPr lang="en-US" altLang="cs-CZ" sz="2200" dirty="0" smtClean="0">
                <a:latin typeface="Arial" panose="020B0604020202020204" pitchFamily="34" charset="0"/>
              </a:rPr>
              <a:t>ow </a:t>
            </a:r>
            <a:r>
              <a:rPr lang="en-US" altLang="cs-CZ" sz="2200" dirty="0">
                <a:latin typeface="Arial" panose="020B0604020202020204" pitchFamily="34" charset="0"/>
              </a:rPr>
              <a:t>we can talk about money", in southern France, the opposite ("</a:t>
            </a:r>
            <a:r>
              <a:rPr lang="en-US" altLang="cs-CZ" sz="2200" dirty="0" smtClean="0">
                <a:latin typeface="Arial" panose="020B0604020202020204" pitchFamily="34" charset="0"/>
              </a:rPr>
              <a:t>nothing</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without value"), in some Latin American </a:t>
            </a:r>
            <a:r>
              <a:rPr lang="en-US" altLang="cs-CZ" sz="2200" dirty="0" smtClean="0">
                <a:latin typeface="Arial" panose="020B0604020202020204" pitchFamily="34" charset="0"/>
              </a:rPr>
              <a:t>countries, </a:t>
            </a:r>
            <a:r>
              <a:rPr lang="en-US" altLang="cs-CZ" sz="2200" dirty="0">
                <a:latin typeface="Arial" panose="020B0604020202020204" pitchFamily="34" charset="0"/>
              </a:rPr>
              <a:t>Eastern Europe and Russia, it is indecent sexual sign.</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861652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1600</TotalTime>
  <Words>3889</Words>
  <Application>Microsoft Office PowerPoint</Application>
  <PresentationFormat>Předvádění na obrazovce (4:3)</PresentationFormat>
  <Paragraphs>225</Paragraphs>
  <Slides>36</Slides>
  <Notes>1</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36</vt:i4>
      </vt:variant>
    </vt:vector>
  </HeadingPairs>
  <TitlesOfParts>
    <vt:vector size="42" baseType="lpstr">
      <vt:lpstr>Arial</vt:lpstr>
      <vt:lpstr>Calibri</vt:lpstr>
      <vt:lpstr>Calibri Light</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Misa</cp:lastModifiedBy>
  <cp:revision>117</cp:revision>
  <dcterms:created xsi:type="dcterms:W3CDTF">2016-03-17T12:08:01Z</dcterms:created>
  <dcterms:modified xsi:type="dcterms:W3CDTF">2017-04-25T05:27:02Z</dcterms:modified>
</cp:coreProperties>
</file>