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57" r:id="rId4"/>
    <p:sldId id="260" r:id="rId5"/>
    <p:sldId id="309" r:id="rId6"/>
    <p:sldId id="262" r:id="rId7"/>
    <p:sldId id="310" r:id="rId8"/>
    <p:sldId id="311" r:id="rId9"/>
    <p:sldId id="312" r:id="rId10"/>
    <p:sldId id="313" r:id="rId11"/>
    <p:sldId id="314" r:id="rId12"/>
    <p:sldId id="264" r:id="rId13"/>
    <p:sldId id="265" r:id="rId14"/>
    <p:sldId id="281" r:id="rId15"/>
    <p:sldId id="267" r:id="rId16"/>
    <p:sldId id="315" r:id="rId17"/>
    <p:sldId id="316" r:id="rId18"/>
    <p:sldId id="317" r:id="rId19"/>
    <p:sldId id="318" r:id="rId20"/>
    <p:sldId id="319" r:id="rId21"/>
    <p:sldId id="320" r:id="rId22"/>
    <p:sldId id="321" r:id="rId23"/>
    <p:sldId id="322" r:id="rId24"/>
    <p:sldId id="271" r:id="rId25"/>
    <p:sldId id="272" r:id="rId26"/>
    <p:sldId id="297" r:id="rId27"/>
    <p:sldId id="298" r:id="rId28"/>
    <p:sldId id="280" r:id="rId29"/>
  </p:sldIdLst>
  <p:sldSz cx="9144000" cy="6858000" type="screen4x3"/>
  <p:notesSz cx="6858000" cy="9144000"/>
  <p:defaultTextStyle>
    <a:defPPr>
      <a:defRPr lang="cs-CZ"/>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4095">
          <p15:clr>
            <a:srgbClr val="A4A3A4"/>
          </p15:clr>
        </p15:guide>
        <p15:guide id="2" pos="213">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07871"/>
    <a:srgbClr val="003300"/>
    <a:srgbClr val="006600"/>
    <a:srgbClr val="336600"/>
    <a:srgbClr val="00544D"/>
    <a:srgbClr val="6B2E6E"/>
    <a:srgbClr val="265787"/>
    <a:srgbClr val="00244D"/>
    <a:srgbClr val="9C1F2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65" d="100"/>
          <a:sy n="65" d="100"/>
        </p:scale>
        <p:origin x="90" y="1092"/>
      </p:cViewPr>
      <p:guideLst>
        <p:guide orient="horz" pos="4095"/>
        <p:guide pos="213"/>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685800" y="2130425"/>
            <a:ext cx="7772400" cy="1470025"/>
          </a:xfrm>
        </p:spPr>
        <p:txBody>
          <a:bodyPr/>
          <a:lstStyle/>
          <a:p>
            <a:r>
              <a:rPr lang="cs-CZ" smtClean="0"/>
              <a:t>Kliknutím lze upravit styl.</a:t>
            </a:r>
            <a:endParaRPr lang="cs-CZ"/>
          </a:p>
        </p:txBody>
      </p:sp>
      <p:sp>
        <p:nvSpPr>
          <p:cNvPr id="3" name="Podnadpis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lvl1pPr>
              <a:defRPr/>
            </a:lvl1pPr>
          </a:lstStyle>
          <a:p>
            <a:pPr>
              <a:defRPr/>
            </a:pPr>
            <a:fld id="{CD4DD7FA-A0FA-4012-A98F-15A09618F799}" type="datetimeFigureOut">
              <a:rPr lang="cs-CZ"/>
              <a:pPr>
                <a:defRPr/>
              </a:pPr>
              <a:t>22.11.2017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18ADDDF-1264-4F28-8338-EC1E07F3DEE5}" type="slidenum">
              <a:rPr lang="cs-CZ" altLang="cs-CZ"/>
              <a:pPr>
                <a:defRPr/>
              </a:pPr>
              <a:t>‹#›</a:t>
            </a:fld>
            <a:endParaRPr lang="cs-CZ" altLang="cs-CZ"/>
          </a:p>
        </p:txBody>
      </p:sp>
    </p:spTree>
    <p:extLst>
      <p:ext uri="{BB962C8B-B14F-4D97-AF65-F5344CB8AC3E}">
        <p14:creationId xmlns:p14="http://schemas.microsoft.com/office/powerpoint/2010/main" val="5771258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8142B50E-3DA8-4309-9076-4D02E7FD53CC}" type="datetimeFigureOut">
              <a:rPr lang="cs-CZ"/>
              <a:pPr>
                <a:defRPr/>
              </a:pPr>
              <a:t>22.11.2017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63CB83C9-5B4C-4800-9FD3-945C60804B34}" type="slidenum">
              <a:rPr lang="cs-CZ" altLang="cs-CZ"/>
              <a:pPr>
                <a:defRPr/>
              </a:pPr>
              <a:t>‹#›</a:t>
            </a:fld>
            <a:endParaRPr lang="cs-CZ" altLang="cs-CZ"/>
          </a:p>
        </p:txBody>
      </p:sp>
    </p:spTree>
    <p:extLst>
      <p:ext uri="{BB962C8B-B14F-4D97-AF65-F5344CB8AC3E}">
        <p14:creationId xmlns:p14="http://schemas.microsoft.com/office/powerpoint/2010/main" val="1590214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629400" y="274638"/>
            <a:ext cx="2057400" cy="5851525"/>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457200" y="274638"/>
            <a:ext cx="6019800" cy="585152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F5BE6D05-4501-4B0C-91E8-06A0EFE8D207}" type="datetimeFigureOut">
              <a:rPr lang="cs-CZ"/>
              <a:pPr>
                <a:defRPr/>
              </a:pPr>
              <a:t>22.11.2017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4AD71501-7BD9-4790-9FCF-670D1CE8DC9C}" type="slidenum">
              <a:rPr lang="cs-CZ" altLang="cs-CZ"/>
              <a:pPr>
                <a:defRPr/>
              </a:pPr>
              <a:t>‹#›</a:t>
            </a:fld>
            <a:endParaRPr lang="cs-CZ" altLang="cs-CZ"/>
          </a:p>
        </p:txBody>
      </p:sp>
    </p:spTree>
    <p:extLst>
      <p:ext uri="{BB962C8B-B14F-4D97-AF65-F5344CB8AC3E}">
        <p14:creationId xmlns:p14="http://schemas.microsoft.com/office/powerpoint/2010/main" val="36581896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1122363"/>
            <a:ext cx="6858000" cy="2387600"/>
          </a:xfrm>
        </p:spPr>
        <p:txBody>
          <a:bodyPr anchor="b"/>
          <a:lstStyle>
            <a:lvl1pPr algn="ctr">
              <a:defRPr sz="6000"/>
            </a:lvl1pPr>
          </a:lstStyle>
          <a:p>
            <a:r>
              <a:rPr lang="cs-CZ" smtClean="0"/>
              <a:t>Kliknutím lze upravit styl.</a:t>
            </a:r>
            <a:endParaRPr lang="cs-CZ"/>
          </a:p>
        </p:txBody>
      </p:sp>
      <p:sp>
        <p:nvSpPr>
          <p:cNvPr id="3" name="Podnadpis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smtClean="0"/>
              <a:t>Kliknutím lze upravit styl předlohy.</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760048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7646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623888" y="1709738"/>
            <a:ext cx="7886700" cy="2852737"/>
          </a:xfrm>
        </p:spPr>
        <p:txBody>
          <a:bodyPr anchor="b"/>
          <a:lstStyle>
            <a:lvl1pPr>
              <a:defRPr sz="6000"/>
            </a:lvl1pPr>
          </a:lstStyle>
          <a:p>
            <a:r>
              <a:rPr lang="cs-CZ" smtClean="0"/>
              <a:t>Kliknutím lze upravit styl.</a:t>
            </a:r>
            <a:endParaRPr lang="cs-CZ"/>
          </a:p>
        </p:txBody>
      </p:sp>
      <p:sp>
        <p:nvSpPr>
          <p:cNvPr id="3" name="Zástupný symbol pro text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p>
            <a:fld id="{BAAB6CF5-6D0E-4832-A128-5D76418DBB90}" type="datetimeFigureOut">
              <a:rPr lang="cs-CZ" smtClean="0"/>
              <a:t>22.11.2017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1328384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62865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825625"/>
            <a:ext cx="3867150" cy="435133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p:txBody>
          <a:bodyPr/>
          <a:lstStyle/>
          <a:p>
            <a:fld id="{BAAB6CF5-6D0E-4832-A128-5D76418DBB90}" type="datetimeFigureOut">
              <a:rPr lang="cs-CZ" smtClean="0"/>
              <a:t>22.11.2017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124126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630238" y="365125"/>
            <a:ext cx="7886700" cy="1325563"/>
          </a:xfrm>
        </p:spPr>
        <p:txBody>
          <a:bodyPr/>
          <a:lstStyle/>
          <a:p>
            <a:r>
              <a:rPr lang="cs-CZ" smtClean="0"/>
              <a:t>Kliknutím lze upravit styl.</a:t>
            </a:r>
            <a:endParaRPr lang="cs-CZ"/>
          </a:p>
        </p:txBody>
      </p:sp>
      <p:sp>
        <p:nvSpPr>
          <p:cNvPr id="3" name="Zástupný symbol pro text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630238" y="2505075"/>
            <a:ext cx="3868737"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29150" y="2505075"/>
            <a:ext cx="3887788" cy="3684588"/>
          </a:xfrm>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6"/>
          <p:cNvSpPr>
            <a:spLocks noGrp="1"/>
          </p:cNvSpPr>
          <p:nvPr>
            <p:ph type="dt" sz="half" idx="10"/>
          </p:nvPr>
        </p:nvSpPr>
        <p:spPr/>
        <p:txBody>
          <a:bodyPr/>
          <a:lstStyle/>
          <a:p>
            <a:fld id="{BAAB6CF5-6D0E-4832-A128-5D76418DBB90}" type="datetimeFigureOut">
              <a:rPr lang="cs-CZ" smtClean="0"/>
              <a:t>22.11.2017</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203194657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p>
            <a:fld id="{BAAB6CF5-6D0E-4832-A128-5D76418DBB90}" type="datetimeFigureOut">
              <a:rPr lang="cs-CZ" smtClean="0"/>
              <a:t>22.11.2017</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62814067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BAAB6CF5-6D0E-4832-A128-5D76418DBB90}" type="datetimeFigureOut">
              <a:rPr lang="cs-CZ" smtClean="0"/>
              <a:t>22.11.2017</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172680520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sah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22.11.2017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9867621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lvl1pPr>
              <a:defRPr/>
            </a:lvl1pPr>
          </a:lstStyle>
          <a:p>
            <a:pPr>
              <a:defRPr/>
            </a:pPr>
            <a:fld id="{98A700F2-724B-4B1E-B123-094AE7CD8C2F}" type="datetimeFigureOut">
              <a:rPr lang="cs-CZ"/>
              <a:pPr>
                <a:defRPr/>
              </a:pPr>
              <a:t>22.11.2017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A09F7D87-A4E6-4B6E-9D27-4FA8003DE0F0}" type="slidenum">
              <a:rPr lang="cs-CZ" altLang="cs-CZ"/>
              <a:pPr>
                <a:defRPr/>
              </a:pPr>
              <a:t>‹#›</a:t>
            </a:fld>
            <a:endParaRPr lang="cs-CZ" altLang="cs-CZ"/>
          </a:p>
        </p:txBody>
      </p:sp>
    </p:spTree>
    <p:extLst>
      <p:ext uri="{BB962C8B-B14F-4D97-AF65-F5344CB8AC3E}">
        <p14:creationId xmlns:p14="http://schemas.microsoft.com/office/powerpoint/2010/main" val="23905235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30238" y="457200"/>
            <a:ext cx="2949575" cy="1600200"/>
          </a:xfrm>
        </p:spPr>
        <p:txBody>
          <a:bodyPr anchor="b"/>
          <a:lstStyle>
            <a:lvl1pPr>
              <a:defRPr sz="3200"/>
            </a:lvl1pPr>
          </a:lstStyle>
          <a:p>
            <a:r>
              <a:rPr lang="cs-CZ" smtClean="0"/>
              <a:t>Kliknutím lze upravit styl.</a:t>
            </a:r>
            <a:endParaRPr lang="cs-CZ"/>
          </a:p>
        </p:txBody>
      </p:sp>
      <p:sp>
        <p:nvSpPr>
          <p:cNvPr id="3" name="Zástupný symbol pro obrázek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smtClean="0"/>
              <a:t>Kliknutím lze upravit styly předlohy textu.</a:t>
            </a:r>
          </a:p>
        </p:txBody>
      </p:sp>
      <p:sp>
        <p:nvSpPr>
          <p:cNvPr id="5" name="Zástupný symbol pro datum 4"/>
          <p:cNvSpPr>
            <a:spLocks noGrp="1"/>
          </p:cNvSpPr>
          <p:nvPr>
            <p:ph type="dt" sz="half" idx="10"/>
          </p:nvPr>
        </p:nvSpPr>
        <p:spPr/>
        <p:txBody>
          <a:bodyPr/>
          <a:lstStyle/>
          <a:p>
            <a:fld id="{BAAB6CF5-6D0E-4832-A128-5D76418DBB90}" type="datetimeFigureOut">
              <a:rPr lang="cs-CZ" smtClean="0"/>
              <a:t>22.11.2017</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503289803"/>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svislý text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85138813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43675" y="365125"/>
            <a:ext cx="1971675" cy="5811838"/>
          </a:xfrm>
        </p:spPr>
        <p:txBody>
          <a:bodyPr vert="eaVert"/>
          <a:lstStyle/>
          <a:p>
            <a:r>
              <a:rPr lang="cs-CZ" smtClean="0"/>
              <a:t>Kliknutím lze upravit styl.</a:t>
            </a:r>
            <a:endParaRPr lang="cs-CZ"/>
          </a:p>
        </p:txBody>
      </p:sp>
      <p:sp>
        <p:nvSpPr>
          <p:cNvPr id="3" name="Zástupný symbol pro svislý text 2"/>
          <p:cNvSpPr>
            <a:spLocks noGrp="1"/>
          </p:cNvSpPr>
          <p:nvPr>
            <p:ph type="body" orient="vert" idx="1"/>
          </p:nvPr>
        </p:nvSpPr>
        <p:spPr>
          <a:xfrm>
            <a:off x="628650" y="365125"/>
            <a:ext cx="5762625" cy="5811838"/>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fld id="{BAAB6CF5-6D0E-4832-A128-5D76418DBB90}" type="datetimeFigureOut">
              <a:rPr lang="cs-CZ" smtClean="0"/>
              <a:t>22.11.2017</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47DE1257-616D-4DFF-BC7B-1D110706FE5F}" type="slidenum">
              <a:rPr lang="cs-CZ" smtClean="0"/>
              <a:t>‹#›</a:t>
            </a:fld>
            <a:endParaRPr lang="cs-CZ"/>
          </a:p>
        </p:txBody>
      </p:sp>
    </p:spTree>
    <p:extLst>
      <p:ext uri="{BB962C8B-B14F-4D97-AF65-F5344CB8AC3E}">
        <p14:creationId xmlns:p14="http://schemas.microsoft.com/office/powerpoint/2010/main" val="341233657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Kliknutím lze upravit styl.</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Zástupný symbol pro datum 3"/>
          <p:cNvSpPr>
            <a:spLocks noGrp="1"/>
          </p:cNvSpPr>
          <p:nvPr>
            <p:ph type="dt" sz="half" idx="10"/>
          </p:nvPr>
        </p:nvSpPr>
        <p:spPr/>
        <p:txBody>
          <a:bodyPr/>
          <a:lstStyle>
            <a:lvl1pPr>
              <a:defRPr/>
            </a:lvl1pPr>
          </a:lstStyle>
          <a:p>
            <a:pPr>
              <a:defRPr/>
            </a:pPr>
            <a:fld id="{1A2BFADF-DDC1-4400-8B64-5715C51EA3D1}" type="datetimeFigureOut">
              <a:rPr lang="cs-CZ"/>
              <a:pPr>
                <a:defRPr/>
              </a:pPr>
              <a:t>22.11.2017</a:t>
            </a:fld>
            <a:endParaRPr lang="cs-CZ"/>
          </a:p>
        </p:txBody>
      </p:sp>
      <p:sp>
        <p:nvSpPr>
          <p:cNvPr id="5" name="Zástupný symbol pro zápatí 4"/>
          <p:cNvSpPr>
            <a:spLocks noGrp="1"/>
          </p:cNvSpPr>
          <p:nvPr>
            <p:ph type="ftr" sz="quarter" idx="11"/>
          </p:nvPr>
        </p:nvSpPr>
        <p:spPr/>
        <p:txBody>
          <a:bodyPr/>
          <a:lstStyle>
            <a:lvl1pPr>
              <a:defRPr/>
            </a:lvl1pPr>
          </a:lstStyle>
          <a:p>
            <a:pPr>
              <a:defRPr/>
            </a:pPr>
            <a:endParaRPr lang="cs-CZ"/>
          </a:p>
        </p:txBody>
      </p:sp>
      <p:sp>
        <p:nvSpPr>
          <p:cNvPr id="6" name="Zástupný symbol pro číslo snímku 5"/>
          <p:cNvSpPr>
            <a:spLocks noGrp="1"/>
          </p:cNvSpPr>
          <p:nvPr>
            <p:ph type="sldNum" sz="quarter" idx="12"/>
          </p:nvPr>
        </p:nvSpPr>
        <p:spPr/>
        <p:txBody>
          <a:bodyPr/>
          <a:lstStyle>
            <a:lvl1pPr>
              <a:defRPr/>
            </a:lvl1pPr>
          </a:lstStyle>
          <a:p>
            <a:pPr>
              <a:defRPr/>
            </a:pPr>
            <a:fld id="{3A43CB71-E416-464C-86CB-A55091E5F12D}" type="slidenum">
              <a:rPr lang="cs-CZ" altLang="cs-CZ"/>
              <a:pPr>
                <a:defRPr/>
              </a:pPr>
              <a:t>‹#›</a:t>
            </a:fld>
            <a:endParaRPr lang="cs-CZ" altLang="cs-CZ"/>
          </a:p>
        </p:txBody>
      </p:sp>
    </p:spTree>
    <p:extLst>
      <p:ext uri="{BB962C8B-B14F-4D97-AF65-F5344CB8AC3E}">
        <p14:creationId xmlns:p14="http://schemas.microsoft.com/office/powerpoint/2010/main" val="22953530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3"/>
          <p:cNvSpPr>
            <a:spLocks noGrp="1"/>
          </p:cNvSpPr>
          <p:nvPr>
            <p:ph type="dt" sz="half" idx="10"/>
          </p:nvPr>
        </p:nvSpPr>
        <p:spPr/>
        <p:txBody>
          <a:bodyPr/>
          <a:lstStyle>
            <a:lvl1pPr>
              <a:defRPr/>
            </a:lvl1pPr>
          </a:lstStyle>
          <a:p>
            <a:pPr>
              <a:defRPr/>
            </a:pPr>
            <a:fld id="{250AE38D-4CF5-4C80-ABE4-FD162976B94B}" type="datetimeFigureOut">
              <a:rPr lang="cs-CZ"/>
              <a:pPr>
                <a:defRPr/>
              </a:pPr>
              <a:t>22.11.2017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98F58CE5-2EB2-412A-9C0F-D009C00C8346}" type="slidenum">
              <a:rPr lang="cs-CZ" altLang="cs-CZ"/>
              <a:pPr>
                <a:defRPr/>
              </a:pPr>
              <a:t>‹#›</a:t>
            </a:fld>
            <a:endParaRPr lang="cs-CZ" altLang="cs-CZ"/>
          </a:p>
        </p:txBody>
      </p:sp>
    </p:spTree>
    <p:extLst>
      <p:ext uri="{BB962C8B-B14F-4D97-AF65-F5344CB8AC3E}">
        <p14:creationId xmlns:p14="http://schemas.microsoft.com/office/powerpoint/2010/main" val="20620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lvl1pPr>
              <a:defRPr/>
            </a:lvl1pPr>
          </a:lstStyle>
          <a:p>
            <a:r>
              <a:rPr lang="cs-CZ" smtClean="0"/>
              <a:t>Kliknutím lze upravit styl.</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7" name="Zástupný symbol pro datum 3"/>
          <p:cNvSpPr>
            <a:spLocks noGrp="1"/>
          </p:cNvSpPr>
          <p:nvPr>
            <p:ph type="dt" sz="half" idx="10"/>
          </p:nvPr>
        </p:nvSpPr>
        <p:spPr/>
        <p:txBody>
          <a:bodyPr/>
          <a:lstStyle>
            <a:lvl1pPr>
              <a:defRPr/>
            </a:lvl1pPr>
          </a:lstStyle>
          <a:p>
            <a:pPr>
              <a:defRPr/>
            </a:pPr>
            <a:fld id="{D4D6E249-19AE-459C-A3E5-D1C2CC123D00}" type="datetimeFigureOut">
              <a:rPr lang="cs-CZ"/>
              <a:pPr>
                <a:defRPr/>
              </a:pPr>
              <a:t>22.11.2017</a:t>
            </a:fld>
            <a:endParaRPr lang="cs-CZ"/>
          </a:p>
        </p:txBody>
      </p:sp>
      <p:sp>
        <p:nvSpPr>
          <p:cNvPr id="8" name="Zástupný symbol pro zápatí 4"/>
          <p:cNvSpPr>
            <a:spLocks noGrp="1"/>
          </p:cNvSpPr>
          <p:nvPr>
            <p:ph type="ftr" sz="quarter" idx="11"/>
          </p:nvPr>
        </p:nvSpPr>
        <p:spPr/>
        <p:txBody>
          <a:bodyPr/>
          <a:lstStyle>
            <a:lvl1pPr>
              <a:defRPr/>
            </a:lvl1pPr>
          </a:lstStyle>
          <a:p>
            <a:pPr>
              <a:defRPr/>
            </a:pPr>
            <a:endParaRPr lang="cs-CZ"/>
          </a:p>
        </p:txBody>
      </p:sp>
      <p:sp>
        <p:nvSpPr>
          <p:cNvPr id="9" name="Zástupný symbol pro číslo snímku 5"/>
          <p:cNvSpPr>
            <a:spLocks noGrp="1"/>
          </p:cNvSpPr>
          <p:nvPr>
            <p:ph type="sldNum" sz="quarter" idx="12"/>
          </p:nvPr>
        </p:nvSpPr>
        <p:spPr/>
        <p:txBody>
          <a:bodyPr/>
          <a:lstStyle>
            <a:lvl1pPr>
              <a:defRPr/>
            </a:lvl1pPr>
          </a:lstStyle>
          <a:p>
            <a:pPr>
              <a:defRPr/>
            </a:pPr>
            <a:fld id="{0137C48E-035A-429E-9ADF-79C48A0AD2F3}" type="slidenum">
              <a:rPr lang="cs-CZ" altLang="cs-CZ"/>
              <a:pPr>
                <a:defRPr/>
              </a:pPr>
              <a:t>‹#›</a:t>
            </a:fld>
            <a:endParaRPr lang="cs-CZ" altLang="cs-CZ"/>
          </a:p>
        </p:txBody>
      </p:sp>
    </p:spTree>
    <p:extLst>
      <p:ext uri="{BB962C8B-B14F-4D97-AF65-F5344CB8AC3E}">
        <p14:creationId xmlns:p14="http://schemas.microsoft.com/office/powerpoint/2010/main" val="1358266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3"/>
          <p:cNvSpPr>
            <a:spLocks noGrp="1"/>
          </p:cNvSpPr>
          <p:nvPr>
            <p:ph type="dt" sz="half" idx="10"/>
          </p:nvPr>
        </p:nvSpPr>
        <p:spPr/>
        <p:txBody>
          <a:bodyPr/>
          <a:lstStyle>
            <a:lvl1pPr>
              <a:defRPr/>
            </a:lvl1pPr>
          </a:lstStyle>
          <a:p>
            <a:pPr>
              <a:defRPr/>
            </a:pPr>
            <a:fld id="{B4ABDA44-4CAA-4345-A756-4703360EE242}" type="datetimeFigureOut">
              <a:rPr lang="cs-CZ"/>
              <a:pPr>
                <a:defRPr/>
              </a:pPr>
              <a:t>22.11.2017</a:t>
            </a:fld>
            <a:endParaRPr lang="cs-CZ"/>
          </a:p>
        </p:txBody>
      </p:sp>
      <p:sp>
        <p:nvSpPr>
          <p:cNvPr id="4" name="Zástupný symbol pro zápatí 4"/>
          <p:cNvSpPr>
            <a:spLocks noGrp="1"/>
          </p:cNvSpPr>
          <p:nvPr>
            <p:ph type="ftr" sz="quarter" idx="11"/>
          </p:nvPr>
        </p:nvSpPr>
        <p:spPr/>
        <p:txBody>
          <a:bodyPr/>
          <a:lstStyle>
            <a:lvl1pPr>
              <a:defRPr/>
            </a:lvl1pPr>
          </a:lstStyle>
          <a:p>
            <a:pPr>
              <a:defRPr/>
            </a:pPr>
            <a:endParaRPr lang="cs-CZ"/>
          </a:p>
        </p:txBody>
      </p:sp>
      <p:sp>
        <p:nvSpPr>
          <p:cNvPr id="5" name="Zástupný symbol pro číslo snímku 5"/>
          <p:cNvSpPr>
            <a:spLocks noGrp="1"/>
          </p:cNvSpPr>
          <p:nvPr>
            <p:ph type="sldNum" sz="quarter" idx="12"/>
          </p:nvPr>
        </p:nvSpPr>
        <p:spPr/>
        <p:txBody>
          <a:bodyPr/>
          <a:lstStyle>
            <a:lvl1pPr>
              <a:defRPr/>
            </a:lvl1pPr>
          </a:lstStyle>
          <a:p>
            <a:pPr>
              <a:defRPr/>
            </a:pPr>
            <a:fld id="{7E1A00D4-7926-404C-B321-BFF026D8C31C}" type="slidenum">
              <a:rPr lang="cs-CZ" altLang="cs-CZ"/>
              <a:pPr>
                <a:defRPr/>
              </a:pPr>
              <a:t>‹#›</a:t>
            </a:fld>
            <a:endParaRPr lang="cs-CZ" altLang="cs-CZ"/>
          </a:p>
        </p:txBody>
      </p:sp>
    </p:spTree>
    <p:extLst>
      <p:ext uri="{BB962C8B-B14F-4D97-AF65-F5344CB8AC3E}">
        <p14:creationId xmlns:p14="http://schemas.microsoft.com/office/powerpoint/2010/main" val="2133529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3"/>
          <p:cNvSpPr>
            <a:spLocks noGrp="1"/>
          </p:cNvSpPr>
          <p:nvPr>
            <p:ph type="dt" sz="half" idx="10"/>
          </p:nvPr>
        </p:nvSpPr>
        <p:spPr/>
        <p:txBody>
          <a:bodyPr/>
          <a:lstStyle>
            <a:lvl1pPr>
              <a:defRPr/>
            </a:lvl1pPr>
          </a:lstStyle>
          <a:p>
            <a:pPr>
              <a:defRPr/>
            </a:pPr>
            <a:fld id="{5BE782F0-DC46-4F00-81DD-2ACBA3C3B310}" type="datetimeFigureOut">
              <a:rPr lang="cs-CZ"/>
              <a:pPr>
                <a:defRPr/>
              </a:pPr>
              <a:t>22.11.2017</a:t>
            </a:fld>
            <a:endParaRPr lang="cs-CZ"/>
          </a:p>
        </p:txBody>
      </p:sp>
      <p:sp>
        <p:nvSpPr>
          <p:cNvPr id="3" name="Zástupný symbol pro zápatí 4"/>
          <p:cNvSpPr>
            <a:spLocks noGrp="1"/>
          </p:cNvSpPr>
          <p:nvPr>
            <p:ph type="ftr" sz="quarter" idx="11"/>
          </p:nvPr>
        </p:nvSpPr>
        <p:spPr/>
        <p:txBody>
          <a:bodyPr/>
          <a:lstStyle>
            <a:lvl1pPr>
              <a:defRPr/>
            </a:lvl1pPr>
          </a:lstStyle>
          <a:p>
            <a:pPr>
              <a:defRPr/>
            </a:pPr>
            <a:endParaRPr lang="cs-CZ"/>
          </a:p>
        </p:txBody>
      </p:sp>
      <p:sp>
        <p:nvSpPr>
          <p:cNvPr id="4" name="Zástupný symbol pro číslo snímku 5"/>
          <p:cNvSpPr>
            <a:spLocks noGrp="1"/>
          </p:cNvSpPr>
          <p:nvPr>
            <p:ph type="sldNum" sz="quarter" idx="12"/>
          </p:nvPr>
        </p:nvSpPr>
        <p:spPr/>
        <p:txBody>
          <a:bodyPr/>
          <a:lstStyle>
            <a:lvl1pPr>
              <a:defRPr/>
            </a:lvl1pPr>
          </a:lstStyle>
          <a:p>
            <a:pPr>
              <a:defRPr/>
            </a:pPr>
            <a:fld id="{BAE82D61-01CE-4948-92AE-A6ED95CD8D15}" type="slidenum">
              <a:rPr lang="cs-CZ" altLang="cs-CZ"/>
              <a:pPr>
                <a:defRPr/>
              </a:pPr>
              <a:t>‹#›</a:t>
            </a:fld>
            <a:endParaRPr lang="cs-CZ" altLang="cs-CZ"/>
          </a:p>
        </p:txBody>
      </p:sp>
    </p:spTree>
    <p:extLst>
      <p:ext uri="{BB962C8B-B14F-4D97-AF65-F5344CB8AC3E}">
        <p14:creationId xmlns:p14="http://schemas.microsoft.com/office/powerpoint/2010/main" val="17668842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Kliknutím lze upravit styl.</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EB143C5B-64DA-40ED-9576-975ED67AA1C3}" type="datetimeFigureOut">
              <a:rPr lang="cs-CZ"/>
              <a:pPr>
                <a:defRPr/>
              </a:pPr>
              <a:t>22.11.2017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AA033F4D-D45C-4D32-B9B4-4DB8B4F8A3A6}" type="slidenum">
              <a:rPr lang="cs-CZ" altLang="cs-CZ"/>
              <a:pPr>
                <a:defRPr/>
              </a:pPr>
              <a:t>‹#›</a:t>
            </a:fld>
            <a:endParaRPr lang="cs-CZ" altLang="cs-CZ"/>
          </a:p>
        </p:txBody>
      </p:sp>
    </p:spTree>
    <p:extLst>
      <p:ext uri="{BB962C8B-B14F-4D97-AF65-F5344CB8AC3E}">
        <p14:creationId xmlns:p14="http://schemas.microsoft.com/office/powerpoint/2010/main" val="4155106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Kliknutím lze upravit styl.</a:t>
            </a:r>
            <a:endParaRPr lang="cs-CZ"/>
          </a:p>
        </p:txBody>
      </p:sp>
      <p:sp>
        <p:nvSpPr>
          <p:cNvPr id="3" name="Zástupný symbol pro obrázek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cs-CZ" noProof="0" smtClean="0"/>
              <a:t>Kliknutím na ikonu přidáte obrázek.</a:t>
            </a:r>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Zástupný symbol pro datum 3"/>
          <p:cNvSpPr>
            <a:spLocks noGrp="1"/>
          </p:cNvSpPr>
          <p:nvPr>
            <p:ph type="dt" sz="half" idx="10"/>
          </p:nvPr>
        </p:nvSpPr>
        <p:spPr/>
        <p:txBody>
          <a:bodyPr/>
          <a:lstStyle>
            <a:lvl1pPr>
              <a:defRPr/>
            </a:lvl1pPr>
          </a:lstStyle>
          <a:p>
            <a:pPr>
              <a:defRPr/>
            </a:pPr>
            <a:fld id="{83C4C866-D28D-46D0-B7D5-63035B3504AF}" type="datetimeFigureOut">
              <a:rPr lang="cs-CZ"/>
              <a:pPr>
                <a:defRPr/>
              </a:pPr>
              <a:t>22.11.2017</a:t>
            </a:fld>
            <a:endParaRPr lang="cs-CZ"/>
          </a:p>
        </p:txBody>
      </p:sp>
      <p:sp>
        <p:nvSpPr>
          <p:cNvPr id="6" name="Zástupný symbol pro zápatí 4"/>
          <p:cNvSpPr>
            <a:spLocks noGrp="1"/>
          </p:cNvSpPr>
          <p:nvPr>
            <p:ph type="ftr" sz="quarter" idx="11"/>
          </p:nvPr>
        </p:nvSpPr>
        <p:spPr/>
        <p:txBody>
          <a:bodyPr/>
          <a:lstStyle>
            <a:lvl1pPr>
              <a:defRPr/>
            </a:lvl1pPr>
          </a:lstStyle>
          <a:p>
            <a:pPr>
              <a:defRPr/>
            </a:pPr>
            <a:endParaRPr lang="cs-CZ"/>
          </a:p>
        </p:txBody>
      </p:sp>
      <p:sp>
        <p:nvSpPr>
          <p:cNvPr id="7" name="Zástupný symbol pro číslo snímku 5"/>
          <p:cNvSpPr>
            <a:spLocks noGrp="1"/>
          </p:cNvSpPr>
          <p:nvPr>
            <p:ph type="sldNum" sz="quarter" idx="12"/>
          </p:nvPr>
        </p:nvSpPr>
        <p:spPr/>
        <p:txBody>
          <a:bodyPr/>
          <a:lstStyle>
            <a:lvl1pPr>
              <a:defRPr/>
            </a:lvl1pPr>
          </a:lstStyle>
          <a:p>
            <a:pPr>
              <a:defRPr/>
            </a:pPr>
            <a:fld id="{FC43421B-2210-4A7E-ABDE-6C42E3F47FFB}" type="slidenum">
              <a:rPr lang="cs-CZ" altLang="cs-CZ"/>
              <a:pPr>
                <a:defRPr/>
              </a:pPr>
              <a:t>‹#›</a:t>
            </a:fld>
            <a:endParaRPr lang="cs-CZ" altLang="cs-CZ"/>
          </a:p>
        </p:txBody>
      </p:sp>
    </p:spTree>
    <p:extLst>
      <p:ext uri="{BB962C8B-B14F-4D97-AF65-F5344CB8AC3E}">
        <p14:creationId xmlns:p14="http://schemas.microsoft.com/office/powerpoint/2010/main" val="279531733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Zástupný symbol pro nadpis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cs-CZ" altLang="cs-CZ" smtClean="0"/>
              <a:t>Klepnutím lze upravit styl předlohy nadpisů.</a:t>
            </a:r>
          </a:p>
        </p:txBody>
      </p:sp>
      <p:sp>
        <p:nvSpPr>
          <p:cNvPr id="1027" name="Zástupný symbol pro text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cs-CZ" altLang="cs-CZ" smtClean="0"/>
              <a:t>Klepnutím lze upravit styly předlohy textu.</a:t>
            </a:r>
          </a:p>
          <a:p>
            <a:pPr lvl="1"/>
            <a:r>
              <a:rPr lang="cs-CZ" altLang="cs-CZ" smtClean="0"/>
              <a:t>Druhá úroveň</a:t>
            </a:r>
          </a:p>
          <a:p>
            <a:pPr lvl="2"/>
            <a:r>
              <a:rPr lang="cs-CZ" altLang="cs-CZ" smtClean="0"/>
              <a:t>Třetí úroveň</a:t>
            </a:r>
          </a:p>
          <a:p>
            <a:pPr lvl="3"/>
            <a:r>
              <a:rPr lang="cs-CZ" altLang="cs-CZ" smtClean="0"/>
              <a:t>Čtvrtá úroveň</a:t>
            </a:r>
          </a:p>
          <a:p>
            <a:pPr lvl="4"/>
            <a:r>
              <a:rPr lang="cs-CZ" altLang="cs-CZ" smtClean="0"/>
              <a:t>Pátá úroveň</a:t>
            </a:r>
          </a:p>
        </p:txBody>
      </p:sp>
      <p:sp>
        <p:nvSpPr>
          <p:cNvPr id="4" name="Zástupný symbol pro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eaLnBrk="1" fontAlgn="auto" hangingPunct="1">
              <a:spcBef>
                <a:spcPts val="0"/>
              </a:spcBef>
              <a:spcAft>
                <a:spcPts val="0"/>
              </a:spcAft>
              <a:defRPr sz="1200">
                <a:solidFill>
                  <a:schemeClr val="tx1">
                    <a:tint val="75000"/>
                  </a:schemeClr>
                </a:solidFill>
                <a:latin typeface="+mn-lt"/>
                <a:cs typeface="+mn-cs"/>
              </a:defRPr>
            </a:lvl1pPr>
          </a:lstStyle>
          <a:p>
            <a:pPr>
              <a:defRPr/>
            </a:pPr>
            <a:fld id="{8990FB15-455F-4099-B3EC-126F10F4A8D9}" type="datetimeFigureOut">
              <a:rPr lang="cs-CZ"/>
              <a:pPr>
                <a:defRPr/>
              </a:pPr>
              <a:t>22.11.2017</a:t>
            </a:fld>
            <a:endParaRPr lang="cs-CZ"/>
          </a:p>
        </p:txBody>
      </p:sp>
      <p:sp>
        <p:nvSpPr>
          <p:cNvPr id="5" name="Zástupný symbol pro zápatí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eaLnBrk="1" fontAlgn="auto" hangingPunct="1">
              <a:spcBef>
                <a:spcPts val="0"/>
              </a:spcBef>
              <a:spcAft>
                <a:spcPts val="0"/>
              </a:spcAft>
              <a:defRPr sz="1200">
                <a:solidFill>
                  <a:schemeClr val="tx1">
                    <a:tint val="75000"/>
                  </a:schemeClr>
                </a:solidFill>
                <a:latin typeface="+mn-lt"/>
                <a:cs typeface="+mn-cs"/>
              </a:defRPr>
            </a:lvl1pPr>
          </a:lstStyle>
          <a:p>
            <a:pPr>
              <a:defRPr/>
            </a:pPr>
            <a:endParaRPr lang="cs-CZ"/>
          </a:p>
        </p:txBody>
      </p:sp>
      <p:sp>
        <p:nvSpPr>
          <p:cNvPr id="6" name="Zástupný symbol pro číslo snímku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2F082D34-91F0-4445-8CCE-2A9DBE25484A}" type="slidenum">
              <a:rPr lang="cs-CZ" altLang="cs-CZ"/>
              <a:pPr>
                <a:defRPr/>
              </a:pPr>
              <a:t>‹#›</a:t>
            </a:fld>
            <a:endParaRPr lang="cs-CZ" alt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1" fontAlgn="base" hangingPunct="1">
        <a:spcBef>
          <a:spcPct val="0"/>
        </a:spcBef>
        <a:spcAft>
          <a:spcPct val="0"/>
        </a:spcAft>
        <a:defRPr sz="4400" kern="1200">
          <a:solidFill>
            <a:schemeClr val="tx1"/>
          </a:solidFill>
          <a:latin typeface="+mj-lt"/>
          <a:ea typeface="+mj-ea"/>
          <a:cs typeface="+mj-cs"/>
        </a:defRPr>
      </a:lvl1pPr>
      <a:lvl2pPr algn="ctr" rtl="0" eaLnBrk="1" fontAlgn="base" hangingPunct="1">
        <a:spcBef>
          <a:spcPct val="0"/>
        </a:spcBef>
        <a:spcAft>
          <a:spcPct val="0"/>
        </a:spcAft>
        <a:defRPr sz="4400">
          <a:solidFill>
            <a:schemeClr val="tx1"/>
          </a:solidFill>
          <a:latin typeface="Calibri" pitchFamily="34" charset="0"/>
        </a:defRPr>
      </a:lvl2pPr>
      <a:lvl3pPr algn="ctr" rtl="0" eaLnBrk="1" fontAlgn="base" hangingPunct="1">
        <a:spcBef>
          <a:spcPct val="0"/>
        </a:spcBef>
        <a:spcAft>
          <a:spcPct val="0"/>
        </a:spcAft>
        <a:defRPr sz="4400">
          <a:solidFill>
            <a:schemeClr val="tx1"/>
          </a:solidFill>
          <a:latin typeface="Calibri" pitchFamily="34" charset="0"/>
        </a:defRPr>
      </a:lvl3pPr>
      <a:lvl4pPr algn="ctr" rtl="0" eaLnBrk="1" fontAlgn="base" hangingPunct="1">
        <a:spcBef>
          <a:spcPct val="0"/>
        </a:spcBef>
        <a:spcAft>
          <a:spcPct val="0"/>
        </a:spcAft>
        <a:defRPr sz="4400">
          <a:solidFill>
            <a:schemeClr val="tx1"/>
          </a:solidFill>
          <a:latin typeface="Calibri" pitchFamily="34" charset="0"/>
        </a:defRPr>
      </a:lvl4pPr>
      <a:lvl5pPr algn="ctr" rtl="0" eaLnBrk="1" fontAlgn="base" hangingPunct="1">
        <a:spcBef>
          <a:spcPct val="0"/>
        </a:spcBef>
        <a:spcAft>
          <a:spcPct val="0"/>
        </a:spcAft>
        <a:defRPr sz="4400">
          <a:solidFill>
            <a:schemeClr val="tx1"/>
          </a:solidFill>
          <a:latin typeface="Calibri"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cs-CZ" smtClean="0"/>
              <a:t>Kliknutím lze upravit styl.</a:t>
            </a:r>
            <a:endParaRPr lang="cs-CZ"/>
          </a:p>
        </p:txBody>
      </p:sp>
      <p:sp>
        <p:nvSpPr>
          <p:cNvPr id="3" name="Zástupný symbol pro text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AAB6CF5-6D0E-4832-A128-5D76418DBB90}" type="datetimeFigureOut">
              <a:rPr lang="cs-CZ" smtClean="0"/>
              <a:t>22.11.2017</a:t>
            </a:fld>
            <a:endParaRPr lang="cs-CZ"/>
          </a:p>
        </p:txBody>
      </p:sp>
      <p:sp>
        <p:nvSpPr>
          <p:cNvPr id="5" name="Zástupný symbol pro zápatí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7DE1257-616D-4DFF-BC7B-1D110706FE5F}" type="slidenum">
              <a:rPr lang="cs-CZ" smtClean="0"/>
              <a:t>‹#›</a:t>
            </a:fld>
            <a:endParaRPr lang="cs-CZ"/>
          </a:p>
        </p:txBody>
      </p:sp>
    </p:spTree>
    <p:extLst>
      <p:ext uri="{BB962C8B-B14F-4D97-AF65-F5344CB8AC3E}">
        <p14:creationId xmlns:p14="http://schemas.microsoft.com/office/powerpoint/2010/main" val="400301490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2571750"/>
            <a:ext cx="9144000" cy="18002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r>
              <a:rPr lang="en-US" sz="3600" b="1" dirty="0" smtClean="0">
                <a:latin typeface="Arial" pitchFamily="34" charset="0"/>
                <a:cs typeface="Arial" pitchFamily="34" charset="0"/>
              </a:rPr>
              <a:t>International </a:t>
            </a:r>
            <a:r>
              <a:rPr lang="cs-CZ" sz="3600" b="1" dirty="0" smtClean="0">
                <a:latin typeface="Arial" pitchFamily="34" charset="0"/>
                <a:cs typeface="Arial" pitchFamily="34" charset="0"/>
              </a:rPr>
              <a:t>Marketing </a:t>
            </a:r>
            <a:r>
              <a:rPr lang="cs-CZ" sz="3600" b="1" dirty="0" err="1" smtClean="0">
                <a:latin typeface="Arial" pitchFamily="34" charset="0"/>
                <a:cs typeface="Arial" pitchFamily="34" charset="0"/>
              </a:rPr>
              <a:t>Research</a:t>
            </a:r>
            <a:endParaRPr lang="en-US" sz="3600" b="1" dirty="0">
              <a:latin typeface="Arial" pitchFamily="34" charset="0"/>
              <a:cs typeface="Arial" pitchFamily="34" charset="0"/>
            </a:endParaRPr>
          </a:p>
        </p:txBody>
      </p:sp>
      <p:sp>
        <p:nvSpPr>
          <p:cNvPr id="2051" name="TextovéPole 7"/>
          <p:cNvSpPr txBox="1">
            <a:spLocks noChangeArrowheads="1"/>
          </p:cNvSpPr>
          <p:nvPr/>
        </p:nvSpPr>
        <p:spPr bwMode="auto">
          <a:xfrm>
            <a:off x="0" y="4811713"/>
            <a:ext cx="91440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GB" altLang="cs-CZ" sz="1800" dirty="0">
                <a:latin typeface="Arial" panose="020B0604020202020204" pitchFamily="34" charset="0"/>
              </a:rPr>
              <a:t>Ing. </a:t>
            </a:r>
            <a:r>
              <a:rPr lang="cs-CZ" altLang="cs-CZ" sz="1800" dirty="0" smtClean="0">
                <a:latin typeface="Arial" panose="020B0604020202020204" pitchFamily="34" charset="0"/>
              </a:rPr>
              <a:t>Michal Stoklasa</a:t>
            </a:r>
            <a:r>
              <a:rPr lang="en-GB" altLang="cs-CZ" sz="1800" dirty="0" smtClean="0">
                <a:latin typeface="Arial" panose="020B0604020202020204" pitchFamily="34" charset="0"/>
              </a:rPr>
              <a:t>, </a:t>
            </a:r>
            <a:r>
              <a:rPr lang="en-GB" altLang="cs-CZ" sz="1800" dirty="0">
                <a:latin typeface="Arial" panose="020B0604020202020204" pitchFamily="34" charset="0"/>
              </a:rPr>
              <a:t>Ph.D.</a:t>
            </a:r>
          </a:p>
          <a:p>
            <a:pPr algn="ctr" eaLnBrk="1" hangingPunct="1">
              <a:spcBef>
                <a:spcPct val="0"/>
              </a:spcBef>
              <a:buFontTx/>
              <a:buNone/>
            </a:pPr>
            <a:r>
              <a:rPr lang="cs-CZ" altLang="cs-CZ" sz="1800" dirty="0" smtClean="0">
                <a:latin typeface="Arial" panose="020B0604020202020204" pitchFamily="34" charset="0"/>
              </a:rPr>
              <a:t>International Marketing</a:t>
            </a:r>
            <a:r>
              <a:rPr lang="en-GB" altLang="cs-CZ" sz="1800" dirty="0" smtClean="0">
                <a:latin typeface="Arial" panose="020B0604020202020204" pitchFamily="34" charset="0"/>
              </a:rPr>
              <a:t>/subject </a:t>
            </a:r>
            <a:r>
              <a:rPr lang="en-GB" altLang="cs-CZ" sz="1800" dirty="0">
                <a:latin typeface="Arial" panose="020B0604020202020204" pitchFamily="34" charset="0"/>
              </a:rPr>
              <a:t>code</a:t>
            </a: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026728" y="185153"/>
            <a:ext cx="2668801" cy="2054924"/>
          </a:xfrm>
          <a:prstGeom prst="rect">
            <a:avLst/>
          </a:prstGeom>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2. METHODS OF INTERNATIONAL RESEARCH.</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Desk </a:t>
            </a:r>
            <a:r>
              <a:rPr lang="en-US" altLang="cs-CZ" sz="2200" dirty="0" smtClean="0">
                <a:latin typeface="Arial" panose="020B0604020202020204" pitchFamily="34" charset="0"/>
              </a:rPr>
              <a:t>research </a:t>
            </a:r>
            <a:r>
              <a:rPr lang="en-US" altLang="cs-CZ" sz="2200" dirty="0">
                <a:latin typeface="Arial" panose="020B0604020202020204" pitchFamily="34" charset="0"/>
              </a:rPr>
              <a:t>- collection and analysis of secondary information.</a:t>
            </a:r>
          </a:p>
          <a:p>
            <a:pPr marL="285750" indent="-285750" eaLnBrk="1" hangingPunct="1">
              <a:spcBef>
                <a:spcPct val="0"/>
              </a:spcBef>
              <a:defRPr/>
            </a:pPr>
            <a:r>
              <a:rPr lang="en-US" altLang="cs-CZ" sz="2200" dirty="0">
                <a:latin typeface="Arial" panose="020B0604020202020204" pitchFamily="34" charset="0"/>
              </a:rPr>
              <a:t>Google is our friend.</a:t>
            </a:r>
          </a:p>
          <a:p>
            <a:pPr marL="285750" indent="-285750" eaLnBrk="1" hangingPunct="1">
              <a:spcBef>
                <a:spcPct val="0"/>
              </a:spcBef>
              <a:defRPr/>
            </a:pPr>
            <a:r>
              <a:rPr lang="en-US" altLang="cs-CZ" sz="2200" dirty="0">
                <a:latin typeface="Arial" panose="020B0604020202020204" pitchFamily="34" charset="0"/>
              </a:rPr>
              <a:t>Public databases, statistics, technical literature, case studies.</a:t>
            </a:r>
          </a:p>
          <a:p>
            <a:pPr marL="285750" indent="-285750" eaLnBrk="1" hangingPunct="1">
              <a:spcBef>
                <a:spcPct val="0"/>
              </a:spcBef>
              <a:defRPr/>
            </a:pPr>
            <a:r>
              <a:rPr lang="en-US" altLang="cs-CZ" sz="2200" dirty="0">
                <a:latin typeface="Arial" panose="020B0604020202020204" pitchFamily="34" charset="0"/>
              </a:rPr>
              <a:t>Specialized agencies promoting export - </a:t>
            </a:r>
            <a:r>
              <a:rPr lang="en-US" altLang="cs-CZ" sz="2200" dirty="0" err="1">
                <a:latin typeface="Arial" panose="020B0604020202020204" pitchFamily="34" charset="0"/>
              </a:rPr>
              <a:t>CzechTrade</a:t>
            </a:r>
            <a:r>
              <a:rPr lang="en-US" altLang="cs-CZ" sz="2200" dirty="0">
                <a:latin typeface="Arial" panose="020B0604020202020204" pitchFamily="34" charset="0"/>
              </a:rPr>
              <a:t>, industrial and trade chambers, etc. </a:t>
            </a:r>
          </a:p>
          <a:p>
            <a:pPr marL="285750" indent="-285750" eaLnBrk="1" hangingPunct="1">
              <a:spcBef>
                <a:spcPct val="0"/>
              </a:spcBef>
              <a:defRPr/>
            </a:pPr>
            <a:r>
              <a:rPr lang="en-US" altLang="cs-CZ" sz="2200" dirty="0">
                <a:latin typeface="Arial" panose="020B0604020202020204" pitchFamily="34" charset="0"/>
              </a:rPr>
              <a:t>Specialized </a:t>
            </a:r>
            <a:r>
              <a:rPr lang="cs-CZ" altLang="cs-CZ" sz="2200" dirty="0" smtClean="0">
                <a:latin typeface="Arial" panose="020B0604020202020204" pitchFamily="34" charset="0"/>
              </a:rPr>
              <a:t>marketing </a:t>
            </a:r>
            <a:r>
              <a:rPr lang="cs-CZ" altLang="cs-CZ" sz="2200" dirty="0" err="1" smtClean="0">
                <a:latin typeface="Arial" panose="020B0604020202020204" pitchFamily="34" charset="0"/>
              </a:rPr>
              <a:t>research</a:t>
            </a:r>
            <a:r>
              <a:rPr lang="cs-CZ" altLang="cs-CZ" sz="2200" dirty="0" smtClean="0">
                <a:latin typeface="Arial" panose="020B0604020202020204" pitchFamily="34" charset="0"/>
              </a:rPr>
              <a:t> </a:t>
            </a:r>
            <a:r>
              <a:rPr lang="en-US" altLang="cs-CZ" sz="2200" dirty="0" smtClean="0">
                <a:latin typeface="Arial" panose="020B0604020202020204" pitchFamily="34" charset="0"/>
              </a:rPr>
              <a:t>agencies - </a:t>
            </a:r>
            <a:r>
              <a:rPr lang="en-US" altLang="cs-CZ" sz="2200" dirty="0">
                <a:latin typeface="Arial" panose="020B0604020202020204" pitchFamily="34" charset="0"/>
              </a:rPr>
              <a:t>data </a:t>
            </a:r>
            <a:r>
              <a:rPr lang="en-US" altLang="cs-CZ" sz="2200" dirty="0" smtClean="0">
                <a:latin typeface="Arial" panose="020B0604020202020204" pitchFamily="34" charset="0"/>
              </a:rPr>
              <a:t>must </a:t>
            </a:r>
            <a:r>
              <a:rPr lang="en-US" altLang="cs-CZ" sz="2200" dirty="0">
                <a:latin typeface="Arial" panose="020B0604020202020204" pitchFamily="34" charset="0"/>
              </a:rPr>
              <a:t>be </a:t>
            </a:r>
            <a:r>
              <a:rPr lang="en-US" altLang="cs-CZ" sz="2200" dirty="0" smtClean="0">
                <a:latin typeface="Arial" panose="020B0604020202020204" pitchFamily="34" charset="0"/>
              </a:rPr>
              <a:t>purchased.</a:t>
            </a: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EU – Euro </a:t>
            </a:r>
            <a:r>
              <a:rPr lang="cs-CZ" altLang="cs-CZ" sz="2200" dirty="0" err="1" smtClean="0">
                <a:latin typeface="Arial" panose="020B0604020202020204" pitchFamily="34" charset="0"/>
              </a:rPr>
              <a:t>Info</a:t>
            </a:r>
            <a:r>
              <a:rPr lang="cs-CZ" altLang="cs-CZ" sz="2200" dirty="0" smtClean="0">
                <a:latin typeface="Arial" panose="020B0604020202020204" pitchFamily="34" charset="0"/>
              </a:rPr>
              <a:t> Centre, </a:t>
            </a:r>
            <a:r>
              <a:rPr lang="cs-CZ" altLang="cs-CZ" sz="2200" dirty="0" err="1" smtClean="0">
                <a:latin typeface="Arial" panose="020B0604020202020204" pitchFamily="34" charset="0"/>
              </a:rPr>
              <a:t>Eurostat</a:t>
            </a:r>
            <a:r>
              <a:rPr lang="cs-CZ" altLang="cs-CZ" sz="2200" dirty="0" smtClean="0">
                <a:latin typeface="Arial" panose="020B0604020202020204" pitchFamily="34" charset="0"/>
              </a:rPr>
              <a:t>, General </a:t>
            </a:r>
            <a:r>
              <a:rPr lang="cs-CZ" altLang="cs-CZ" sz="2200" dirty="0" err="1" smtClean="0">
                <a:latin typeface="Arial" panose="020B0604020202020204" pitchFamily="34" charset="0"/>
              </a:rPr>
              <a:t>Directory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etc</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Internal sources of marketing information system (accounting, annual reports, reports from retailers etc</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smtClean="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Only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after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that</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start </a:t>
            </a: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primary</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research</a:t>
            </a:r>
            <a:r>
              <a:rPr lang="cs-CZ"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7617584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PRIMARY VS. SECONDARY MR</a:t>
            </a: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company </a:t>
            </a:r>
            <a:r>
              <a:rPr lang="cs-CZ" altLang="cs-CZ" sz="2200" dirty="0" err="1" smtClean="0">
                <a:latin typeface="Arial" panose="020B0604020202020204" pitchFamily="34" charset="0"/>
              </a:rPr>
              <a:t>conducts</a:t>
            </a:r>
            <a:r>
              <a:rPr lang="en-US" altLang="cs-CZ" sz="2200" dirty="0" smtClean="0">
                <a:latin typeface="Arial" panose="020B0604020202020204" pitchFamily="34" charset="0"/>
              </a:rPr>
              <a:t> </a:t>
            </a:r>
            <a:r>
              <a:rPr lang="en-US" altLang="cs-CZ" sz="2200" b="1" dirty="0">
                <a:latin typeface="Arial" panose="020B0604020202020204" pitchFamily="34" charset="0"/>
              </a:rPr>
              <a:t>primary marketing </a:t>
            </a:r>
            <a:r>
              <a:rPr lang="en-US" altLang="cs-CZ" sz="2200" dirty="0">
                <a:latin typeface="Arial" panose="020B0604020202020204" pitchFamily="34" charset="0"/>
              </a:rPr>
              <a:t>research by gathering original data. </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Secondary marketing research </a:t>
            </a:r>
            <a:r>
              <a:rPr lang="en-US" altLang="cs-CZ" sz="2200" dirty="0">
                <a:latin typeface="Arial" panose="020B0604020202020204" pitchFamily="34" charset="0"/>
              </a:rPr>
              <a:t>is conducted on data published previously and usually by someone else. Secondary data may be internal to the firm, such as sales invoices and warranty cards, or may be external to the firm such as published data or commercially available data. The government census is a valuable source of secondary data.</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Secondary data has the advantage of saving time and reducing data gathering costs. The disadvantages are that the data may not fit the problem perfectly and that the accuracy may be more difficult to verify for secondary data than for primary data. </a:t>
            </a:r>
          </a:p>
        </p:txBody>
      </p:sp>
    </p:spTree>
    <p:extLst>
      <p:ext uri="{BB962C8B-B14F-4D97-AF65-F5344CB8AC3E}">
        <p14:creationId xmlns:p14="http://schemas.microsoft.com/office/powerpoint/2010/main" val="16876193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QUALITATIVE VS. QUANTITATIVE MR</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38138" y="1548547"/>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Qualitative marketing research </a:t>
            </a:r>
            <a:r>
              <a:rPr lang="en-US" altLang="cs-CZ" sz="2200" dirty="0">
                <a:latin typeface="Arial" panose="020B0604020202020204" pitchFamily="34" charset="0"/>
              </a:rPr>
              <a:t>- generally used for exploratory purposes - small number of respondents - not generalizable to the whole population - statistical significance and confidence not calculated - examples include focus groups and projective techniques.</a:t>
            </a: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Quantitative marketing research </a:t>
            </a:r>
            <a:r>
              <a:rPr lang="en-US" altLang="cs-CZ" sz="2200" dirty="0">
                <a:latin typeface="Arial" panose="020B0604020202020204" pitchFamily="34" charset="0"/>
              </a:rPr>
              <a:t>- generally used to draw conclusions - tests a specific hypothesis - uses random sampling techniques so as to infer from the sample to the population - involves a large number of respondents - examples include surveys and questionnaires. </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38616527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MARKETING RESEARCH METHODS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320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smtClean="0">
                <a:latin typeface="Arial" panose="020B0604020202020204" pitchFamily="34" charset="0"/>
              </a:rPr>
              <a:t>Questioning</a:t>
            </a:r>
            <a:r>
              <a:rPr lang="en-US" altLang="cs-CZ" sz="2200" dirty="0" smtClean="0">
                <a:latin typeface="Arial" panose="020B0604020202020204" pitchFamily="34" charset="0"/>
              </a:rPr>
              <a:t> </a:t>
            </a:r>
            <a:r>
              <a:rPr lang="en-US" altLang="cs-CZ" sz="2200" dirty="0">
                <a:latin typeface="Arial" panose="020B0604020202020204" pitchFamily="34" charset="0"/>
              </a:rPr>
              <a:t>– based on the statements of recipients </a:t>
            </a:r>
            <a:r>
              <a:rPr lang="cs-CZ" altLang="cs-CZ" sz="2200" dirty="0" err="1" smtClean="0">
                <a:latin typeface="Arial" panose="020B0604020202020204" pitchFamily="34" charset="0"/>
              </a:rPr>
              <a:t>through</a:t>
            </a:r>
            <a:r>
              <a:rPr lang="cs-CZ" altLang="cs-CZ" sz="2200" dirty="0" smtClean="0">
                <a:latin typeface="Arial" panose="020B0604020202020204" pitchFamily="34" charset="0"/>
              </a:rPr>
              <a:t> </a:t>
            </a:r>
            <a:r>
              <a:rPr lang="en-US" altLang="cs-CZ" sz="2200" dirty="0" smtClean="0">
                <a:latin typeface="Arial" panose="020B0604020202020204" pitchFamily="34" charset="0"/>
              </a:rPr>
              <a:t>communication</a:t>
            </a:r>
            <a:r>
              <a:rPr lang="cs-CZ" altLang="cs-CZ" sz="2200" dirty="0" smtClean="0">
                <a:latin typeface="Arial" panose="020B0604020202020204" pitchFamily="34" charset="0"/>
              </a:rPr>
              <a:t>, </a:t>
            </a:r>
            <a:r>
              <a:rPr lang="en-US" altLang="cs-CZ" sz="2200" dirty="0" smtClean="0">
                <a:latin typeface="Arial" panose="020B0604020202020204" pitchFamily="34" charset="0"/>
              </a:rPr>
              <a:t>question-form </a:t>
            </a:r>
            <a:r>
              <a:rPr lang="en-US" altLang="cs-CZ" sz="2200" dirty="0">
                <a:latin typeface="Arial" panose="020B0604020202020204" pitchFamily="34" charset="0"/>
              </a:rPr>
              <a:t>(written – mail, e-mail, website, face-to-face, telephone</a:t>
            </a:r>
            <a:r>
              <a:rPr lang="en-US" altLang="cs-CZ" sz="2200" dirty="0" smtClean="0">
                <a:latin typeface="Arial" panose="020B0604020202020204" pitchFamily="34" charset="0"/>
              </a:rPr>
              <a:t>)</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Observation</a:t>
            </a:r>
            <a:r>
              <a:rPr lang="en-US" altLang="cs-CZ" sz="2200" dirty="0">
                <a:latin typeface="Arial" panose="020B0604020202020204" pitchFamily="34" charset="0"/>
              </a:rPr>
              <a:t> (hidden x noticeable</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r>
              <a:rPr lang="en-US" altLang="cs-CZ" sz="2200" dirty="0" smtClean="0">
                <a:latin typeface="Arial" panose="020B0604020202020204" pitchFamily="34" charset="0"/>
              </a:rPr>
              <a:t>is </a:t>
            </a:r>
            <a:r>
              <a:rPr lang="en-US" altLang="cs-CZ" sz="2200" dirty="0">
                <a:latin typeface="Arial" panose="020B0604020202020204" pitchFamily="34" charset="0"/>
              </a:rPr>
              <a:t>focusing primarily on human behavior in the process of receiving </a:t>
            </a:r>
            <a:r>
              <a:rPr lang="en-US" altLang="cs-CZ" sz="2200" dirty="0" smtClean="0">
                <a:latin typeface="Arial" panose="020B0604020202020204" pitchFamily="34" charset="0"/>
              </a:rPr>
              <a:t>marketing </a:t>
            </a:r>
            <a:r>
              <a:rPr lang="en-US" altLang="cs-CZ" sz="2200" dirty="0">
                <a:latin typeface="Arial" panose="020B0604020202020204" pitchFamily="34" charset="0"/>
              </a:rPr>
              <a:t>communications and subsequent behavior</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b="1" dirty="0">
                <a:latin typeface="Arial" panose="020B0604020202020204" pitchFamily="34" charset="0"/>
              </a:rPr>
              <a:t>Experiment</a:t>
            </a:r>
            <a:r>
              <a:rPr lang="en-US" altLang="cs-CZ" sz="2200" dirty="0">
                <a:latin typeface="Arial" panose="020B0604020202020204" pitchFamily="34" charset="0"/>
              </a:rPr>
              <a:t> </a:t>
            </a:r>
            <a:r>
              <a:rPr lang="en-US" altLang="cs-CZ" sz="2200" dirty="0" smtClean="0">
                <a:latin typeface="Arial" panose="020B0604020202020204" pitchFamily="34" charset="0"/>
              </a:rPr>
              <a:t>(</a:t>
            </a:r>
            <a:r>
              <a:rPr lang="cs-CZ" altLang="cs-CZ" sz="2200" dirty="0" err="1" smtClean="0">
                <a:latin typeface="Arial" panose="020B0604020202020204" pitchFamily="34" charset="0"/>
              </a:rPr>
              <a:t>nowadays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called</a:t>
            </a:r>
            <a:r>
              <a:rPr lang="cs-CZ" altLang="cs-CZ" sz="2200" dirty="0" smtClean="0">
                <a:latin typeface="Arial" panose="020B0604020202020204" pitchFamily="34" charset="0"/>
              </a:rPr>
              <a:t> Test Marketing</a:t>
            </a:r>
            <a:r>
              <a:rPr lang="en-US" altLang="cs-CZ" sz="2200" dirty="0" smtClean="0">
                <a:latin typeface="Arial" panose="020B0604020202020204" pitchFamily="34" charset="0"/>
              </a:rPr>
              <a:t>)</a:t>
            </a:r>
            <a:r>
              <a:rPr lang="cs-CZ" altLang="cs-CZ" sz="2200" dirty="0" smtClean="0">
                <a:latin typeface="Arial" panose="020B0604020202020204" pitchFamily="34" charset="0"/>
              </a:rPr>
              <a:t> </a:t>
            </a:r>
            <a:r>
              <a:rPr lang="en-US" altLang="cs-CZ" sz="2200" dirty="0">
                <a:latin typeface="Arial" panose="020B0604020202020204" pitchFamily="34" charset="0"/>
              </a:rPr>
              <a:t>actively </a:t>
            </a:r>
            <a:r>
              <a:rPr lang="cs-CZ" altLang="cs-CZ" sz="2200" dirty="0" err="1" smtClean="0">
                <a:latin typeface="Arial" panose="020B0604020202020204" pitchFamily="34" charset="0"/>
              </a:rPr>
              <a:t>manipulates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examined</a:t>
            </a:r>
            <a:r>
              <a:rPr lang="cs-CZ" altLang="cs-CZ" sz="2200" dirty="0" smtClean="0">
                <a:latin typeface="Arial" panose="020B0604020202020204" pitchFamily="34" charset="0"/>
              </a:rPr>
              <a:t> </a:t>
            </a:r>
            <a:r>
              <a:rPr lang="en-US" altLang="cs-CZ" sz="2200" dirty="0" smtClean="0">
                <a:latin typeface="Arial" panose="020B0604020202020204" pitchFamily="34" charset="0"/>
              </a:rPr>
              <a:t>factors, </a:t>
            </a:r>
            <a:r>
              <a:rPr lang="en-US" altLang="cs-CZ" sz="2200" dirty="0">
                <a:latin typeface="Arial" panose="020B0604020202020204" pitchFamily="34" charset="0"/>
              </a:rPr>
              <a:t>it influences the situation and explores the reactions of people in natural or laboratory situation</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endParaRPr lang="en-US" altLang="cs-CZ" sz="2200" dirty="0" err="1">
              <a:latin typeface="Arial" panose="020B0604020202020204" pitchFamily="34" charset="0"/>
            </a:endParaRPr>
          </a:p>
        </p:txBody>
      </p:sp>
    </p:spTree>
    <p:extLst>
      <p:ext uri="{BB962C8B-B14F-4D97-AF65-F5344CB8AC3E}">
        <p14:creationId xmlns:p14="http://schemas.microsoft.com/office/powerpoint/2010/main" val="2918964779"/>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MARKETING RESEARCH </a:t>
            </a:r>
            <a:r>
              <a:rPr lang="cs-CZ" altLang="cs-CZ" sz="2400" b="1" dirty="0" smtClean="0">
                <a:latin typeface="Arial" panose="020B0604020202020204" pitchFamily="34" charset="0"/>
              </a:rPr>
              <a:t>PROCESS (KOZEL, 2011, P. 73)</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320675" y="1548547"/>
            <a:ext cx="8477250" cy="4770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PREPARATORY STAGE</a:t>
            </a:r>
          </a:p>
          <a:p>
            <a:pPr marL="1028700" lvl="1" eaLnBrk="1" hangingPunct="1">
              <a:spcBef>
                <a:spcPct val="0"/>
              </a:spcBef>
              <a:defRPr/>
            </a:pPr>
            <a:r>
              <a:rPr lang="en-US" altLang="cs-CZ" sz="2000" dirty="0">
                <a:latin typeface="Arial" panose="020B0604020202020204" pitchFamily="34" charset="0"/>
              </a:rPr>
              <a:t>Phase 1 - problem definition, objectives and research hypotheses.</a:t>
            </a:r>
          </a:p>
          <a:p>
            <a:pPr marL="1028700" lvl="1" eaLnBrk="1" hangingPunct="1">
              <a:spcBef>
                <a:spcPct val="0"/>
              </a:spcBef>
              <a:defRPr/>
            </a:pPr>
            <a:r>
              <a:rPr lang="en-US" altLang="cs-CZ" sz="2000" dirty="0">
                <a:latin typeface="Arial" panose="020B0604020202020204" pitchFamily="34" charset="0"/>
              </a:rPr>
              <a:t>Phase </a:t>
            </a:r>
            <a:r>
              <a:rPr lang="en-US" altLang="cs-CZ" sz="2000" dirty="0" smtClean="0">
                <a:latin typeface="Arial" panose="020B0604020202020204" pitchFamily="34" charset="0"/>
              </a:rPr>
              <a:t>2 – </a:t>
            </a:r>
            <a:r>
              <a:rPr lang="cs-CZ" altLang="cs-CZ" sz="2000" dirty="0" err="1" smtClean="0">
                <a:latin typeface="Arial" panose="020B0604020202020204" pitchFamily="34" charset="0"/>
              </a:rPr>
              <a:t>orientation</a:t>
            </a:r>
            <a:r>
              <a:rPr lang="cs-CZ" altLang="cs-CZ" sz="2000" dirty="0" smtClean="0">
                <a:latin typeface="Arial" panose="020B0604020202020204" pitchFamily="34" charset="0"/>
              </a:rPr>
              <a:t> </a:t>
            </a:r>
            <a:r>
              <a:rPr lang="en-US" altLang="cs-CZ" sz="2000" dirty="0" smtClean="0">
                <a:latin typeface="Arial" panose="020B0604020202020204" pitchFamily="34" charset="0"/>
              </a:rPr>
              <a:t>analysis</a:t>
            </a:r>
            <a:r>
              <a:rPr lang="en-US" altLang="cs-CZ" sz="2000" dirty="0">
                <a:latin typeface="Arial" panose="020B0604020202020204" pitchFamily="34" charset="0"/>
              </a:rPr>
              <a:t>.</a:t>
            </a:r>
          </a:p>
          <a:p>
            <a:pPr marL="1028700" lvl="1" eaLnBrk="1" hangingPunct="1">
              <a:spcBef>
                <a:spcPct val="0"/>
              </a:spcBef>
              <a:defRPr/>
            </a:pPr>
            <a:r>
              <a:rPr lang="en-US" altLang="cs-CZ" sz="2000" dirty="0">
                <a:latin typeface="Arial" panose="020B0604020202020204" pitchFamily="34" charset="0"/>
              </a:rPr>
              <a:t>Phase 3 - </a:t>
            </a:r>
            <a:r>
              <a:rPr lang="en-US" altLang="cs-CZ" sz="2000" dirty="0" smtClean="0">
                <a:latin typeface="Arial" panose="020B0604020202020204" pitchFamily="34" charset="0"/>
              </a:rPr>
              <a:t>marketing research</a:t>
            </a:r>
            <a:r>
              <a:rPr lang="en-US" altLang="cs-CZ" sz="2000" dirty="0">
                <a:latin typeface="Arial" panose="020B0604020202020204" pitchFamily="34" charset="0"/>
              </a:rPr>
              <a:t> plan</a:t>
            </a:r>
            <a:r>
              <a:rPr lang="en-US" altLang="cs-CZ" sz="2000" dirty="0" smtClean="0">
                <a:latin typeface="Arial" panose="020B0604020202020204" pitchFamily="34" charset="0"/>
              </a:rPr>
              <a:t> </a:t>
            </a:r>
            <a:r>
              <a:rPr lang="en-US" altLang="cs-CZ" sz="2000" dirty="0">
                <a:latin typeface="Arial" panose="020B0604020202020204" pitchFamily="34" charset="0"/>
              </a:rPr>
              <a:t>- the type of data, methods and techniques for their collection, sample, time </a:t>
            </a:r>
            <a:r>
              <a:rPr lang="en-US" altLang="cs-CZ" sz="2000" dirty="0" smtClean="0">
                <a:latin typeface="Arial" panose="020B0604020202020204" pitchFamily="34" charset="0"/>
              </a:rPr>
              <a:t>schedule</a:t>
            </a:r>
            <a:r>
              <a:rPr lang="cs-CZ" altLang="cs-CZ" sz="2000" dirty="0" smtClean="0">
                <a:latin typeface="Arial" panose="020B0604020202020204" pitchFamily="34" charset="0"/>
              </a:rPr>
              <a:t>,</a:t>
            </a:r>
            <a:r>
              <a:rPr lang="en-US" altLang="cs-CZ" sz="2000" dirty="0" smtClean="0">
                <a:latin typeface="Arial" panose="020B0604020202020204" pitchFamily="34" charset="0"/>
              </a:rPr>
              <a:t> control.</a:t>
            </a:r>
            <a:r>
              <a:rPr lang="cs-CZ" altLang="cs-CZ" sz="2000" dirty="0" smtClean="0">
                <a:latin typeface="Arial" panose="020B0604020202020204" pitchFamily="34" charset="0"/>
              </a:rPr>
              <a:t> </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Phase 4 - pilot study.</a:t>
            </a:r>
          </a:p>
          <a:p>
            <a:pPr marL="285750" indent="-285750" eaLnBrk="1" hangingPunct="1">
              <a:spcBef>
                <a:spcPct val="0"/>
              </a:spcBef>
              <a:defRPr/>
            </a:pPr>
            <a:r>
              <a:rPr lang="en-US" altLang="cs-CZ" sz="2200" dirty="0">
                <a:latin typeface="Arial" panose="020B0604020202020204" pitchFamily="34" charset="0"/>
              </a:rPr>
              <a:t>IMPLEMENTATION </a:t>
            </a:r>
            <a:r>
              <a:rPr lang="cs-CZ" altLang="cs-CZ" sz="2200" dirty="0" smtClean="0">
                <a:latin typeface="Arial" panose="020B0604020202020204" pitchFamily="34" charset="0"/>
              </a:rPr>
              <a:t>STAGE</a:t>
            </a:r>
            <a:endParaRPr lang="en-US" altLang="cs-CZ" sz="22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Phase 5 - data collection.</a:t>
            </a:r>
          </a:p>
          <a:p>
            <a:pPr marL="1028700" lvl="1" eaLnBrk="1" hangingPunct="1">
              <a:spcBef>
                <a:spcPct val="0"/>
              </a:spcBef>
              <a:defRPr/>
            </a:pPr>
            <a:r>
              <a:rPr lang="en-US" altLang="cs-CZ" sz="2000" dirty="0">
                <a:latin typeface="Arial" panose="020B0604020202020204" pitchFamily="34" charset="0"/>
              </a:rPr>
              <a:t>Phase </a:t>
            </a:r>
            <a:r>
              <a:rPr lang="cs-CZ" altLang="cs-CZ" sz="2000" dirty="0" smtClean="0">
                <a:latin typeface="Arial" panose="020B0604020202020204" pitchFamily="34" charset="0"/>
              </a:rPr>
              <a:t>6 </a:t>
            </a:r>
            <a:r>
              <a:rPr lang="en-US" altLang="cs-CZ" sz="2000" dirty="0" smtClean="0">
                <a:latin typeface="Arial" panose="020B0604020202020204" pitchFamily="34" charset="0"/>
              </a:rPr>
              <a:t>- </a:t>
            </a:r>
            <a:r>
              <a:rPr lang="en-US" altLang="cs-CZ" sz="2000" dirty="0">
                <a:latin typeface="Arial" panose="020B0604020202020204" pitchFamily="34" charset="0"/>
              </a:rPr>
              <a:t>data processing.</a:t>
            </a:r>
          </a:p>
          <a:p>
            <a:pPr marL="1028700" lvl="1" eaLnBrk="1" hangingPunct="1">
              <a:spcBef>
                <a:spcPct val="0"/>
              </a:spcBef>
              <a:defRPr/>
            </a:pPr>
            <a:r>
              <a:rPr lang="en-US" altLang="cs-CZ" sz="2000" dirty="0">
                <a:latin typeface="Arial" panose="020B0604020202020204" pitchFamily="34" charset="0"/>
              </a:rPr>
              <a:t>Phase </a:t>
            </a:r>
            <a:r>
              <a:rPr lang="cs-CZ" altLang="cs-CZ" sz="2000" dirty="0" smtClean="0">
                <a:latin typeface="Arial" panose="020B0604020202020204" pitchFamily="34" charset="0"/>
              </a:rPr>
              <a:t>7 </a:t>
            </a:r>
            <a:r>
              <a:rPr lang="en-US" altLang="cs-CZ" sz="2000" dirty="0" smtClean="0">
                <a:latin typeface="Arial" panose="020B0604020202020204" pitchFamily="34" charset="0"/>
              </a:rPr>
              <a:t>- </a:t>
            </a:r>
            <a:r>
              <a:rPr lang="cs-CZ" altLang="cs-CZ" sz="2000" dirty="0" smtClean="0">
                <a:latin typeface="Arial" panose="020B0604020202020204" pitchFamily="34" charset="0"/>
              </a:rPr>
              <a:t>a</a:t>
            </a:r>
            <a:r>
              <a:rPr lang="en-US" altLang="cs-CZ" sz="2000" dirty="0" err="1" smtClean="0">
                <a:latin typeface="Arial" panose="020B0604020202020204" pitchFamily="34" charset="0"/>
              </a:rPr>
              <a:t>nalysis</a:t>
            </a:r>
            <a:r>
              <a:rPr lang="en-US" altLang="cs-CZ" sz="2000" dirty="0" smtClean="0">
                <a:latin typeface="Arial" panose="020B0604020202020204" pitchFamily="34" charset="0"/>
              </a:rPr>
              <a:t> </a:t>
            </a:r>
            <a:r>
              <a:rPr lang="en-US" altLang="cs-CZ" sz="2000" dirty="0">
                <a:latin typeface="Arial" panose="020B0604020202020204" pitchFamily="34" charset="0"/>
              </a:rPr>
              <a:t>of collected data - processing using MS Excel and SPSS.</a:t>
            </a:r>
          </a:p>
          <a:p>
            <a:pPr marL="1028700" lvl="1" eaLnBrk="1" hangingPunct="1">
              <a:spcBef>
                <a:spcPct val="0"/>
              </a:spcBef>
              <a:defRPr/>
            </a:pPr>
            <a:r>
              <a:rPr lang="en-US" altLang="cs-CZ" sz="2000" dirty="0">
                <a:latin typeface="Arial" panose="020B0604020202020204" pitchFamily="34" charset="0"/>
              </a:rPr>
              <a:t>Phase </a:t>
            </a:r>
            <a:r>
              <a:rPr lang="cs-CZ" altLang="cs-CZ" sz="2000" dirty="0" smtClean="0">
                <a:latin typeface="Arial" panose="020B0604020202020204" pitchFamily="34" charset="0"/>
              </a:rPr>
              <a:t>8 </a:t>
            </a:r>
            <a:r>
              <a:rPr lang="en-US" altLang="cs-CZ" sz="2000" dirty="0" smtClean="0">
                <a:latin typeface="Arial" panose="020B0604020202020204" pitchFamily="34" charset="0"/>
              </a:rPr>
              <a:t>- </a:t>
            </a:r>
            <a:r>
              <a:rPr lang="en-US" altLang="cs-CZ" sz="2000" dirty="0">
                <a:latin typeface="Arial" panose="020B0604020202020204" pitchFamily="34" charset="0"/>
              </a:rPr>
              <a:t>the interpretation of the information obtained.</a:t>
            </a:r>
          </a:p>
          <a:p>
            <a:pPr marL="1028700" lvl="1" eaLnBrk="1" hangingPunct="1">
              <a:spcBef>
                <a:spcPct val="0"/>
              </a:spcBef>
              <a:defRPr/>
            </a:pPr>
            <a:r>
              <a:rPr lang="en-US" altLang="cs-CZ" sz="2000" dirty="0">
                <a:latin typeface="Arial" panose="020B0604020202020204" pitchFamily="34" charset="0"/>
              </a:rPr>
              <a:t>Phase </a:t>
            </a:r>
            <a:r>
              <a:rPr lang="cs-CZ" altLang="cs-CZ" sz="2000" dirty="0" smtClean="0">
                <a:latin typeface="Arial" panose="020B0604020202020204" pitchFamily="34" charset="0"/>
              </a:rPr>
              <a:t>9 </a:t>
            </a:r>
            <a:r>
              <a:rPr lang="en-US" altLang="cs-CZ" sz="2000" dirty="0" smtClean="0">
                <a:latin typeface="Arial" panose="020B0604020202020204" pitchFamily="34" charset="0"/>
              </a:rPr>
              <a:t>- </a:t>
            </a:r>
            <a:r>
              <a:rPr lang="en-US" altLang="cs-CZ" sz="2000" dirty="0">
                <a:latin typeface="Arial" panose="020B0604020202020204" pitchFamily="34" charset="0"/>
              </a:rPr>
              <a:t>presentation of results.</a:t>
            </a:r>
            <a:endParaRPr lang="en-GB" altLang="cs-CZ" sz="2000" dirty="0" smtClean="0">
              <a:latin typeface="Arial" panose="020B0604020202020204" pitchFamily="34" charset="0"/>
            </a:endParaRPr>
          </a:p>
        </p:txBody>
      </p:sp>
    </p:spTree>
    <p:extLst>
      <p:ext uri="{BB962C8B-B14F-4D97-AF65-F5344CB8AC3E}">
        <p14:creationId xmlns:p14="http://schemas.microsoft.com/office/powerpoint/2010/main" val="55088085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3. CONTINUOUS VS. ONE-TIME RESEARCH 1</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7089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err="1" smtClean="0">
                <a:latin typeface="Arial" panose="020B0604020202020204" pitchFamily="34" charset="0"/>
              </a:rPr>
              <a:t>According</a:t>
            </a:r>
            <a:r>
              <a:rPr lang="cs-CZ" altLang="cs-CZ" sz="2200" dirty="0" smtClean="0">
                <a:latin typeface="Arial" panose="020B0604020202020204" pitchFamily="34" charset="0"/>
              </a:rPr>
              <a:t> to </a:t>
            </a:r>
            <a:r>
              <a:rPr lang="cs-CZ" altLang="cs-CZ" sz="2200" dirty="0" err="1" smtClean="0">
                <a:latin typeface="Arial" panose="020B0604020202020204" pitchFamily="34" charset="0"/>
              </a:rPr>
              <a:t>time</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MR </a:t>
            </a:r>
            <a:r>
              <a:rPr lang="cs-CZ" altLang="cs-CZ" sz="2200" dirty="0" err="1" smtClean="0">
                <a:latin typeface="Arial" panose="020B0604020202020204" pitchFamily="34" charset="0"/>
              </a:rPr>
              <a:t>we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distinguish</a:t>
            </a:r>
            <a:r>
              <a:rPr lang="cs-CZ" altLang="cs-CZ" sz="2200" dirty="0" smtClean="0">
                <a:latin typeface="Arial" panose="020B0604020202020204" pitchFamily="34" charset="0"/>
              </a:rPr>
              <a:t>:</a:t>
            </a:r>
          </a:p>
          <a:p>
            <a:pPr marL="1028700" lvl="1" eaLnBrk="1" hangingPunct="1">
              <a:spcBef>
                <a:spcPct val="0"/>
              </a:spcBef>
              <a:defRPr/>
            </a:pPr>
            <a:r>
              <a:rPr lang="cs-CZ" altLang="cs-CZ" sz="2000" dirty="0" smtClean="0">
                <a:latin typeface="Arial" panose="020B0604020202020204" pitchFamily="34" charset="0"/>
              </a:rPr>
              <a:t>P</a:t>
            </a:r>
            <a:r>
              <a:rPr lang="en-US" altLang="cs-CZ" sz="2000" dirty="0" smtClean="0">
                <a:latin typeface="Arial" panose="020B0604020202020204" pitchFamily="34" charset="0"/>
              </a:rPr>
              <a:t>re-test </a:t>
            </a:r>
            <a:r>
              <a:rPr lang="en-US" altLang="cs-CZ" sz="2000" dirty="0">
                <a:latin typeface="Arial" panose="020B0604020202020204" pitchFamily="34" charset="0"/>
              </a:rPr>
              <a:t>(before the start of the campaign</a:t>
            </a:r>
            <a:r>
              <a:rPr lang="en-US" altLang="cs-CZ" sz="2000" dirty="0" smtClean="0">
                <a:latin typeface="Arial" panose="020B0604020202020204" pitchFamily="34" charset="0"/>
              </a:rPr>
              <a:t>)</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Tests (enable continuous correction</a:t>
            </a:r>
            <a:r>
              <a:rPr lang="en-US" altLang="cs-CZ" sz="2000" dirty="0" smtClean="0">
                <a:latin typeface="Arial" panose="020B0604020202020204" pitchFamily="34" charset="0"/>
              </a:rPr>
              <a:t>)</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Post-test (after the campaign)</a:t>
            </a:r>
            <a:r>
              <a:rPr lang="cs-CZ" altLang="cs-CZ" sz="2000" dirty="0" smtClean="0">
                <a:latin typeface="Arial" panose="020B0604020202020204" pitchFamily="34" charset="0"/>
              </a:rPr>
              <a:t>.</a:t>
            </a:r>
            <a:endParaRPr lang="en-US" altLang="cs-CZ" sz="2000" dirty="0" smtClean="0">
              <a:latin typeface="Arial" panose="020B0604020202020204" pitchFamily="34" charset="0"/>
            </a:endParaRPr>
          </a:p>
          <a:p>
            <a:pPr marL="1028700" lvl="1" eaLnBrk="1" hangingPunct="1">
              <a:spcBef>
                <a:spcPct val="0"/>
              </a:spcBef>
              <a:defRPr/>
            </a:pPr>
            <a:r>
              <a:rPr lang="en-US" altLang="cs-CZ" sz="2000" dirty="0" smtClean="0">
                <a:latin typeface="Arial" panose="020B0604020202020204" pitchFamily="34" charset="0"/>
              </a:rPr>
              <a:t>Tracking studies (</a:t>
            </a:r>
            <a:r>
              <a:rPr lang="en-US" altLang="cs-CZ" sz="2000" dirty="0">
                <a:latin typeface="Arial" panose="020B0604020202020204" pitchFamily="34" charset="0"/>
              </a:rPr>
              <a:t>long-term repeated studies</a:t>
            </a:r>
            <a:r>
              <a:rPr lang="en-US" altLang="cs-CZ" sz="2000" dirty="0" smtClean="0">
                <a:latin typeface="Arial" panose="020B0604020202020204" pitchFamily="34" charset="0"/>
              </a:rPr>
              <a:t>)</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Continuous research is carried out continuously.</a:t>
            </a:r>
          </a:p>
          <a:p>
            <a:pPr marL="285750" indent="-285750" eaLnBrk="1" hangingPunct="1">
              <a:spcBef>
                <a:spcPct val="0"/>
              </a:spcBef>
              <a:defRPr/>
            </a:pPr>
            <a:r>
              <a:rPr lang="en-US" altLang="cs-CZ" sz="2200" dirty="0">
                <a:latin typeface="Arial" panose="020B0604020202020204" pitchFamily="34" charset="0"/>
              </a:rPr>
              <a:t>Syndicated research = research focused on the general topic of interest for several entities.</a:t>
            </a:r>
          </a:p>
          <a:p>
            <a:pPr marL="285750" indent="-285750" eaLnBrk="1" hangingPunct="1">
              <a:spcBef>
                <a:spcPct val="0"/>
              </a:spcBef>
              <a:defRPr/>
            </a:pPr>
            <a:r>
              <a:rPr lang="cs-CZ" altLang="cs-CZ" sz="2200" dirty="0" err="1" smtClean="0">
                <a:latin typeface="Arial" panose="020B0604020202020204" pitchFamily="34" charset="0"/>
              </a:rPr>
              <a:t>Better</a:t>
            </a:r>
            <a:r>
              <a:rPr lang="cs-CZ" altLang="cs-CZ" sz="2200" dirty="0" smtClean="0">
                <a:latin typeface="Arial" panose="020B0604020202020204" pitchFamily="34" charset="0"/>
              </a:rPr>
              <a:t> d</a:t>
            </a:r>
            <a:r>
              <a:rPr lang="en-US" altLang="cs-CZ" sz="2200" dirty="0" err="1" smtClean="0">
                <a:latin typeface="Arial" panose="020B0604020202020204" pitchFamily="34" charset="0"/>
              </a:rPr>
              <a:t>istribution</a:t>
            </a:r>
            <a:r>
              <a:rPr lang="cs-CZ" altLang="cs-CZ" sz="2200" dirty="0" smtClean="0">
                <a:latin typeface="Arial" panose="020B0604020202020204" pitchFamily="34" charset="0"/>
              </a:rPr>
              <a:t> of</a:t>
            </a:r>
            <a:r>
              <a:rPr lang="en-US" altLang="cs-CZ" sz="2200" dirty="0" smtClean="0">
                <a:latin typeface="Arial" panose="020B0604020202020204" pitchFamily="34" charset="0"/>
              </a:rPr>
              <a:t> </a:t>
            </a:r>
            <a:r>
              <a:rPr lang="en-US" altLang="cs-CZ" sz="2200" dirty="0">
                <a:latin typeface="Arial" panose="020B0604020202020204" pitchFamily="34" charset="0"/>
              </a:rPr>
              <a:t>costs - better accessibility. Cheaper than tracking studies for one subject.</a:t>
            </a:r>
          </a:p>
          <a:p>
            <a:pPr marL="285750" indent="-285750" eaLnBrk="1" hangingPunct="1">
              <a:spcBef>
                <a:spcPct val="0"/>
              </a:spcBef>
              <a:defRPr/>
            </a:pPr>
            <a:r>
              <a:rPr lang="en-US" altLang="cs-CZ" sz="2200" dirty="0">
                <a:latin typeface="Arial" panose="020B0604020202020204" pitchFamily="34" charset="0"/>
              </a:rPr>
              <a:t>Monitoring market trends </a:t>
            </a:r>
            <a:r>
              <a:rPr lang="cs-CZ" altLang="cs-CZ" sz="2200" dirty="0" smtClean="0">
                <a:latin typeface="Arial" panose="020B0604020202020204" pitchFamily="34" charset="0"/>
              </a:rPr>
              <a:t>of </a:t>
            </a:r>
            <a:r>
              <a:rPr lang="en-US" altLang="cs-CZ" sz="2200" dirty="0" smtClean="0">
                <a:latin typeface="Arial" panose="020B0604020202020204" pitchFamily="34" charset="0"/>
              </a:rPr>
              <a:t>individual </a:t>
            </a:r>
            <a:r>
              <a:rPr lang="en-US" altLang="cs-CZ" sz="2200" dirty="0">
                <a:latin typeface="Arial" panose="020B0604020202020204" pitchFamily="34" charset="0"/>
              </a:rPr>
              <a:t>brands, commodity price developments, etc. </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observing</a:t>
            </a:r>
            <a:r>
              <a:rPr lang="cs-CZ" altLang="cs-CZ" sz="2200" dirty="0" smtClean="0">
                <a:latin typeface="Arial" panose="020B0604020202020204" pitchFamily="34" charset="0"/>
              </a:rPr>
              <a:t> </a:t>
            </a:r>
            <a:r>
              <a:rPr lang="en-US" altLang="cs-CZ" sz="2200" dirty="0" smtClean="0">
                <a:latin typeface="Arial" panose="020B0604020202020204" pitchFamily="34" charset="0"/>
              </a:rPr>
              <a:t>competition</a:t>
            </a:r>
            <a:r>
              <a:rPr lang="en-US" altLang="cs-CZ" sz="2200" dirty="0">
                <a:latin typeface="Arial" panose="020B0604020202020204" pitchFamily="34" charset="0"/>
              </a:rPr>
              <a:t>.</a:t>
            </a:r>
          </a:p>
          <a:p>
            <a:pPr marL="285750" indent="-285750" eaLnBrk="1" hangingPunct="1">
              <a:spcBef>
                <a:spcPct val="0"/>
              </a:spcBef>
              <a:defRPr/>
            </a:pPr>
            <a:r>
              <a:rPr lang="en-US" altLang="cs-CZ" sz="2200" dirty="0">
                <a:latin typeface="Arial" panose="020B0604020202020204" pitchFamily="34" charset="0"/>
              </a:rPr>
              <a:t>Only continuous research </a:t>
            </a:r>
            <a:r>
              <a:rPr lang="cs-CZ" altLang="cs-CZ" sz="2200" dirty="0" err="1" smtClean="0">
                <a:latin typeface="Arial" panose="020B0604020202020204" pitchFamily="34" charset="0"/>
              </a:rPr>
              <a:t>can</a:t>
            </a:r>
            <a:r>
              <a:rPr lang="cs-CZ" altLang="cs-CZ" sz="2200" dirty="0" smtClean="0">
                <a:latin typeface="Arial" panose="020B0604020202020204" pitchFamily="34" charset="0"/>
              </a:rPr>
              <a:t> </a:t>
            </a:r>
            <a:r>
              <a:rPr lang="en-US" altLang="cs-CZ" sz="2200" dirty="0" smtClean="0">
                <a:latin typeface="Arial" panose="020B0604020202020204" pitchFamily="34" charset="0"/>
              </a:rPr>
              <a:t>track </a:t>
            </a:r>
            <a:r>
              <a:rPr lang="en-US" altLang="cs-CZ" sz="2200" dirty="0">
                <a:latin typeface="Arial" panose="020B0604020202020204" pitchFamily="34" charset="0"/>
              </a:rPr>
              <a:t>the effectiveness of marketing communication!</a:t>
            </a:r>
          </a:p>
        </p:txBody>
      </p:sp>
    </p:spTree>
    <p:extLst>
      <p:ext uri="{BB962C8B-B14F-4D97-AF65-F5344CB8AC3E}">
        <p14:creationId xmlns:p14="http://schemas.microsoft.com/office/powerpoint/2010/main" val="165583455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CONTINUOUS VS. ONE-TIME RESEARCH 2</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4935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We follow the evolution of market shares of individual products / brands, the success of bringing new products to market, the impact of pricing policies, effectiveness of distribution channels, etc</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3 types of continuous research - stores </a:t>
            </a:r>
            <a:r>
              <a:rPr lang="en-US" altLang="cs-CZ" sz="2200" dirty="0" smtClean="0">
                <a:latin typeface="Arial" panose="020B0604020202020204" pitchFamily="34" charset="0"/>
              </a:rPr>
              <a:t>panels</a:t>
            </a:r>
            <a:r>
              <a:rPr lang="cs-CZ" altLang="cs-CZ" sz="2200" dirty="0" smtClean="0">
                <a:latin typeface="Arial" panose="020B0604020202020204" pitchFamily="34" charset="0"/>
              </a:rPr>
              <a:t> (A)</a:t>
            </a:r>
            <a:r>
              <a:rPr lang="en-US" altLang="cs-CZ" sz="2200" dirty="0" smtClean="0">
                <a:latin typeface="Arial" panose="020B0604020202020204" pitchFamily="34" charset="0"/>
              </a:rPr>
              <a:t>, </a:t>
            </a:r>
            <a:r>
              <a:rPr lang="en-US" altLang="cs-CZ" sz="2200" dirty="0">
                <a:latin typeface="Arial" panose="020B0604020202020204" pitchFamily="34" charset="0"/>
              </a:rPr>
              <a:t>consumer </a:t>
            </a:r>
            <a:r>
              <a:rPr lang="en-US" altLang="cs-CZ" sz="2200" dirty="0" smtClean="0">
                <a:latin typeface="Arial" panose="020B0604020202020204" pitchFamily="34" charset="0"/>
              </a:rPr>
              <a:t>panels</a:t>
            </a:r>
            <a:r>
              <a:rPr lang="cs-CZ" altLang="cs-CZ" sz="2200" dirty="0" smtClean="0">
                <a:latin typeface="Arial" panose="020B0604020202020204" pitchFamily="34" charset="0"/>
              </a:rPr>
              <a:t> (B)</a:t>
            </a:r>
            <a:r>
              <a:rPr lang="en-US" altLang="cs-CZ" sz="2200" dirty="0" smtClean="0">
                <a:latin typeface="Arial" panose="020B0604020202020204" pitchFamily="34" charset="0"/>
              </a:rPr>
              <a:t> </a:t>
            </a:r>
            <a:r>
              <a:rPr lang="en-US" altLang="cs-CZ" sz="2200" dirty="0">
                <a:latin typeface="Arial" panose="020B0604020202020204" pitchFamily="34" charset="0"/>
              </a:rPr>
              <a:t>and omnibus </a:t>
            </a:r>
            <a:r>
              <a:rPr lang="en-US" altLang="cs-CZ" sz="2200" dirty="0" smtClean="0">
                <a:latin typeface="Arial" panose="020B0604020202020204" pitchFamily="34" charset="0"/>
              </a:rPr>
              <a:t>surveys</a:t>
            </a:r>
            <a:r>
              <a:rPr lang="cs-CZ" altLang="cs-CZ" sz="2200" dirty="0" smtClean="0">
                <a:latin typeface="Arial" panose="020B0604020202020204" pitchFamily="34" charset="0"/>
              </a:rPr>
              <a:t> (C)</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panels </a:t>
            </a:r>
            <a:r>
              <a:rPr lang="cs-CZ" altLang="cs-CZ" sz="2200" dirty="0" smtClean="0">
                <a:latin typeface="Arial" panose="020B0604020202020204" pitchFamily="34" charset="0"/>
              </a:rPr>
              <a:t>are </a:t>
            </a:r>
            <a:r>
              <a:rPr lang="en-US" altLang="cs-CZ" sz="2200" dirty="0" smtClean="0">
                <a:latin typeface="Arial" panose="020B0604020202020204" pitchFamily="34" charset="0"/>
              </a:rPr>
              <a:t>used </a:t>
            </a:r>
            <a:r>
              <a:rPr lang="en-US" altLang="cs-CZ" sz="2200" dirty="0">
                <a:latin typeface="Arial" panose="020B0604020202020204" pitchFamily="34" charset="0"/>
              </a:rPr>
              <a:t>to monitor variables in time - polling is done repeatedly at regular intervals with the same respondents forming panel</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Omnibus - polling more themes from several advertisers.</a:t>
            </a:r>
          </a:p>
        </p:txBody>
      </p:sp>
    </p:spTree>
    <p:extLst>
      <p:ext uri="{BB962C8B-B14F-4D97-AF65-F5344CB8AC3E}">
        <p14:creationId xmlns:p14="http://schemas.microsoft.com/office/powerpoint/2010/main" val="250692858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 STORES PANELS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representative sample of retail network of the country (retailer panels).</a:t>
            </a:r>
          </a:p>
          <a:p>
            <a:pPr marL="285750" indent="-285750" eaLnBrk="1" hangingPunct="1">
              <a:spcBef>
                <a:spcPct val="0"/>
              </a:spcBef>
              <a:defRPr/>
            </a:pPr>
            <a:r>
              <a:rPr lang="en-US" altLang="cs-CZ" sz="2200" dirty="0">
                <a:latin typeface="Arial" panose="020B0604020202020204" pitchFamily="34" charset="0"/>
              </a:rPr>
              <a:t>Information is regularly obtained from existing sales network, </a:t>
            </a:r>
            <a:r>
              <a:rPr lang="en-US" altLang="cs-CZ" sz="2200" dirty="0" err="1">
                <a:latin typeface="Arial" panose="020B0604020202020204" pitchFamily="34" charset="0"/>
              </a:rPr>
              <a:t>i</a:t>
            </a:r>
            <a:r>
              <a:rPr lang="cs-CZ" altLang="cs-CZ" sz="2200" dirty="0">
                <a:latin typeface="Arial" panose="020B0604020202020204" pitchFamily="34" charset="0"/>
              </a:rPr>
              <a:t>.</a:t>
            </a:r>
            <a:r>
              <a:rPr lang="en-US" altLang="cs-CZ" sz="2200" dirty="0">
                <a:latin typeface="Arial" panose="020B0604020202020204" pitchFamily="34" charset="0"/>
              </a:rPr>
              <a:t>e. </a:t>
            </a:r>
            <a:r>
              <a:rPr lang="cs-CZ" altLang="cs-CZ" sz="2200" dirty="0">
                <a:latin typeface="Arial" panose="020B0604020202020204" pitchFamily="34" charset="0"/>
              </a:rPr>
              <a:t>f</a:t>
            </a:r>
            <a:r>
              <a:rPr lang="en-US" altLang="cs-CZ" sz="2200" dirty="0">
                <a:latin typeface="Arial" panose="020B0604020202020204" pitchFamily="34" charset="0"/>
              </a:rPr>
              <a:t>rom hypermarkets, supermarkets, specialized shops, rack stores, discount stores and cash &amp; carry.</a:t>
            </a:r>
          </a:p>
          <a:p>
            <a:pPr marL="285750" indent="-285750" eaLnBrk="1" hangingPunct="1">
              <a:spcBef>
                <a:spcPct val="0"/>
              </a:spcBef>
              <a:defRPr/>
            </a:pP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principle</a:t>
            </a:r>
            <a:r>
              <a:rPr lang="cs-CZ" altLang="cs-CZ" sz="2200" dirty="0">
                <a:latin typeface="Arial" panose="020B0604020202020204" pitchFamily="34" charset="0"/>
              </a:rPr>
              <a:t> </a:t>
            </a:r>
            <a:r>
              <a:rPr lang="cs-CZ" altLang="cs-CZ" sz="2200" dirty="0" err="1">
                <a:latin typeface="Arial" panose="020B0604020202020204" pitchFamily="34" charset="0"/>
              </a:rPr>
              <a:t>is</a:t>
            </a:r>
            <a:r>
              <a:rPr lang="cs-CZ" altLang="cs-CZ" sz="2200" dirty="0">
                <a:latin typeface="Arial" panose="020B0604020202020204" pitchFamily="34" charset="0"/>
              </a:rPr>
              <a:t> </a:t>
            </a:r>
            <a:r>
              <a:rPr lang="cs-CZ" altLang="cs-CZ" sz="2200" dirty="0" err="1">
                <a:latin typeface="Arial" panose="020B0604020202020204" pitchFamily="34" charset="0"/>
              </a:rPr>
              <a:t>simple</a:t>
            </a:r>
            <a:r>
              <a:rPr lang="cs-CZ" altLang="cs-CZ" sz="2200" dirty="0">
                <a:latin typeface="Arial" panose="020B0604020202020204" pitchFamily="34" charset="0"/>
              </a:rPr>
              <a:t> – </a:t>
            </a:r>
            <a:r>
              <a:rPr lang="cs-CZ" altLang="cs-CZ" sz="2200" dirty="0" err="1">
                <a:latin typeface="Arial" panose="020B0604020202020204" pitchFamily="34" charset="0"/>
              </a:rPr>
              <a:t>through</a:t>
            </a:r>
            <a:r>
              <a:rPr lang="cs-CZ" altLang="cs-CZ" sz="2200" dirty="0">
                <a:latin typeface="Arial" panose="020B0604020202020204" pitchFamily="34" charset="0"/>
              </a:rPr>
              <a:t> </a:t>
            </a:r>
            <a:r>
              <a:rPr lang="en-US" altLang="cs-CZ" sz="2200" dirty="0">
                <a:latin typeface="Arial" panose="020B0604020202020204" pitchFamily="34" charset="0"/>
              </a:rPr>
              <a:t>barcodes make "audit„</a:t>
            </a:r>
            <a:r>
              <a:rPr lang="cs-CZ" altLang="cs-CZ" sz="2200" dirty="0">
                <a:latin typeface="Arial" panose="020B0604020202020204" pitchFamily="34" charset="0"/>
              </a:rPr>
              <a:t> of </a:t>
            </a:r>
            <a:r>
              <a:rPr lang="cs-CZ" altLang="cs-CZ" sz="2200" dirty="0" err="1">
                <a:latin typeface="Arial" panose="020B0604020202020204" pitchFamily="34" charset="0"/>
              </a:rPr>
              <a:t>the</a:t>
            </a:r>
            <a:r>
              <a:rPr lang="cs-CZ" altLang="cs-CZ" sz="2200" dirty="0">
                <a:latin typeface="Arial" panose="020B0604020202020204" pitchFamily="34" charset="0"/>
              </a:rPr>
              <a:t> </a:t>
            </a:r>
            <a:r>
              <a:rPr lang="cs-CZ" altLang="cs-CZ" sz="2200" dirty="0" err="1">
                <a:latin typeface="Arial" panose="020B0604020202020204" pitchFamily="34" charset="0"/>
              </a:rPr>
              <a:t>goods</a:t>
            </a:r>
            <a:r>
              <a:rPr lang="cs-CZ" altLang="cs-CZ" sz="2200" dirty="0">
                <a:latin typeface="Arial" panose="020B0604020202020204" pitchFamily="34" charset="0"/>
              </a:rPr>
              <a:t> </a:t>
            </a:r>
            <a:r>
              <a:rPr lang="cs-CZ" altLang="cs-CZ" sz="2200" dirty="0" err="1">
                <a:latin typeface="Arial" panose="020B0604020202020204" pitchFamily="34" charset="0"/>
              </a:rPr>
              <a:t>moved</a:t>
            </a:r>
            <a:r>
              <a:rPr lang="cs-CZ" altLang="cs-CZ" sz="2200" dirty="0">
                <a:latin typeface="Arial" panose="020B0604020202020204" pitchFamily="34" charset="0"/>
              </a:rPr>
              <a:t> </a:t>
            </a:r>
            <a:r>
              <a:rPr lang="cs-CZ" altLang="cs-CZ" sz="2200" dirty="0" err="1">
                <a:latin typeface="Arial" panose="020B0604020202020204" pitchFamily="34" charset="0"/>
              </a:rPr>
              <a:t>through</a:t>
            </a:r>
            <a:r>
              <a:rPr lang="cs-CZ" altLang="cs-CZ" sz="2200" dirty="0">
                <a:latin typeface="Arial" panose="020B0604020202020204" pitchFamily="34" charset="0"/>
              </a:rPr>
              <a:t> </a:t>
            </a:r>
            <a:r>
              <a:rPr lang="cs-CZ" altLang="cs-CZ" sz="2200" dirty="0" err="1">
                <a:latin typeface="Arial" panose="020B0604020202020204" pitchFamily="34" charset="0"/>
              </a:rPr>
              <a:t>that</a:t>
            </a:r>
            <a:r>
              <a:rPr lang="en-US" altLang="cs-CZ" sz="2200" dirty="0">
                <a:latin typeface="Arial" panose="020B0604020202020204" pitchFamily="34" charset="0"/>
              </a:rPr>
              <a:t> store.</a:t>
            </a:r>
          </a:p>
          <a:p>
            <a:pPr marL="285750" indent="-285750" eaLnBrk="1" hangingPunct="1">
              <a:spcBef>
                <a:spcPct val="0"/>
              </a:spcBef>
              <a:defRPr/>
            </a:pPr>
            <a:r>
              <a:rPr lang="en-US" altLang="cs-CZ" sz="2200" dirty="0">
                <a:latin typeface="Arial" panose="020B0604020202020204" pitchFamily="34" charset="0"/>
              </a:rPr>
              <a:t>We see the market size, trends in the goods sold, the effectiveness of sales promotions and communications in general, price changes (intermediaries).</a:t>
            </a:r>
          </a:p>
          <a:p>
            <a:pPr marL="285750" indent="-285750" eaLnBrk="1" hangingPunct="1">
              <a:spcBef>
                <a:spcPct val="0"/>
              </a:spcBef>
              <a:defRPr/>
            </a:pPr>
            <a:r>
              <a:rPr lang="en-US" altLang="cs-CZ" sz="2200" dirty="0">
                <a:latin typeface="Arial" panose="020B0604020202020204" pitchFamily="34" charset="0"/>
              </a:rPr>
              <a:t>Problem – </a:t>
            </a:r>
            <a:r>
              <a:rPr lang="cs-CZ" altLang="cs-CZ" sz="2200" dirty="0" err="1">
                <a:latin typeface="Arial" panose="020B0604020202020204" pitchFamily="34" charset="0"/>
              </a:rPr>
              <a:t>it</a:t>
            </a:r>
            <a:r>
              <a:rPr lang="cs-CZ" altLang="cs-CZ" sz="2200" dirty="0">
                <a:latin typeface="Arial" panose="020B0604020202020204" pitchFamily="34" charset="0"/>
              </a:rPr>
              <a:t> </a:t>
            </a:r>
            <a:r>
              <a:rPr lang="en-US" altLang="cs-CZ" sz="2200" dirty="0">
                <a:latin typeface="Arial" panose="020B0604020202020204" pitchFamily="34" charset="0"/>
              </a:rPr>
              <a:t>doesn't</a:t>
            </a:r>
            <a:r>
              <a:rPr lang="cs-CZ" altLang="cs-CZ" sz="2200" dirty="0">
                <a:latin typeface="Arial" panose="020B0604020202020204" pitchFamily="34" charset="0"/>
              </a:rPr>
              <a:t> </a:t>
            </a:r>
            <a:r>
              <a:rPr lang="en-US" altLang="cs-CZ" sz="2200" dirty="0">
                <a:latin typeface="Arial" panose="020B0604020202020204" pitchFamily="34" charset="0"/>
              </a:rPr>
              <a:t>explain behavior</a:t>
            </a:r>
            <a:r>
              <a:rPr lang="cs-CZ" altLang="cs-CZ" sz="2200" dirty="0">
                <a:latin typeface="Arial" panose="020B0604020202020204" pitchFamily="34" charset="0"/>
              </a:rPr>
              <a:t>,</a:t>
            </a:r>
            <a:r>
              <a:rPr lang="en-US" altLang="cs-CZ" sz="2200" dirty="0">
                <a:latin typeface="Arial" panose="020B0604020202020204" pitchFamily="34" charset="0"/>
              </a:rPr>
              <a:t> only provides statistical data - help</a:t>
            </a:r>
            <a:r>
              <a:rPr lang="cs-CZ" altLang="cs-CZ" sz="2200" dirty="0">
                <a:latin typeface="Arial" panose="020B0604020202020204" pitchFamily="34" charset="0"/>
              </a:rPr>
              <a:t>s</a:t>
            </a:r>
            <a:r>
              <a:rPr lang="en-US" altLang="cs-CZ" sz="2200" dirty="0">
                <a:latin typeface="Arial" panose="020B0604020202020204" pitchFamily="34" charset="0"/>
              </a:rPr>
              <a:t> logistics.</a:t>
            </a:r>
          </a:p>
        </p:txBody>
      </p:sp>
    </p:spTree>
    <p:extLst>
      <p:ext uri="{BB962C8B-B14F-4D97-AF65-F5344CB8AC3E}">
        <p14:creationId xmlns:p14="http://schemas.microsoft.com/office/powerpoint/2010/main" val="14643876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 CONSUMER PANELS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representative </a:t>
            </a:r>
            <a:r>
              <a:rPr lang="cs-CZ" altLang="cs-CZ" sz="2200" dirty="0" smtClean="0">
                <a:latin typeface="Arial" panose="020B0604020202020204" pitchFamily="34" charset="0"/>
              </a:rPr>
              <a:t>sample </a:t>
            </a:r>
            <a:r>
              <a:rPr lang="en-US" altLang="cs-CZ" sz="2200" dirty="0" smtClean="0">
                <a:latin typeface="Arial" panose="020B0604020202020204" pitchFamily="34" charset="0"/>
              </a:rPr>
              <a:t>of </a:t>
            </a:r>
            <a:r>
              <a:rPr lang="en-US" altLang="cs-CZ" sz="2200" dirty="0">
                <a:latin typeface="Arial" panose="020B0604020202020204" pitchFamily="34" charset="0"/>
              </a:rPr>
              <a:t>the country's consumers (consumer panels, consumer scan).</a:t>
            </a:r>
          </a:p>
          <a:p>
            <a:pPr marL="285750" indent="-285750" eaLnBrk="1" hangingPunct="1">
              <a:spcBef>
                <a:spcPct val="0"/>
              </a:spcBef>
              <a:defRPr/>
            </a:pPr>
            <a:r>
              <a:rPr lang="en-US" altLang="cs-CZ" sz="2200" dirty="0">
                <a:latin typeface="Arial" panose="020B0604020202020204" pitchFamily="34" charset="0"/>
              </a:rPr>
              <a:t>Selected households record all purchases into a shopping diary at weekly intervals </a:t>
            </a:r>
            <a:r>
              <a:rPr lang="en-US" altLang="cs-CZ" sz="2200" dirty="0" smtClean="0">
                <a:latin typeface="Arial" panose="020B0604020202020204" pitchFamily="34" charset="0"/>
              </a:rPr>
              <a:t>(portable </a:t>
            </a:r>
            <a:r>
              <a:rPr lang="en-US" altLang="cs-CZ" sz="2200" dirty="0">
                <a:latin typeface="Arial" panose="020B0604020202020204" pitchFamily="34" charset="0"/>
              </a:rPr>
              <a:t>scanner for barcodes).</a:t>
            </a:r>
          </a:p>
          <a:p>
            <a:pPr marL="285750" indent="-285750" eaLnBrk="1" hangingPunct="1">
              <a:spcBef>
                <a:spcPct val="0"/>
              </a:spcBef>
              <a:defRPr/>
            </a:pPr>
            <a:r>
              <a:rPr lang="en-US" altLang="cs-CZ" sz="2200" dirty="0">
                <a:latin typeface="Arial" panose="020B0604020202020204" pitchFamily="34" charset="0"/>
              </a:rPr>
              <a:t>Regular training and renewal </a:t>
            </a:r>
            <a:r>
              <a:rPr lang="cs-CZ" altLang="cs-CZ" sz="2200" dirty="0" smtClean="0">
                <a:latin typeface="Arial" panose="020B0604020202020204" pitchFamily="34" charset="0"/>
              </a:rPr>
              <a:t>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smtClean="0">
                <a:latin typeface="Arial" panose="020B0604020202020204" pitchFamily="34" charset="0"/>
              </a:rPr>
              <a:t>panel.</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What is important is the size of the sample and its representativeness.</a:t>
            </a:r>
          </a:p>
          <a:p>
            <a:pPr marL="285750" indent="-285750" eaLnBrk="1" hangingPunct="1">
              <a:spcBef>
                <a:spcPct val="0"/>
              </a:spcBef>
              <a:defRPr/>
            </a:pPr>
            <a:r>
              <a:rPr lang="en-US" altLang="cs-CZ" sz="2200" dirty="0">
                <a:latin typeface="Arial" panose="020B0604020202020204" pitchFamily="34" charset="0"/>
              </a:rPr>
              <a:t>We </a:t>
            </a:r>
            <a:r>
              <a:rPr lang="cs-CZ" altLang="cs-CZ" sz="2200" dirty="0" smtClean="0">
                <a:latin typeface="Arial" panose="020B0604020202020204" pitchFamily="34" charset="0"/>
              </a:rPr>
              <a:t>are </a:t>
            </a:r>
            <a:r>
              <a:rPr lang="cs-CZ" altLang="cs-CZ" sz="2200" dirty="0" err="1" smtClean="0">
                <a:latin typeface="Arial" panose="020B0604020202020204" pitchFamily="34" charset="0"/>
              </a:rPr>
              <a:t>looking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en-US" altLang="cs-CZ" sz="2200" dirty="0" smtClean="0">
                <a:latin typeface="Arial" panose="020B0604020202020204" pitchFamily="34" charset="0"/>
              </a:rPr>
              <a:t>the </a:t>
            </a:r>
            <a:r>
              <a:rPr lang="en-US" altLang="cs-CZ" sz="2200" dirty="0">
                <a:latin typeface="Arial" panose="020B0604020202020204" pitchFamily="34" charset="0"/>
              </a:rPr>
              <a:t>trends in purchases and reactions to our actions - but this time we also added information about consumers - we can look for patterns of behavior and adapt our marketing activities.</a:t>
            </a:r>
          </a:p>
        </p:txBody>
      </p:sp>
    </p:spTree>
    <p:extLst>
      <p:ext uri="{BB962C8B-B14F-4D97-AF65-F5344CB8AC3E}">
        <p14:creationId xmlns:p14="http://schemas.microsoft.com/office/powerpoint/2010/main" val="215362527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 OMNIBUS</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8164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Cross-thematic ongoing investigations most often in the form of questioning.</a:t>
            </a:r>
          </a:p>
          <a:p>
            <a:pPr marL="285750" indent="-285750" eaLnBrk="1" hangingPunct="1">
              <a:spcBef>
                <a:spcPct val="0"/>
              </a:spcBef>
              <a:defRPr/>
            </a:pPr>
            <a:r>
              <a:rPr lang="en-US" altLang="cs-CZ" sz="2200" dirty="0">
                <a:latin typeface="Arial" panose="020B0604020202020204" pitchFamily="34" charset="0"/>
              </a:rPr>
              <a:t>It includes a wide range of topics, and each company can enter some of their own questions.</a:t>
            </a:r>
          </a:p>
          <a:p>
            <a:pPr marL="285750" indent="-285750" eaLnBrk="1" hangingPunct="1">
              <a:spcBef>
                <a:spcPct val="0"/>
              </a:spcBef>
              <a:defRPr/>
            </a:pPr>
            <a:r>
              <a:rPr lang="en-US" altLang="cs-CZ" sz="2200" dirty="0">
                <a:latin typeface="Arial" panose="020B0604020202020204" pitchFamily="34" charset="0"/>
              </a:rPr>
              <a:t>The biggest advantage - lower price.</a:t>
            </a:r>
          </a:p>
          <a:p>
            <a:pPr marL="285750" indent="-285750" eaLnBrk="1" hangingPunct="1">
              <a:spcBef>
                <a:spcPct val="0"/>
              </a:spcBef>
              <a:defRPr/>
            </a:pPr>
            <a:r>
              <a:rPr lang="en-US" altLang="cs-CZ" sz="2200" dirty="0">
                <a:latin typeface="Arial" panose="020B0604020202020204" pitchFamily="34" charset="0"/>
              </a:rPr>
              <a:t>Research is operational - can quickly change the mix of questions.</a:t>
            </a:r>
          </a:p>
          <a:p>
            <a:pPr marL="285750" indent="-285750" eaLnBrk="1" hangingPunct="1">
              <a:spcBef>
                <a:spcPct val="0"/>
              </a:spcBef>
              <a:defRPr/>
            </a:pPr>
            <a:r>
              <a:rPr lang="en-US" altLang="cs-CZ" sz="2200" dirty="0">
                <a:latin typeface="Arial" panose="020B0604020202020204" pitchFamily="34" charset="0"/>
              </a:rPr>
              <a:t>Research can be precisely targeted to one segment.</a:t>
            </a:r>
          </a:p>
          <a:p>
            <a:pPr marL="285750" indent="-285750" eaLnBrk="1" hangingPunct="1">
              <a:spcBef>
                <a:spcPct val="0"/>
              </a:spcBef>
              <a:defRPr/>
            </a:pPr>
            <a:r>
              <a:rPr lang="en-US" altLang="cs-CZ" sz="2200" dirty="0">
                <a:latin typeface="Arial" panose="020B0604020202020204" pitchFamily="34" charset="0"/>
              </a:rPr>
              <a:t>The problem is, while maintaining low </a:t>
            </a:r>
            <a:r>
              <a:rPr lang="en-US" altLang="cs-CZ" sz="2200" dirty="0" smtClean="0">
                <a:latin typeface="Arial" panose="020B0604020202020204" pitchFamily="34" charset="0"/>
              </a:rPr>
              <a:t>prices</a:t>
            </a:r>
            <a:r>
              <a:rPr lang="cs-CZ" altLang="cs-CZ" sz="2200"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representativeness of the sample and the quality of the information obtained.</a:t>
            </a:r>
          </a:p>
        </p:txBody>
      </p:sp>
    </p:spTree>
    <p:extLst>
      <p:ext uri="{BB962C8B-B14F-4D97-AF65-F5344CB8AC3E}">
        <p14:creationId xmlns:p14="http://schemas.microsoft.com/office/powerpoint/2010/main" val="4260410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3077" name="TextovéPole 8"/>
          <p:cNvSpPr txBox="1">
            <a:spLocks noChangeArrowheads="1"/>
          </p:cNvSpPr>
          <p:nvPr/>
        </p:nvSpPr>
        <p:spPr bwMode="auto">
          <a:xfrm>
            <a:off x="338138" y="720725"/>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defRPr/>
            </a:pPr>
            <a:r>
              <a:rPr lang="en-GB" altLang="cs-CZ" sz="2400" b="1" cap="all" dirty="0" smtClean="0">
                <a:latin typeface="Arial" panose="020B0604020202020204" pitchFamily="34" charset="0"/>
              </a:rPr>
              <a:t>Outline of the lecture </a:t>
            </a:r>
          </a:p>
        </p:txBody>
      </p:sp>
      <p:sp>
        <p:nvSpPr>
          <p:cNvPr id="3078" name="TextovéPole 10"/>
          <p:cNvSpPr txBox="1">
            <a:spLocks noChangeArrowheads="1"/>
          </p:cNvSpPr>
          <p:nvPr/>
        </p:nvSpPr>
        <p:spPr bwMode="auto">
          <a:xfrm>
            <a:off x="320675" y="1551722"/>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spcBef>
                <a:spcPct val="0"/>
              </a:spcBef>
              <a:buFont typeface="+mj-lt"/>
              <a:buAutoNum type="arabicPeriod"/>
              <a:defRPr/>
            </a:pPr>
            <a:r>
              <a:rPr lang="en-US" altLang="cs-CZ" sz="2200" dirty="0">
                <a:latin typeface="Arial" panose="020B0604020202020204" pitchFamily="34" charset="0"/>
              </a:rPr>
              <a:t>International market </a:t>
            </a:r>
            <a:r>
              <a:rPr lang="en-US" altLang="cs-CZ" sz="2200" dirty="0" smtClean="0">
                <a:latin typeface="Arial" panose="020B0604020202020204" pitchFamily="34" charset="0"/>
              </a:rPr>
              <a:t>research</a:t>
            </a:r>
            <a:r>
              <a:rPr lang="cs-CZ" altLang="cs-CZ" sz="2200" dirty="0" smtClean="0">
                <a:latin typeface="Arial" panose="020B0604020202020204" pitchFamily="34" charset="0"/>
              </a:rPr>
              <a:t>.</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Methods of international </a:t>
            </a:r>
            <a:r>
              <a:rPr lang="en-US" altLang="cs-CZ" sz="2200" dirty="0" smtClean="0">
                <a:latin typeface="Arial" panose="020B0604020202020204" pitchFamily="34" charset="0"/>
              </a:rPr>
              <a:t>research</a:t>
            </a:r>
            <a:r>
              <a:rPr lang="cs-CZ" altLang="cs-CZ" sz="2200" dirty="0" smtClean="0">
                <a:latin typeface="Arial" panose="020B0604020202020204" pitchFamily="34" charset="0"/>
              </a:rPr>
              <a:t>.</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en-US" altLang="cs-CZ" sz="2200" dirty="0">
                <a:latin typeface="Arial" panose="020B0604020202020204" pitchFamily="34" charset="0"/>
              </a:rPr>
              <a:t>Continuous vs. one-time </a:t>
            </a:r>
            <a:r>
              <a:rPr lang="en-US" altLang="cs-CZ" sz="2200" dirty="0" smtClean="0">
                <a:latin typeface="Arial" panose="020B0604020202020204" pitchFamily="34" charset="0"/>
              </a:rPr>
              <a:t>research</a:t>
            </a:r>
            <a:r>
              <a:rPr lang="cs-CZ" altLang="cs-CZ" sz="2200" dirty="0" smtClean="0">
                <a:latin typeface="Arial" panose="020B0604020202020204" pitchFamily="34" charset="0"/>
              </a:rPr>
              <a:t>.</a:t>
            </a:r>
          </a:p>
          <a:p>
            <a:pPr eaLnBrk="1" hangingPunct="1">
              <a:spcBef>
                <a:spcPct val="0"/>
              </a:spcBef>
              <a:buFont typeface="+mj-lt"/>
              <a:buAutoNum type="arabicPeriod"/>
              <a:defRPr/>
            </a:pPr>
            <a:endParaRPr lang="en-US" altLang="cs-CZ" sz="2200" dirty="0">
              <a:latin typeface="Arial" panose="020B0604020202020204" pitchFamily="34" charset="0"/>
            </a:endParaRPr>
          </a:p>
          <a:p>
            <a:pPr eaLnBrk="1" hangingPunct="1">
              <a:spcBef>
                <a:spcPct val="0"/>
              </a:spcBef>
              <a:buFont typeface="+mj-lt"/>
              <a:buAutoNum type="arabicPeriod"/>
              <a:defRPr/>
            </a:pPr>
            <a:r>
              <a:rPr lang="cs-CZ" altLang="cs-CZ" sz="2200" dirty="0" err="1" smtClean="0">
                <a:latin typeface="Arial" panose="020B0604020202020204" pitchFamily="34" charset="0"/>
              </a:rPr>
              <a:t>Special</a:t>
            </a:r>
            <a:r>
              <a:rPr lang="cs-CZ" altLang="cs-CZ" sz="2200" dirty="0" smtClean="0">
                <a:latin typeface="Arial" panose="020B0604020202020204" pitchFamily="34" charset="0"/>
              </a:rPr>
              <a:t> </a:t>
            </a:r>
            <a:r>
              <a:rPr lang="en-US" altLang="cs-CZ" sz="2200" dirty="0" smtClean="0">
                <a:latin typeface="Arial" panose="020B0604020202020204" pitchFamily="34" charset="0"/>
              </a:rPr>
              <a:t>research </a:t>
            </a:r>
            <a:r>
              <a:rPr lang="en-US" altLang="cs-CZ" sz="2200" dirty="0">
                <a:latin typeface="Arial" panose="020B0604020202020204" pitchFamily="34" charset="0"/>
              </a:rPr>
              <a:t>methods.</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4. SPECIAL RESEARCH METHODS – MYSTERY SHOPPING</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Specially trained staff (Mystery Shopper) </a:t>
            </a:r>
            <a:r>
              <a:rPr lang="cs-CZ" altLang="cs-CZ" sz="2200" dirty="0" err="1" smtClean="0">
                <a:latin typeface="Arial" panose="020B0604020202020204" pitchFamily="34" charset="0"/>
              </a:rPr>
              <a:t>plays</a:t>
            </a:r>
            <a:r>
              <a:rPr lang="cs-CZ" altLang="cs-CZ" sz="2200" dirty="0" smtClean="0">
                <a:latin typeface="Arial" panose="020B0604020202020204" pitchFamily="34" charset="0"/>
              </a:rPr>
              <a:t> </a:t>
            </a:r>
            <a:r>
              <a:rPr lang="en-US" altLang="cs-CZ" sz="2200" dirty="0" smtClean="0">
                <a:latin typeface="Arial" panose="020B0604020202020204" pitchFamily="34" charset="0"/>
              </a:rPr>
              <a:t>an </a:t>
            </a:r>
            <a:r>
              <a:rPr lang="en-US" altLang="cs-CZ" sz="2200" dirty="0">
                <a:latin typeface="Arial" panose="020B0604020202020204" pitchFamily="34" charset="0"/>
              </a:rPr>
              <a:t>existing or potential customer </a:t>
            </a:r>
            <a:r>
              <a:rPr lang="cs-CZ" altLang="cs-CZ" sz="2200" dirty="0" smtClean="0">
                <a:latin typeface="Arial" panose="020B0604020202020204" pitchFamily="34" charset="0"/>
              </a:rPr>
              <a:t>and </a:t>
            </a:r>
            <a:r>
              <a:rPr lang="en-US" altLang="cs-CZ" sz="2200" dirty="0" smtClean="0">
                <a:latin typeface="Arial" panose="020B0604020202020204" pitchFamily="34" charset="0"/>
              </a:rPr>
              <a:t>report</a:t>
            </a:r>
            <a:r>
              <a:rPr lang="cs-CZ" altLang="cs-CZ" sz="2200" dirty="0" smtClean="0">
                <a:latin typeface="Arial" panose="020B0604020202020204" pitchFamily="34" charset="0"/>
              </a:rPr>
              <a:t>s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targets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behavior</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I</a:t>
            </a:r>
            <a:r>
              <a:rPr lang="en-US" altLang="cs-CZ" sz="2200" dirty="0" err="1" smtClean="0">
                <a:latin typeface="Arial" panose="020B0604020202020204" pitchFamily="34" charset="0"/>
              </a:rPr>
              <a:t>nternal</a:t>
            </a:r>
            <a:r>
              <a:rPr lang="cs-CZ" altLang="cs-CZ" sz="2200" dirty="0" smtClean="0">
                <a:latin typeface="Arial" panose="020B0604020202020204" pitchFamily="34" charset="0"/>
              </a:rPr>
              <a:t> (controlling </a:t>
            </a:r>
            <a:r>
              <a:rPr lang="cs-CZ" altLang="cs-CZ" sz="2200" dirty="0" err="1" smtClean="0">
                <a:latin typeface="Arial" panose="020B0604020202020204" pitchFamily="34" charset="0"/>
              </a:rPr>
              <a:t>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own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employees</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cs-CZ" altLang="cs-CZ" sz="2200" dirty="0" smtClean="0">
                <a:latin typeface="Arial" panose="020B0604020202020204" pitchFamily="34" charset="0"/>
              </a:rPr>
              <a:t>vs. </a:t>
            </a:r>
            <a:r>
              <a:rPr lang="en-US" altLang="cs-CZ" sz="2200" dirty="0" smtClean="0">
                <a:latin typeface="Arial" panose="020B0604020202020204" pitchFamily="34" charset="0"/>
              </a:rPr>
              <a:t>external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competition</a:t>
            </a:r>
            <a:r>
              <a:rPr lang="cs-CZ" altLang="cs-CZ" sz="2200" dirty="0" smtClean="0">
                <a:latin typeface="Arial" panose="020B0604020202020204" pitchFamily="34" charset="0"/>
              </a:rPr>
              <a:t>)</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cs-CZ" altLang="cs-CZ" sz="2200" dirty="0" smtClean="0">
                <a:latin typeface="Arial" panose="020B0604020202020204" pitchFamily="34" charset="0"/>
              </a:rPr>
              <a:t>N</a:t>
            </a:r>
            <a:r>
              <a:rPr lang="en-US" altLang="cs-CZ" sz="2200" dirty="0" err="1" smtClean="0">
                <a:latin typeface="Arial" panose="020B0604020202020204" pitchFamily="34" charset="0"/>
              </a:rPr>
              <a:t>ew</a:t>
            </a:r>
            <a:r>
              <a:rPr lang="en-US" altLang="cs-CZ" sz="2200" dirty="0" smtClean="0">
                <a:latin typeface="Arial" panose="020B0604020202020204" pitchFamily="34" charset="0"/>
              </a:rPr>
              <a:t> </a:t>
            </a:r>
            <a:r>
              <a:rPr lang="en-US" altLang="cs-CZ" sz="2200" dirty="0">
                <a:latin typeface="Arial" panose="020B0604020202020204" pitchFamily="34" charset="0"/>
              </a:rPr>
              <a:t>form - Real Customer Mystery Shopping.</a:t>
            </a:r>
          </a:p>
          <a:p>
            <a:pPr marL="285750" indent="-285750" eaLnBrk="1" hangingPunct="1">
              <a:spcBef>
                <a:spcPct val="0"/>
              </a:spcBef>
              <a:defRPr/>
            </a:pPr>
            <a:r>
              <a:rPr lang="en-US" altLang="cs-CZ" sz="2200" dirty="0">
                <a:latin typeface="Arial" panose="020B0604020202020204" pitchFamily="34" charset="0"/>
              </a:rPr>
              <a:t>Contact: personal, e-mail, telephone.</a:t>
            </a:r>
          </a:p>
          <a:p>
            <a:pPr marL="285750" indent="-285750" eaLnBrk="1" hangingPunct="1">
              <a:spcBef>
                <a:spcPct val="0"/>
              </a:spcBef>
              <a:defRPr/>
            </a:pPr>
            <a:r>
              <a:rPr lang="cs-CZ" altLang="cs-CZ" sz="2200" dirty="0" err="1" smtClean="0">
                <a:latin typeface="Arial" panose="020B0604020202020204" pitchFamily="34" charset="0"/>
              </a:rPr>
              <a:t>Enables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us</a:t>
            </a:r>
            <a:r>
              <a:rPr lang="cs-CZ" altLang="cs-CZ" sz="2200" dirty="0" smtClean="0">
                <a:latin typeface="Arial" panose="020B0604020202020204" pitchFamily="34" charset="0"/>
              </a:rPr>
              <a:t> to </a:t>
            </a:r>
            <a:r>
              <a:rPr lang="en-US" altLang="cs-CZ" sz="2200" dirty="0" err="1" smtClean="0">
                <a:latin typeface="Arial" panose="020B0604020202020204" pitchFamily="34" charset="0"/>
              </a:rPr>
              <a:t>evaluat</a:t>
            </a:r>
            <a:r>
              <a:rPr lang="cs-CZ" altLang="cs-CZ" sz="2200" dirty="0" smtClean="0">
                <a:latin typeface="Arial" panose="020B0604020202020204" pitchFamily="34" charset="0"/>
              </a:rPr>
              <a:t>e -</a:t>
            </a:r>
            <a:r>
              <a:rPr lang="en-US" altLang="cs-CZ" sz="2200" dirty="0" smtClean="0">
                <a:latin typeface="Arial" panose="020B0604020202020204" pitchFamily="34" charset="0"/>
              </a:rPr>
              <a:t> </a:t>
            </a:r>
            <a:r>
              <a:rPr lang="en-US" altLang="cs-CZ" sz="2200" dirty="0">
                <a:latin typeface="Arial" panose="020B0604020202020204" pitchFamily="34" charset="0"/>
              </a:rPr>
              <a:t>service, sales offices, complaints.</a:t>
            </a:r>
          </a:p>
          <a:p>
            <a:pPr marL="285750" indent="-285750" eaLnBrk="1" hangingPunct="1">
              <a:spcBef>
                <a:spcPct val="0"/>
              </a:spcBef>
              <a:defRPr/>
            </a:pPr>
            <a:r>
              <a:rPr lang="en-US" altLang="cs-CZ" sz="2200" dirty="0">
                <a:latin typeface="Arial" panose="020B0604020202020204" pitchFamily="34" charset="0"/>
              </a:rPr>
              <a:t>Obtaining objective </a:t>
            </a:r>
            <a:r>
              <a:rPr lang="en-US" altLang="cs-CZ" sz="2200" dirty="0" smtClean="0">
                <a:latin typeface="Arial" panose="020B0604020202020204" pitchFamily="34" charset="0"/>
              </a:rPr>
              <a:t>information</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en-US" altLang="cs-CZ" sz="2200" dirty="0">
                <a:latin typeface="Arial" panose="020B0604020202020204" pitchFamily="34" charset="0"/>
              </a:rPr>
              <a:t>basis for effective staff development, improve customer satisfaction, increase business performance, increase the company's image.</a:t>
            </a:r>
          </a:p>
        </p:txBody>
      </p:sp>
    </p:spTree>
    <p:extLst>
      <p:ext uri="{BB962C8B-B14F-4D97-AF65-F5344CB8AC3E}">
        <p14:creationId xmlns:p14="http://schemas.microsoft.com/office/powerpoint/2010/main" val="594923668"/>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TIME SNAPSHOT</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89364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Creating a certain </a:t>
            </a:r>
            <a:r>
              <a:rPr lang="cs-CZ" altLang="cs-CZ" sz="2200" dirty="0" err="1" smtClean="0">
                <a:latin typeface="Arial" panose="020B0604020202020204" pitchFamily="34" charset="0"/>
              </a:rPr>
              <a:t>snapshot</a:t>
            </a:r>
            <a:r>
              <a:rPr lang="cs-CZ" altLang="cs-CZ" sz="2200" dirty="0" smtClean="0">
                <a:latin typeface="Arial" panose="020B0604020202020204" pitchFamily="34" charset="0"/>
              </a:rPr>
              <a:t> </a:t>
            </a:r>
            <a:r>
              <a:rPr lang="en-US" altLang="cs-CZ" sz="2200" dirty="0" smtClean="0">
                <a:latin typeface="Arial" panose="020B0604020202020204" pitchFamily="34" charset="0"/>
              </a:rPr>
              <a:t>of </a:t>
            </a:r>
            <a:r>
              <a:rPr lang="en-US" altLang="cs-CZ" sz="2200" dirty="0">
                <a:latin typeface="Arial" panose="020B0604020202020204" pitchFamily="34" charset="0"/>
              </a:rPr>
              <a:t>the examined </a:t>
            </a:r>
            <a:r>
              <a:rPr lang="en-US" altLang="cs-CZ" sz="2200" dirty="0" smtClean="0">
                <a:latin typeface="Arial" panose="020B0604020202020204" pitchFamily="34" charset="0"/>
              </a:rPr>
              <a:t>phenomenon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during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certain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time</a:t>
            </a:r>
            <a:r>
              <a:rPr lang="cs-CZ" altLang="cs-CZ" sz="2200" dirty="0" smtClean="0">
                <a:latin typeface="Arial" panose="020B0604020202020204" pitchFamily="34" charset="0"/>
              </a:rPr>
              <a:t> period</a:t>
            </a:r>
            <a:r>
              <a:rPr lang="en-US" altLang="cs-CZ" sz="2200" dirty="0" smtClean="0">
                <a:latin typeface="Arial" panose="020B0604020202020204" pitchFamily="34" charset="0"/>
              </a:rPr>
              <a:t> </a:t>
            </a:r>
            <a:r>
              <a:rPr lang="en-US" altLang="cs-CZ" sz="2200" dirty="0">
                <a:latin typeface="Arial" panose="020B0604020202020204" pitchFamily="34" charset="0"/>
              </a:rPr>
              <a:t>in the form of a written record.</a:t>
            </a:r>
          </a:p>
          <a:p>
            <a:pPr marL="285750" indent="-285750" eaLnBrk="1" hangingPunct="1">
              <a:spcBef>
                <a:spcPct val="0"/>
              </a:spcBef>
              <a:defRPr/>
            </a:pPr>
            <a:r>
              <a:rPr lang="en-US" altLang="cs-CZ" sz="2200" dirty="0">
                <a:latin typeface="Arial" panose="020B0604020202020204" pitchFamily="34" charset="0"/>
              </a:rPr>
              <a:t>There are two procedures:</a:t>
            </a:r>
          </a:p>
          <a:p>
            <a:pPr marL="1028700" lvl="1" eaLnBrk="1" hangingPunct="1">
              <a:spcBef>
                <a:spcPct val="0"/>
              </a:spcBef>
              <a:defRPr/>
            </a:pPr>
            <a:r>
              <a:rPr lang="en-US" altLang="cs-CZ" sz="2000" dirty="0">
                <a:latin typeface="Arial" panose="020B0604020202020204" pitchFamily="34" charset="0"/>
              </a:rPr>
              <a:t>Researcher observes the behavior of a subject in an activity and </a:t>
            </a:r>
            <a:r>
              <a:rPr lang="cs-CZ" altLang="cs-CZ" sz="2000" dirty="0" err="1" smtClean="0">
                <a:latin typeface="Arial" panose="020B0604020202020204" pitchFamily="34" charset="0"/>
              </a:rPr>
              <a:t>records</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it</a:t>
            </a:r>
            <a:r>
              <a:rPr lang="en-US" altLang="cs-CZ" sz="2000" dirty="0" smtClean="0">
                <a:latin typeface="Arial" panose="020B0604020202020204" pitchFamily="34" charset="0"/>
              </a:rPr>
              <a:t>. (</a:t>
            </a:r>
            <a:r>
              <a:rPr lang="cs-CZ" altLang="cs-CZ" sz="2000" dirty="0" smtClean="0">
                <a:latin typeface="Arial" panose="020B0604020202020204" pitchFamily="34" charset="0"/>
              </a:rPr>
              <a:t>e.</a:t>
            </a:r>
            <a:r>
              <a:rPr lang="en-US" altLang="cs-CZ" sz="2000" dirty="0" smtClean="0">
                <a:latin typeface="Arial" panose="020B0604020202020204" pitchFamily="34" charset="0"/>
              </a:rPr>
              <a:t>g</a:t>
            </a:r>
            <a:r>
              <a:rPr lang="en-US" altLang="cs-CZ" sz="2000" dirty="0">
                <a:latin typeface="Arial" panose="020B0604020202020204" pitchFamily="34" charset="0"/>
              </a:rPr>
              <a:t>. </a:t>
            </a:r>
            <a:r>
              <a:rPr lang="cs-CZ" altLang="cs-CZ" sz="2000" dirty="0" smtClean="0">
                <a:latin typeface="Arial" panose="020B0604020202020204" pitchFamily="34" charset="0"/>
              </a:rPr>
              <a:t>t</a:t>
            </a:r>
            <a:r>
              <a:rPr lang="en-US" altLang="cs-CZ" sz="2000" dirty="0" err="1" smtClean="0">
                <a:latin typeface="Arial" panose="020B0604020202020204" pitchFamily="34" charset="0"/>
              </a:rPr>
              <a:t>ime</a:t>
            </a:r>
            <a:r>
              <a:rPr lang="en-US" altLang="cs-CZ" sz="2000" dirty="0" smtClean="0">
                <a:latin typeface="Arial" panose="020B0604020202020204" pitchFamily="34" charset="0"/>
              </a:rPr>
              <a:t> </a:t>
            </a:r>
            <a:r>
              <a:rPr lang="en-US" altLang="cs-CZ" sz="2000" dirty="0">
                <a:latin typeface="Arial" panose="020B0604020202020204" pitchFamily="34" charset="0"/>
              </a:rPr>
              <a:t>snapshot of the employees at the factory</a:t>
            </a:r>
            <a:r>
              <a:rPr lang="en-US" altLang="cs-CZ" sz="2000" dirty="0" smtClean="0">
                <a:latin typeface="Arial" panose="020B0604020202020204" pitchFamily="34" charset="0"/>
              </a:rPr>
              <a:t>)</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Respondent </a:t>
            </a:r>
            <a:r>
              <a:rPr lang="cs-CZ" altLang="cs-CZ" sz="2000" dirty="0" err="1" smtClean="0">
                <a:latin typeface="Arial" panose="020B0604020202020204" pitchFamily="34" charset="0"/>
              </a:rPr>
              <a:t>themself</a:t>
            </a:r>
            <a:r>
              <a:rPr lang="cs-CZ" altLang="cs-CZ" sz="2000" dirty="0" smtClean="0">
                <a:latin typeface="Arial" panose="020B0604020202020204" pitchFamily="34" charset="0"/>
              </a:rPr>
              <a:t> report</a:t>
            </a:r>
            <a:r>
              <a:rPr lang="en-US" altLang="cs-CZ" sz="2000" dirty="0" smtClean="0">
                <a:latin typeface="Arial" panose="020B0604020202020204" pitchFamily="34" charset="0"/>
              </a:rPr>
              <a:t> </a:t>
            </a:r>
            <a:r>
              <a:rPr lang="en-US" altLang="cs-CZ" sz="2000" dirty="0">
                <a:latin typeface="Arial" panose="020B0604020202020204" pitchFamily="34" charset="0"/>
              </a:rPr>
              <a:t>about their activities.</a:t>
            </a:r>
          </a:p>
          <a:p>
            <a:pPr marL="285750" indent="-285750" eaLnBrk="1" hangingPunct="1">
              <a:spcBef>
                <a:spcPct val="0"/>
              </a:spcBef>
              <a:defRPr/>
            </a:pPr>
            <a:r>
              <a:rPr lang="en-US" altLang="cs-CZ" sz="2200" dirty="0">
                <a:latin typeface="Arial" panose="020B0604020202020204" pitchFamily="34" charset="0"/>
              </a:rPr>
              <a:t>Time </a:t>
            </a:r>
            <a:r>
              <a:rPr lang="cs-CZ" altLang="cs-CZ" sz="2200" dirty="0" err="1" smtClean="0">
                <a:latin typeface="Arial" panose="020B0604020202020204" pitchFamily="34" charset="0"/>
              </a:rPr>
              <a:t>snapshot</a:t>
            </a:r>
            <a:r>
              <a:rPr lang="cs-CZ" altLang="cs-CZ" sz="2200" dirty="0" smtClean="0">
                <a:latin typeface="Arial" panose="020B0604020202020204" pitchFamily="34" charset="0"/>
              </a:rPr>
              <a:t> </a:t>
            </a:r>
            <a:r>
              <a:rPr lang="en-US" altLang="cs-CZ" sz="2200" dirty="0" smtClean="0">
                <a:latin typeface="Arial" panose="020B0604020202020204" pitchFamily="34" charset="0"/>
              </a:rPr>
              <a:t>- </a:t>
            </a:r>
            <a:r>
              <a:rPr lang="en-US" altLang="cs-CZ" sz="2200" dirty="0">
                <a:latin typeface="Arial" panose="020B0604020202020204" pitchFamily="34" charset="0"/>
              </a:rPr>
              <a:t>the only way to gather information on the actual behavior of people within a certain time period.</a:t>
            </a:r>
          </a:p>
          <a:p>
            <a:pPr marL="285750" indent="-285750" eaLnBrk="1" hangingPunct="1">
              <a:spcBef>
                <a:spcPct val="0"/>
              </a:spcBef>
              <a:defRPr/>
            </a:pPr>
            <a:r>
              <a:rPr lang="en-US" altLang="cs-CZ" sz="2200" dirty="0">
                <a:latin typeface="Arial" panose="020B0604020202020204" pitchFamily="34" charset="0"/>
              </a:rPr>
              <a:t>Analysis </a:t>
            </a:r>
            <a:r>
              <a:rPr lang="cs-CZ" altLang="cs-CZ" sz="2200" dirty="0" smtClean="0">
                <a:latin typeface="Arial" panose="020B0604020202020204" pitchFamily="34" charset="0"/>
              </a:rPr>
              <a:t>of </a:t>
            </a:r>
            <a:r>
              <a:rPr lang="en-US" altLang="cs-CZ" sz="2200" dirty="0" smtClean="0">
                <a:latin typeface="Arial" panose="020B0604020202020204" pitchFamily="34" charset="0"/>
              </a:rPr>
              <a:t>time </a:t>
            </a:r>
            <a:r>
              <a:rPr lang="cs-CZ" altLang="cs-CZ" sz="2200" dirty="0" err="1" smtClean="0">
                <a:latin typeface="Arial" panose="020B0604020202020204" pitchFamily="34" charset="0"/>
              </a:rPr>
              <a:t>snapshots</a:t>
            </a:r>
            <a:r>
              <a:rPr lang="en-US" altLang="cs-CZ" sz="2200" dirty="0" smtClean="0">
                <a:latin typeface="Arial" panose="020B0604020202020204" pitchFamily="34" charset="0"/>
              </a:rPr>
              <a:t>:</a:t>
            </a:r>
            <a:endParaRPr lang="en-US" altLang="cs-CZ" sz="22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The calculation of the average duration of individual activities (in hours, minutes per day or week).</a:t>
            </a:r>
          </a:p>
          <a:p>
            <a:pPr marL="1028700" lvl="1" eaLnBrk="1" hangingPunct="1">
              <a:spcBef>
                <a:spcPct val="0"/>
              </a:spcBef>
              <a:defRPr/>
            </a:pPr>
            <a:r>
              <a:rPr lang="en-US" altLang="cs-CZ" sz="2000" dirty="0">
                <a:latin typeface="Arial" panose="020B0604020202020204" pitchFamily="34" charset="0"/>
              </a:rPr>
              <a:t>The average time distribution </a:t>
            </a:r>
            <a:r>
              <a:rPr lang="cs-CZ" altLang="cs-CZ" sz="2000" dirty="0" smtClean="0">
                <a:latin typeface="Arial" panose="020B0604020202020204" pitchFamily="34" charset="0"/>
              </a:rPr>
              <a:t>of </a:t>
            </a:r>
            <a:r>
              <a:rPr lang="en-US" altLang="cs-CZ" sz="2000" dirty="0" smtClean="0">
                <a:latin typeface="Arial" panose="020B0604020202020204" pitchFamily="34" charset="0"/>
              </a:rPr>
              <a:t>activities </a:t>
            </a:r>
            <a:r>
              <a:rPr lang="en-US" altLang="cs-CZ" sz="2000" dirty="0">
                <a:latin typeface="Arial" panose="020B0604020202020204" pitchFamily="34" charset="0"/>
              </a:rPr>
              <a:t>in different times of day or days of the week. (audit)</a:t>
            </a:r>
          </a:p>
          <a:p>
            <a:pPr marL="1028700" lvl="1" eaLnBrk="1" hangingPunct="1">
              <a:spcBef>
                <a:spcPct val="0"/>
              </a:spcBef>
              <a:defRPr/>
            </a:pPr>
            <a:r>
              <a:rPr lang="en-US" altLang="cs-CZ" sz="2000" dirty="0">
                <a:latin typeface="Arial" panose="020B0604020202020204" pitchFamily="34" charset="0"/>
              </a:rPr>
              <a:t>Determining the percentage of respondents </a:t>
            </a:r>
            <a:r>
              <a:rPr lang="cs-CZ" altLang="cs-CZ" sz="2000" dirty="0" err="1" smtClean="0">
                <a:latin typeface="Arial" panose="020B0604020202020204" pitchFamily="34" charset="0"/>
              </a:rPr>
              <a:t>out</a:t>
            </a:r>
            <a:r>
              <a:rPr lang="cs-CZ" altLang="cs-CZ" sz="2000" dirty="0" smtClean="0">
                <a:latin typeface="Arial" panose="020B0604020202020204" pitchFamily="34" charset="0"/>
              </a:rPr>
              <a:t> of </a:t>
            </a:r>
            <a:r>
              <a:rPr lang="cs-CZ" altLang="cs-CZ" sz="2000" dirty="0" err="1" smtClean="0">
                <a:latin typeface="Arial" panose="020B0604020202020204" pitchFamily="34" charset="0"/>
              </a:rPr>
              <a:t>the</a:t>
            </a:r>
            <a:r>
              <a:rPr lang="en-US" altLang="cs-CZ" sz="2000" dirty="0" smtClean="0">
                <a:latin typeface="Arial" panose="020B0604020202020204" pitchFamily="34" charset="0"/>
              </a:rPr>
              <a:t> total</a:t>
            </a:r>
            <a:r>
              <a:rPr lang="cs-CZ" altLang="cs-CZ" sz="2000" dirty="0" smtClean="0">
                <a:latin typeface="Arial" panose="020B0604020202020204" pitchFamily="34" charset="0"/>
              </a:rPr>
              <a:t> sample</a:t>
            </a:r>
            <a:r>
              <a:rPr lang="en-US" altLang="cs-CZ" sz="2000" dirty="0" smtClean="0">
                <a:latin typeface="Arial" panose="020B0604020202020204" pitchFamily="34" charset="0"/>
              </a:rPr>
              <a:t>, which </a:t>
            </a:r>
            <a:r>
              <a:rPr lang="en-US" altLang="cs-CZ" sz="2000" dirty="0">
                <a:latin typeface="Arial" panose="020B0604020202020204" pitchFamily="34" charset="0"/>
              </a:rPr>
              <a:t>carried out </a:t>
            </a:r>
            <a:r>
              <a:rPr lang="en-US" altLang="cs-CZ" sz="2000" dirty="0" smtClean="0">
                <a:latin typeface="Arial" panose="020B0604020202020204" pitchFamily="34" charset="0"/>
              </a:rPr>
              <a:t>certain </a:t>
            </a:r>
            <a:r>
              <a:rPr lang="en-US" altLang="cs-CZ" sz="2000" dirty="0">
                <a:latin typeface="Arial" panose="020B0604020202020204" pitchFamily="34" charset="0"/>
              </a:rPr>
              <a:t>activities </a:t>
            </a:r>
            <a:r>
              <a:rPr lang="en-US" altLang="cs-CZ" sz="2000" dirty="0" smtClean="0">
                <a:latin typeface="Arial" panose="020B0604020202020204" pitchFamily="34" charset="0"/>
              </a:rPr>
              <a:t>in </a:t>
            </a:r>
            <a:r>
              <a:rPr lang="en-US" altLang="cs-CZ" sz="2000" dirty="0">
                <a:latin typeface="Arial" panose="020B0604020202020204" pitchFamily="34" charset="0"/>
              </a:rPr>
              <a:t>the period.</a:t>
            </a:r>
          </a:p>
        </p:txBody>
      </p:sp>
    </p:spTree>
    <p:extLst>
      <p:ext uri="{BB962C8B-B14F-4D97-AF65-F5344CB8AC3E}">
        <p14:creationId xmlns:p14="http://schemas.microsoft.com/office/powerpoint/2010/main" val="1126733940"/>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CASE STUDY</a:t>
            </a:r>
            <a:endParaRPr lang="cs-CZ"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Case </a:t>
            </a:r>
            <a:r>
              <a:rPr lang="cs-CZ" altLang="cs-CZ" sz="2200" dirty="0" err="1" smtClean="0">
                <a:latin typeface="Arial" panose="020B0604020202020204" pitchFamily="34" charset="0"/>
              </a:rPr>
              <a:t>studies</a:t>
            </a:r>
            <a:r>
              <a:rPr lang="cs-CZ" altLang="cs-CZ" sz="2200" dirty="0" smtClean="0">
                <a:latin typeface="Arial" panose="020B0604020202020204" pitchFamily="34" charset="0"/>
              </a:rPr>
              <a:t> are </a:t>
            </a:r>
            <a:r>
              <a:rPr lang="cs-CZ" altLang="cs-CZ" sz="2200" dirty="0" err="1" smtClean="0">
                <a:latin typeface="Arial" panose="020B0604020202020204" pitchFamily="34" charset="0"/>
              </a:rPr>
              <a:t>describing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actual</a:t>
            </a:r>
            <a:r>
              <a:rPr lang="cs-CZ" altLang="cs-CZ" sz="2200" dirty="0" smtClean="0">
                <a:latin typeface="Arial" panose="020B0604020202020204" pitchFamily="34" charset="0"/>
              </a:rPr>
              <a:t> past </a:t>
            </a:r>
            <a:r>
              <a:rPr lang="cs-CZ" altLang="cs-CZ" sz="2200" dirty="0" err="1" smtClean="0">
                <a:latin typeface="Arial" panose="020B0604020202020204" pitchFamily="34" charset="0"/>
              </a:rPr>
              <a:t>cases</a:t>
            </a:r>
            <a:r>
              <a:rPr lang="cs-CZ" altLang="cs-CZ" sz="2200" dirty="0" smtClean="0">
                <a:latin typeface="Arial" panose="020B0604020202020204" pitchFamily="34" charset="0"/>
              </a:rPr>
              <a:t> of </a:t>
            </a:r>
            <a:r>
              <a:rPr lang="cs-CZ" altLang="cs-CZ" sz="2200" dirty="0" err="1" smtClean="0">
                <a:latin typeface="Arial" panose="020B0604020202020204" pitchFamily="34" charset="0"/>
              </a:rPr>
              <a:t>companies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doing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activities</a:t>
            </a:r>
            <a:r>
              <a:rPr lang="cs-CZ" altLang="cs-CZ" sz="2200" dirty="0" smtClean="0">
                <a:latin typeface="Arial" panose="020B0604020202020204" pitchFamily="34" charset="0"/>
              </a:rPr>
              <a:t> on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market.</a:t>
            </a:r>
            <a:r>
              <a:rPr lang="en-US" altLang="cs-CZ" sz="2200" dirty="0" smtClean="0">
                <a:latin typeface="Arial" panose="020B0604020202020204" pitchFamily="34" charset="0"/>
              </a:rPr>
              <a:t> </a:t>
            </a:r>
            <a:r>
              <a:rPr lang="cs-CZ" altLang="cs-CZ" sz="2200" dirty="0" smtClean="0">
                <a:latin typeface="Arial" panose="020B0604020202020204" pitchFamily="34" charset="0"/>
              </a:rPr>
              <a:t>I</a:t>
            </a:r>
            <a:r>
              <a:rPr lang="en-US" altLang="cs-CZ" sz="2200" dirty="0" smtClean="0">
                <a:latin typeface="Arial" panose="020B0604020202020204" pitchFamily="34" charset="0"/>
              </a:rPr>
              <a:t>t </a:t>
            </a:r>
            <a:r>
              <a:rPr lang="en-US" altLang="cs-CZ" sz="2200" dirty="0">
                <a:latin typeface="Arial" panose="020B0604020202020204" pitchFamily="34" charset="0"/>
              </a:rPr>
              <a:t>may also be </a:t>
            </a:r>
            <a:r>
              <a:rPr lang="en-US" altLang="cs-CZ" sz="2200" dirty="0" smtClean="0">
                <a:latin typeface="Arial" panose="020B0604020202020204" pitchFamily="34" charset="0"/>
              </a:rPr>
              <a:t>generally </a:t>
            </a:r>
            <a:r>
              <a:rPr lang="en-US" altLang="cs-CZ" sz="2200" dirty="0">
                <a:latin typeface="Arial" panose="020B0604020202020204" pitchFamily="34" charset="0"/>
              </a:rPr>
              <a:t>describing the behavior of the overall market (</a:t>
            </a:r>
            <a:r>
              <a:rPr lang="en-US" altLang="cs-CZ" sz="2200" dirty="0" smtClean="0">
                <a:latin typeface="Arial" panose="020B0604020202020204" pitchFamily="34" charset="0"/>
              </a:rPr>
              <a:t>e</a:t>
            </a:r>
            <a:r>
              <a:rPr lang="cs-CZ" altLang="cs-CZ" sz="2200" dirty="0" smtClean="0">
                <a:latin typeface="Arial" panose="020B0604020202020204" pitchFamily="34" charset="0"/>
              </a:rPr>
              <a:t>.</a:t>
            </a:r>
            <a:r>
              <a:rPr lang="en-US" altLang="cs-CZ" sz="2200" dirty="0" smtClean="0">
                <a:latin typeface="Arial" panose="020B0604020202020204" pitchFamily="34" charset="0"/>
              </a:rPr>
              <a:t>g</a:t>
            </a:r>
            <a:r>
              <a:rPr lang="en-US" altLang="cs-CZ" sz="2200" dirty="0">
                <a:latin typeface="Arial" panose="020B0604020202020204" pitchFamily="34" charset="0"/>
              </a:rPr>
              <a:t>. </a:t>
            </a:r>
            <a:r>
              <a:rPr lang="cs-CZ" altLang="cs-CZ" sz="2200" dirty="0" smtClean="0">
                <a:latin typeface="Arial" panose="020B0604020202020204" pitchFamily="34" charset="0"/>
              </a:rPr>
              <a:t>t</a:t>
            </a:r>
            <a:r>
              <a:rPr lang="en-US" altLang="cs-CZ" sz="2200" dirty="0" smtClean="0">
                <a:latin typeface="Arial" panose="020B0604020202020204" pitchFamily="34" charset="0"/>
              </a:rPr>
              <a:t>he </a:t>
            </a:r>
            <a:r>
              <a:rPr lang="en-US" altLang="cs-CZ" sz="2200" dirty="0">
                <a:latin typeface="Arial" panose="020B0604020202020204" pitchFamily="34" charset="0"/>
              </a:rPr>
              <a:t>entry of the company XY on the Czech market, the introduction of new product innovation XY, </a:t>
            </a:r>
            <a:r>
              <a:rPr lang="cs-CZ" altLang="cs-CZ" sz="2200" dirty="0" smtClean="0">
                <a:latin typeface="Arial" panose="020B0604020202020204" pitchFamily="34" charset="0"/>
              </a:rPr>
              <a:t>celebrity</a:t>
            </a:r>
            <a:r>
              <a:rPr lang="en-US" altLang="cs-CZ" sz="2200" dirty="0" smtClean="0">
                <a:latin typeface="Arial" panose="020B0604020202020204" pitchFamily="34" charset="0"/>
              </a:rPr>
              <a:t> </a:t>
            </a:r>
            <a:r>
              <a:rPr lang="en-US" altLang="cs-CZ" sz="2200" dirty="0">
                <a:latin typeface="Arial" panose="020B0604020202020204" pitchFamily="34" charset="0"/>
              </a:rPr>
              <a:t>use in an advertising campaign for a product XY etc.).</a:t>
            </a:r>
          </a:p>
          <a:p>
            <a:pPr marL="285750" indent="-285750" eaLnBrk="1" hangingPunct="1">
              <a:spcBef>
                <a:spcPct val="0"/>
              </a:spcBef>
              <a:defRPr/>
            </a:pPr>
            <a:r>
              <a:rPr lang="en-US" altLang="cs-CZ" sz="2200" dirty="0" smtClean="0">
                <a:latin typeface="Arial" panose="020B0604020202020204" pitchFamily="34" charset="0"/>
              </a:rPr>
              <a:t>Definition </a:t>
            </a:r>
            <a:r>
              <a:rPr lang="en-US" altLang="cs-CZ" sz="2200" dirty="0">
                <a:latin typeface="Arial" panose="020B0604020202020204" pitchFamily="34" charset="0"/>
              </a:rPr>
              <a:t>in </a:t>
            </a:r>
            <a:r>
              <a:rPr lang="en-US" altLang="cs-CZ" sz="2200" dirty="0" smtClean="0">
                <a:latin typeface="Arial" panose="020B0604020202020204" pitchFamily="34" charset="0"/>
              </a:rPr>
              <a:t>natural </a:t>
            </a:r>
            <a:r>
              <a:rPr lang="en-US" altLang="cs-CZ" sz="2200" dirty="0">
                <a:latin typeface="Arial" panose="020B0604020202020204" pitchFamily="34" charset="0"/>
              </a:rPr>
              <a:t>sciences </a:t>
            </a:r>
            <a:r>
              <a:rPr lang="cs-CZ" altLang="cs-CZ" sz="2200" dirty="0" smtClean="0">
                <a:latin typeface="Arial" panose="020B0604020202020204" pitchFamily="34" charset="0"/>
              </a:rPr>
              <a:t>- </a:t>
            </a:r>
            <a:r>
              <a:rPr lang="en-US" altLang="cs-CZ" sz="2200" dirty="0" smtClean="0">
                <a:latin typeface="Arial" panose="020B0604020202020204" pitchFamily="34" charset="0"/>
              </a:rPr>
              <a:t>"</a:t>
            </a:r>
            <a:r>
              <a:rPr lang="en-US" altLang="cs-CZ" sz="2200" dirty="0">
                <a:latin typeface="Arial" panose="020B0604020202020204" pitchFamily="34" charset="0"/>
              </a:rPr>
              <a:t>intensive study of one case - </a:t>
            </a:r>
            <a:r>
              <a:rPr lang="en-US" altLang="cs-CZ" sz="2200" dirty="0" smtClean="0">
                <a:latin typeface="Arial" panose="020B0604020202020204" pitchFamily="34" charset="0"/>
              </a:rPr>
              <a:t>one </a:t>
            </a:r>
            <a:r>
              <a:rPr lang="en-US" altLang="cs-CZ" sz="2200" dirty="0">
                <a:latin typeface="Arial" panose="020B0604020202020204" pitchFamily="34" charset="0"/>
              </a:rPr>
              <a:t>situation, one man, one problem."</a:t>
            </a:r>
          </a:p>
          <a:p>
            <a:pPr marL="285750" indent="-285750" eaLnBrk="1" hangingPunct="1">
              <a:spcBef>
                <a:spcPct val="0"/>
              </a:spcBef>
              <a:defRPr/>
            </a:pPr>
            <a:r>
              <a:rPr lang="en-US" altLang="cs-CZ" sz="2200" dirty="0">
                <a:latin typeface="Arial" panose="020B0604020202020204" pitchFamily="34" charset="0"/>
              </a:rPr>
              <a:t>It's a classic technique of qualitative research.</a:t>
            </a:r>
          </a:p>
          <a:p>
            <a:pPr marL="285750" indent="-285750" eaLnBrk="1" hangingPunct="1">
              <a:spcBef>
                <a:spcPct val="0"/>
              </a:spcBef>
              <a:defRPr/>
            </a:pPr>
            <a:r>
              <a:rPr lang="en-US" altLang="cs-CZ" sz="2200" dirty="0">
                <a:latin typeface="Arial" panose="020B0604020202020204" pitchFamily="34" charset="0"/>
              </a:rPr>
              <a:t>Case studies are used to capture a particular process (problem and its solution). This makes it possible for others to replicate and </a:t>
            </a:r>
            <a:r>
              <a:rPr lang="cs-CZ" altLang="cs-CZ" sz="2200" dirty="0" err="1" smtClean="0">
                <a:latin typeface="Arial" panose="020B0604020202020204" pitchFamily="34" charset="0"/>
              </a:rPr>
              <a:t>learn</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from</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it</a:t>
            </a:r>
            <a:r>
              <a:rPr lang="en-US" altLang="cs-CZ" sz="2200" dirty="0" smtClean="0">
                <a:latin typeface="Arial" panose="020B0604020202020204" pitchFamily="34" charset="0"/>
              </a:rPr>
              <a:t>.</a:t>
            </a:r>
            <a:endParaRPr lang="en-US" altLang="cs-CZ" sz="2000" dirty="0">
              <a:latin typeface="Arial" panose="020B0604020202020204" pitchFamily="34" charset="0"/>
            </a:endParaRPr>
          </a:p>
        </p:txBody>
      </p:sp>
    </p:spTree>
    <p:extLst>
      <p:ext uri="{BB962C8B-B14F-4D97-AF65-F5344CB8AC3E}">
        <p14:creationId xmlns:p14="http://schemas.microsoft.com/office/powerpoint/2010/main" val="53761023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FOCUS GROUP</a:t>
            </a: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focus group is a form of qualitative research in which a group of people are asked about their attitude towards a product, service, concept, advertisement, idea, or packaging.</a:t>
            </a:r>
          </a:p>
          <a:p>
            <a:pPr marL="285750" indent="-285750" eaLnBrk="1" hangingPunct="1">
              <a:spcBef>
                <a:spcPct val="0"/>
              </a:spcBef>
              <a:defRPr/>
            </a:pPr>
            <a:r>
              <a:rPr lang="en-US" altLang="cs-CZ" sz="2200" dirty="0">
                <a:latin typeface="Arial" panose="020B0604020202020204" pitchFamily="34" charset="0"/>
              </a:rPr>
              <a:t>Questions are asked in an interactive group setting where participants are free to talk with other group members.</a:t>
            </a:r>
          </a:p>
          <a:p>
            <a:pPr marL="285750" indent="-285750" eaLnBrk="1" hangingPunct="1">
              <a:spcBef>
                <a:spcPct val="0"/>
              </a:spcBef>
              <a:defRPr/>
            </a:pPr>
            <a:r>
              <a:rPr lang="en-US" altLang="cs-CZ" sz="2200" dirty="0">
                <a:latin typeface="Arial" panose="020B0604020202020204" pitchFamily="34" charset="0"/>
              </a:rPr>
              <a:t>There are usually 6 to 10 members in the group, and the session usually lasts for 1 to 2 hours. </a:t>
            </a:r>
          </a:p>
          <a:p>
            <a:pPr marL="285750" indent="-285750" eaLnBrk="1" hangingPunct="1">
              <a:spcBef>
                <a:spcPct val="0"/>
              </a:spcBef>
              <a:defRPr/>
            </a:pPr>
            <a:r>
              <a:rPr lang="en-US" altLang="cs-CZ" sz="2200" dirty="0" smtClean="0">
                <a:latin typeface="Arial" panose="020B0604020202020204" pitchFamily="34" charset="0"/>
              </a:rPr>
              <a:t>A </a:t>
            </a:r>
            <a:r>
              <a:rPr lang="en-US" altLang="cs-CZ" sz="2200" dirty="0">
                <a:latin typeface="Arial" panose="020B0604020202020204" pitchFamily="34" charset="0"/>
              </a:rPr>
              <a:t>moderator guides the group through a discussion that probes attitudes about a client's proposed products or services. </a:t>
            </a: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839211894"/>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PROJECTIVE TECHNIQUES</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 projective test, in psychology, is a personality test designed to let a person respond to ambiguous stimuli, presumably revealing hidden emotions and internal conflicts. </a:t>
            </a:r>
            <a:endParaRPr lang="cs-CZ" altLang="cs-CZ" sz="2200" dirty="0" smtClean="0">
              <a:latin typeface="Arial" panose="020B0604020202020204" pitchFamily="34" charset="0"/>
            </a:endParaRP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Bubble </a:t>
            </a:r>
            <a:r>
              <a:rPr lang="en-US" altLang="cs-CZ" sz="2200" dirty="0" smtClean="0">
                <a:latin typeface="Arial" panose="020B0604020202020204" pitchFamily="34" charset="0"/>
              </a:rPr>
              <a:t>test</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Association tests – (finish the sentences</a:t>
            </a:r>
            <a:r>
              <a:rPr lang="en-US" altLang="cs-CZ" sz="2200" dirty="0" smtClean="0">
                <a:latin typeface="Arial" panose="020B0604020202020204" pitchFamily="34" charset="0"/>
              </a:rPr>
              <a:t>)</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err="1">
                <a:latin typeface="Arial" panose="020B0604020202020204" pitchFamily="34" charset="0"/>
              </a:rPr>
              <a:t>Physiognomical</a:t>
            </a:r>
            <a:r>
              <a:rPr lang="en-US" altLang="cs-CZ" sz="2200" dirty="0">
                <a:latin typeface="Arial" panose="020B0604020202020204" pitchFamily="34" charset="0"/>
              </a:rPr>
              <a:t> test – people´s photos </a:t>
            </a:r>
            <a:r>
              <a:rPr lang="cs-CZ" altLang="cs-CZ" sz="2200" dirty="0" smtClean="0">
                <a:latin typeface="Arial" panose="020B0604020202020204" pitchFamily="34" charset="0"/>
              </a:rPr>
              <a:t>–</a:t>
            </a:r>
            <a:r>
              <a:rPr lang="en-US" altLang="cs-CZ" sz="2200" dirty="0" smtClean="0">
                <a:latin typeface="Arial" panose="020B0604020202020204" pitchFamily="34" charset="0"/>
              </a:rPr>
              <a:t> products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Creative techniques  – </a:t>
            </a:r>
            <a:r>
              <a:rPr lang="en-US" altLang="cs-CZ" sz="2200" dirty="0" smtClean="0">
                <a:latin typeface="Arial" panose="020B0604020202020204" pitchFamily="34" charset="0"/>
              </a:rPr>
              <a:t>collage</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Drawing </a:t>
            </a:r>
            <a:r>
              <a:rPr lang="en-US" altLang="cs-CZ" sz="2200" dirty="0" smtClean="0">
                <a:latin typeface="Arial" panose="020B0604020202020204" pitchFamily="34" charset="0"/>
              </a:rPr>
              <a:t>techniques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Test of </a:t>
            </a:r>
            <a:r>
              <a:rPr lang="en-US" altLang="cs-CZ" sz="2200" dirty="0" err="1">
                <a:latin typeface="Arial" panose="020B0604020202020204" pitchFamily="34" charset="0"/>
              </a:rPr>
              <a:t>colours</a:t>
            </a:r>
            <a:r>
              <a:rPr lang="en-US" altLang="cs-CZ" sz="2200" dirty="0">
                <a:latin typeface="Arial" panose="020B0604020202020204" pitchFamily="34" charset="0"/>
              </a:rPr>
              <a:t>, </a:t>
            </a:r>
            <a:r>
              <a:rPr lang="en-US" altLang="cs-CZ" sz="2200" dirty="0" smtClean="0">
                <a:latin typeface="Arial" panose="020B0604020202020204" pitchFamily="34" charset="0"/>
              </a:rPr>
              <a:t>shapes</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technique „Safe</a:t>
            </a:r>
            <a:r>
              <a:rPr lang="en-US" altLang="cs-CZ" sz="2200" dirty="0" smtClean="0">
                <a:latin typeface="Arial" panose="020B0604020202020204" pitchFamily="34" charset="0"/>
              </a:rPr>
              <a:t>“</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80497258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SEMANTIC DIFFERENTIAL</a:t>
            </a:r>
          </a:p>
        </p:txBody>
      </p:sp>
      <p:sp>
        <p:nvSpPr>
          <p:cNvPr id="3079" name="TextovéPole 10"/>
          <p:cNvSpPr txBox="1">
            <a:spLocks noChangeArrowheads="1"/>
          </p:cNvSpPr>
          <p:nvPr/>
        </p:nvSpPr>
        <p:spPr bwMode="auto">
          <a:xfrm>
            <a:off x="503238" y="1512044"/>
            <a:ext cx="847725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sz="2200" dirty="0">
                <a:latin typeface="Arial" panose="020B0604020202020204" pitchFamily="34" charset="0"/>
              </a:rPr>
              <a:t>Osgood's semantic differential - the respondent is asked to choose where his or her position lies, on a scale between two bipolar words, or a range of words or numbers ranging across a bipolar position (for example from 5 (powerful) down to 1 (weak</a:t>
            </a:r>
            <a:r>
              <a:rPr lang="en-US" sz="2200" dirty="0" smtClean="0">
                <a:latin typeface="Arial" panose="020B0604020202020204" pitchFamily="34" charset="0"/>
              </a:rPr>
              <a:t>).</a:t>
            </a:r>
            <a:endParaRPr lang="cs-CZ" sz="2200" dirty="0" smtClean="0">
              <a:latin typeface="Arial" panose="020B0604020202020204" pitchFamily="34" charset="0"/>
            </a:endParaRPr>
          </a:p>
          <a:p>
            <a:pPr marL="285750" indent="-285750" eaLnBrk="1" hangingPunct="1">
              <a:spcBef>
                <a:spcPct val="0"/>
              </a:spcBef>
              <a:defRPr/>
            </a:pPr>
            <a:r>
              <a:rPr lang="en-US" sz="2200" dirty="0" smtClean="0">
                <a:latin typeface="Arial" panose="020B0604020202020204" pitchFamily="34" charset="0"/>
              </a:rPr>
              <a:t> </a:t>
            </a:r>
            <a:endParaRPr lang="cs-CZ" sz="2200" dirty="0" smtClean="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Osgood found three attitudes that people use to evaluate words and phrases: evaluation, potency and activity. </a:t>
            </a:r>
          </a:p>
          <a:p>
            <a:pPr marL="285750" indent="-285750" eaLnBrk="1" hangingPunct="1">
              <a:spcBef>
                <a:spcPct val="0"/>
              </a:spcBef>
              <a:defRPr/>
            </a:pPr>
            <a:endParaRPr lang="en-US" sz="2200" dirty="0">
              <a:latin typeface="Arial" panose="020B0604020202020204" pitchFamily="34" charset="0"/>
            </a:endParaRPr>
          </a:p>
          <a:p>
            <a:pPr marL="285750" indent="-285750" eaLnBrk="1" hangingPunct="1">
              <a:spcBef>
                <a:spcPct val="0"/>
              </a:spcBef>
              <a:defRPr/>
            </a:pPr>
            <a:r>
              <a:rPr lang="en-US" sz="2200" dirty="0">
                <a:latin typeface="Arial" panose="020B0604020202020204" pitchFamily="34" charset="0"/>
              </a:rPr>
              <a:t>Evaluation loads highest on the adjective pair 'good-bad'. The 'strong-weak' adjective pair defines the potency factor. Adjective pair 'active-passive' defines the activity factor. </a:t>
            </a:r>
          </a:p>
          <a:p>
            <a:pPr marL="285750" indent="-285750" eaLnBrk="1" hangingPunct="1">
              <a:spcBef>
                <a:spcPct val="0"/>
              </a:spcBef>
              <a:defRPr/>
            </a:pPr>
            <a:endParaRPr lang="en-US" sz="2200" dirty="0">
              <a:latin typeface="Arial" panose="020B0604020202020204" pitchFamily="34" charset="0"/>
            </a:endParaRPr>
          </a:p>
        </p:txBody>
      </p:sp>
    </p:spTree>
    <p:extLst>
      <p:ext uri="{BB962C8B-B14F-4D97-AF65-F5344CB8AC3E}">
        <p14:creationId xmlns:p14="http://schemas.microsoft.com/office/powerpoint/2010/main" val="71523026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smtClean="0">
                <a:latin typeface="Arial" panose="020B0604020202020204" pitchFamily="34" charset="0"/>
              </a:rPr>
              <a:t>NEW ELECTRONIC </a:t>
            </a:r>
            <a:r>
              <a:rPr lang="cs-CZ" altLang="cs-CZ" sz="2400" b="1" dirty="0" smtClean="0">
                <a:latin typeface="Arial" panose="020B0604020202020204" pitchFamily="34" charset="0"/>
              </a:rPr>
              <a:t>DATA COLLECTION TECHNIQUES </a:t>
            </a:r>
            <a:r>
              <a:rPr lang="en-US" altLang="cs-CZ" sz="2400" b="1" dirty="0" smtClean="0">
                <a:latin typeface="Arial" panose="020B0604020202020204" pitchFamily="34" charset="0"/>
              </a:rPr>
              <a:t>OF MR</a:t>
            </a:r>
            <a:endParaRPr lang="en-US" altLang="cs-CZ" sz="2400" b="1" dirty="0">
              <a:latin typeface="Arial" panose="020B0604020202020204" pitchFamily="34" charset="0"/>
            </a:endParaRP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sz="2200" dirty="0" smtClean="0">
                <a:latin typeface="Arial" panose="020B0604020202020204" pitchFamily="34" charset="0"/>
              </a:rPr>
              <a:t>Audiometr.</a:t>
            </a:r>
            <a:endParaRPr lang="cs-CZ" sz="2200" dirty="0">
              <a:latin typeface="Arial" panose="020B0604020202020204" pitchFamily="34" charset="0"/>
            </a:endParaRPr>
          </a:p>
          <a:p>
            <a:pPr marL="285750" indent="-285750" eaLnBrk="1" hangingPunct="1">
              <a:spcBef>
                <a:spcPct val="0"/>
              </a:spcBef>
              <a:defRPr/>
            </a:pPr>
            <a:r>
              <a:rPr lang="cs-CZ" sz="2200" dirty="0" smtClean="0">
                <a:latin typeface="Arial" panose="020B0604020202020204" pitchFamily="34" charset="0"/>
              </a:rPr>
              <a:t>Eye-camera.</a:t>
            </a:r>
            <a:endParaRPr lang="cs-CZ" sz="2200" dirty="0">
              <a:latin typeface="Arial" panose="020B0604020202020204" pitchFamily="34" charset="0"/>
            </a:endParaRPr>
          </a:p>
          <a:p>
            <a:pPr marL="285750" indent="-285750" eaLnBrk="1" hangingPunct="1">
              <a:spcBef>
                <a:spcPct val="0"/>
              </a:spcBef>
              <a:defRPr/>
            </a:pPr>
            <a:r>
              <a:rPr lang="cs-CZ" sz="2200" dirty="0">
                <a:latin typeface="Arial" panose="020B0604020202020204" pitchFamily="34" charset="0"/>
              </a:rPr>
              <a:t>TV-metr (</a:t>
            </a:r>
            <a:r>
              <a:rPr lang="cs-CZ" sz="2200" dirty="0" err="1">
                <a:latin typeface="Arial" panose="020B0604020202020204" pitchFamily="34" charset="0"/>
              </a:rPr>
              <a:t>Peoplemeter</a:t>
            </a:r>
            <a:r>
              <a:rPr lang="cs-CZ" sz="2200" dirty="0" smtClean="0">
                <a:latin typeface="Arial" panose="020B0604020202020204" pitchFamily="34" charset="0"/>
              </a:rPr>
              <a:t>).</a:t>
            </a:r>
            <a:endParaRPr lang="cs-CZ" sz="2200" dirty="0">
              <a:latin typeface="Arial" panose="020B0604020202020204" pitchFamily="34" charset="0"/>
            </a:endParaRPr>
          </a:p>
          <a:p>
            <a:pPr marL="285750" indent="-285750" eaLnBrk="1" hangingPunct="1">
              <a:spcBef>
                <a:spcPct val="0"/>
              </a:spcBef>
              <a:defRPr/>
            </a:pPr>
            <a:r>
              <a:rPr lang="cs-CZ" sz="2200" dirty="0" err="1" smtClean="0">
                <a:latin typeface="Arial" panose="020B0604020202020204" pitchFamily="34" charset="0"/>
              </a:rPr>
              <a:t>Tachystoscope</a:t>
            </a:r>
            <a:r>
              <a:rPr lang="cs-CZ" sz="2200" dirty="0" smtClean="0">
                <a:latin typeface="Arial" panose="020B0604020202020204" pitchFamily="34" charset="0"/>
              </a:rPr>
              <a:t>.</a:t>
            </a:r>
            <a:endParaRPr lang="cs-CZ" sz="2200" dirty="0">
              <a:latin typeface="Arial" panose="020B0604020202020204" pitchFamily="34" charset="0"/>
            </a:endParaRPr>
          </a:p>
          <a:p>
            <a:pPr marL="285750" indent="-285750" eaLnBrk="1" hangingPunct="1">
              <a:spcBef>
                <a:spcPct val="0"/>
              </a:spcBef>
              <a:defRPr/>
            </a:pPr>
            <a:r>
              <a:rPr lang="cs-CZ" sz="2200" dirty="0">
                <a:latin typeface="Arial" panose="020B0604020202020204" pitchFamily="34" charset="0"/>
              </a:rPr>
              <a:t>CATI (</a:t>
            </a:r>
            <a:r>
              <a:rPr lang="cs-CZ" sz="2200" dirty="0" err="1">
                <a:latin typeface="Arial" panose="020B0604020202020204" pitchFamily="34" charset="0"/>
              </a:rPr>
              <a:t>Computer</a:t>
            </a:r>
            <a:r>
              <a:rPr lang="cs-CZ" sz="2200" dirty="0">
                <a:latin typeface="Arial" panose="020B0604020202020204" pitchFamily="34" charset="0"/>
              </a:rPr>
              <a:t> </a:t>
            </a:r>
            <a:r>
              <a:rPr lang="cs-CZ" sz="2200" dirty="0" err="1">
                <a:latin typeface="Arial" panose="020B0604020202020204" pitchFamily="34" charset="0"/>
              </a:rPr>
              <a:t>Assisted</a:t>
            </a:r>
            <a:r>
              <a:rPr lang="cs-CZ" sz="2200" dirty="0">
                <a:latin typeface="Arial" panose="020B0604020202020204" pitchFamily="34" charset="0"/>
              </a:rPr>
              <a:t> </a:t>
            </a:r>
            <a:r>
              <a:rPr lang="cs-CZ" sz="2200" dirty="0" err="1">
                <a:latin typeface="Arial" panose="020B0604020202020204" pitchFamily="34" charset="0"/>
              </a:rPr>
              <a:t>Telephone</a:t>
            </a:r>
            <a:r>
              <a:rPr lang="cs-CZ" sz="2200" dirty="0">
                <a:latin typeface="Arial" panose="020B0604020202020204" pitchFamily="34" charset="0"/>
              </a:rPr>
              <a:t> Interview</a:t>
            </a:r>
            <a:r>
              <a:rPr lang="cs-CZ" sz="2200" dirty="0" smtClean="0">
                <a:latin typeface="Arial" panose="020B0604020202020204" pitchFamily="34" charset="0"/>
              </a:rPr>
              <a:t>).</a:t>
            </a:r>
            <a:endParaRPr lang="cs-CZ" sz="2200" dirty="0">
              <a:latin typeface="Arial" panose="020B0604020202020204" pitchFamily="34" charset="0"/>
            </a:endParaRPr>
          </a:p>
          <a:p>
            <a:pPr marL="285750" indent="-285750" eaLnBrk="1" hangingPunct="1">
              <a:spcBef>
                <a:spcPct val="0"/>
              </a:spcBef>
              <a:defRPr/>
            </a:pPr>
            <a:r>
              <a:rPr lang="cs-CZ" sz="2200" dirty="0">
                <a:latin typeface="Arial" panose="020B0604020202020204" pitchFamily="34" charset="0"/>
              </a:rPr>
              <a:t>CAWI (</a:t>
            </a:r>
            <a:r>
              <a:rPr lang="cs-CZ" sz="2200" dirty="0" err="1">
                <a:latin typeface="Arial" panose="020B0604020202020204" pitchFamily="34" charset="0"/>
              </a:rPr>
              <a:t>Computer</a:t>
            </a:r>
            <a:r>
              <a:rPr lang="cs-CZ" sz="2200" dirty="0">
                <a:latin typeface="Arial" panose="020B0604020202020204" pitchFamily="34" charset="0"/>
              </a:rPr>
              <a:t> </a:t>
            </a:r>
            <a:r>
              <a:rPr lang="cs-CZ" sz="2200" dirty="0" err="1">
                <a:latin typeface="Arial" panose="020B0604020202020204" pitchFamily="34" charset="0"/>
              </a:rPr>
              <a:t>Assisted</a:t>
            </a:r>
            <a:r>
              <a:rPr lang="cs-CZ" sz="2200" dirty="0">
                <a:latin typeface="Arial" panose="020B0604020202020204" pitchFamily="34" charset="0"/>
              </a:rPr>
              <a:t> Web </a:t>
            </a:r>
            <a:r>
              <a:rPr lang="cs-CZ" sz="2200" dirty="0" err="1">
                <a:latin typeface="Arial" panose="020B0604020202020204" pitchFamily="34" charset="0"/>
              </a:rPr>
              <a:t>Interviewing</a:t>
            </a:r>
            <a:r>
              <a:rPr lang="cs-CZ" sz="2200" dirty="0" smtClean="0">
                <a:latin typeface="Arial" panose="020B0604020202020204" pitchFamily="34" charset="0"/>
              </a:rPr>
              <a:t>).</a:t>
            </a:r>
          </a:p>
          <a:p>
            <a:pPr marL="285750" indent="-285750" eaLnBrk="1" hangingPunct="1">
              <a:spcBef>
                <a:spcPct val="0"/>
              </a:spcBef>
              <a:defRPr/>
            </a:pPr>
            <a:r>
              <a:rPr lang="cs-CZ" sz="2200" dirty="0">
                <a:latin typeface="Arial" panose="020B0604020202020204" pitchFamily="34" charset="0"/>
              </a:rPr>
              <a:t>CAPI (</a:t>
            </a:r>
            <a:r>
              <a:rPr lang="cs-CZ" sz="2200" dirty="0" err="1">
                <a:latin typeface="Arial" panose="020B0604020202020204" pitchFamily="34" charset="0"/>
              </a:rPr>
              <a:t>Computer</a:t>
            </a:r>
            <a:r>
              <a:rPr lang="cs-CZ" sz="2200" dirty="0">
                <a:latin typeface="Arial" panose="020B0604020202020204" pitchFamily="34" charset="0"/>
              </a:rPr>
              <a:t> </a:t>
            </a:r>
            <a:r>
              <a:rPr lang="cs-CZ" sz="2200" dirty="0" err="1">
                <a:latin typeface="Arial" panose="020B0604020202020204" pitchFamily="34" charset="0"/>
              </a:rPr>
              <a:t>Assisted</a:t>
            </a:r>
            <a:r>
              <a:rPr lang="cs-CZ" sz="2200" dirty="0">
                <a:latin typeface="Arial" panose="020B0604020202020204" pitchFamily="34" charset="0"/>
              </a:rPr>
              <a:t> </a:t>
            </a:r>
            <a:r>
              <a:rPr lang="cs-CZ" sz="2200" dirty="0" err="1">
                <a:latin typeface="Arial" panose="020B0604020202020204" pitchFamily="34" charset="0"/>
              </a:rPr>
              <a:t>Personal</a:t>
            </a:r>
            <a:r>
              <a:rPr lang="cs-CZ" sz="2200" dirty="0">
                <a:latin typeface="Arial" panose="020B0604020202020204" pitchFamily="34" charset="0"/>
              </a:rPr>
              <a:t> Interview</a:t>
            </a:r>
            <a:r>
              <a:rPr lang="cs-CZ" sz="2200" dirty="0" smtClean="0">
                <a:latin typeface="Arial" panose="020B0604020202020204" pitchFamily="34" charset="0"/>
              </a:rPr>
              <a:t>).</a:t>
            </a:r>
            <a:endParaRPr lang="cs-CZ" sz="2200" dirty="0">
              <a:latin typeface="Arial" panose="020B0604020202020204" pitchFamily="34" charset="0"/>
            </a:endParaRPr>
          </a:p>
          <a:p>
            <a:pPr marL="285750" indent="-285750" eaLnBrk="1" hangingPunct="1">
              <a:spcBef>
                <a:spcPct val="0"/>
              </a:spcBef>
              <a:defRPr/>
            </a:pPr>
            <a:r>
              <a:rPr lang="cs-CZ" sz="2200" dirty="0">
                <a:latin typeface="Arial" panose="020B0604020202020204" pitchFamily="34" charset="0"/>
              </a:rPr>
              <a:t>PAPI (</a:t>
            </a:r>
            <a:r>
              <a:rPr lang="cs-CZ" sz="2200" dirty="0" err="1">
                <a:latin typeface="Arial" panose="020B0604020202020204" pitchFamily="34" charset="0"/>
              </a:rPr>
              <a:t>Pen</a:t>
            </a:r>
            <a:r>
              <a:rPr lang="cs-CZ" sz="2200" dirty="0">
                <a:latin typeface="Arial" panose="020B0604020202020204" pitchFamily="34" charset="0"/>
              </a:rPr>
              <a:t> and </a:t>
            </a:r>
            <a:r>
              <a:rPr lang="cs-CZ" sz="2200" dirty="0" err="1">
                <a:latin typeface="Arial" panose="020B0604020202020204" pitchFamily="34" charset="0"/>
              </a:rPr>
              <a:t>Paper</a:t>
            </a:r>
            <a:r>
              <a:rPr lang="cs-CZ" sz="2200" dirty="0">
                <a:latin typeface="Arial" panose="020B0604020202020204" pitchFamily="34" charset="0"/>
              </a:rPr>
              <a:t> </a:t>
            </a:r>
            <a:r>
              <a:rPr lang="cs-CZ" sz="2200" dirty="0" err="1">
                <a:latin typeface="Arial" panose="020B0604020202020204" pitchFamily="34" charset="0"/>
              </a:rPr>
              <a:t>Interviewing</a:t>
            </a:r>
            <a:r>
              <a:rPr lang="cs-CZ" sz="2200" dirty="0" smtClean="0">
                <a:latin typeface="Arial" panose="020B0604020202020204" pitchFamily="34" charset="0"/>
              </a:rPr>
              <a:t>).</a:t>
            </a:r>
            <a:endParaRPr lang="cs-CZ" sz="2200" dirty="0">
              <a:latin typeface="Arial" panose="020B0604020202020204" pitchFamily="34" charset="0"/>
            </a:endParaRPr>
          </a:p>
          <a:p>
            <a:pPr marL="285750" indent="-285750" eaLnBrk="1" hangingPunct="1">
              <a:spcBef>
                <a:spcPct val="0"/>
              </a:spcBef>
              <a:defRPr/>
            </a:pPr>
            <a:r>
              <a:rPr lang="cs-CZ" sz="2200" dirty="0">
                <a:latin typeface="Arial" panose="020B0604020202020204" pitchFamily="34" charset="0"/>
              </a:rPr>
              <a:t>TAPI (Tablet </a:t>
            </a:r>
            <a:r>
              <a:rPr lang="cs-CZ" sz="2200" dirty="0" err="1">
                <a:latin typeface="Arial" panose="020B0604020202020204" pitchFamily="34" charset="0"/>
              </a:rPr>
              <a:t>Assisted</a:t>
            </a:r>
            <a:r>
              <a:rPr lang="cs-CZ" sz="2200" dirty="0">
                <a:latin typeface="Arial" panose="020B0604020202020204" pitchFamily="34" charset="0"/>
              </a:rPr>
              <a:t> </a:t>
            </a:r>
            <a:r>
              <a:rPr lang="cs-CZ" sz="2200" dirty="0" err="1">
                <a:latin typeface="Arial" panose="020B0604020202020204" pitchFamily="34" charset="0"/>
              </a:rPr>
              <a:t>Personal</a:t>
            </a:r>
            <a:r>
              <a:rPr lang="cs-CZ" sz="2200" dirty="0">
                <a:latin typeface="Arial" panose="020B0604020202020204" pitchFamily="34" charset="0"/>
              </a:rPr>
              <a:t> Interview</a:t>
            </a:r>
            <a:r>
              <a:rPr lang="cs-CZ" sz="2200" dirty="0" smtClean="0">
                <a:latin typeface="Arial" panose="020B0604020202020204" pitchFamily="34" charset="0"/>
              </a:rPr>
              <a:t>).</a:t>
            </a:r>
            <a:endParaRPr lang="cs-CZ" sz="2200" dirty="0">
              <a:latin typeface="Arial" panose="020B0604020202020204" pitchFamily="34" charset="0"/>
            </a:endParaRPr>
          </a:p>
        </p:txBody>
      </p:sp>
    </p:spTree>
    <p:extLst>
      <p:ext uri="{BB962C8B-B14F-4D97-AF65-F5344CB8AC3E}">
        <p14:creationId xmlns:p14="http://schemas.microsoft.com/office/powerpoint/2010/main" val="139358565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THE END</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endParaRPr lang="cs-CZ" altLang="cs-CZ" sz="2200" dirty="0">
              <a:latin typeface="Arial" panose="020B0604020202020204" pitchFamily="34" charset="0"/>
            </a:endParaRPr>
          </a:p>
          <a:p>
            <a:pPr algn="ctr" eaLnBrk="1" hangingPunct="1">
              <a:spcBef>
                <a:spcPct val="0"/>
              </a:spcBef>
              <a:buNone/>
              <a:defRPr/>
            </a:pPr>
            <a:endParaRPr lang="cs-CZ" altLang="cs-CZ" sz="2200" dirty="0" smtClean="0">
              <a:latin typeface="Arial" panose="020B0604020202020204" pitchFamily="34" charset="0"/>
            </a:endParaRPr>
          </a:p>
          <a:p>
            <a:pPr algn="ctr" eaLnBrk="1" hangingPunct="1">
              <a:spcBef>
                <a:spcPct val="0"/>
              </a:spcBef>
              <a:buNone/>
              <a:defRPr/>
            </a:pPr>
            <a:r>
              <a:rPr lang="cs-CZ" altLang="cs-CZ" sz="2200" dirty="0" err="1" smtClean="0">
                <a:latin typeface="Arial" panose="020B0604020202020204" pitchFamily="34" charset="0"/>
              </a:rPr>
              <a:t>Thank</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for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your</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attention</a:t>
            </a:r>
            <a:r>
              <a:rPr lang="cs-CZ" altLang="cs-CZ" sz="2200" dirty="0" smtClean="0">
                <a:latin typeface="Arial" panose="020B0604020202020204" pitchFamily="34" charset="0"/>
              </a:rPr>
              <a:t>.</a:t>
            </a:r>
          </a:p>
          <a:p>
            <a:pPr algn="ctr" eaLnBrk="1" hangingPunct="1">
              <a:spcBef>
                <a:spcPct val="0"/>
              </a:spcBef>
              <a:buNone/>
              <a:defRPr/>
            </a:pPr>
            <a:r>
              <a:rPr lang="cs-CZ" altLang="cs-CZ" sz="2200" dirty="0" smtClean="0">
                <a:latin typeface="Arial" panose="020B0604020202020204" pitchFamily="34" charset="0"/>
                <a:sym typeface="Wingdings" panose="05000000000000000000" pitchFamily="2" charset="2"/>
              </a:rPr>
              <a:t> </a:t>
            </a:r>
            <a:endParaRPr lang="cs-CZ" altLang="cs-CZ" sz="2200" dirty="0" smtClean="0">
              <a:latin typeface="Arial" panose="020B0604020202020204" pitchFamily="34" charset="0"/>
            </a:endParaRPr>
          </a:p>
          <a:p>
            <a:pPr eaLnBrk="1" hangingPunct="1">
              <a:spcBef>
                <a:spcPct val="0"/>
              </a:spcBef>
              <a:buNone/>
              <a:defRPr/>
            </a:pPr>
            <a:endParaRPr lang="en-GB" altLang="cs-CZ" sz="2200" dirty="0" smtClean="0">
              <a:latin typeface="Arial" panose="020B0604020202020204" pitchFamily="34" charset="0"/>
            </a:endParaRPr>
          </a:p>
          <a:p>
            <a:pPr eaLnBrk="1" hangingPunct="1">
              <a:spcBef>
                <a:spcPct val="0"/>
              </a:spcBef>
              <a:buFont typeface="Arial" panose="020B0604020202020204" pitchFamily="34" charset="0"/>
              <a:buNone/>
              <a:defRPr/>
            </a:pPr>
            <a:endParaRPr lang="en-GB" altLang="cs-CZ" sz="2200" dirty="0" smtClean="0">
              <a:latin typeface="Arial" panose="020B0604020202020204" pitchFamily="34" charset="0"/>
            </a:endParaRPr>
          </a:p>
        </p:txBody>
      </p:sp>
    </p:spTree>
    <p:extLst>
      <p:ext uri="{BB962C8B-B14F-4D97-AF65-F5344CB8AC3E}">
        <p14:creationId xmlns:p14="http://schemas.microsoft.com/office/powerpoint/2010/main" val="23057327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en-US" altLang="cs-CZ" sz="2400" b="1" dirty="0">
                <a:latin typeface="Arial" panose="020B0604020202020204" pitchFamily="34" charset="0"/>
              </a:rPr>
              <a:t>1. </a:t>
            </a:r>
            <a:r>
              <a:rPr lang="en-US" altLang="cs-CZ" sz="2400" b="1" dirty="0" smtClean="0">
                <a:latin typeface="Arial" panose="020B0604020202020204" pitchFamily="34" charset="0"/>
              </a:rPr>
              <a:t>DEFINITION OF MARKET RESEARCH</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51706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b="1" dirty="0">
                <a:latin typeface="Arial" panose="020B0604020202020204" pitchFamily="34" charset="0"/>
              </a:rPr>
              <a:t>Market </a:t>
            </a:r>
            <a:r>
              <a:rPr lang="en-US" altLang="cs-CZ" sz="2200" b="1" dirty="0" smtClean="0">
                <a:latin typeface="Arial" panose="020B0604020202020204" pitchFamily="34" charset="0"/>
              </a:rPr>
              <a:t>Research</a:t>
            </a:r>
            <a:r>
              <a:rPr lang="cs-CZ" altLang="cs-CZ" sz="2200" b="1" dirty="0" smtClean="0">
                <a:latin typeface="Arial" panose="020B0604020202020204" pitchFamily="34" charset="0"/>
              </a:rPr>
              <a:t> </a:t>
            </a:r>
            <a:r>
              <a:rPr lang="cs-CZ" altLang="cs-CZ" sz="2200" dirty="0" smtClean="0">
                <a:latin typeface="Arial" panose="020B0604020202020204" pitchFamily="34" charset="0"/>
              </a:rPr>
              <a:t>(</a:t>
            </a:r>
            <a:r>
              <a:rPr lang="cs-CZ" altLang="cs-CZ" sz="2200" dirty="0" err="1" smtClean="0">
                <a:latin typeface="Arial" panose="020B0604020202020204" pitchFamily="34" charset="0"/>
              </a:rPr>
              <a:t>further</a:t>
            </a:r>
            <a:r>
              <a:rPr lang="cs-CZ" altLang="cs-CZ" sz="2200" dirty="0" smtClean="0">
                <a:latin typeface="Arial" panose="020B0604020202020204" pitchFamily="34" charset="0"/>
              </a:rPr>
              <a:t> as MR)</a:t>
            </a:r>
            <a:r>
              <a:rPr lang="en-US" altLang="cs-CZ" sz="2200" dirty="0" smtClean="0">
                <a:latin typeface="Arial" panose="020B0604020202020204" pitchFamily="34" charset="0"/>
              </a:rPr>
              <a:t> </a:t>
            </a:r>
            <a:r>
              <a:rPr lang="en-US" altLang="cs-CZ" sz="2200" dirty="0">
                <a:latin typeface="Arial" panose="020B0604020202020204" pitchFamily="34" charset="0"/>
              </a:rPr>
              <a:t>is a systematic, objective collection and analysis of data about a particular target market, competition, and/or environment.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The aim of the </a:t>
            </a:r>
            <a:r>
              <a:rPr lang="en-US" altLang="cs-CZ" sz="2200" b="1" dirty="0">
                <a:latin typeface="Arial" panose="020B0604020202020204" pitchFamily="34" charset="0"/>
              </a:rPr>
              <a:t>international market research </a:t>
            </a:r>
            <a:r>
              <a:rPr lang="en-US" altLang="cs-CZ" sz="2200" dirty="0">
                <a:latin typeface="Arial" panose="020B0604020202020204" pitchFamily="34" charset="0"/>
              </a:rPr>
              <a:t>is to prepare the groundwork for strategic and operational decisions that will facilitate international business development and reduce the risk of erroneous decisions.</a:t>
            </a:r>
          </a:p>
          <a:p>
            <a:pPr marL="285750" indent="-285750" eaLnBrk="1" hangingPunct="1">
              <a:spcBef>
                <a:spcPct val="0"/>
              </a:spcBef>
              <a:defRPr/>
            </a:pPr>
            <a:r>
              <a:rPr lang="en-US" altLang="cs-CZ" sz="2200" dirty="0" smtClean="0">
                <a:latin typeface="Arial" panose="020B0604020202020204" pitchFamily="34" charset="0"/>
              </a:rPr>
              <a:t>The </a:t>
            </a:r>
            <a:r>
              <a:rPr lang="en-US" altLang="cs-CZ" sz="2200" dirty="0">
                <a:latin typeface="Arial" panose="020B0604020202020204" pitchFamily="34" charset="0"/>
              </a:rPr>
              <a:t>purpose of any market research project is to achieve an increased understanding of the subject matter. With markets throughout the world becoming increasingly more competitive, market research is now on the agenda of </a:t>
            </a:r>
            <a:r>
              <a:rPr lang="cs-CZ" altLang="cs-CZ" sz="2200" dirty="0" err="1" smtClean="0">
                <a:latin typeface="Arial" panose="020B0604020202020204" pitchFamily="34" charset="0"/>
              </a:rPr>
              <a:t>every</a:t>
            </a:r>
            <a:r>
              <a:rPr lang="en-US" altLang="cs-CZ" sz="2200" dirty="0" smtClean="0">
                <a:latin typeface="Arial" panose="020B0604020202020204" pitchFamily="34" charset="0"/>
              </a:rPr>
              <a:t> </a:t>
            </a:r>
            <a:r>
              <a:rPr lang="en-US" altLang="cs-CZ" sz="2200" dirty="0" err="1" smtClean="0">
                <a:latin typeface="Arial" panose="020B0604020202020204" pitchFamily="34" charset="0"/>
              </a:rPr>
              <a:t>organisation</a:t>
            </a:r>
            <a:r>
              <a:rPr lang="en-US" altLang="cs-CZ" sz="2200" dirty="0" smtClean="0">
                <a:latin typeface="Arial" panose="020B0604020202020204" pitchFamily="34" charset="0"/>
              </a:rPr>
              <a:t>, </a:t>
            </a:r>
            <a:r>
              <a:rPr lang="en-US" altLang="cs-CZ" sz="2200" dirty="0">
                <a:latin typeface="Arial" panose="020B0604020202020204" pitchFamily="34" charset="0"/>
              </a:rPr>
              <a:t>whether they are large or small. </a:t>
            </a:r>
            <a:endParaRPr lang="cs-CZ" altLang="cs-CZ" sz="2200" dirty="0" smtClean="0">
              <a:latin typeface="Arial" panose="020B0604020202020204" pitchFamily="34" charset="0"/>
            </a:endParaRPr>
          </a:p>
          <a:p>
            <a:pPr marL="285750" indent="-285750" eaLnBrk="1" hangingPunct="1">
              <a:spcBef>
                <a:spcPct val="0"/>
              </a:spcBef>
              <a:defRPr/>
            </a:pPr>
            <a:r>
              <a:rPr lang="en-US" altLang="cs-CZ" sz="2200" dirty="0" smtClean="0">
                <a:latin typeface="Arial" panose="020B0604020202020204" pitchFamily="34" charset="0"/>
              </a:rPr>
              <a:t>In </a:t>
            </a:r>
            <a:r>
              <a:rPr lang="en-US" altLang="cs-CZ" sz="2200" dirty="0">
                <a:latin typeface="Arial" panose="020B0604020202020204" pitchFamily="34" charset="0"/>
              </a:rPr>
              <a:t>the domestic market we have experience - the foreign </a:t>
            </a:r>
            <a:r>
              <a:rPr lang="cs-CZ" altLang="cs-CZ" sz="2200" dirty="0" smtClean="0">
                <a:latin typeface="Arial" panose="020B0604020202020204" pitchFamily="34" charset="0"/>
              </a:rPr>
              <a:t>market </a:t>
            </a:r>
            <a:r>
              <a:rPr lang="en-US" altLang="cs-CZ" sz="2200" dirty="0" smtClean="0">
                <a:latin typeface="Arial" panose="020B0604020202020204" pitchFamily="34" charset="0"/>
              </a:rPr>
              <a:t>is </a:t>
            </a:r>
            <a:r>
              <a:rPr lang="en-US" altLang="cs-CZ" sz="2200" dirty="0">
                <a:latin typeface="Arial" panose="020B0604020202020204" pitchFamily="34" charset="0"/>
              </a:rPr>
              <a:t>a leap into the unknown - you need to know everything in </a:t>
            </a:r>
            <a:r>
              <a:rPr lang="en-US" altLang="cs-CZ" sz="2200" dirty="0" smtClean="0">
                <a:latin typeface="Arial" panose="020B0604020202020204" pitchFamily="34" charset="0"/>
              </a:rPr>
              <a:t>advance</a:t>
            </a:r>
            <a:r>
              <a:rPr lang="cs-CZ" altLang="cs-CZ" sz="2200" dirty="0" smtClean="0">
                <a:latin typeface="Arial" panose="020B0604020202020204" pitchFamily="34" charset="0"/>
              </a:rPr>
              <a:t> t</a:t>
            </a:r>
            <a:r>
              <a:rPr lang="en-US" altLang="cs-CZ" sz="2200" dirty="0" smtClean="0">
                <a:latin typeface="Arial" panose="020B0604020202020204" pitchFamily="34" charset="0"/>
              </a:rPr>
              <a:t>o </a:t>
            </a:r>
            <a:r>
              <a:rPr lang="en-US" altLang="cs-CZ" sz="2200" dirty="0">
                <a:latin typeface="Arial" panose="020B0604020202020204" pitchFamily="34" charset="0"/>
              </a:rPr>
              <a:t>not waste resources</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29751656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MR DIFFERENCES IN INTERNATIONAL MARKETING</a:t>
            </a:r>
          </a:p>
        </p:txBody>
      </p:sp>
      <p:sp>
        <p:nvSpPr>
          <p:cNvPr id="3079" name="TextovéPole 10"/>
          <p:cNvSpPr txBox="1">
            <a:spLocks noChangeArrowheads="1"/>
          </p:cNvSpPr>
          <p:nvPr/>
        </p:nvSpPr>
        <p:spPr bwMode="auto">
          <a:xfrm>
            <a:off x="465138" y="1438275"/>
            <a:ext cx="8477250" cy="51398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For international use of </a:t>
            </a:r>
            <a:r>
              <a:rPr lang="en-US" altLang="cs-CZ" sz="2200" dirty="0" smtClean="0">
                <a:latin typeface="Arial" panose="020B0604020202020204" pitchFamily="34" charset="0"/>
              </a:rPr>
              <a:t>M</a:t>
            </a:r>
            <a:r>
              <a:rPr lang="cs-CZ" altLang="cs-CZ" sz="2200" dirty="0" smtClean="0">
                <a:latin typeface="Arial" panose="020B0604020202020204" pitchFamily="34" charset="0"/>
              </a:rPr>
              <a:t>R,</a:t>
            </a:r>
            <a:r>
              <a:rPr lang="en-US" altLang="cs-CZ" sz="2200" dirty="0" smtClean="0">
                <a:latin typeface="Arial" panose="020B0604020202020204" pitchFamily="34" charset="0"/>
              </a:rPr>
              <a:t> substantial differences</a:t>
            </a:r>
            <a:r>
              <a:rPr lang="cs-CZ" altLang="cs-CZ" sz="2200" dirty="0" smtClean="0">
                <a:latin typeface="Arial" panose="020B0604020202020204" pitchFamily="34" charset="0"/>
              </a:rPr>
              <a:t> </a:t>
            </a:r>
            <a:r>
              <a:rPr lang="en-US" altLang="cs-CZ" sz="2200" dirty="0" smtClean="0">
                <a:latin typeface="Arial" panose="020B0604020202020204" pitchFamily="34" charset="0"/>
              </a:rPr>
              <a:t>are:</a:t>
            </a:r>
            <a:endParaRPr lang="en-US" altLang="cs-CZ" sz="22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a) New conditions - crossing </a:t>
            </a:r>
            <a:r>
              <a:rPr lang="en-US" altLang="cs-CZ" sz="2000" dirty="0" smtClean="0">
                <a:latin typeface="Arial" panose="020B0604020202020204" pitchFamily="34" charset="0"/>
              </a:rPr>
              <a:t>borders </a:t>
            </a:r>
            <a:r>
              <a:rPr lang="en-US" altLang="cs-CZ" sz="2000" dirty="0">
                <a:latin typeface="Arial" panose="020B0604020202020204" pitchFamily="34" charset="0"/>
              </a:rPr>
              <a:t>poses new challenges, especially customs, currency, transport, international, documentation, etc</a:t>
            </a:r>
            <a:r>
              <a:rPr lang="en-US"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b) </a:t>
            </a:r>
            <a:r>
              <a:rPr lang="cs-CZ" altLang="cs-CZ" sz="2000" dirty="0" smtClean="0">
                <a:latin typeface="Arial" panose="020B0604020202020204" pitchFamily="34" charset="0"/>
              </a:rPr>
              <a:t>N</a:t>
            </a:r>
            <a:r>
              <a:rPr lang="en-US" altLang="cs-CZ" sz="2000" dirty="0" err="1" smtClean="0">
                <a:latin typeface="Arial" panose="020B0604020202020204" pitchFamily="34" charset="0"/>
              </a:rPr>
              <a:t>ew</a:t>
            </a:r>
            <a:r>
              <a:rPr lang="en-US" altLang="cs-CZ" sz="2000" dirty="0" smtClean="0">
                <a:latin typeface="Arial" panose="020B0604020202020204" pitchFamily="34" charset="0"/>
              </a:rPr>
              <a:t> </a:t>
            </a:r>
            <a:r>
              <a:rPr lang="en-US" altLang="cs-CZ" sz="2000" dirty="0">
                <a:latin typeface="Arial" panose="020B0604020202020204" pitchFamily="34" charset="0"/>
              </a:rPr>
              <a:t>environment - many </a:t>
            </a:r>
            <a:r>
              <a:rPr lang="cs-CZ" altLang="cs-CZ" sz="2000" dirty="0" err="1" smtClean="0">
                <a:latin typeface="Arial" panose="020B0604020202020204" pitchFamily="34" charset="0"/>
              </a:rPr>
              <a:t>domestic</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facts</a:t>
            </a:r>
            <a:r>
              <a:rPr lang="cs-CZ" altLang="cs-CZ" sz="2000" dirty="0" smtClean="0">
                <a:latin typeface="Arial" panose="020B0604020202020204" pitchFamily="34" charset="0"/>
              </a:rPr>
              <a:t> to</a:t>
            </a:r>
            <a:r>
              <a:rPr lang="en-US" altLang="cs-CZ" sz="2000" dirty="0" smtClean="0">
                <a:latin typeface="Arial" panose="020B0604020202020204" pitchFamily="34" charset="0"/>
              </a:rPr>
              <a:t> </a:t>
            </a:r>
            <a:r>
              <a:rPr lang="en-US" altLang="cs-CZ" sz="2000" dirty="0">
                <a:latin typeface="Arial" panose="020B0604020202020204" pitchFamily="34" charset="0"/>
              </a:rPr>
              <a:t>which the company was </a:t>
            </a:r>
            <a:r>
              <a:rPr lang="en-US" altLang="cs-CZ" sz="2000" dirty="0" smtClean="0">
                <a:latin typeface="Arial" panose="020B0604020202020204" pitchFamily="34" charset="0"/>
              </a:rPr>
              <a:t>used </a:t>
            </a:r>
            <a:r>
              <a:rPr lang="cs-CZ" altLang="cs-CZ" sz="2000" dirty="0" smtClean="0">
                <a:latin typeface="Arial" panose="020B0604020202020204" pitchFamily="34" charset="0"/>
              </a:rPr>
              <a:t>no </a:t>
            </a:r>
            <a:r>
              <a:rPr lang="cs-CZ" altLang="cs-CZ" sz="2000" dirty="0" err="1" smtClean="0">
                <a:latin typeface="Arial" panose="020B0604020202020204" pitchFamily="34" charset="0"/>
              </a:rPr>
              <a:t>longer</a:t>
            </a:r>
            <a:r>
              <a:rPr lang="cs-CZ" altLang="cs-CZ" sz="2000" dirty="0" smtClean="0">
                <a:latin typeface="Arial" panose="020B0604020202020204" pitchFamily="34" charset="0"/>
              </a:rPr>
              <a:t> </a:t>
            </a:r>
            <a:r>
              <a:rPr lang="en-US" altLang="cs-CZ" sz="2000" dirty="0" smtClean="0">
                <a:latin typeface="Arial" panose="020B0604020202020204" pitchFamily="34" charset="0"/>
              </a:rPr>
              <a:t>apply</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we</a:t>
            </a:r>
            <a:r>
              <a:rPr lang="en-US" altLang="cs-CZ" sz="2000" dirty="0" smtClean="0">
                <a:latin typeface="Arial" panose="020B0604020202020204" pitchFamily="34" charset="0"/>
              </a:rPr>
              <a:t> </a:t>
            </a:r>
            <a:r>
              <a:rPr lang="en-US" altLang="cs-CZ" sz="2000" dirty="0">
                <a:latin typeface="Arial" panose="020B0604020202020204" pitchFamily="34" charset="0"/>
              </a:rPr>
              <a:t>must cope with new cultural, political, social and linguistic </a:t>
            </a:r>
            <a:r>
              <a:rPr lang="en-US" altLang="cs-CZ" sz="2000" dirty="0" smtClean="0">
                <a:latin typeface="Arial" panose="020B0604020202020204" pitchFamily="34" charset="0"/>
              </a:rPr>
              <a:t>diversity</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c) </a:t>
            </a:r>
            <a:r>
              <a:rPr lang="cs-CZ" altLang="cs-CZ" sz="2000" dirty="0" smtClean="0">
                <a:latin typeface="Arial" panose="020B0604020202020204" pitchFamily="34" charset="0"/>
              </a:rPr>
              <a:t>N</a:t>
            </a:r>
            <a:r>
              <a:rPr lang="en-US" altLang="cs-CZ" sz="2000" dirty="0" err="1" smtClean="0">
                <a:latin typeface="Arial" panose="020B0604020202020204" pitchFamily="34" charset="0"/>
              </a:rPr>
              <a:t>ew</a:t>
            </a:r>
            <a:r>
              <a:rPr lang="en-US" altLang="cs-CZ" sz="2000" dirty="0" smtClean="0">
                <a:latin typeface="Arial" panose="020B0604020202020204" pitchFamily="34" charset="0"/>
              </a:rPr>
              <a:t> </a:t>
            </a:r>
            <a:r>
              <a:rPr lang="en-US" altLang="cs-CZ" sz="2000" dirty="0">
                <a:latin typeface="Arial" panose="020B0604020202020204" pitchFamily="34" charset="0"/>
              </a:rPr>
              <a:t>factors - entering the international market </a:t>
            </a:r>
            <a:r>
              <a:rPr lang="en-US" altLang="cs-CZ" sz="2000" dirty="0" smtClean="0">
                <a:latin typeface="Arial" panose="020B0604020202020204" pitchFamily="34" charset="0"/>
              </a:rPr>
              <a:t>typically </a:t>
            </a:r>
            <a:r>
              <a:rPr lang="cs-CZ" altLang="cs-CZ" sz="2000" dirty="0" err="1" smtClean="0">
                <a:latin typeface="Arial" panose="020B0604020202020204" pitchFamily="34" charset="0"/>
              </a:rPr>
              <a:t>means</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entering</a:t>
            </a:r>
            <a:r>
              <a:rPr lang="cs-CZ" altLang="cs-CZ" sz="2000" dirty="0" smtClean="0">
                <a:latin typeface="Arial" panose="020B0604020202020204" pitchFamily="34" charset="0"/>
              </a:rPr>
              <a:t> </a:t>
            </a:r>
            <a:r>
              <a:rPr lang="en-US" altLang="cs-CZ" sz="2000" dirty="0" smtClean="0">
                <a:latin typeface="Arial" panose="020B0604020202020204" pitchFamily="34" charset="0"/>
              </a:rPr>
              <a:t>more</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than</a:t>
            </a:r>
            <a:r>
              <a:rPr lang="cs-CZ" altLang="cs-CZ" sz="2000" dirty="0" smtClean="0">
                <a:latin typeface="Arial" panose="020B0604020202020204" pitchFamily="34" charset="0"/>
              </a:rPr>
              <a:t> </a:t>
            </a:r>
            <a:r>
              <a:rPr lang="cs-CZ" altLang="cs-CZ" sz="2000" dirty="0" err="1" smtClean="0">
                <a:latin typeface="Arial" panose="020B0604020202020204" pitchFamily="34" charset="0"/>
              </a:rPr>
              <a:t>one</a:t>
            </a:r>
            <a:r>
              <a:rPr lang="en-US" altLang="cs-CZ" sz="2000" dirty="0" smtClean="0">
                <a:latin typeface="Arial" panose="020B0604020202020204" pitchFamily="34" charset="0"/>
              </a:rPr>
              <a:t> </a:t>
            </a:r>
            <a:r>
              <a:rPr lang="cs-CZ" altLang="cs-CZ" sz="2000" dirty="0" smtClean="0">
                <a:latin typeface="Arial" panose="020B0604020202020204" pitchFamily="34" charset="0"/>
              </a:rPr>
              <a:t>country</a:t>
            </a:r>
            <a:r>
              <a:rPr lang="en-US" altLang="cs-CZ" sz="2000" dirty="0" smtClean="0">
                <a:latin typeface="Arial" panose="020B0604020202020204" pitchFamily="34" charset="0"/>
              </a:rPr>
              <a:t>, </a:t>
            </a:r>
            <a:r>
              <a:rPr lang="en-US" altLang="cs-CZ" sz="2000" dirty="0">
                <a:latin typeface="Arial" panose="020B0604020202020204" pitchFamily="34" charset="0"/>
              </a:rPr>
              <a:t>so many new factors and their interaction greatly </a:t>
            </a:r>
            <a:r>
              <a:rPr lang="en-US" altLang="cs-CZ" sz="2000" dirty="0" smtClean="0">
                <a:latin typeface="Arial" panose="020B0604020202020204" pitchFamily="34" charset="0"/>
              </a:rPr>
              <a:t>increase</a:t>
            </a:r>
            <a:r>
              <a:rPr lang="cs-CZ" altLang="cs-CZ" sz="2000" dirty="0" smtClean="0">
                <a:latin typeface="Arial" panose="020B0604020202020204" pitchFamily="34" charset="0"/>
              </a:rPr>
              <a:t>.</a:t>
            </a:r>
            <a:endParaRPr lang="en-US" altLang="cs-CZ" sz="2000" dirty="0">
              <a:latin typeface="Arial" panose="020B0604020202020204" pitchFamily="34" charset="0"/>
            </a:endParaRPr>
          </a:p>
          <a:p>
            <a:pPr marL="1028700" lvl="1" eaLnBrk="1" hangingPunct="1">
              <a:spcBef>
                <a:spcPct val="0"/>
              </a:spcBef>
              <a:defRPr/>
            </a:pPr>
            <a:r>
              <a:rPr lang="en-US" altLang="cs-CZ" sz="2000" dirty="0">
                <a:latin typeface="Arial" panose="020B0604020202020204" pitchFamily="34" charset="0"/>
              </a:rPr>
              <a:t>d) </a:t>
            </a:r>
            <a:r>
              <a:rPr lang="cs-CZ" altLang="cs-CZ" sz="2000" dirty="0" smtClean="0">
                <a:latin typeface="Arial" panose="020B0604020202020204" pitchFamily="34" charset="0"/>
              </a:rPr>
              <a:t>N</a:t>
            </a:r>
            <a:r>
              <a:rPr lang="en-US" altLang="cs-CZ" sz="2000" dirty="0" err="1" smtClean="0">
                <a:latin typeface="Arial" panose="020B0604020202020204" pitchFamily="34" charset="0"/>
              </a:rPr>
              <a:t>ew</a:t>
            </a:r>
            <a:r>
              <a:rPr lang="en-US" altLang="cs-CZ" sz="2000" dirty="0" smtClean="0">
                <a:latin typeface="Arial" panose="020B0604020202020204" pitchFamily="34" charset="0"/>
              </a:rPr>
              <a:t> </a:t>
            </a:r>
            <a:r>
              <a:rPr lang="en-US" altLang="cs-CZ" sz="2000" dirty="0">
                <a:latin typeface="Arial" panose="020B0604020202020204" pitchFamily="34" charset="0"/>
              </a:rPr>
              <a:t>competition - on the foreign market, there is also increased competition since dozens of companies from all over the world </a:t>
            </a:r>
            <a:r>
              <a:rPr lang="cs-CZ" altLang="cs-CZ" sz="2000" dirty="0" err="1" smtClean="0">
                <a:latin typeface="Arial" panose="020B0604020202020204" pitchFamily="34" charset="0"/>
              </a:rPr>
              <a:t>have</a:t>
            </a:r>
            <a:r>
              <a:rPr lang="cs-CZ" altLang="cs-CZ" sz="2000" dirty="0" smtClean="0">
                <a:latin typeface="Arial" panose="020B0604020202020204" pitchFamily="34" charset="0"/>
              </a:rPr>
              <a:t> </a:t>
            </a:r>
            <a:r>
              <a:rPr lang="en-US" altLang="cs-CZ" sz="2000" dirty="0" smtClean="0">
                <a:latin typeface="Arial" panose="020B0604020202020204" pitchFamily="34" charset="0"/>
              </a:rPr>
              <a:t>the </a:t>
            </a:r>
            <a:r>
              <a:rPr lang="en-US" altLang="cs-CZ" sz="2000" dirty="0">
                <a:latin typeface="Arial" panose="020B0604020202020204" pitchFamily="34" charset="0"/>
              </a:rPr>
              <a:t>same idea </a:t>
            </a:r>
            <a:r>
              <a:rPr lang="cs-CZ" altLang="cs-CZ" sz="2000" dirty="0" smtClean="0">
                <a:latin typeface="Arial" panose="020B0604020202020204" pitchFamily="34" charset="0"/>
              </a:rPr>
              <a:t>of business </a:t>
            </a:r>
            <a:r>
              <a:rPr lang="cs-CZ" altLang="cs-CZ" sz="2000" dirty="0" err="1" smtClean="0">
                <a:latin typeface="Arial" panose="020B0604020202020204" pitchFamily="34" charset="0"/>
              </a:rPr>
              <a:t>opportunity</a:t>
            </a:r>
            <a:r>
              <a:rPr lang="en-US" altLang="cs-CZ" sz="2000" dirty="0" smtClean="0">
                <a:latin typeface="Arial" panose="020B0604020202020204" pitchFamily="34" charset="0"/>
              </a:rPr>
              <a:t>.</a:t>
            </a:r>
            <a:endParaRPr lang="en-US" altLang="cs-CZ" sz="20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4 Common </a:t>
            </a:r>
            <a:r>
              <a:rPr lang="cs-CZ" altLang="cs-CZ" sz="2200" dirty="0" smtClean="0">
                <a:latin typeface="Arial" panose="020B0604020202020204" pitchFamily="34" charset="0"/>
              </a:rPr>
              <a:t>MR </a:t>
            </a:r>
            <a:r>
              <a:rPr lang="en-US" altLang="cs-CZ" sz="2200" dirty="0" smtClean="0">
                <a:latin typeface="Arial" panose="020B0604020202020204" pitchFamily="34" charset="0"/>
              </a:rPr>
              <a:t>areas</a:t>
            </a:r>
            <a:r>
              <a:rPr lang="en-US" altLang="cs-CZ" sz="2200" dirty="0">
                <a:latin typeface="Arial" panose="020B0604020202020204" pitchFamily="34" charset="0"/>
              </a:rPr>
              <a:t>: international research </a:t>
            </a:r>
            <a:r>
              <a:rPr lang="cs-CZ" altLang="cs-CZ" sz="2200" dirty="0" smtClean="0">
                <a:latin typeface="Arial" panose="020B0604020202020204" pitchFamily="34" charset="0"/>
              </a:rPr>
              <a:t>of marketing </a:t>
            </a:r>
            <a:r>
              <a:rPr lang="en-US" altLang="cs-CZ" sz="2200" dirty="0" smtClean="0">
                <a:latin typeface="Arial" panose="020B0604020202020204" pitchFamily="34" charset="0"/>
              </a:rPr>
              <a:t>environment</a:t>
            </a:r>
            <a:r>
              <a:rPr lang="cs-CZ" altLang="cs-CZ" sz="2200" dirty="0" smtClean="0">
                <a:latin typeface="Arial" panose="020B0604020202020204" pitchFamily="34" charset="0"/>
              </a:rPr>
              <a:t> (A)</a:t>
            </a:r>
            <a:r>
              <a:rPr lang="en-US" altLang="cs-CZ" sz="2200" dirty="0" smtClean="0">
                <a:latin typeface="Arial" panose="020B0604020202020204" pitchFamily="34" charset="0"/>
              </a:rPr>
              <a:t>, research</a:t>
            </a:r>
            <a:r>
              <a:rPr lang="cs-CZ" altLang="cs-CZ" sz="2200" dirty="0" smtClean="0">
                <a:latin typeface="Arial" panose="020B0604020202020204" pitchFamily="34" charset="0"/>
              </a:rPr>
              <a:t> of</a:t>
            </a:r>
            <a:r>
              <a:rPr lang="en-US" altLang="cs-CZ" sz="2200" dirty="0" smtClean="0">
                <a:latin typeface="Arial" panose="020B0604020202020204" pitchFamily="34" charset="0"/>
              </a:rPr>
              <a:t> competition</a:t>
            </a:r>
            <a:r>
              <a:rPr lang="cs-CZ" altLang="cs-CZ" sz="2200" dirty="0" smtClean="0">
                <a:latin typeface="Arial" panose="020B0604020202020204" pitchFamily="34" charset="0"/>
              </a:rPr>
              <a:t> (B)</a:t>
            </a:r>
            <a:r>
              <a:rPr lang="en-US" altLang="cs-CZ" sz="2200" dirty="0" smtClean="0">
                <a:latin typeface="Arial" panose="020B0604020202020204" pitchFamily="34" charset="0"/>
              </a:rPr>
              <a:t>, </a:t>
            </a:r>
            <a:r>
              <a:rPr lang="en-US" altLang="cs-CZ" sz="2200" dirty="0">
                <a:latin typeface="Arial" panose="020B0604020202020204" pitchFamily="34" charset="0"/>
              </a:rPr>
              <a:t>potential </a:t>
            </a:r>
            <a:r>
              <a:rPr lang="cs-CZ" altLang="cs-CZ" sz="2200" dirty="0" smtClean="0">
                <a:latin typeface="Arial" panose="020B0604020202020204" pitchFamily="34" charset="0"/>
              </a:rPr>
              <a:t>of </a:t>
            </a:r>
            <a:r>
              <a:rPr lang="en-US" altLang="cs-CZ" sz="2200" dirty="0" smtClean="0">
                <a:latin typeface="Arial" panose="020B0604020202020204" pitchFamily="34" charset="0"/>
              </a:rPr>
              <a:t>target markets</a:t>
            </a:r>
            <a:r>
              <a:rPr lang="cs-CZ" altLang="cs-CZ" sz="2200" dirty="0" smtClean="0">
                <a:latin typeface="Arial" panose="020B0604020202020204" pitchFamily="34" charset="0"/>
              </a:rPr>
              <a:t> (C)</a:t>
            </a:r>
            <a:r>
              <a:rPr lang="en-US" altLang="cs-CZ" sz="2200" dirty="0" smtClean="0">
                <a:latin typeface="Arial" panose="020B0604020202020204" pitchFamily="34" charset="0"/>
              </a:rPr>
              <a:t>, </a:t>
            </a:r>
            <a:r>
              <a:rPr lang="en-US" altLang="cs-CZ" sz="2200" dirty="0">
                <a:latin typeface="Arial" panose="020B0604020202020204" pitchFamily="34" charset="0"/>
              </a:rPr>
              <a:t>effectiveness of marketing </a:t>
            </a:r>
            <a:r>
              <a:rPr lang="en-US" altLang="cs-CZ" sz="2200" dirty="0" smtClean="0">
                <a:latin typeface="Arial" panose="020B0604020202020204" pitchFamily="34" charset="0"/>
              </a:rPr>
              <a:t>strategies</a:t>
            </a:r>
            <a:r>
              <a:rPr lang="cs-CZ" altLang="cs-CZ" sz="2200" dirty="0" smtClean="0">
                <a:latin typeface="Arial" panose="020B0604020202020204" pitchFamily="34" charset="0"/>
              </a:rPr>
              <a:t> (D)</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330590359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8309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A. </a:t>
            </a:r>
            <a:r>
              <a:rPr lang="en-US" altLang="cs-CZ" sz="2400" b="1" dirty="0" smtClean="0">
                <a:latin typeface="Arial" panose="020B0604020202020204" pitchFamily="34" charset="0"/>
              </a:rPr>
              <a:t>INTERNATIONAL RESEARCH OF MARKETING ENVIRONMENT</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Research on the economic, political, legislative, socio-cultural, demographic and technological factors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Affects the strategy of the company - whether it will ever be </a:t>
            </a:r>
            <a:r>
              <a:rPr lang="cs-CZ" altLang="cs-CZ" sz="2200" dirty="0" err="1" smtClean="0">
                <a:latin typeface="Arial" panose="020B0604020202020204" pitchFamily="34" charset="0"/>
              </a:rPr>
              <a:t>possible</a:t>
            </a:r>
            <a:r>
              <a:rPr lang="cs-CZ" altLang="cs-CZ" sz="2200" dirty="0" smtClean="0">
                <a:latin typeface="Arial" panose="020B0604020202020204" pitchFamily="34" charset="0"/>
              </a:rPr>
              <a:t> </a:t>
            </a:r>
            <a:r>
              <a:rPr lang="en-US" altLang="cs-CZ" sz="2200" dirty="0" smtClean="0">
                <a:latin typeface="Arial" panose="020B0604020202020204" pitchFamily="34" charset="0"/>
              </a:rPr>
              <a:t>to </a:t>
            </a:r>
            <a:r>
              <a:rPr lang="en-US" altLang="cs-CZ" sz="2200" dirty="0">
                <a:latin typeface="Arial" panose="020B0604020202020204" pitchFamily="34" charset="0"/>
              </a:rPr>
              <a:t>enter the market and in what form (</a:t>
            </a:r>
            <a:r>
              <a:rPr lang="en-US" altLang="cs-CZ" sz="2200" dirty="0" smtClean="0">
                <a:latin typeface="Arial" panose="020B0604020202020204" pitchFamily="34" charset="0"/>
              </a:rPr>
              <a:t>e</a:t>
            </a:r>
            <a:r>
              <a:rPr lang="cs-CZ" altLang="cs-CZ" sz="2200" dirty="0" smtClean="0">
                <a:latin typeface="Arial" panose="020B0604020202020204" pitchFamily="34" charset="0"/>
              </a:rPr>
              <a:t>.</a:t>
            </a:r>
            <a:r>
              <a:rPr lang="en-US" altLang="cs-CZ" sz="2200" dirty="0" smtClean="0">
                <a:latin typeface="Arial" panose="020B0604020202020204" pitchFamily="34" charset="0"/>
              </a:rPr>
              <a:t>g</a:t>
            </a:r>
            <a:r>
              <a:rPr lang="en-US" altLang="cs-CZ" sz="2200" dirty="0">
                <a:latin typeface="Arial" panose="020B0604020202020204" pitchFamily="34" charset="0"/>
              </a:rPr>
              <a:t>. </a:t>
            </a:r>
            <a:r>
              <a:rPr lang="cs-CZ" altLang="cs-CZ" sz="2200" dirty="0" smtClean="0">
                <a:latin typeface="Arial" panose="020B0604020202020204" pitchFamily="34" charset="0"/>
              </a:rPr>
              <a:t>a</a:t>
            </a:r>
            <a:r>
              <a:rPr lang="en-US" altLang="cs-CZ" sz="2200" dirty="0" smtClean="0">
                <a:latin typeface="Arial" panose="020B0604020202020204" pitchFamily="34" charset="0"/>
              </a:rPr>
              <a:t> </a:t>
            </a:r>
            <a:r>
              <a:rPr lang="en-US" altLang="cs-CZ" sz="2200" dirty="0">
                <a:latin typeface="Arial" panose="020B0604020202020204" pitchFamily="34" charset="0"/>
              </a:rPr>
              <a:t>big risk - not </a:t>
            </a:r>
            <a:r>
              <a:rPr lang="en-US" altLang="cs-CZ" sz="2200" dirty="0" err="1" smtClean="0">
                <a:latin typeface="Arial" panose="020B0604020202020204" pitchFamily="34" charset="0"/>
              </a:rPr>
              <a:t>choos</a:t>
            </a:r>
            <a:r>
              <a:rPr lang="cs-CZ" altLang="cs-CZ" sz="2200" dirty="0" err="1" smtClean="0">
                <a:latin typeface="Arial" panose="020B0604020202020204" pitchFamily="34" charset="0"/>
              </a:rPr>
              <a:t>ing</a:t>
            </a:r>
            <a:r>
              <a:rPr lang="cs-CZ" altLang="cs-CZ" sz="2200" dirty="0" smtClean="0">
                <a:latin typeface="Arial" panose="020B0604020202020204" pitchFamily="34" charset="0"/>
              </a:rPr>
              <a:t> </a:t>
            </a:r>
            <a:r>
              <a:rPr lang="en-US" altLang="cs-CZ" sz="2200" dirty="0" smtClean="0">
                <a:latin typeface="Arial" panose="020B0604020202020204" pitchFamily="34" charset="0"/>
              </a:rPr>
              <a:t>a </a:t>
            </a:r>
            <a:r>
              <a:rPr lang="en-US" altLang="cs-CZ" sz="2200" dirty="0">
                <a:latin typeface="Arial" panose="020B0604020202020204" pitchFamily="34" charset="0"/>
              </a:rPr>
              <a:t>form </a:t>
            </a:r>
            <a:r>
              <a:rPr lang="cs-CZ" altLang="cs-CZ" sz="2200" dirty="0" err="1" smtClean="0">
                <a:latin typeface="Arial" panose="020B0604020202020204" pitchFamily="34" charset="0"/>
              </a:rPr>
              <a:t>requiring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high</a:t>
            </a:r>
            <a:r>
              <a:rPr lang="en-US" altLang="cs-CZ" sz="2200" dirty="0" smtClean="0">
                <a:latin typeface="Arial" panose="020B0604020202020204" pitchFamily="34" charset="0"/>
              </a:rPr>
              <a:t> </a:t>
            </a:r>
            <a:r>
              <a:rPr lang="en-US" altLang="cs-CZ" sz="2200" dirty="0">
                <a:latin typeface="Arial" panose="020B0604020202020204" pitchFamily="34" charset="0"/>
              </a:rPr>
              <a:t>capital, but </a:t>
            </a:r>
            <a:r>
              <a:rPr lang="en-US" altLang="cs-CZ" sz="2200" dirty="0" err="1" smtClean="0">
                <a:latin typeface="Arial" panose="020B0604020202020204" pitchFamily="34" charset="0"/>
              </a:rPr>
              <a:t>licens</a:t>
            </a:r>
            <a:r>
              <a:rPr lang="cs-CZ" altLang="cs-CZ" sz="2200" dirty="0" err="1" smtClean="0">
                <a:latin typeface="Arial" panose="020B0604020202020204" pitchFamily="34" charset="0"/>
              </a:rPr>
              <a:t>ing</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suitable</a:t>
            </a:r>
            <a:r>
              <a:rPr lang="en-US" altLang="cs-CZ" sz="2200" dirty="0" smtClean="0">
                <a:latin typeface="Arial" panose="020B0604020202020204" pitchFamily="34" charset="0"/>
              </a:rPr>
              <a:t>; </a:t>
            </a:r>
            <a:r>
              <a:rPr lang="en-US" altLang="cs-CZ" sz="2200" dirty="0">
                <a:latin typeface="Arial" panose="020B0604020202020204" pitchFamily="34" charset="0"/>
              </a:rPr>
              <a:t>high tariffs </a:t>
            </a:r>
            <a:r>
              <a:rPr lang="en-US" altLang="cs-CZ" sz="2200" dirty="0" smtClean="0">
                <a:latin typeface="Arial" panose="020B0604020202020204" pitchFamily="34" charset="0"/>
              </a:rPr>
              <a:t>– </a:t>
            </a:r>
            <a:r>
              <a:rPr lang="cs-CZ" altLang="cs-CZ" sz="2200" dirty="0" err="1" smtClean="0">
                <a:latin typeface="Arial" panose="020B0604020202020204" pitchFamily="34" charset="0"/>
              </a:rPr>
              <a:t>manufacturing</a:t>
            </a:r>
            <a:r>
              <a:rPr lang="cs-CZ" altLang="cs-CZ" sz="2200" dirty="0" smtClean="0">
                <a:latin typeface="Arial" panose="020B0604020202020204" pitchFamily="34" charset="0"/>
              </a:rPr>
              <a:t> in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target</a:t>
            </a:r>
            <a:r>
              <a:rPr lang="cs-CZ" altLang="cs-CZ" sz="2200" dirty="0" smtClean="0">
                <a:latin typeface="Arial" panose="020B0604020202020204" pitchFamily="34" charset="0"/>
              </a:rPr>
              <a:t> country</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With</a:t>
            </a:r>
            <a:r>
              <a:rPr lang="cs-CZ" altLang="cs-CZ" sz="2200" dirty="0" smtClean="0">
                <a:latin typeface="Arial" panose="020B0604020202020204" pitchFamily="34" charset="0"/>
              </a:rPr>
              <a:t> </a:t>
            </a:r>
            <a:r>
              <a:rPr lang="en-US" altLang="cs-CZ" sz="2200" dirty="0" smtClean="0">
                <a:latin typeface="Arial" panose="020B0604020202020204" pitchFamily="34" charset="0"/>
              </a:rPr>
              <a:t>high </a:t>
            </a:r>
            <a:r>
              <a:rPr lang="en-US" altLang="cs-CZ" sz="2200" dirty="0">
                <a:latin typeface="Arial" panose="020B0604020202020204" pitchFamily="34" charset="0"/>
              </a:rPr>
              <a:t>risks and additional costs resulting from the environment - do not enter the market.</a:t>
            </a:r>
          </a:p>
        </p:txBody>
      </p:sp>
    </p:spTree>
    <p:extLst>
      <p:ext uri="{BB962C8B-B14F-4D97-AF65-F5344CB8AC3E}">
        <p14:creationId xmlns:p14="http://schemas.microsoft.com/office/powerpoint/2010/main" val="150448775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B. RESEARCH OF COMPETITION</a:t>
            </a:r>
          </a:p>
        </p:txBody>
      </p:sp>
      <p:sp>
        <p:nvSpPr>
          <p:cNvPr id="3079" name="TextovéPole 10"/>
          <p:cNvSpPr txBox="1">
            <a:spLocks noChangeArrowheads="1"/>
          </p:cNvSpPr>
          <p:nvPr/>
        </p:nvSpPr>
        <p:spPr bwMode="auto">
          <a:xfrm>
            <a:off x="503238" y="1512044"/>
            <a:ext cx="8477250" cy="31393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The aim is to obtain information on the status of critical domestic and foreign competition in the target market, the position of individual brands, strategies for competing firms - their positioning, segmentation strategy, their product, pricing and distribution policy, the communication mix, etc</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err="1" smtClean="0">
                <a:latin typeface="Arial" panose="020B0604020202020204" pitchFamily="34" charset="0"/>
              </a:rPr>
              <a:t>Analy</a:t>
            </a:r>
            <a:r>
              <a:rPr lang="cs-CZ" altLang="cs-CZ" sz="2200" dirty="0" smtClean="0">
                <a:latin typeface="Arial" panose="020B0604020202020204" pitchFamily="34" charset="0"/>
              </a:rPr>
              <a:t>si</a:t>
            </a:r>
            <a:r>
              <a:rPr lang="en-US" altLang="cs-CZ" sz="2200" dirty="0" smtClean="0">
                <a:latin typeface="Arial" panose="020B0604020202020204" pitchFamily="34" charset="0"/>
              </a:rPr>
              <a:t>s serve</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as a basis for benchmarking - the aim is to take the best practices, avoid threats and weaknesses - in short, to increase the competitiveness of </a:t>
            </a:r>
            <a:r>
              <a:rPr lang="cs-CZ" altLang="cs-CZ" sz="2200" dirty="0" err="1" smtClean="0">
                <a:latin typeface="Arial" panose="020B0604020202020204" pitchFamily="34" charset="0"/>
              </a:rPr>
              <a:t>the</a:t>
            </a:r>
            <a:r>
              <a:rPr lang="cs-CZ" altLang="cs-CZ" sz="2200" dirty="0" smtClean="0">
                <a:latin typeface="Arial" panose="020B0604020202020204" pitchFamily="34" charset="0"/>
              </a:rPr>
              <a:t> </a:t>
            </a:r>
            <a:r>
              <a:rPr lang="en-US" altLang="cs-CZ" sz="2200" dirty="0" err="1" smtClean="0">
                <a:latin typeface="Arial" panose="020B0604020202020204" pitchFamily="34" charset="0"/>
              </a:rPr>
              <a:t>compan</a:t>
            </a:r>
            <a:r>
              <a:rPr lang="cs-CZ" altLang="cs-CZ" sz="2200" dirty="0" smtClean="0">
                <a:latin typeface="Arial" panose="020B0604020202020204" pitchFamily="34" charset="0"/>
              </a:rPr>
              <a:t>y</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153759779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C. POTENTIAL OF TARGET MARKETS</a:t>
            </a:r>
          </a:p>
        </p:txBody>
      </p:sp>
      <p:sp>
        <p:nvSpPr>
          <p:cNvPr id="3079" name="TextovéPole 10"/>
          <p:cNvSpPr txBox="1">
            <a:spLocks noChangeArrowheads="1"/>
          </p:cNvSpPr>
          <p:nvPr/>
        </p:nvSpPr>
        <p:spPr bwMode="auto">
          <a:xfrm>
            <a:off x="503238" y="1512044"/>
            <a:ext cx="8477250" cy="2462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cs-CZ" altLang="cs-CZ" sz="2200" dirty="0" smtClean="0">
                <a:latin typeface="Arial" panose="020B0604020202020204" pitchFamily="34" charset="0"/>
              </a:rPr>
              <a:t>Target market </a:t>
            </a:r>
            <a:r>
              <a:rPr lang="cs-CZ" altLang="cs-CZ" sz="2200" dirty="0" err="1" smtClean="0">
                <a:latin typeface="Arial" panose="020B0604020202020204" pitchFamily="34" charset="0"/>
              </a:rPr>
              <a:t>potential</a:t>
            </a:r>
            <a:r>
              <a:rPr lang="cs-CZ" altLang="cs-CZ" sz="2200" dirty="0" smtClean="0">
                <a:latin typeface="Arial" panose="020B0604020202020204" pitchFamily="34" charset="0"/>
              </a:rPr>
              <a:t> </a:t>
            </a:r>
            <a:r>
              <a:rPr lang="cs-CZ" altLang="cs-CZ" sz="2200" dirty="0" err="1" smtClean="0">
                <a:latin typeface="Arial" panose="020B0604020202020204" pitchFamily="34" charset="0"/>
              </a:rPr>
              <a:t>is</a:t>
            </a:r>
            <a:r>
              <a:rPr lang="cs-CZ" altLang="cs-CZ" sz="2200" dirty="0" smtClean="0">
                <a:latin typeface="Arial" panose="020B0604020202020204" pitchFamily="34" charset="0"/>
              </a:rPr>
              <a:t> a v</a:t>
            </a:r>
            <a:r>
              <a:rPr lang="en-US" altLang="cs-CZ" sz="2200" dirty="0" err="1" smtClean="0">
                <a:latin typeface="Arial" panose="020B0604020202020204" pitchFamily="34" charset="0"/>
              </a:rPr>
              <a:t>ery</a:t>
            </a:r>
            <a:r>
              <a:rPr lang="en-US" altLang="cs-CZ" sz="2200" dirty="0" smtClean="0">
                <a:latin typeface="Arial" panose="020B0604020202020204" pitchFamily="34" charset="0"/>
              </a:rPr>
              <a:t> </a:t>
            </a:r>
            <a:r>
              <a:rPr lang="en-US" altLang="cs-CZ" sz="2200" dirty="0">
                <a:latin typeface="Arial" panose="020B0604020202020204" pitchFamily="34" charset="0"/>
              </a:rPr>
              <a:t>common research project</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Finding potential target markets and </a:t>
            </a:r>
            <a:r>
              <a:rPr lang="en-US" altLang="cs-CZ" sz="2200" dirty="0" smtClean="0">
                <a:latin typeface="Arial" panose="020B0604020202020204" pitchFamily="34" charset="0"/>
              </a:rPr>
              <a:t>subsequent</a:t>
            </a:r>
            <a:r>
              <a:rPr lang="cs-CZ" altLang="cs-CZ" sz="2200" dirty="0" err="1" smtClean="0">
                <a:latin typeface="Arial" panose="020B0604020202020204" pitchFamily="34" charset="0"/>
              </a:rPr>
              <a:t>ly</a:t>
            </a:r>
            <a:r>
              <a:rPr lang="en-US" altLang="cs-CZ" sz="2200" dirty="0" smtClean="0">
                <a:latin typeface="Arial" panose="020B0604020202020204" pitchFamily="34" charset="0"/>
              </a:rPr>
              <a:t> </a:t>
            </a:r>
            <a:r>
              <a:rPr lang="en-US" altLang="cs-CZ" sz="2200" dirty="0">
                <a:latin typeface="Arial" panose="020B0604020202020204" pitchFamily="34" charset="0"/>
              </a:rPr>
              <a:t>estimate the size of the sales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It is intended to determine marketing objectives, turnover </a:t>
            </a:r>
            <a:r>
              <a:rPr lang="en-US" altLang="cs-CZ" sz="2200" dirty="0" smtClean="0">
                <a:latin typeface="Arial" panose="020B0604020202020204" pitchFamily="34" charset="0"/>
              </a:rPr>
              <a:t>estimates, </a:t>
            </a:r>
            <a:r>
              <a:rPr lang="en-US" altLang="cs-CZ" sz="2200" dirty="0">
                <a:latin typeface="Arial" panose="020B0604020202020204" pitchFamily="34" charset="0"/>
              </a:rPr>
              <a:t>market share, shares in various segments </a:t>
            </a:r>
            <a:r>
              <a:rPr lang="cs-CZ" altLang="cs-CZ" sz="2200" dirty="0" err="1" smtClean="0">
                <a:latin typeface="Arial" panose="020B0604020202020204" pitchFamily="34" charset="0"/>
              </a:rPr>
              <a:t>etc</a:t>
            </a:r>
            <a:r>
              <a:rPr lang="en-US" altLang="cs-CZ" sz="2200" dirty="0" smtClean="0">
                <a:latin typeface="Arial" panose="020B0604020202020204" pitchFamily="34" charset="0"/>
              </a:rPr>
              <a:t>.</a:t>
            </a:r>
            <a:endParaRPr lang="en-US" altLang="cs-CZ" sz="2200" dirty="0">
              <a:latin typeface="Arial" panose="020B0604020202020204" pitchFamily="34" charset="0"/>
            </a:endParaRPr>
          </a:p>
        </p:txBody>
      </p:sp>
    </p:spTree>
    <p:extLst>
      <p:ext uri="{BB962C8B-B14F-4D97-AF65-F5344CB8AC3E}">
        <p14:creationId xmlns:p14="http://schemas.microsoft.com/office/powerpoint/2010/main" val="54884211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smtClean="0">
                <a:latin typeface="Arial" panose="020B0604020202020204" pitchFamily="34" charset="0"/>
              </a:rPr>
              <a:t>D. EFFECTIVENESS OF MARKETING STRATEGIES</a:t>
            </a:r>
          </a:p>
        </p:txBody>
      </p:sp>
      <p:sp>
        <p:nvSpPr>
          <p:cNvPr id="3079" name="TextovéPole 10"/>
          <p:cNvSpPr txBox="1">
            <a:spLocks noChangeArrowheads="1"/>
          </p:cNvSpPr>
          <p:nvPr/>
        </p:nvSpPr>
        <p:spPr bwMode="auto">
          <a:xfrm>
            <a:off x="503238" y="1512044"/>
            <a:ext cx="8477250" cy="28007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Aimed to test the efficiency of the chosen marketing </a:t>
            </a:r>
            <a:r>
              <a:rPr lang="en-US" altLang="cs-CZ" sz="2200" dirty="0" smtClean="0">
                <a:latin typeface="Arial" panose="020B0604020202020204" pitchFamily="34" charset="0"/>
              </a:rPr>
              <a:t>strategy</a:t>
            </a:r>
            <a:r>
              <a:rPr lang="cs-CZ" altLang="cs-CZ" sz="2200" dirty="0" smtClean="0">
                <a:latin typeface="Arial" panose="020B0604020202020204" pitchFamily="34" charset="0"/>
              </a:rPr>
              <a:t>.</a:t>
            </a:r>
            <a:r>
              <a:rPr lang="en-US" altLang="cs-CZ" sz="2200" dirty="0" smtClean="0">
                <a:latin typeface="Arial" panose="020B0604020202020204" pitchFamily="34" charset="0"/>
              </a:rPr>
              <a:t> </a:t>
            </a:r>
            <a:r>
              <a:rPr lang="cs-CZ" altLang="cs-CZ" sz="2200" dirty="0" smtClean="0">
                <a:latin typeface="Arial" panose="020B0604020202020204" pitchFamily="34" charset="0"/>
              </a:rPr>
              <a:t>A</a:t>
            </a:r>
            <a:r>
              <a:rPr lang="en-US" altLang="cs-CZ" sz="2200" dirty="0" err="1" smtClean="0">
                <a:latin typeface="Arial" panose="020B0604020202020204" pitchFamily="34" charset="0"/>
              </a:rPr>
              <a:t>nalyzes</a:t>
            </a:r>
            <a:r>
              <a:rPr lang="en-US" altLang="cs-CZ" sz="2200" dirty="0" smtClean="0">
                <a:latin typeface="Arial" panose="020B0604020202020204" pitchFamily="34" charset="0"/>
              </a:rPr>
              <a:t> </a:t>
            </a:r>
            <a:r>
              <a:rPr lang="en-US" altLang="cs-CZ" sz="2200" dirty="0">
                <a:latin typeface="Arial" panose="020B0604020202020204" pitchFamily="34" charset="0"/>
              </a:rPr>
              <a:t>the appropriateness of the chosen marketing mix and </a:t>
            </a:r>
            <a:r>
              <a:rPr lang="en-US" altLang="cs-CZ" sz="2200" dirty="0" smtClean="0">
                <a:latin typeface="Arial" panose="020B0604020202020204" pitchFamily="34" charset="0"/>
              </a:rPr>
              <a:t>evaluate</a:t>
            </a:r>
            <a:r>
              <a:rPr lang="cs-CZ" altLang="cs-CZ" sz="2200" dirty="0" smtClean="0">
                <a:latin typeface="Arial" panose="020B0604020202020204" pitchFamily="34" charset="0"/>
              </a:rPr>
              <a:t>s</a:t>
            </a:r>
            <a:r>
              <a:rPr lang="en-US" altLang="cs-CZ" sz="2200" dirty="0" smtClean="0">
                <a:latin typeface="Arial" panose="020B0604020202020204" pitchFamily="34" charset="0"/>
              </a:rPr>
              <a:t> </a:t>
            </a:r>
            <a:r>
              <a:rPr lang="en-US" altLang="cs-CZ" sz="2200" dirty="0">
                <a:latin typeface="Arial" panose="020B0604020202020204" pitchFamily="34" charset="0"/>
              </a:rPr>
              <a:t>cost-effectiveness</a:t>
            </a:r>
            <a:r>
              <a:rPr lang="en-US" altLang="cs-CZ" sz="2200" dirty="0" smtClean="0">
                <a:latin typeface="Arial" panose="020B0604020202020204" pitchFamily="34" charset="0"/>
              </a:rPr>
              <a:t>.</a:t>
            </a:r>
            <a:endParaRPr lang="cs-CZ" altLang="cs-CZ" sz="2200" dirty="0" smtClean="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E.g. research on consumer habits and consumer attitudes, brand image research, product research, comparative pricing analysis, analysis of distribution channels, evaluation of advertising campaigns and events to support sales, etc.</a:t>
            </a:r>
          </a:p>
        </p:txBody>
      </p:sp>
    </p:spTree>
    <p:extLst>
      <p:ext uri="{BB962C8B-B14F-4D97-AF65-F5344CB8AC3E}">
        <p14:creationId xmlns:p14="http://schemas.microsoft.com/office/powerpoint/2010/main" val="148845376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bdélník 3"/>
          <p:cNvSpPr/>
          <p:nvPr/>
        </p:nvSpPr>
        <p:spPr>
          <a:xfrm>
            <a:off x="0" y="0"/>
            <a:ext cx="9144000" cy="720725"/>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eaLnBrk="1" fontAlgn="auto" hangingPunct="1">
              <a:spcBef>
                <a:spcPts val="0"/>
              </a:spcBef>
              <a:spcAft>
                <a:spcPts val="0"/>
              </a:spcAft>
              <a:defRPr/>
            </a:pPr>
            <a:r>
              <a:rPr lang="en-GB" b="1" dirty="0">
                <a:latin typeface="Arial" pitchFamily="34" charset="0"/>
                <a:cs typeface="Arial" pitchFamily="34" charset="0"/>
              </a:rPr>
              <a:t> International Marketing Research</a:t>
            </a:r>
          </a:p>
        </p:txBody>
      </p:sp>
      <p:sp>
        <p:nvSpPr>
          <p:cNvPr id="4102" name="TextovéPole 8"/>
          <p:cNvSpPr txBox="1">
            <a:spLocks noChangeArrowheads="1"/>
          </p:cNvSpPr>
          <p:nvPr/>
        </p:nvSpPr>
        <p:spPr bwMode="auto">
          <a:xfrm>
            <a:off x="338138" y="717550"/>
            <a:ext cx="84597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lgn="ctr" eaLnBrk="1" hangingPunct="1">
              <a:spcBef>
                <a:spcPct val="0"/>
              </a:spcBef>
              <a:buFontTx/>
              <a:buNone/>
            </a:pPr>
            <a:r>
              <a:rPr lang="cs-CZ" altLang="cs-CZ" sz="2400" b="1" dirty="0">
                <a:latin typeface="Arial" panose="020B0604020202020204" pitchFamily="34" charset="0"/>
              </a:rPr>
              <a:t>BASIC TERMS</a:t>
            </a:r>
            <a:endParaRPr lang="cs-CZ" altLang="cs-CZ" sz="2400" b="1" dirty="0" smtClean="0">
              <a:latin typeface="Arial" panose="020B0604020202020204" pitchFamily="34" charset="0"/>
            </a:endParaRPr>
          </a:p>
        </p:txBody>
      </p:sp>
      <p:sp>
        <p:nvSpPr>
          <p:cNvPr id="3079" name="TextovéPole 10"/>
          <p:cNvSpPr txBox="1">
            <a:spLocks noChangeArrowheads="1"/>
          </p:cNvSpPr>
          <p:nvPr/>
        </p:nvSpPr>
        <p:spPr bwMode="auto">
          <a:xfrm>
            <a:off x="503238" y="1512044"/>
            <a:ext cx="8477250" cy="3477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marL="285750" indent="-285750" eaLnBrk="1" hangingPunct="1">
              <a:spcBef>
                <a:spcPct val="0"/>
              </a:spcBef>
              <a:defRPr/>
            </a:pPr>
            <a:r>
              <a:rPr lang="en-US" altLang="cs-CZ" sz="2200" dirty="0">
                <a:latin typeface="Arial" panose="020B0604020202020204" pitchFamily="34" charset="0"/>
              </a:rPr>
              <a:t>Questioner x </a:t>
            </a:r>
            <a:r>
              <a:rPr lang="en-US" altLang="cs-CZ" sz="2200" dirty="0" smtClean="0">
                <a:latin typeface="Arial" panose="020B0604020202020204" pitchFamily="34" charset="0"/>
              </a:rPr>
              <a:t>Questionnaire</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Basic research file x Sampling research file (representative</a:t>
            </a:r>
            <a:r>
              <a:rPr lang="en-US" altLang="cs-CZ" sz="2200" dirty="0" smtClean="0">
                <a:latin typeface="Arial" panose="020B0604020202020204" pitchFamily="34" charset="0"/>
              </a:rPr>
              <a:t>!)</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a:p>
            <a:pPr marL="285750" indent="-285750" eaLnBrk="1" hangingPunct="1">
              <a:spcBef>
                <a:spcPct val="0"/>
              </a:spcBef>
              <a:defRPr/>
            </a:pPr>
            <a:r>
              <a:rPr lang="en-US" altLang="cs-CZ" sz="2200" dirty="0">
                <a:latin typeface="Arial" panose="020B0604020202020204" pitchFamily="34" charset="0"/>
              </a:rPr>
              <a:t>Spontaneous knowledge x Supported </a:t>
            </a:r>
            <a:r>
              <a:rPr lang="en-US" altLang="cs-CZ" sz="2200" dirty="0" smtClean="0">
                <a:latin typeface="Arial" panose="020B0604020202020204" pitchFamily="34" charset="0"/>
              </a:rPr>
              <a:t>knowledge</a:t>
            </a:r>
            <a:r>
              <a:rPr lang="cs-CZ" altLang="cs-CZ" sz="2200" dirty="0" smtClean="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Research</a:t>
            </a:r>
            <a:r>
              <a:rPr lang="cs-CZ" altLang="cs-CZ" sz="2200" dirty="0" smtClean="0">
                <a:latin typeface="Arial" panose="020B0604020202020204" pitchFamily="34" charset="0"/>
              </a:rPr>
              <a:t> x </a:t>
            </a:r>
            <a:r>
              <a:rPr lang="cs-CZ" altLang="cs-CZ" sz="2200" dirty="0" err="1" smtClean="0">
                <a:latin typeface="Arial" panose="020B0604020202020204" pitchFamily="34" charset="0"/>
              </a:rPr>
              <a:t>Survey</a:t>
            </a:r>
            <a:r>
              <a:rPr lang="cs-CZ" altLang="cs-CZ" sz="2200" dirty="0" smtClean="0">
                <a:latin typeface="Arial" panose="020B0604020202020204" pitchFamily="34" charset="0"/>
              </a:rPr>
              <a:t>.</a:t>
            </a:r>
          </a:p>
          <a:p>
            <a:pPr marL="285750" indent="-285750" eaLnBrk="1" hangingPunct="1">
              <a:spcBef>
                <a:spcPct val="0"/>
              </a:spcBef>
              <a:defRPr/>
            </a:pPr>
            <a:endParaRPr lang="cs-CZ" altLang="cs-CZ" sz="2200" dirty="0">
              <a:latin typeface="Arial" panose="020B0604020202020204" pitchFamily="34" charset="0"/>
            </a:endParaRPr>
          </a:p>
          <a:p>
            <a:pPr marL="285750" indent="-285750" eaLnBrk="1" hangingPunct="1">
              <a:spcBef>
                <a:spcPct val="0"/>
              </a:spcBef>
              <a:defRPr/>
            </a:pPr>
            <a:r>
              <a:rPr lang="cs-CZ" altLang="cs-CZ" sz="2200" dirty="0" err="1" smtClean="0">
                <a:latin typeface="Arial" panose="020B0604020202020204" pitchFamily="34" charset="0"/>
              </a:rPr>
              <a:t>Method</a:t>
            </a:r>
            <a:r>
              <a:rPr lang="cs-CZ" altLang="cs-CZ" sz="2200" dirty="0" smtClean="0">
                <a:latin typeface="Arial" panose="020B0604020202020204" pitchFamily="34" charset="0"/>
              </a:rPr>
              <a:t> x </a:t>
            </a:r>
            <a:r>
              <a:rPr lang="cs-CZ" altLang="cs-CZ" sz="2200" dirty="0" err="1" smtClean="0">
                <a:latin typeface="Arial" panose="020B0604020202020204" pitchFamily="34" charset="0"/>
              </a:rPr>
              <a:t>Technique</a:t>
            </a:r>
            <a:r>
              <a:rPr lang="cs-CZ" altLang="cs-CZ" sz="2200" dirty="0" smtClean="0">
                <a:latin typeface="Arial" panose="020B0604020202020204" pitchFamily="34" charset="0"/>
              </a:rPr>
              <a:t> x </a:t>
            </a:r>
            <a:r>
              <a:rPr lang="cs-CZ" altLang="cs-CZ" sz="2200" dirty="0" err="1" smtClean="0">
                <a:latin typeface="Arial" panose="020B0604020202020204" pitchFamily="34" charset="0"/>
              </a:rPr>
              <a:t>Methodology</a:t>
            </a:r>
            <a:r>
              <a:rPr lang="cs-CZ" altLang="cs-CZ" sz="2200" dirty="0" smtClean="0">
                <a:latin typeface="Arial" panose="020B0604020202020204" pitchFamily="34" charset="0"/>
              </a:rPr>
              <a:t>.</a:t>
            </a:r>
            <a:endParaRPr lang="en-US" altLang="cs-CZ" sz="2200" dirty="0">
              <a:latin typeface="Arial" panose="020B0604020202020204" pitchFamily="34" charset="0"/>
            </a:endParaRPr>
          </a:p>
          <a:p>
            <a:pPr marL="285750" indent="-285750" eaLnBrk="1" hangingPunct="1">
              <a:spcBef>
                <a:spcPct val="0"/>
              </a:spcBef>
              <a:defRPr/>
            </a:pPr>
            <a:endParaRPr lang="en-US" altLang="cs-CZ" sz="2200" dirty="0">
              <a:latin typeface="Arial" panose="020B0604020202020204" pitchFamily="34" charset="0"/>
            </a:endParaRPr>
          </a:p>
        </p:txBody>
      </p:sp>
    </p:spTree>
    <p:extLst>
      <p:ext uri="{BB962C8B-B14F-4D97-AF65-F5344CB8AC3E}">
        <p14:creationId xmlns:p14="http://schemas.microsoft.com/office/powerpoint/2010/main" val="1688527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Prezentace_OPF_návrh [režim kompatibility]" id="{F70FC462-D9F3-4EB2-B923-5E5330675293}" vid="{CCD9E1B5-EE89-42D1-936D-BB4AE5A7B3F6}"/>
    </a:ext>
  </a:extLst>
</a:theme>
</file>

<file path=ppt/theme/theme2.xml><?xml version="1.0" encoding="utf-8"?>
<a:theme xmlns:a="http://schemas.openxmlformats.org/drawingml/2006/main" name="Vlastní návrh">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šablona</Template>
  <TotalTime>1845</TotalTime>
  <Words>2484</Words>
  <Application>Microsoft Office PowerPoint</Application>
  <PresentationFormat>Předvádění na obrazovce (4:3)</PresentationFormat>
  <Paragraphs>214</Paragraphs>
  <Slides>27</Slides>
  <Notes>0</Notes>
  <HiddenSlides>0</HiddenSlides>
  <MMClips>0</MMClips>
  <ScaleCrop>false</ScaleCrop>
  <HeadingPairs>
    <vt:vector size="6" baseType="variant">
      <vt:variant>
        <vt:lpstr>Použitá písma</vt:lpstr>
      </vt:variant>
      <vt:variant>
        <vt:i4>4</vt:i4>
      </vt:variant>
      <vt:variant>
        <vt:lpstr>Motiv</vt:lpstr>
      </vt:variant>
      <vt:variant>
        <vt:i4>2</vt:i4>
      </vt:variant>
      <vt:variant>
        <vt:lpstr>Nadpisy snímků</vt:lpstr>
      </vt:variant>
      <vt:variant>
        <vt:i4>27</vt:i4>
      </vt:variant>
    </vt:vector>
  </HeadingPairs>
  <TitlesOfParts>
    <vt:vector size="33" baseType="lpstr">
      <vt:lpstr>Arial</vt:lpstr>
      <vt:lpstr>Calibri</vt:lpstr>
      <vt:lpstr>Calibri Light</vt:lpstr>
      <vt:lpstr>Wingdings</vt:lpstr>
      <vt:lpstr>Motiv sady Office</vt:lpstr>
      <vt:lpstr>Vlastní návrh</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Roman Šperka</dc:creator>
  <cp:lastModifiedBy>Michal Stoklasa</cp:lastModifiedBy>
  <cp:revision>134</cp:revision>
  <dcterms:created xsi:type="dcterms:W3CDTF">2016-03-17T12:08:01Z</dcterms:created>
  <dcterms:modified xsi:type="dcterms:W3CDTF">2017-11-22T13:17:06Z</dcterms:modified>
</cp:coreProperties>
</file>