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91" r:id="rId2"/>
    <p:sldId id="392" r:id="rId3"/>
    <p:sldId id="327" r:id="rId4"/>
    <p:sldId id="337" r:id="rId5"/>
    <p:sldId id="338" r:id="rId6"/>
    <p:sldId id="339" r:id="rId7"/>
    <p:sldId id="345" r:id="rId8"/>
    <p:sldId id="346" r:id="rId9"/>
    <p:sldId id="340" r:id="rId10"/>
    <p:sldId id="343" r:id="rId11"/>
    <p:sldId id="347" r:id="rId12"/>
    <p:sldId id="349" r:id="rId13"/>
    <p:sldId id="350" r:id="rId14"/>
    <p:sldId id="393" r:id="rId15"/>
    <p:sldId id="344" r:id="rId16"/>
    <p:sldId id="341" r:id="rId17"/>
    <p:sldId id="351" r:id="rId18"/>
    <p:sldId id="369" r:id="rId19"/>
    <p:sldId id="352" r:id="rId20"/>
    <p:sldId id="365" r:id="rId21"/>
    <p:sldId id="366" r:id="rId22"/>
    <p:sldId id="361" r:id="rId23"/>
    <p:sldId id="367" r:id="rId24"/>
    <p:sldId id="362" r:id="rId25"/>
    <p:sldId id="370" r:id="rId26"/>
    <p:sldId id="363" r:id="rId27"/>
    <p:sldId id="364" r:id="rId28"/>
    <p:sldId id="348" r:id="rId29"/>
    <p:sldId id="353" r:id="rId30"/>
    <p:sldId id="394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95" r:id="rId39"/>
    <p:sldId id="258" r:id="rId40"/>
    <p:sldId id="295" r:id="rId41"/>
    <p:sldId id="257" r:id="rId42"/>
    <p:sldId id="259" r:id="rId43"/>
    <p:sldId id="261" r:id="rId44"/>
    <p:sldId id="264" r:id="rId45"/>
    <p:sldId id="262" r:id="rId46"/>
    <p:sldId id="293" r:id="rId47"/>
    <p:sldId id="294" r:id="rId48"/>
    <p:sldId id="289" r:id="rId49"/>
    <p:sldId id="265" r:id="rId50"/>
    <p:sldId id="296" r:id="rId51"/>
    <p:sldId id="297" r:id="rId52"/>
    <p:sldId id="298" r:id="rId53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78" autoAdjust="0"/>
    <p:restoredTop sz="86475" autoAdjust="0"/>
  </p:normalViewPr>
  <p:slideViewPr>
    <p:cSldViewPr>
      <p:cViewPr varScale="1">
        <p:scale>
          <a:sx n="89" d="100"/>
          <a:sy n="89" d="100"/>
        </p:scale>
        <p:origin x="102" y="6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6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170D8-298D-4D24-8090-479A8C292EDD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E8A0E-E22B-4864-A632-F00AE473BC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733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55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50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ADB4D-D2EC-4BB5-9089-1569DA7D4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1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0711B-C475-4ACB-ADFC-C6A776A8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548C07-3734-4D58-874A-8F0BDF8F3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038EC2-F3B8-45F9-A57A-D6B933420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9BFAE9-896B-4672-94F3-FD612FD20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65DCAE-11FF-437E-A172-FD1150D4B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6AD88-2CA8-4B41-8FC5-47B80BC58E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306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35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3FF1E9-9B4C-4C8A-BC0A-7430E332FCC4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FDEF9A-4EB3-4A2E-A3A8-4926EE0D24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33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03548" y="483518"/>
            <a:ext cx="5220580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Analýzy mikroprostředí (vnitřního prostředí)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3291830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68144" y="3723878"/>
            <a:ext cx="327585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Jarmila Šebestová, Ph.D.</a:t>
            </a:r>
          </a:p>
        </p:txBody>
      </p:sp>
    </p:spTree>
    <p:extLst>
      <p:ext uri="{BB962C8B-B14F-4D97-AF65-F5344CB8AC3E}">
        <p14:creationId xmlns:p14="http://schemas.microsoft.com/office/powerpoint/2010/main" val="158796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200" b="1" dirty="0"/>
              <a:t>Metody analýz vnitřního prostředí - Analýza zdrojů a kompetencí</a:t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F6F0021-3BD6-4ED5-AB31-D3BB8174BEAE}"/>
              </a:ext>
            </a:extLst>
          </p:cNvPr>
          <p:cNvSpPr/>
          <p:nvPr/>
        </p:nvSpPr>
        <p:spPr>
          <a:xfrm>
            <a:off x="323528" y="700697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základním kamenem konkurenceschopnosti podniku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rozhodování je zatíženo třemi faktory:</a:t>
            </a:r>
          </a:p>
          <a:p>
            <a:r>
              <a:rPr lang="cs-CZ" dirty="0"/>
              <a:t>	1. nejistota</a:t>
            </a:r>
          </a:p>
          <a:p>
            <a:r>
              <a:rPr lang="cs-CZ" dirty="0"/>
              <a:t>	2. složitost</a:t>
            </a:r>
          </a:p>
          <a:p>
            <a:r>
              <a:rPr lang="cs-CZ" dirty="0"/>
              <a:t>	3. vnitropodnikové konflikty</a:t>
            </a:r>
          </a:p>
          <a:p>
            <a:r>
              <a:rPr lang="cs-CZ" b="1" dirty="0"/>
              <a:t>Zdroje podniku se dělí na: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Hmotné – lze je vidět nebo kvantifikovat a dále se dělí na: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Finanční zdroje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Organizační zdroje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Fyzické zdroje (stroje, zařízení, budovy…)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Technologické zdroje (patenty, obchodní známky…)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Nehmotné – jsou hluboce zakořeněné v historii podniku: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Vázané na lidské zdroje (znalosti, důvěra….)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Inovační potenciál (myšlenky, nápady, inovační schopnosti…)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Reputace (u zákazníků, u dodavatelů)</a:t>
            </a:r>
          </a:p>
        </p:txBody>
      </p:sp>
    </p:spTree>
    <p:extLst>
      <p:ext uri="{BB962C8B-B14F-4D97-AF65-F5344CB8AC3E}">
        <p14:creationId xmlns:p14="http://schemas.microsoft.com/office/powerpoint/2010/main" val="244253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000" b="1" dirty="0"/>
              <a:t>Metody analýz vnitřního prostředí - Analýza zdrojů a kompetencí 2</a:t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F6F0021-3BD6-4ED5-AB31-D3BB8174BEAE}"/>
              </a:ext>
            </a:extLst>
          </p:cNvPr>
          <p:cNvSpPr/>
          <p:nvPr/>
        </p:nvSpPr>
        <p:spPr>
          <a:xfrm>
            <a:off x="323528" y="700697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Analýza zdrojů a kompetencí podle funkcionálních oblastí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funkcionální oblasti, které jsou předmětem analýzy, budou vždy záviset na uspořádání konkrétního podniku, nejčastěji tyto oblasti (zdroje a kompetence v jejich rámci):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Funkcionální oblast (zdroj)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Výroba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Výzkum a vývoj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Informace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Lidské zdroje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75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000" b="1" dirty="0"/>
              <a:t>Metody analýz vnitřního prostředí - Analýza zdrojů a kompetencí 3</a:t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F6F0021-3BD6-4ED5-AB31-D3BB8174BEAE}"/>
              </a:ext>
            </a:extLst>
          </p:cNvPr>
          <p:cNvSpPr/>
          <p:nvPr/>
        </p:nvSpPr>
        <p:spPr>
          <a:xfrm>
            <a:off x="323528" y="700697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Metoda </a:t>
            </a:r>
            <a:r>
              <a:rPr lang="cs-CZ" b="1" dirty="0" err="1"/>
              <a:t>VRIO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E328275-0BC3-4E9D-A2C0-6CA374D2B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90" y="1056016"/>
            <a:ext cx="7198130" cy="36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6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8A8AA-67E7-4E4A-8087-C9928703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B451AC-0A87-4B6E-9869-CF986F991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25" y="987574"/>
            <a:ext cx="8903147" cy="35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9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E05E7-B645-4E0E-8BAD-4505E221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4C610-1CCF-45CF-B022-DD7B261E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1095375"/>
            <a:ext cx="911383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53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200" b="1" dirty="0"/>
              <a:t>Metody analýz vnitřního prostředí- Analýza hodnotového řetězce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4" descr="hodnotový řetězec">
            <a:extLst>
              <a:ext uri="{FF2B5EF4-FFF2-40B4-BE49-F238E27FC236}">
                <a16:creationId xmlns:a16="http://schemas.microsoft.com/office/drawing/2014/main" id="{5F1C5E2D-237E-4A59-8D53-60B7C2C7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27174"/>
            <a:ext cx="6534472" cy="406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166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555DF-255D-4A69-A038-72E29F81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4FDD5BB-E22F-4690-BE5F-BF0D66DDDBF4}"/>
              </a:ext>
            </a:extLst>
          </p:cNvPr>
          <p:cNvSpPr/>
          <p:nvPr/>
        </p:nvSpPr>
        <p:spPr>
          <a:xfrm>
            <a:off x="467544" y="1002090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hodnotový řetězec = vhodný nástroj k ohodnocení toho, jak se na vytváření hodnoty podílí každá z dílčích činností a zobrazuje, jak se v rámci podniku transformují vstupy na finální výrobek, včetně dodání zákazníkovi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smyslem analýzy je popsat jednotlivé činnosti z hlediska tvorby hodnoty a nákladů spojených s vytvářením hodnoty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zobrazuje, jak se v rámci podniku transformují vstupy na finální výrobek, včetně jeho dodání zákazníkovi</a:t>
            </a:r>
          </a:p>
        </p:txBody>
      </p:sp>
    </p:spTree>
    <p:extLst>
      <p:ext uri="{BB962C8B-B14F-4D97-AF65-F5344CB8AC3E}">
        <p14:creationId xmlns:p14="http://schemas.microsoft.com/office/powerpoint/2010/main" val="399665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632848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klíčových procesů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62233A6-6554-45E7-A841-E433BA4DA811}"/>
              </a:ext>
            </a:extLst>
          </p:cNvPr>
          <p:cNvSpPr/>
          <p:nvPr/>
        </p:nvSpPr>
        <p:spPr>
          <a:xfrm>
            <a:off x="251520" y="703189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Procesy a systémy v podniku se dají rozdělit do tří skupin: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primární – proces vývoje a výroby produktu, řízení poptávky, vyřizování objednávek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 podpůrné systémy – systém získávání a alokace kapitálu; získávání, zpracování  a distribuce informací; získávání, alokace a rozvoje lidských zdrojů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kontrolní systémy</a:t>
            </a:r>
          </a:p>
          <a:p>
            <a:endParaRPr lang="cs-CZ" dirty="0"/>
          </a:p>
          <a:p>
            <a:r>
              <a:rPr lang="cs-CZ" dirty="0"/>
              <a:t>Analýza procesů vede k: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Identifikaci klíčových procesů a podpůrných procesů, které mohou být buď zbytné nebo nezbytné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Rozhodnutím o rekonfiguraci podnikových procesů – směřujících ke zvýšení efektivnosti klíčových procesů a očištění podnikových činností o procesy, které nepřispívají k tvorbě hodnoty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Rozhodnutím o outsourcingu – tj. o nákupu hodnototvorného procesu u externího dodavatele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3303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8E8D2-FE6D-4EFF-92AA-71401460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243B8BA-C469-4DFD-9EE9-94E005B03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2706"/>
            <a:ext cx="7025796" cy="48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94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exponovanosti podniku</a:t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529D4FF-CFB1-47BB-BDFF-CF9C736E32FE}"/>
              </a:ext>
            </a:extLst>
          </p:cNvPr>
          <p:cNvSpPr/>
          <p:nvPr/>
        </p:nvSpPr>
        <p:spPr>
          <a:xfrm>
            <a:off x="755576" y="908248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 cílem je ohodnotit, do jaké míry je podnik zranitelný zvenčí</a:t>
            </a:r>
          </a:p>
          <a:p>
            <a:r>
              <a:rPr lang="cs-CZ" dirty="0"/>
              <a:t>- vychází z otázky: Absence kterých faktorů může ohrozit existenci podniku?</a:t>
            </a:r>
          </a:p>
          <a:p>
            <a:r>
              <a:rPr lang="cs-CZ" dirty="0"/>
              <a:t>Faktory: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Potřeby a přání zákazníků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Zdroje a aktiva (kvalifikovaná pracovní síla, kapitál, suroviny…)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Nákladová pozice ve vztahu ke konkurentům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Spotřebitelská základna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Potřebné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Identita podniku (logo, image, kultura…)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Společenské hodnoty, životní styl, sdílené normy, ideály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Sankce/podpora podnikání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Bezpečnost výrobků</a:t>
            </a:r>
          </a:p>
        </p:txBody>
      </p:sp>
    </p:spTree>
    <p:extLst>
      <p:ext uri="{BB962C8B-B14F-4D97-AF65-F5344CB8AC3E}">
        <p14:creationId xmlns:p14="http://schemas.microsoft.com/office/powerpoint/2010/main" val="158362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přednášky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31590"/>
            <a:ext cx="82809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Základní definice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Základní typy analýz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D89C84EE-0288-4EC7-AD25-7D5C4482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2160" y="4735637"/>
            <a:ext cx="2895600" cy="273844"/>
          </a:xfrm>
        </p:spPr>
        <p:txBody>
          <a:bodyPr/>
          <a:lstStyle/>
          <a:p>
            <a:pPr algn="r"/>
            <a:endParaRPr lang="cs-CZ" altLang="cs-CZ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2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exponovanosti podniku 2</a:t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529D4FF-CFB1-47BB-BDFF-CF9C736E32FE}"/>
              </a:ext>
            </a:extLst>
          </p:cNvPr>
          <p:cNvSpPr/>
          <p:nvPr/>
        </p:nvSpPr>
        <p:spPr>
          <a:xfrm>
            <a:off x="251520" y="90824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/>
              <a:t>7 kroků analýzy:</a:t>
            </a:r>
            <a:r>
              <a:rPr lang="cs-CZ" dirty="0"/>
              <a:t> 	</a:t>
            </a:r>
          </a:p>
          <a:p>
            <a:pPr algn="just"/>
            <a:r>
              <a:rPr lang="cs-CZ" dirty="0"/>
              <a:t>1) identifikace faktorů (metodou </a:t>
            </a:r>
            <a:r>
              <a:rPr lang="cs-CZ" dirty="0" err="1"/>
              <a:t>brainstromingu</a:t>
            </a:r>
            <a:r>
              <a:rPr lang="cs-CZ" dirty="0"/>
              <a:t> managementu)</a:t>
            </a:r>
          </a:p>
          <a:p>
            <a:pPr algn="just"/>
            <a:r>
              <a:rPr lang="cs-CZ" dirty="0"/>
              <a:t>2) přesná formulace ohrožení, které může absence faktorů způsobit</a:t>
            </a:r>
          </a:p>
          <a:p>
            <a:pPr algn="just"/>
            <a:r>
              <a:rPr lang="cs-CZ" dirty="0"/>
              <a:t>3) formulace následků v případě, že se ohrožení naplní</a:t>
            </a:r>
          </a:p>
          <a:p>
            <a:pPr algn="just"/>
            <a:r>
              <a:rPr lang="cs-CZ" dirty="0"/>
              <a:t>4) ohodnocení vlivu jednotlivých faktorů na podnik</a:t>
            </a:r>
          </a:p>
          <a:p>
            <a:pPr algn="just"/>
            <a:r>
              <a:rPr lang="cs-CZ" dirty="0"/>
              <a:t>5) odhad pravděpodobnosti, že se jednotlivá ohrožení naplní	</a:t>
            </a:r>
          </a:p>
          <a:p>
            <a:pPr algn="just"/>
            <a:r>
              <a:rPr lang="cs-CZ" dirty="0"/>
              <a:t>6) formulace možných reakcí podniku a ohodnocení schopnosti podniku  absorbovat ohrožení</a:t>
            </a:r>
          </a:p>
          <a:p>
            <a:pPr algn="just"/>
            <a:r>
              <a:rPr lang="cs-CZ" dirty="0"/>
              <a:t>7) grafické zpracování matice, ve které jsou osami vliv faktorů na podnik a schopnost podniku absorbovat ohrožení</a:t>
            </a:r>
          </a:p>
        </p:txBody>
      </p:sp>
    </p:spTree>
    <p:extLst>
      <p:ext uri="{BB962C8B-B14F-4D97-AF65-F5344CB8AC3E}">
        <p14:creationId xmlns:p14="http://schemas.microsoft.com/office/powerpoint/2010/main" val="404894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exponovanosti podniku 3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658EB2-0899-4288-8CD3-457DD9A02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6" t="32608" r="36428" b="19307"/>
          <a:stretch/>
        </p:blipFill>
        <p:spPr>
          <a:xfrm>
            <a:off x="1979712" y="628418"/>
            <a:ext cx="5400600" cy="431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3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/>
              <a:t>Metody analýz vnitřního prostředí-Analýza portfolia</a:t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33AC59D-E315-465C-B3C4-B0AA3D7D22DD}"/>
              </a:ext>
            </a:extLst>
          </p:cNvPr>
          <p:cNvSpPr/>
          <p:nvPr/>
        </p:nvSpPr>
        <p:spPr>
          <a:xfrm>
            <a:off x="755576" y="127560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Analýzy, které jsou nejčastěji využívány ve zmíněné analýze portfolia, jsou: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matice </a:t>
            </a:r>
            <a:r>
              <a:rPr lang="cs-CZ" dirty="0" err="1"/>
              <a:t>BCG</a:t>
            </a:r>
            <a:r>
              <a:rPr lang="cs-CZ" dirty="0"/>
              <a:t> (Boston </a:t>
            </a:r>
            <a:r>
              <a:rPr lang="cs-CZ" dirty="0" err="1"/>
              <a:t>Consulting</a:t>
            </a:r>
            <a:r>
              <a:rPr lang="cs-CZ" dirty="0"/>
              <a:t> Group)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matice </a:t>
            </a:r>
            <a:r>
              <a:rPr lang="cs-CZ" dirty="0" err="1"/>
              <a:t>GE</a:t>
            </a:r>
            <a:r>
              <a:rPr lang="cs-CZ" dirty="0"/>
              <a:t> (General Electric).</a:t>
            </a:r>
          </a:p>
        </p:txBody>
      </p:sp>
    </p:spTree>
    <p:extLst>
      <p:ext uri="{BB962C8B-B14F-4D97-AF65-F5344CB8AC3E}">
        <p14:creationId xmlns:p14="http://schemas.microsoft.com/office/powerpoint/2010/main" val="3151720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B941B-8516-4F03-B7B1-EC3CE88D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Matice </a:t>
            </a:r>
            <a:r>
              <a:rPr lang="cs-CZ" dirty="0" err="1"/>
              <a:t>BCG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4E50B2-60B5-4DA4-81DF-97361E11B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03189"/>
            <a:ext cx="6651169" cy="40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09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/>
              <a:t>Metody analýz vnitřního </a:t>
            </a:r>
            <a:r>
              <a:rPr lang="cs-CZ" dirty="0" err="1"/>
              <a:t>prostředí-Skórovací</a:t>
            </a:r>
            <a:r>
              <a:rPr lang="cs-CZ" dirty="0"/>
              <a:t> karty 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62233A6-6554-45E7-A841-E433BA4DA811}"/>
              </a:ext>
            </a:extLst>
          </p:cNvPr>
          <p:cNvSpPr/>
          <p:nvPr/>
        </p:nvSpPr>
        <p:spPr>
          <a:xfrm>
            <a:off x="971600" y="628926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/>
              <a:t>Balanced</a:t>
            </a:r>
            <a:r>
              <a:rPr lang="cs-CZ" sz="2000" dirty="0"/>
              <a:t> </a:t>
            </a:r>
            <a:r>
              <a:rPr lang="cs-CZ" sz="2000" dirty="0" err="1"/>
              <a:t>scorecard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A339A5-23FB-4D73-8227-971BF117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77" y="1029036"/>
            <a:ext cx="7012494" cy="39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83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FEECD-0061-4726-A0B3-C1A3BC76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136904" cy="507703"/>
          </a:xfrm>
        </p:spPr>
        <p:txBody>
          <a:bodyPr/>
          <a:lstStyle/>
          <a:p>
            <a:r>
              <a:rPr lang="cs-CZ" dirty="0"/>
              <a:t>Metody analýz vnitřního prostředí - Klíčové faktory úspěchu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CBA45E3-1EE8-48D7-B6A6-03232775EA4B}"/>
              </a:ext>
            </a:extLst>
          </p:cNvPr>
          <p:cNvSpPr/>
          <p:nvPr/>
        </p:nvSpPr>
        <p:spPr>
          <a:xfrm>
            <a:off x="467544" y="703189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 jsou určujícími prvky ovlivňujícími konkurenceschopnost v daném odvětví, jsou tedy pro dané odvětví specifické (může to být dovednost, nadání nebo předpoklad podmiňující úspěch)</a:t>
            </a:r>
          </a:p>
          <a:p>
            <a:endParaRPr lang="cs-CZ" dirty="0"/>
          </a:p>
          <a:p>
            <a:r>
              <a:rPr lang="cs-CZ" dirty="0"/>
              <a:t>Čtyři základní zdroje klíčových faktorů úspěchu:</a:t>
            </a:r>
          </a:p>
          <a:p>
            <a:endParaRPr lang="cs-CZ" dirty="0"/>
          </a:p>
          <a:p>
            <a:r>
              <a:rPr lang="cs-CZ" dirty="0"/>
              <a:t>1. Charakteristiky odvětví – pro supermarkety jsou pro úspěch klíčové: sortiment výrobků, obrat zásob, podpora prodeje, zatímco v letecké dopravě vytíženost letadel</a:t>
            </a:r>
          </a:p>
          <a:p>
            <a:r>
              <a:rPr lang="cs-CZ" dirty="0"/>
              <a:t>   2.  Konkurenční pozice – analyzovaného podniku ve vztahu k jeho konkurentům</a:t>
            </a:r>
          </a:p>
          <a:p>
            <a:r>
              <a:rPr lang="cs-CZ" dirty="0"/>
              <a:t>3. Globální prostředí – změny mohou být nezřetelné, přesto jejich podnikání ovlivňují   zásadně (např. ropná krize v 1. ½ 70. let minulého století)</a:t>
            </a:r>
          </a:p>
          <a:p>
            <a:r>
              <a:rPr lang="cs-CZ" dirty="0"/>
              <a:t>4. Organizační vývoj – vývoj v rámci organizace může výt jak generátorem nových klíčových faktorů úspěchu tak rizikem pro udržení stávajících např. fluktuace kvalifikovaných pracovníků</a:t>
            </a:r>
          </a:p>
        </p:txBody>
      </p:sp>
    </p:spTree>
    <p:extLst>
      <p:ext uri="{BB962C8B-B14F-4D97-AF65-F5344CB8AC3E}">
        <p14:creationId xmlns:p14="http://schemas.microsoft.com/office/powerpoint/2010/main" val="317304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848872" cy="507703"/>
          </a:xfrm>
        </p:spPr>
        <p:txBody>
          <a:bodyPr/>
          <a:lstStyle/>
          <a:p>
            <a:r>
              <a:rPr lang="cs-CZ" dirty="0"/>
              <a:t>Metody analýz vnitřního prostředí - Klíčové faktory úspěchu 2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427501-9AB8-4124-A6A9-98D6AA89D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86060"/>
            <a:ext cx="6531556" cy="42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57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496944" cy="507703"/>
          </a:xfrm>
        </p:spPr>
        <p:txBody>
          <a:bodyPr/>
          <a:lstStyle/>
          <a:p>
            <a:r>
              <a:rPr lang="cs-CZ" dirty="0"/>
              <a:t>Metody analýz vnitřního prostředí-Analýza konkurenceschopnosti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BD4EF73-C2C5-48C2-9525-A078AB43BD37}"/>
              </a:ext>
            </a:extLst>
          </p:cNvPr>
          <p:cNvSpPr/>
          <p:nvPr/>
        </p:nvSpPr>
        <p:spPr>
          <a:xfrm>
            <a:off x="971600" y="987574"/>
            <a:ext cx="7560840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Cílem je odpovědět na otázky: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silní je současná konkurenceschopnost podniku?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Bude se pozice podniku upevňovat nebo oslabovat za předpokladu, že se současná strategie nezmění?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si podnik stojí ve vztahu ke svým konkurentům?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 podnik v něčem čistou konkurenční výhodu/nevýhodu?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Jaké má podnik předpoklady k tomu, aby svoji pozici uhájil?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09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3AADE-1CEA-4F75-A180-A878A8F8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Další možné analýzy (</a:t>
            </a:r>
            <a:r>
              <a:rPr lang="cs-CZ" dirty="0" err="1"/>
              <a:t>Mallya</a:t>
            </a:r>
            <a:r>
              <a:rPr lang="cs-CZ" dirty="0"/>
              <a:t>, 2007)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A8CB36B-30E8-41A3-AE81-23BB9FB2DB36}"/>
              </a:ext>
            </a:extLst>
          </p:cNvPr>
          <p:cNvSpPr txBox="1"/>
          <p:nvPr/>
        </p:nvSpPr>
        <p:spPr>
          <a:xfrm>
            <a:off x="395536" y="627534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Model 7S </a:t>
            </a:r>
            <a:r>
              <a:rPr lang="cs-CZ" sz="2000" b="1" dirty="0" err="1"/>
              <a:t>McKinsey</a:t>
            </a:r>
            <a:r>
              <a:rPr lang="cs-CZ" sz="2000" b="1" dirty="0"/>
              <a:t> </a:t>
            </a:r>
            <a:r>
              <a:rPr lang="cs-CZ" sz="2000" dirty="0"/>
              <a:t>– měkké a tvrdé faktory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Kauzální model </a:t>
            </a:r>
            <a:r>
              <a:rPr lang="cs-CZ" sz="2000" b="1" dirty="0" err="1"/>
              <a:t>Burke-Litwin</a:t>
            </a:r>
            <a:r>
              <a:rPr lang="cs-CZ" sz="2000" b="1" dirty="0"/>
              <a:t> </a:t>
            </a:r>
            <a:r>
              <a:rPr lang="cs-CZ" sz="2000" dirty="0"/>
              <a:t>- model analýzy výkonnosti a změny organizace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Model síly prostředí dle </a:t>
            </a:r>
            <a:r>
              <a:rPr lang="cs-CZ" sz="2000" b="1" dirty="0" err="1"/>
              <a:t>Lewina</a:t>
            </a:r>
            <a:r>
              <a:rPr lang="cs-CZ" sz="2000" dirty="0"/>
              <a:t>: posloupnost jednotlivých procesů řízení změny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b="1" dirty="0" err="1"/>
              <a:t>Leavittův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model</a:t>
            </a:r>
            <a:r>
              <a:rPr lang="cs-CZ" altLang="cs-CZ" sz="2000" dirty="0" err="1"/>
              <a:t>:</a:t>
            </a:r>
            <a:r>
              <a:rPr lang="cs-CZ" sz="2000" i="1" dirty="0" err="1"/>
              <a:t>modely</a:t>
            </a:r>
            <a:r>
              <a:rPr lang="cs-CZ" sz="2000" dirty="0"/>
              <a:t> kritických faktorů úspěchu a používá se v řízení změn.</a:t>
            </a:r>
            <a:endParaRPr lang="cs-CZ" alt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b="1" dirty="0" err="1"/>
              <a:t>Tichyův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technicko-kulturní</a:t>
            </a:r>
            <a:r>
              <a:rPr lang="cs-CZ" altLang="cs-CZ" sz="2000" b="1" dirty="0"/>
              <a:t> koncept</a:t>
            </a:r>
            <a:r>
              <a:rPr lang="cs-CZ" altLang="cs-CZ" sz="2000" dirty="0"/>
              <a:t>: proměnné pro řízení změn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b="1" dirty="0" err="1"/>
              <a:t>Weisbordův</a:t>
            </a:r>
            <a:r>
              <a:rPr lang="cs-CZ" altLang="cs-CZ" sz="2000" b="1" dirty="0"/>
              <a:t> model šesti kategorií – </a:t>
            </a:r>
            <a:r>
              <a:rPr lang="cs-CZ" altLang="cs-CZ" sz="2000" dirty="0"/>
              <a:t>obdobný k 7S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Model souladu/</a:t>
            </a:r>
            <a:r>
              <a:rPr lang="cs-CZ" sz="2000" b="1" dirty="0" err="1"/>
              <a:t>shody:</a:t>
            </a:r>
            <a:r>
              <a:rPr lang="cs-CZ" sz="2000" dirty="0" err="1"/>
              <a:t>Nadler-Tushmanùv</a:t>
            </a:r>
            <a:r>
              <a:rPr lang="cs-CZ" sz="2000" dirty="0"/>
              <a:t> model souladu je rozsáhlejším modelem analýzy organizace specifikující vstupy, transformační procesy a výstup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b="1" dirty="0"/>
              <a:t>Model diagnózy chování jedince a skupiny</a:t>
            </a:r>
            <a:r>
              <a:rPr lang="cs-CZ" altLang="cs-CZ" sz="2000" dirty="0"/>
              <a:t>-model je výjimečný v tom, že se zaměřuje na výstup – např. na výkonnost organizace a kvalitu pracovního života. </a:t>
            </a:r>
            <a:endParaRPr lang="cs-CZ" sz="2000" b="1" dirty="0"/>
          </a:p>
          <a:p>
            <a:endParaRPr lang="cs-CZ" b="1" dirty="0"/>
          </a:p>
          <a:p>
            <a:endParaRPr lang="cs-CZ" alt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701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3CBE603-7C6D-45E4-869A-9BF23070A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4235" y="0"/>
            <a:ext cx="6172200" cy="681038"/>
          </a:xfrm>
        </p:spPr>
        <p:txBody>
          <a:bodyPr/>
          <a:lstStyle/>
          <a:p>
            <a:pPr eaLnBrk="1" hangingPunct="1"/>
            <a:r>
              <a:rPr lang="cs-CZ" altLang="cs-CZ"/>
              <a:t>Model 7S firmy McKinsey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AAABC3E-494D-4A51-832C-307812ABA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0244" name="Picture 4" descr="2">
            <a:extLst>
              <a:ext uri="{FF2B5EF4-FFF2-40B4-BE49-F238E27FC236}">
                <a16:creationId xmlns:a16="http://schemas.microsoft.com/office/drawing/2014/main" id="{A891B27F-962A-4E00-89C5-79462CEB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1006079"/>
            <a:ext cx="5562600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Freeform 5">
            <a:extLst>
              <a:ext uri="{FF2B5EF4-FFF2-40B4-BE49-F238E27FC236}">
                <a16:creationId xmlns:a16="http://schemas.microsoft.com/office/drawing/2014/main" id="{7A76BE59-4BAD-4D2A-B6C3-ADFD4928B617}"/>
              </a:ext>
            </a:extLst>
          </p:cNvPr>
          <p:cNvSpPr>
            <a:spLocks/>
          </p:cNvSpPr>
          <p:nvPr/>
        </p:nvSpPr>
        <p:spPr bwMode="auto">
          <a:xfrm>
            <a:off x="1746647" y="1707357"/>
            <a:ext cx="4337447" cy="1008460"/>
          </a:xfrm>
          <a:custGeom>
            <a:avLst/>
            <a:gdLst>
              <a:gd name="T0" fmla="*/ 311150 w 3643"/>
              <a:gd name="T1" fmla="*/ 0 h 847"/>
              <a:gd name="T2" fmla="*/ 311150 w 3643"/>
              <a:gd name="T3" fmla="*/ 1152525 h 847"/>
              <a:gd name="T4" fmla="*/ 2182812 w 3643"/>
              <a:gd name="T5" fmla="*/ 1152525 h 847"/>
              <a:gd name="T6" fmla="*/ 2687637 w 3643"/>
              <a:gd name="T7" fmla="*/ 576263 h 847"/>
              <a:gd name="T8" fmla="*/ 3551237 w 3643"/>
              <a:gd name="T9" fmla="*/ 792163 h 847"/>
              <a:gd name="T10" fmla="*/ 4343400 w 3643"/>
              <a:gd name="T11" fmla="*/ 1152525 h 847"/>
              <a:gd name="T12" fmla="*/ 5422900 w 3643"/>
              <a:gd name="T13" fmla="*/ 1081088 h 847"/>
              <a:gd name="T14" fmla="*/ 5783262 w 3643"/>
              <a:gd name="T15" fmla="*/ 720725 h 8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43" h="847">
                <a:moveTo>
                  <a:pt x="196" y="0"/>
                </a:moveTo>
                <a:cubicBezTo>
                  <a:pt x="98" y="302"/>
                  <a:pt x="0" y="605"/>
                  <a:pt x="196" y="726"/>
                </a:cubicBezTo>
                <a:cubicBezTo>
                  <a:pt x="392" y="847"/>
                  <a:pt x="1125" y="786"/>
                  <a:pt x="1375" y="726"/>
                </a:cubicBezTo>
                <a:cubicBezTo>
                  <a:pt x="1625" y="666"/>
                  <a:pt x="1549" y="401"/>
                  <a:pt x="1693" y="363"/>
                </a:cubicBezTo>
                <a:cubicBezTo>
                  <a:pt x="1837" y="325"/>
                  <a:pt x="2063" y="439"/>
                  <a:pt x="2237" y="499"/>
                </a:cubicBezTo>
                <a:cubicBezTo>
                  <a:pt x="2411" y="559"/>
                  <a:pt x="2540" y="696"/>
                  <a:pt x="2736" y="726"/>
                </a:cubicBezTo>
                <a:cubicBezTo>
                  <a:pt x="2932" y="756"/>
                  <a:pt x="3265" y="726"/>
                  <a:pt x="3416" y="681"/>
                </a:cubicBezTo>
                <a:cubicBezTo>
                  <a:pt x="3567" y="636"/>
                  <a:pt x="3605" y="492"/>
                  <a:pt x="3643" y="454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8475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</a:t>
            </a:r>
            <a:r>
              <a:rPr lang="cs-CZ" dirty="0" err="1"/>
              <a:t>prostředí-mikroprostředí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3528" y="843558"/>
            <a:ext cx="87129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organizační struktura,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oddělení marketingu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funkce komunikační a informační (nástroje marketingových komunikací)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funkce koordinační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funkce analytická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oddělení technického rozvoje,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finanční prostředky – přerozdělování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výroba – jakost</a:t>
            </a:r>
          </a:p>
          <a:p>
            <a:r>
              <a:rPr lang="cs-CZ" dirty="0"/>
              <a:t>Ovlivnitelné faktory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Nejlépe – kvalifikace PS,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Nejhůře – organizační strukturu, značku, jméno, zaměření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792151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75D5957-7ED1-4E8C-8C61-B5E7D200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1637AE5-B2ED-4058-8908-0A409A8129B2}"/>
              </a:ext>
            </a:extLst>
          </p:cNvPr>
          <p:cNvGraphicFramePr>
            <a:graphicFrameLocks noGrp="1"/>
          </p:cNvGraphicFramePr>
          <p:nvPr/>
        </p:nvGraphicFramePr>
        <p:xfrm>
          <a:off x="244061" y="147318"/>
          <a:ext cx="8568952" cy="403335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34016">
                  <a:extLst>
                    <a:ext uri="{9D8B030D-6E8A-4147-A177-3AD203B41FA5}">
                      <a16:colId xmlns:a16="http://schemas.microsoft.com/office/drawing/2014/main" val="1152669848"/>
                    </a:ext>
                  </a:extLst>
                </a:gridCol>
                <a:gridCol w="3962528">
                  <a:extLst>
                    <a:ext uri="{9D8B030D-6E8A-4147-A177-3AD203B41FA5}">
                      <a16:colId xmlns:a16="http://schemas.microsoft.com/office/drawing/2014/main" val="40657897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45470510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5287056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95546644"/>
                    </a:ext>
                  </a:extLst>
                </a:gridCol>
              </a:tblGrid>
              <a:tr h="158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Otázka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Popis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Mezera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Silná/slabá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extLst>
                  <a:ext uri="{0D108BD9-81ED-4DB2-BD59-A6C34878D82A}">
                    <a16:rowId xmlns:a16="http://schemas.microsoft.com/office/drawing/2014/main" val="1895290588"/>
                  </a:ext>
                </a:extLst>
              </a:tr>
              <a:tr h="496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Sdílené hodnoty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Jsou hodnoty jasné a srozumitelné?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extLst>
                  <a:ext uri="{0D108BD9-81ED-4DB2-BD59-A6C34878D82A}">
                    <a16:rowId xmlns:a16="http://schemas.microsoft.com/office/drawing/2014/main" val="1394841072"/>
                  </a:ext>
                </a:extLst>
              </a:tr>
              <a:tr h="496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Styl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Jsou všichni zainteresováni v hodnocení?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extLst>
                  <a:ext uri="{0D108BD9-81ED-4DB2-BD59-A6C34878D82A}">
                    <a16:rowId xmlns:a16="http://schemas.microsoft.com/office/drawing/2014/main" val="3007042185"/>
                  </a:ext>
                </a:extLst>
              </a:tr>
              <a:tr h="610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Schopnosti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Jsou schopnosti svázány s každou pracovní pozicí?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extLst>
                  <a:ext uri="{0D108BD9-81ED-4DB2-BD59-A6C34878D82A}">
                    <a16:rowId xmlns:a16="http://schemas.microsoft.com/office/drawing/2014/main" val="2903004905"/>
                  </a:ext>
                </a:extLst>
              </a:tr>
              <a:tr h="496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Spolupracovníci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Je popis práce v souladu s hodnotami a požadavky?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extLst>
                  <a:ext uri="{0D108BD9-81ED-4DB2-BD59-A6C34878D82A}">
                    <a16:rowId xmlns:a16="http://schemas.microsoft.com/office/drawing/2014/main" val="1742893156"/>
                  </a:ext>
                </a:extLst>
              </a:tr>
              <a:tr h="666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Strateg</a:t>
                      </a:r>
                      <a:r>
                        <a:rPr lang="cs-CZ" sz="1400" dirty="0" err="1">
                          <a:effectLst/>
                        </a:rPr>
                        <a:t>ie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Je strategie jasně formulovaná?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extLst>
                  <a:ext uri="{0D108BD9-81ED-4DB2-BD59-A6C34878D82A}">
                    <a16:rowId xmlns:a16="http://schemas.microsoft.com/office/drawing/2014/main" val="838809934"/>
                  </a:ext>
                </a:extLst>
              </a:tr>
              <a:tr h="666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Struktura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Má struktura vliv na rozhodování?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extLst>
                  <a:ext uri="{0D108BD9-81ED-4DB2-BD59-A6C34878D82A}">
                    <a16:rowId xmlns:a16="http://schemas.microsoft.com/office/drawing/2014/main" val="3437452560"/>
                  </a:ext>
                </a:extLst>
              </a:tr>
              <a:tr h="327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Syst</a:t>
                      </a:r>
                      <a:r>
                        <a:rPr lang="cs-CZ" sz="1400" dirty="0">
                          <a:effectLst/>
                        </a:rPr>
                        <a:t>é</a:t>
                      </a:r>
                      <a:r>
                        <a:rPr lang="en-GB" sz="1400" dirty="0">
                          <a:effectLst/>
                        </a:rPr>
                        <a:t>m</a:t>
                      </a:r>
                      <a:r>
                        <a:rPr lang="cs-CZ" sz="1400" dirty="0">
                          <a:effectLst/>
                        </a:rPr>
                        <a:t>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Mají hodnoty vliv na rozhodování a procesy?</a:t>
                      </a:r>
                      <a:r>
                        <a:rPr lang="en-GB" sz="1400" dirty="0">
                          <a:effectLst/>
                        </a:rPr>
                        <a:t>?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9" marR="50899" marT="0" marB="0"/>
                </a:tc>
                <a:extLst>
                  <a:ext uri="{0D108BD9-81ED-4DB2-BD59-A6C34878D82A}">
                    <a16:rowId xmlns:a16="http://schemas.microsoft.com/office/drawing/2014/main" val="300576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725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7F17C7A-5759-4CE4-953A-AD2399070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4235" y="0"/>
            <a:ext cx="6172200" cy="857250"/>
          </a:xfrm>
        </p:spPr>
        <p:txBody>
          <a:bodyPr/>
          <a:lstStyle/>
          <a:p>
            <a:pPr eaLnBrk="1" hangingPunct="1"/>
            <a:r>
              <a:rPr lang="cs-CZ" altLang="cs-CZ" sz="3000"/>
              <a:t>Kauzální model Burkeho a Litwina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928449-8A31-48A1-AF09-5A24F3C4C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897731"/>
            <a:ext cx="6172200" cy="3995738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1268" name="Picture 4" descr="2">
            <a:extLst>
              <a:ext uri="{FF2B5EF4-FFF2-40B4-BE49-F238E27FC236}">
                <a16:creationId xmlns:a16="http://schemas.microsoft.com/office/drawing/2014/main" id="{CE24E3E9-3402-4982-81A3-D82247CF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681037"/>
            <a:ext cx="6101954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02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128A193-7072-4C81-BC1E-B8B8EE3CF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B88FE6F-3044-495F-8A10-5883C1306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cs-CZ" altLang="cs-CZ" dirty="0"/>
          </a:p>
        </p:txBody>
      </p:sp>
      <p:pic>
        <p:nvPicPr>
          <p:cNvPr id="12292" name="Picture 4" descr="2">
            <a:extLst>
              <a:ext uri="{FF2B5EF4-FFF2-40B4-BE49-F238E27FC236}">
                <a16:creationId xmlns:a16="http://schemas.microsoft.com/office/drawing/2014/main" id="{7AF9DCA6-2616-4C2A-9C47-664760D6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897732"/>
            <a:ext cx="6535341" cy="41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E0E3CF5-85B2-4A39-96B0-EC52741F33A2}"/>
              </a:ext>
            </a:extLst>
          </p:cNvPr>
          <p:cNvSpPr/>
          <p:nvPr/>
        </p:nvSpPr>
        <p:spPr>
          <a:xfrm>
            <a:off x="1616009" y="485259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/>
              <a:t>Model  síly prostředí</a:t>
            </a:r>
          </a:p>
        </p:txBody>
      </p:sp>
    </p:spTree>
    <p:extLst>
      <p:ext uri="{BB962C8B-B14F-4D97-AF65-F5344CB8AC3E}">
        <p14:creationId xmlns:p14="http://schemas.microsoft.com/office/powerpoint/2010/main" val="2019381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D4286B5-BB99-4173-BC95-85458DDCF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B9A46B8-E7CF-4B77-A1FF-3576BE615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cs-CZ" altLang="cs-CZ" dirty="0"/>
          </a:p>
        </p:txBody>
      </p:sp>
      <p:pic>
        <p:nvPicPr>
          <p:cNvPr id="13316" name="Picture 4" descr="2">
            <a:extLst>
              <a:ext uri="{FF2B5EF4-FFF2-40B4-BE49-F238E27FC236}">
                <a16:creationId xmlns:a16="http://schemas.microsoft.com/office/drawing/2014/main" id="{C9BBD51F-E4B7-45FF-8382-74656097C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1113235"/>
            <a:ext cx="6156722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E8870CB-ED5C-43E2-B033-3B847F5B06D1}"/>
              </a:ext>
            </a:extLst>
          </p:cNvPr>
          <p:cNvSpPr/>
          <p:nvPr/>
        </p:nvSpPr>
        <p:spPr>
          <a:xfrm>
            <a:off x="4283968" y="274950"/>
            <a:ext cx="20425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200" dirty="0" err="1"/>
              <a:t>Leavittův</a:t>
            </a:r>
            <a:r>
              <a:rPr lang="cs-CZ" altLang="cs-CZ" sz="2200" dirty="0"/>
              <a:t> model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327061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1CB716F-CC58-4BC5-9EAE-B13F955A1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4235" y="0"/>
            <a:ext cx="6172200" cy="857250"/>
          </a:xfrm>
        </p:spPr>
        <p:txBody>
          <a:bodyPr/>
          <a:lstStyle/>
          <a:p>
            <a:pPr eaLnBrk="1" hangingPunct="1"/>
            <a:r>
              <a:rPr lang="cs-CZ" altLang="cs-CZ" sz="3000" dirty="0" err="1"/>
              <a:t>Tichyův</a:t>
            </a:r>
            <a:r>
              <a:rPr lang="cs-CZ" altLang="cs-CZ" sz="3000" dirty="0"/>
              <a:t> </a:t>
            </a:r>
            <a:r>
              <a:rPr lang="cs-CZ" altLang="cs-CZ" sz="3000" dirty="0" err="1"/>
              <a:t>technicko-kulturní</a:t>
            </a:r>
            <a:r>
              <a:rPr lang="cs-CZ" altLang="cs-CZ" sz="3000" dirty="0"/>
              <a:t> koncept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3E11F83-A62C-40D5-994A-97EA63881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pic>
        <p:nvPicPr>
          <p:cNvPr id="14340" name="Picture 4" descr="2">
            <a:extLst>
              <a:ext uri="{FF2B5EF4-FFF2-40B4-BE49-F238E27FC236}">
                <a16:creationId xmlns:a16="http://schemas.microsoft.com/office/drawing/2014/main" id="{248AAF95-75F8-4BE8-8683-7EB898F24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844153"/>
            <a:ext cx="6155531" cy="42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605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D384AFB-2818-4950-AC52-741433C35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z="300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3EAFCFE-04D0-4B7A-822A-4A8D821CF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pic>
        <p:nvPicPr>
          <p:cNvPr id="15364" name="Picture 4" descr="2">
            <a:extLst>
              <a:ext uri="{FF2B5EF4-FFF2-40B4-BE49-F238E27FC236}">
                <a16:creationId xmlns:a16="http://schemas.microsoft.com/office/drawing/2014/main" id="{596D283B-D817-4783-98E7-5B0B93BE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534"/>
            <a:ext cx="6210300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C2B1BB3-FA35-433E-964D-A9CE48AECF6D}"/>
              </a:ext>
            </a:extLst>
          </p:cNvPr>
          <p:cNvSpPr/>
          <p:nvPr/>
        </p:nvSpPr>
        <p:spPr>
          <a:xfrm>
            <a:off x="4283968" y="34647"/>
            <a:ext cx="41894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200" b="1" dirty="0" err="1"/>
              <a:t>Weisbordův</a:t>
            </a:r>
            <a:r>
              <a:rPr lang="cs-CZ" altLang="cs-CZ" sz="2200" b="1" dirty="0"/>
              <a:t> model šesti kategorií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971987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CE642BF-9325-4D13-9D0E-13AA771BE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2CD7B8D-E94E-4B24-BA1C-7748FB903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6388" name="Picture 4" descr="2">
            <a:extLst>
              <a:ext uri="{FF2B5EF4-FFF2-40B4-BE49-F238E27FC236}">
                <a16:creationId xmlns:a16="http://schemas.microsoft.com/office/drawing/2014/main" id="{BD287EAC-964B-4346-B453-D05BF9457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9305">
            <a:off x="1434704" y="1052512"/>
            <a:ext cx="6263878" cy="394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98F8AB5E-61ED-4716-AA5E-12C5A0B15AF3}"/>
              </a:ext>
            </a:extLst>
          </p:cNvPr>
          <p:cNvSpPr/>
          <p:nvPr/>
        </p:nvSpPr>
        <p:spPr>
          <a:xfrm>
            <a:off x="6300192" y="411510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/>
              <a:t>Model souladu/shody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69198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20C79B2-85D6-49C1-A9DA-1020EDEC8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29829"/>
          </a:xfrm>
        </p:spPr>
        <p:txBody>
          <a:bodyPr/>
          <a:lstStyle/>
          <a:p>
            <a:pPr eaLnBrk="1" hangingPunct="1"/>
            <a:r>
              <a:rPr lang="cs-CZ" altLang="cs-CZ" sz="2700" dirty="0"/>
              <a:t>Model diagnózy chování jedince a skupiny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5F644EA-7ED6-46B0-8389-AD93B84FB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7412" name="Picture 4" descr="2">
            <a:extLst>
              <a:ext uri="{FF2B5EF4-FFF2-40B4-BE49-F238E27FC236}">
                <a16:creationId xmlns:a16="http://schemas.microsoft.com/office/drawing/2014/main" id="{B8E3FE67-711E-4565-8024-7B8632A9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519112"/>
            <a:ext cx="6101953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35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314450"/>
            <a:ext cx="7772400" cy="13716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Podnikatelské prostředí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0" y="2708275"/>
            <a:ext cx="7772400" cy="900113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Prognostika jako nástroj hodnocení podnikatelského prostředí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Vymezení pojmu prognóza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2971800" y="788988"/>
            <a:ext cx="6172200" cy="3608387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Prognóza </a:t>
            </a:r>
            <a:r>
              <a:rPr lang="cs-CZ" dirty="0"/>
              <a:t>(Dvořáček, 1996) </a:t>
            </a:r>
            <a:r>
              <a:rPr lang="cs-CZ" i="1" dirty="0"/>
              <a:t>- </a:t>
            </a:r>
            <a:r>
              <a:rPr lang="cs-CZ" dirty="0"/>
              <a:t>kvalifikované a zdůvodněné vyjádření vztahující se k neznámé budoucí události, jejímž obsahem je pravděpodobnostní výpověď o budoucnosti s relativně vysokým stupněm spolehlivosti.</a:t>
            </a:r>
          </a:p>
          <a:p>
            <a:pPr>
              <a:buNone/>
            </a:pPr>
            <a:endParaRPr lang="cs-CZ" dirty="0"/>
          </a:p>
          <a:p>
            <a:r>
              <a:rPr lang="cs-CZ" b="1" dirty="0"/>
              <a:t>Prognóza</a:t>
            </a:r>
            <a:r>
              <a:rPr lang="cs-CZ" dirty="0"/>
              <a:t> (</a:t>
            </a:r>
            <a:r>
              <a:rPr lang="cs-CZ" dirty="0" err="1"/>
              <a:t>Grasseová</a:t>
            </a:r>
            <a:r>
              <a:rPr lang="cs-CZ" dirty="0"/>
              <a:t>, 2013) - systém alternativních možných budoucích a variantních cest k nim vedoucích.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Opírá se o vědecké poznatky a konkrétní metody.</a:t>
            </a:r>
          </a:p>
          <a:p>
            <a:r>
              <a:rPr lang="cs-CZ" dirty="0"/>
              <a:t>Je systematicky odvozená, spolehlivě ohodnotitelná a nastává za určitých podmínek a v určitém čase.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1516210" y="1432674"/>
            <a:ext cx="6210689" cy="3509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cs-CZ" sz="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68698" y="4177620"/>
            <a:ext cx="5130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Firma si vytváří jednotlivá oddělení dle svých potřeb.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83698" y="3086085"/>
            <a:ext cx="2700000" cy="6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Jednotlivá oddělení a jejich náplň práce.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163101" y="401164"/>
            <a:ext cx="2916905" cy="300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pPr algn="ctr"/>
            <a:r>
              <a:rPr lang="cs-CZ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Co znamená pojem Mikroprostředí?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283698" y="1525364"/>
            <a:ext cx="2700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Mikroprostředí</a:t>
            </a: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83698" y="2301720"/>
            <a:ext cx="2700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Vedení firmy - management</a:t>
            </a:r>
          </a:p>
        </p:txBody>
      </p:sp>
      <p:sp>
        <p:nvSpPr>
          <p:cNvPr id="18" name="Šipka dolů 17"/>
          <p:cNvSpPr/>
          <p:nvPr/>
        </p:nvSpPr>
        <p:spPr>
          <a:xfrm>
            <a:off x="4498698" y="1923678"/>
            <a:ext cx="270000" cy="324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cs-CZ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Šipka dolů 18"/>
          <p:cNvSpPr/>
          <p:nvPr/>
        </p:nvSpPr>
        <p:spPr>
          <a:xfrm>
            <a:off x="4498698" y="2695761"/>
            <a:ext cx="270000" cy="324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cs-CZ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68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Prognózování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2971800" y="842963"/>
            <a:ext cx="6172200" cy="339566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Prognózování </a:t>
            </a:r>
            <a:r>
              <a:rPr lang="cs-CZ" dirty="0"/>
              <a:t>– odborné posouzení budoucího vývoje, kdy na základě zkoumání minulých a stávajících procesů a jevů jsou určovány možné budoucí procesy a jevy, přičemž charakteristickým rysem těchto procesů a jevů je jejich nejistota, resp. neurčitost. 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Výsledkem prognózování je prognóza.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Bývá realizováno v úvodní, plánovací fázi strategického procesu.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6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Prognostické metody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0" y="735013"/>
            <a:ext cx="6172200" cy="3727450"/>
          </a:xfrm>
        </p:spPr>
        <p:txBody>
          <a:bodyPr>
            <a:normAutofit fontScale="70000" lnSpcReduction="20000"/>
          </a:bodyPr>
          <a:lstStyle/>
          <a:p>
            <a:r>
              <a:rPr lang="cs-CZ" b="1" i="1" dirty="0"/>
              <a:t>Prognostické metody </a:t>
            </a:r>
            <a:r>
              <a:rPr lang="cs-CZ" dirty="0"/>
              <a:t>(</a:t>
            </a:r>
            <a:r>
              <a:rPr lang="cs-CZ" dirty="0" err="1"/>
              <a:t>Makridakis</a:t>
            </a:r>
            <a:r>
              <a:rPr lang="cs-CZ" dirty="0"/>
              <a:t> </a:t>
            </a:r>
            <a:r>
              <a:rPr lang="cs-CZ" dirty="0" err="1"/>
              <a:t>et</a:t>
            </a:r>
            <a:r>
              <a:rPr lang="cs-CZ" dirty="0"/>
              <a:t> </a:t>
            </a:r>
            <a:r>
              <a:rPr lang="cs-CZ" dirty="0" err="1"/>
              <a:t>al</a:t>
            </a:r>
            <a:r>
              <a:rPr lang="cs-CZ" dirty="0"/>
              <a:t>., 1998) jsou soustavy teoretických a praktických pravidel převzatých z různých vědních oborů, které vedou k sestavení prognózy s určitou vypovídací schopností.</a:t>
            </a:r>
          </a:p>
          <a:p>
            <a:r>
              <a:rPr lang="cs-CZ" dirty="0"/>
              <a:t>Úspěch - správné ocenění jejich použitelnosti pro daný účel</a:t>
            </a:r>
          </a:p>
          <a:p>
            <a:r>
              <a:rPr lang="cs-CZ" dirty="0"/>
              <a:t>Využití více a principálně odlišných metod</a:t>
            </a:r>
          </a:p>
          <a:p>
            <a:r>
              <a:rPr lang="cs-CZ" i="1" dirty="0"/>
              <a:t>Volba závisí na </a:t>
            </a:r>
            <a:r>
              <a:rPr lang="cs-CZ" dirty="0"/>
              <a:t>- předmětu prognózy, věcné náplni daného jevu, časovém horizontu, čase a náklady nutné pro zpracování prognózy, požadavku přesnosti a spolehlivosti předpovědi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Klasifikace prognostických metod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2971800" y="842963"/>
            <a:ext cx="6172200" cy="3395662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Z hlediska přístupu k prognózování</a:t>
            </a:r>
          </a:p>
          <a:p>
            <a:pPr lvl="1"/>
            <a:r>
              <a:rPr lang="cs-CZ" dirty="0"/>
              <a:t>Kvantitativní metody</a:t>
            </a:r>
          </a:p>
          <a:p>
            <a:pPr lvl="1"/>
            <a:r>
              <a:rPr lang="cs-CZ" dirty="0"/>
              <a:t>Kvalitativní metody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Dle míry subjektivity</a:t>
            </a:r>
          </a:p>
          <a:p>
            <a:pPr lvl="1"/>
            <a:r>
              <a:rPr lang="cs-CZ" dirty="0"/>
              <a:t>Subjektivní metody</a:t>
            </a:r>
          </a:p>
          <a:p>
            <a:pPr lvl="1"/>
            <a:r>
              <a:rPr lang="cs-CZ" dirty="0"/>
              <a:t>Objektivní metody</a:t>
            </a:r>
          </a:p>
          <a:p>
            <a:pPr lvl="1"/>
            <a:r>
              <a:rPr lang="cs-CZ" dirty="0"/>
              <a:t>Systémové metody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Metoda explorativní (průzkumná)</a:t>
            </a:r>
          </a:p>
          <a:p>
            <a:r>
              <a:rPr lang="cs-CZ" dirty="0"/>
              <a:t>Metoda normativní (cílová)</a:t>
            </a:r>
          </a:p>
          <a:p>
            <a:r>
              <a:rPr lang="cs-CZ" dirty="0"/>
              <a:t>Metoda integrálního prognózování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/>
              <a:t>Kvalitativní prognostické metody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0" y="950913"/>
            <a:ext cx="6172200" cy="360838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Heuristické metody</a:t>
            </a:r>
          </a:p>
          <a:p>
            <a:pPr lvl="1"/>
            <a:r>
              <a:rPr lang="cs-CZ" dirty="0"/>
              <a:t>Metoda delfská</a:t>
            </a:r>
          </a:p>
          <a:p>
            <a:pPr lvl="1"/>
            <a:r>
              <a:rPr lang="cs-CZ" dirty="0"/>
              <a:t>Metoda brainstormingu</a:t>
            </a:r>
          </a:p>
          <a:p>
            <a:pPr lvl="1"/>
            <a:r>
              <a:rPr lang="cs-CZ" dirty="0"/>
              <a:t>Metoda </a:t>
            </a:r>
            <a:r>
              <a:rPr lang="cs-CZ" dirty="0" err="1"/>
              <a:t>brainwritingu</a:t>
            </a:r>
            <a:endParaRPr lang="cs-CZ" dirty="0"/>
          </a:p>
          <a:p>
            <a:pPr lvl="1"/>
            <a:r>
              <a:rPr lang="cs-CZ" dirty="0"/>
              <a:t>Panelová metoda</a:t>
            </a:r>
          </a:p>
          <a:p>
            <a:pPr lvl="1"/>
            <a:r>
              <a:rPr lang="cs-CZ" dirty="0"/>
              <a:t>Osobní hodnocení</a:t>
            </a:r>
          </a:p>
          <a:p>
            <a:pPr lvl="1"/>
            <a:r>
              <a:rPr lang="cs-CZ" dirty="0"/>
              <a:t>Výzkum trhu</a:t>
            </a:r>
          </a:p>
          <a:p>
            <a:pPr lvl="1"/>
            <a:r>
              <a:rPr lang="cs-CZ" dirty="0"/>
              <a:t>Scénáře budoucnosti</a:t>
            </a:r>
          </a:p>
          <a:p>
            <a:pPr>
              <a:buNone/>
            </a:pP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  <a:p>
            <a:pPr marL="465535" lvl="1" indent="-332185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/>
              <a:t>Kvantitativní prognostické metody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0" y="788988"/>
            <a:ext cx="6172200" cy="3824287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Statistické metody</a:t>
            </a:r>
          </a:p>
          <a:p>
            <a:pPr lvl="1"/>
            <a:r>
              <a:rPr lang="cs-CZ" dirty="0"/>
              <a:t>Metoda extrapolace trendu a časové řady, metoda regresní a korelační analýzy, metody založené na Box-</a:t>
            </a:r>
            <a:r>
              <a:rPr lang="cs-CZ" dirty="0" err="1"/>
              <a:t>Jenkinsově</a:t>
            </a:r>
            <a:r>
              <a:rPr lang="cs-CZ" dirty="0"/>
              <a:t> metodologii, klasifikační a regresní stromy, metody shlukové analýzy, metody spektrální analýzy časových řad, metody faktorové analýzy, adaptivní metody</a:t>
            </a:r>
          </a:p>
          <a:p>
            <a:pPr>
              <a:buNone/>
            </a:pPr>
            <a:endParaRPr lang="cs-CZ" dirty="0"/>
          </a:p>
          <a:p>
            <a:r>
              <a:rPr lang="cs-CZ" b="1" i="1" dirty="0"/>
              <a:t>Metody operačního výzkumu</a:t>
            </a:r>
          </a:p>
          <a:p>
            <a:pPr lvl="1"/>
            <a:r>
              <a:rPr lang="cs-CZ" dirty="0"/>
              <a:t>Metody matematického programování, simulační metody a hry, metody teorie rozhodování, modifikované síťové grafy</a:t>
            </a:r>
          </a:p>
          <a:p>
            <a:pPr lvl="1">
              <a:buNone/>
            </a:pPr>
            <a:endParaRPr lang="cs-CZ" dirty="0"/>
          </a:p>
          <a:p>
            <a:r>
              <a:rPr lang="cs-CZ" b="1" i="1" dirty="0"/>
              <a:t>Metody modelových experimentů</a:t>
            </a:r>
          </a:p>
          <a:p>
            <a:pPr lvl="1"/>
            <a:r>
              <a:rPr lang="cs-CZ" dirty="0"/>
              <a:t>Modely růstové, modely strukturování, modely globální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Použitelnost prognostických metod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2971800" y="735013"/>
            <a:ext cx="6172200" cy="3932237"/>
          </a:xfrm>
        </p:spPr>
        <p:txBody>
          <a:bodyPr>
            <a:normAutofit/>
          </a:bodyPr>
          <a:lstStyle/>
          <a:p>
            <a:pPr marL="274320" lvl="1" indent="-192024">
              <a:lnSpc>
                <a:spcPct val="80000"/>
              </a:lnSpc>
              <a:spcBef>
                <a:spcPts val="300"/>
              </a:spcBef>
              <a:buSzPct val="68000"/>
              <a:buFont typeface="Wingdings 3"/>
              <a:buChar char=""/>
            </a:pPr>
            <a:r>
              <a:rPr lang="cs-CZ" sz="1875" dirty="0"/>
              <a:t>Převratné technické a technologické vynálezy</a:t>
            </a:r>
          </a:p>
          <a:p>
            <a:pPr marL="274320" lvl="1" indent="-192024">
              <a:lnSpc>
                <a:spcPct val="80000"/>
              </a:lnSpc>
              <a:spcBef>
                <a:spcPts val="300"/>
              </a:spcBef>
              <a:buSzPct val="68000"/>
              <a:buFont typeface="Wingdings 3"/>
              <a:buChar char=""/>
            </a:pPr>
            <a:r>
              <a:rPr lang="cs-CZ" sz="1875" dirty="0"/>
              <a:t>Směry základního výzkumu a směry aplikačního výzkumu</a:t>
            </a:r>
          </a:p>
          <a:p>
            <a:pPr marL="274320" lvl="1" indent="-192024">
              <a:lnSpc>
                <a:spcPct val="80000"/>
              </a:lnSpc>
              <a:spcBef>
                <a:spcPts val="300"/>
              </a:spcBef>
              <a:buSzPct val="68000"/>
              <a:buFont typeface="Wingdings 3"/>
              <a:buChar char=""/>
            </a:pPr>
            <a:r>
              <a:rPr lang="cs-CZ" sz="1875" dirty="0"/>
              <a:t>Parametry výrobků, funkční charakteristiky technologií a zařízení</a:t>
            </a:r>
          </a:p>
          <a:p>
            <a:pPr marL="274320" lvl="1" indent="-192024">
              <a:lnSpc>
                <a:spcPct val="80000"/>
              </a:lnSpc>
              <a:spcBef>
                <a:spcPts val="300"/>
              </a:spcBef>
              <a:buSzPct val="68000"/>
              <a:buFont typeface="Wingdings 3"/>
              <a:buChar char=""/>
            </a:pPr>
            <a:r>
              <a:rPr lang="cs-CZ" sz="1875" dirty="0"/>
              <a:t>Vývojové tendence a trendy</a:t>
            </a:r>
          </a:p>
          <a:p>
            <a:pPr marL="274320" lvl="1" indent="-192024">
              <a:lnSpc>
                <a:spcPct val="80000"/>
              </a:lnSpc>
              <a:spcBef>
                <a:spcPts val="300"/>
              </a:spcBef>
              <a:buSzPct val="68000"/>
              <a:buFont typeface="Wingdings 3"/>
              <a:buChar char=""/>
            </a:pPr>
            <a:r>
              <a:rPr lang="cs-CZ" sz="1875" dirty="0"/>
              <a:t>Společenské důsledky možných trendů a technického rozvoje</a:t>
            </a:r>
          </a:p>
          <a:p>
            <a:pPr marL="274320" lvl="1" indent="-192024">
              <a:lnSpc>
                <a:spcPct val="80000"/>
              </a:lnSpc>
              <a:spcBef>
                <a:spcPts val="300"/>
              </a:spcBef>
              <a:buSzPct val="68000"/>
              <a:buFont typeface="Wingdings 3"/>
              <a:buChar char=""/>
            </a:pPr>
            <a:r>
              <a:rPr lang="cs-CZ" sz="1875" dirty="0"/>
              <a:t>Alternativní řešení celospolečenských cílů</a:t>
            </a:r>
          </a:p>
          <a:p>
            <a:pPr marL="274320" lvl="1" indent="-192024">
              <a:lnSpc>
                <a:spcPct val="80000"/>
              </a:lnSpc>
              <a:spcBef>
                <a:spcPts val="300"/>
              </a:spcBef>
              <a:buSzPct val="68000"/>
              <a:buFont typeface="Wingdings 3"/>
              <a:buChar char=""/>
            </a:pPr>
            <a:r>
              <a:rPr lang="cs-CZ" sz="1875" dirty="0"/>
              <a:t>Alternativní řešení a předvídaní cílů na nižších úrovních organizace</a:t>
            </a:r>
          </a:p>
          <a:p>
            <a:pPr marL="274320" lvl="1" indent="-192024">
              <a:lnSpc>
                <a:spcPct val="80000"/>
              </a:lnSpc>
              <a:spcBef>
                <a:spcPts val="300"/>
              </a:spcBef>
              <a:buSzPct val="68000"/>
              <a:buFont typeface="Wingdings 3"/>
              <a:buChar char=""/>
            </a:pPr>
            <a:r>
              <a:rPr lang="cs-CZ" sz="1875" dirty="0"/>
              <a:t>Předvídání chování trhu, pohyby cen, poptávky</a:t>
            </a:r>
          </a:p>
          <a:p>
            <a:pPr marL="274320" lvl="1" indent="-192024">
              <a:lnSpc>
                <a:spcPct val="80000"/>
              </a:lnSpc>
              <a:spcBef>
                <a:spcPts val="300"/>
              </a:spcBef>
              <a:buSzPct val="68000"/>
              <a:buNone/>
            </a:pPr>
            <a:endParaRPr lang="cs-CZ" sz="1875" dirty="0"/>
          </a:p>
          <a:p>
            <a:pPr marL="274320" lvl="1" indent="-192024">
              <a:lnSpc>
                <a:spcPct val="80000"/>
              </a:lnSpc>
              <a:spcBef>
                <a:spcPts val="300"/>
              </a:spcBef>
              <a:buSzPct val="68000"/>
              <a:buNone/>
            </a:pPr>
            <a:endParaRPr lang="cs-CZ" sz="187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/>
              <a:t>Delfská metoda (Metoda </a:t>
            </a:r>
            <a:r>
              <a:rPr lang="cs-CZ" sz="2700" dirty="0" err="1"/>
              <a:t>Delphi</a:t>
            </a:r>
            <a:r>
              <a:rPr lang="cs-CZ" sz="2700" dirty="0"/>
              <a:t>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611560" y="842963"/>
            <a:ext cx="8532440" cy="3565525"/>
          </a:xfrm>
        </p:spPr>
        <p:txBody>
          <a:bodyPr>
            <a:normAutofit fontScale="62500" lnSpcReduction="20000"/>
          </a:bodyPr>
          <a:lstStyle/>
          <a:p>
            <a:r>
              <a:rPr lang="cs-CZ" b="1" i="1" dirty="0"/>
              <a:t>Účel</a:t>
            </a:r>
            <a:r>
              <a:rPr lang="cs-CZ" dirty="0"/>
              <a:t>: získání prognostických informací nebo názorů od vybrané skupiny expertů vztahujících se k identifikaci nebo předpovědi budoucích událostí, vývojových problémů nebo trendů</a:t>
            </a:r>
          </a:p>
          <a:p>
            <a:r>
              <a:rPr lang="cs-CZ" b="1" i="1" dirty="0"/>
              <a:t>Formy</a:t>
            </a:r>
            <a:r>
              <a:rPr lang="cs-CZ" dirty="0"/>
              <a:t>: </a:t>
            </a:r>
            <a:r>
              <a:rPr lang="cs-CZ" dirty="0" err="1"/>
              <a:t>Conventional</a:t>
            </a:r>
            <a:r>
              <a:rPr lang="cs-CZ" dirty="0"/>
              <a:t> </a:t>
            </a:r>
            <a:r>
              <a:rPr lang="cs-CZ" dirty="0" err="1"/>
              <a:t>Delphi</a:t>
            </a:r>
            <a:r>
              <a:rPr lang="cs-CZ" dirty="0"/>
              <a:t>, Argument </a:t>
            </a:r>
            <a:r>
              <a:rPr lang="cs-CZ" dirty="0" err="1"/>
              <a:t>Delphi</a:t>
            </a:r>
            <a:r>
              <a:rPr lang="cs-CZ" dirty="0"/>
              <a:t>,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Delphi</a:t>
            </a:r>
            <a:endParaRPr lang="cs-CZ" dirty="0"/>
          </a:p>
          <a:p>
            <a:r>
              <a:rPr lang="cs-CZ" b="1" i="1" dirty="0"/>
              <a:t>Základní principy</a:t>
            </a:r>
            <a:r>
              <a:rPr lang="cs-CZ" dirty="0"/>
              <a:t>: anonymita, interakce, kontrolovaná zpětná vazba, statistické vyhodnocení odpovědí</a:t>
            </a:r>
          </a:p>
          <a:p>
            <a:r>
              <a:rPr lang="cs-CZ" b="1" i="1" dirty="0"/>
              <a:t>Podstata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Zasílání promyšleně volené série otázek (formalizovaný dotazník)</a:t>
            </a:r>
          </a:p>
          <a:p>
            <a:pPr lvl="1"/>
            <a:r>
              <a:rPr lang="cs-CZ" dirty="0"/>
              <a:t>Nezávislí odborníci</a:t>
            </a:r>
          </a:p>
          <a:p>
            <a:pPr lvl="1"/>
            <a:r>
              <a:rPr lang="cs-CZ" dirty="0"/>
              <a:t>Opakované zasílání – sblížení názorů</a:t>
            </a:r>
          </a:p>
          <a:p>
            <a:pPr lvl="1"/>
            <a:r>
              <a:rPr lang="cs-CZ" dirty="0"/>
              <a:t>Konsenzu je dosaženo teprve nad správným řešením</a:t>
            </a:r>
          </a:p>
          <a:p>
            <a:pPr lvl="1"/>
            <a:r>
              <a:rPr lang="cs-CZ" dirty="0"/>
              <a:t>Nahrazuje přímou diskusi nebo seminář</a:t>
            </a:r>
          </a:p>
          <a:p>
            <a:pPr lvl="1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1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Postup delfské metody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683568" y="842963"/>
            <a:ext cx="8460432" cy="3835400"/>
          </a:xfrm>
        </p:spPr>
        <p:txBody>
          <a:bodyPr>
            <a:normAutofit fontScale="92500" lnSpcReduction="10000"/>
          </a:bodyPr>
          <a:lstStyle/>
          <a:p>
            <a:pPr marL="468059" indent="-385763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Vymezení problému a definice cíle řešení</a:t>
            </a:r>
          </a:p>
          <a:p>
            <a:pPr marL="468059" indent="-385763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Volba expertů účastnících se dotazování</a:t>
            </a:r>
          </a:p>
          <a:p>
            <a:pPr marL="468059" indent="-385763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Příprava dotazníku</a:t>
            </a:r>
          </a:p>
          <a:p>
            <a:pPr marL="468059" indent="-385763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Distribuce a shromažďování dotazníků</a:t>
            </a:r>
          </a:p>
          <a:p>
            <a:pPr marL="468059" indent="-385763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Analýza odpovědí a zpracování závěrečné zprávy</a:t>
            </a:r>
          </a:p>
          <a:p>
            <a:pPr>
              <a:buNone/>
            </a:pPr>
            <a:endParaRPr lang="cs-CZ" dirty="0"/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7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/>
              <a:t>Panelová metoda (panel expertů)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755576" y="735013"/>
            <a:ext cx="8388424" cy="378142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Účel: syntéza různých vstupních dat souvisejících s tématem a zpracování zprávy, která poskytne vizi nebo doporučení pro budoucí možnosti a potřeby související s analyzovaným tématem</a:t>
            </a:r>
          </a:p>
          <a:p>
            <a:r>
              <a:rPr lang="cs-CZ" dirty="0"/>
              <a:t>Podmínky realizace</a:t>
            </a:r>
          </a:p>
          <a:p>
            <a:pPr lvl="1"/>
            <a:r>
              <a:rPr lang="cs-CZ" dirty="0"/>
              <a:t>Uznávaní nezávislí odborníci – specializace, zkušenost, zájem</a:t>
            </a:r>
          </a:p>
          <a:p>
            <a:pPr lvl="1"/>
            <a:r>
              <a:rPr lang="cs-CZ" dirty="0"/>
              <a:t>12 – 20 účastníků, předseda (zvolen nebo určen), 3 – 18 měsíců</a:t>
            </a:r>
          </a:p>
          <a:p>
            <a:pPr lvl="1"/>
            <a:r>
              <a:rPr lang="cs-CZ" dirty="0"/>
              <a:t>Tvůrčí schopnost, otevřenost, týmová práce</a:t>
            </a:r>
          </a:p>
          <a:p>
            <a:pPr lvl="1"/>
            <a:r>
              <a:rPr lang="cs-CZ" dirty="0"/>
              <a:t>Výsledek je písemná zpráva – společný závěr panelu – konsenzus nebo názor menšiny</a:t>
            </a:r>
          </a:p>
          <a:p>
            <a:pPr lvl="1"/>
            <a:endParaRPr lang="cs-CZ" dirty="0"/>
          </a:p>
          <a:p>
            <a:endParaRPr lang="cs-CZ" dirty="0"/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3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/>
              <a:t>Postup realizace panelové metody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539552" y="930275"/>
            <a:ext cx="8604448" cy="4213225"/>
          </a:xfrm>
        </p:spPr>
        <p:txBody>
          <a:bodyPr>
            <a:normAutofit/>
          </a:bodyPr>
          <a:lstStyle/>
          <a:p>
            <a:pPr marL="339471" indent="-257175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Příprava na panel expertů</a:t>
            </a:r>
          </a:p>
          <a:p>
            <a:pPr marL="339471" indent="-257175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Řízení panelu expertů – zpracování zprávy</a:t>
            </a:r>
          </a:p>
          <a:p>
            <a:pPr marL="339471" indent="-257175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Prezentace zprávy panelu</a:t>
            </a:r>
          </a:p>
          <a:p>
            <a:pPr marL="552069" lvl="1" indent="-257175">
              <a:lnSpc>
                <a:spcPct val="150000"/>
              </a:lnSpc>
              <a:buFont typeface="+mj-lt"/>
              <a:buAutoNum type="arabicPeriod"/>
            </a:pPr>
            <a:endParaRPr lang="cs-CZ" sz="1800" dirty="0"/>
          </a:p>
          <a:p>
            <a:pPr lvl="1">
              <a:buNone/>
            </a:pPr>
            <a:endParaRPr lang="cs-CZ" sz="1050" dirty="0"/>
          </a:p>
          <a:p>
            <a:endParaRPr lang="cs-CZ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1386000" y="3105000"/>
            <a:ext cx="945000" cy="67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Finanční analýza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466000" y="3105000"/>
            <a:ext cx="945000" cy="67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Zásobování výroby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545886" y="3105000"/>
            <a:ext cx="945000" cy="67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Lidské zdroje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840000" y="3105000"/>
            <a:ext cx="945000" cy="67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Organizace prodeje výrobků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626000" y="3105000"/>
            <a:ext cx="945000" cy="67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Vývoj nových výrobků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733000" y="3105000"/>
            <a:ext cx="945000" cy="67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Výrobní činnost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17403" y="1496970"/>
            <a:ext cx="2430000" cy="39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Vedení firmy - MANAGEMENT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811740" y="4569972"/>
            <a:ext cx="5508612" cy="432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Komunikace s trhem. </a:t>
            </a:r>
          </a:p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Spolupráce s jednotlivými odděleními.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3066403" y="230808"/>
            <a:ext cx="3105000" cy="27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Co tvoří Mikroprostředí?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417403" y="2104248"/>
            <a:ext cx="2430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Jednotlivé oddělení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417403" y="4137924"/>
            <a:ext cx="2430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Marketingové  oddělení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537903" y="1852560"/>
            <a:ext cx="162000" cy="216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36" name="TextovéPole 35"/>
          <p:cNvSpPr txBox="1"/>
          <p:nvPr/>
        </p:nvSpPr>
        <p:spPr>
          <a:xfrm>
            <a:off x="3417403" y="752496"/>
            <a:ext cx="2430000" cy="685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Podnik</a:t>
            </a:r>
          </a:p>
        </p:txBody>
      </p:sp>
      <p:cxnSp>
        <p:nvCxnSpPr>
          <p:cNvPr id="11" name="Přímá spojnice se šipkou 10"/>
          <p:cNvCxnSpPr>
            <a:stCxn id="27" idx="1"/>
            <a:endCxn id="28" idx="0"/>
          </p:cNvCxnSpPr>
          <p:nvPr/>
        </p:nvCxnSpPr>
        <p:spPr>
          <a:xfrm flipH="1">
            <a:off x="1858500" y="2266249"/>
            <a:ext cx="1558903" cy="265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Přímá spojnice se šipkou 12"/>
          <p:cNvCxnSpPr>
            <a:stCxn id="27" idx="1"/>
            <a:endCxn id="29" idx="0"/>
          </p:cNvCxnSpPr>
          <p:nvPr/>
        </p:nvCxnSpPr>
        <p:spPr>
          <a:xfrm flipH="1">
            <a:off x="2938500" y="2266248"/>
            <a:ext cx="478903" cy="270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Přímá spojnice se šipkou 39"/>
          <p:cNvCxnSpPr>
            <a:stCxn id="27" idx="3"/>
            <a:endCxn id="34" idx="0"/>
          </p:cNvCxnSpPr>
          <p:nvPr/>
        </p:nvCxnSpPr>
        <p:spPr>
          <a:xfrm>
            <a:off x="5847403" y="2266248"/>
            <a:ext cx="358097" cy="270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Přímá spojnice se šipkou 41"/>
          <p:cNvCxnSpPr>
            <a:stCxn id="27" idx="3"/>
            <a:endCxn id="33" idx="0"/>
          </p:cNvCxnSpPr>
          <p:nvPr/>
        </p:nvCxnSpPr>
        <p:spPr>
          <a:xfrm>
            <a:off x="5847403" y="2266248"/>
            <a:ext cx="1465097" cy="271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Přímá spojnice se šipkou 43"/>
          <p:cNvCxnSpPr>
            <a:stCxn id="31" idx="0"/>
            <a:endCxn id="18" idx="2"/>
          </p:cNvCxnSpPr>
          <p:nvPr/>
        </p:nvCxnSpPr>
        <p:spPr>
          <a:xfrm flipH="1" flipV="1">
            <a:off x="1858500" y="3780000"/>
            <a:ext cx="2773903" cy="357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" name="Přímá spojnice se šipkou 45"/>
          <p:cNvCxnSpPr>
            <a:stCxn id="31" idx="0"/>
            <a:endCxn id="23" idx="2"/>
          </p:cNvCxnSpPr>
          <p:nvPr/>
        </p:nvCxnSpPr>
        <p:spPr>
          <a:xfrm flipV="1">
            <a:off x="4632403" y="3780000"/>
            <a:ext cx="2680097" cy="357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Přímá spojnice se šipkou 47"/>
          <p:cNvCxnSpPr>
            <a:stCxn id="31" idx="0"/>
            <a:endCxn id="19" idx="2"/>
          </p:cNvCxnSpPr>
          <p:nvPr/>
        </p:nvCxnSpPr>
        <p:spPr>
          <a:xfrm flipH="1" flipV="1">
            <a:off x="2938500" y="3780000"/>
            <a:ext cx="1693903" cy="357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Přímá spojnice se šipkou 49"/>
          <p:cNvCxnSpPr>
            <a:stCxn id="31" idx="0"/>
            <a:endCxn id="20" idx="2"/>
          </p:cNvCxnSpPr>
          <p:nvPr/>
        </p:nvCxnSpPr>
        <p:spPr>
          <a:xfrm flipH="1" flipV="1">
            <a:off x="4018386" y="3780000"/>
            <a:ext cx="614017" cy="357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" name="Přímá spojnice se šipkou 51"/>
          <p:cNvCxnSpPr>
            <a:stCxn id="31" idx="0"/>
            <a:endCxn id="24" idx="2"/>
          </p:cNvCxnSpPr>
          <p:nvPr/>
        </p:nvCxnSpPr>
        <p:spPr>
          <a:xfrm flipV="1">
            <a:off x="4632403" y="3780000"/>
            <a:ext cx="466097" cy="357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Přímá spojnice se šipkou 53"/>
          <p:cNvCxnSpPr>
            <a:stCxn id="31" idx="0"/>
            <a:endCxn id="26" idx="2"/>
          </p:cNvCxnSpPr>
          <p:nvPr/>
        </p:nvCxnSpPr>
        <p:spPr>
          <a:xfrm flipV="1">
            <a:off x="4632403" y="3780000"/>
            <a:ext cx="1573097" cy="357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386000" y="2531534"/>
            <a:ext cx="94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Finanční oddělení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466000" y="2536429"/>
            <a:ext cx="94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Nákupní oddělení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545886" y="2536429"/>
            <a:ext cx="94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Personální oddělení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4626000" y="2534152"/>
            <a:ext cx="94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Vývojové oddělení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840000" y="2538046"/>
            <a:ext cx="94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Odbytové oddělení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733000" y="2536429"/>
            <a:ext cx="94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Výrobní oddělení</a:t>
            </a:r>
          </a:p>
        </p:txBody>
      </p:sp>
      <p:cxnSp>
        <p:nvCxnSpPr>
          <p:cNvPr id="17" name="Přímá spojnice se šipkou 16"/>
          <p:cNvCxnSpPr>
            <a:stCxn id="27" idx="2"/>
            <a:endCxn id="32" idx="0"/>
          </p:cNvCxnSpPr>
          <p:nvPr/>
        </p:nvCxnSpPr>
        <p:spPr>
          <a:xfrm>
            <a:off x="4632403" y="2428248"/>
            <a:ext cx="466097" cy="105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Přímá spojnice se šipkou 37"/>
          <p:cNvCxnSpPr>
            <a:stCxn id="27" idx="2"/>
            <a:endCxn id="30" idx="0"/>
          </p:cNvCxnSpPr>
          <p:nvPr/>
        </p:nvCxnSpPr>
        <p:spPr>
          <a:xfrm flipH="1">
            <a:off x="4018386" y="2428248"/>
            <a:ext cx="614017" cy="108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6410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nimBg="1"/>
      <p:bldP spid="24" grpId="0" animBg="1"/>
      <p:bldP spid="26" grpId="0" animBg="1"/>
      <p:bldP spid="8" grpId="0" animBg="1"/>
      <p:bldP spid="22" grpId="0" animBg="1"/>
      <p:bldP spid="25" grpId="0"/>
      <p:bldP spid="27" grpId="0" animBg="1"/>
      <p:bldP spid="31" grpId="0" animBg="1"/>
      <p:bldP spid="4" grpId="0" animBg="1"/>
      <p:bldP spid="3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Metoda scénářů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0" y="842963"/>
            <a:ext cx="6172200" cy="3395662"/>
          </a:xfrm>
        </p:spPr>
        <p:txBody>
          <a:bodyPr>
            <a:normAutofit fontScale="70000" lnSpcReduction="20000"/>
          </a:bodyPr>
          <a:lstStyle/>
          <a:p>
            <a:r>
              <a:rPr lang="cs-CZ" b="1" i="1" dirty="0"/>
              <a:t>Podstata</a:t>
            </a:r>
            <a:r>
              <a:rPr lang="cs-CZ" dirty="0"/>
              <a:t>: tvorba základních obrysů a obrazů budoucnosti určitého systému, tvorba příběhů o možných budoucích variantách</a:t>
            </a:r>
          </a:p>
          <a:p>
            <a:pPr>
              <a:buNone/>
            </a:pPr>
            <a:endParaRPr lang="cs-CZ" dirty="0"/>
          </a:p>
          <a:p>
            <a:r>
              <a:rPr lang="cs-CZ" b="1" i="1" dirty="0"/>
              <a:t>Účel</a:t>
            </a:r>
            <a:r>
              <a:rPr lang="cs-CZ" dirty="0"/>
              <a:t>: zachycení a konstrukce podstaty nejistoty o budoucnosti s důrazem na ilustraci důsledků variant. </a:t>
            </a:r>
          </a:p>
          <a:p>
            <a:endParaRPr lang="cs-CZ" dirty="0"/>
          </a:p>
          <a:p>
            <a:r>
              <a:rPr lang="cs-CZ" b="1" i="1" dirty="0"/>
              <a:t>Využitelnost</a:t>
            </a:r>
            <a:r>
              <a:rPr lang="cs-CZ" dirty="0"/>
              <a:t>: mnoho faktorových veličin najednou, vysoký stupeň nejistoty ohledně vývoje budoucího stavu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Scénář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467544" y="788988"/>
            <a:ext cx="8676456" cy="367347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orientační, kontextově závislý popis možné budoucí situace, která vede z výchozího (současného) stavu skrze logické souvislosti řetězce událostí k předpokládanému stavu konečné situace (</a:t>
            </a:r>
            <a:r>
              <a:rPr lang="cs-CZ" dirty="0" err="1"/>
              <a:t>Grasseová</a:t>
            </a:r>
            <a:r>
              <a:rPr lang="cs-CZ" dirty="0"/>
              <a:t> </a:t>
            </a:r>
            <a:r>
              <a:rPr lang="cs-CZ" dirty="0" err="1"/>
              <a:t>et</a:t>
            </a:r>
            <a:r>
              <a:rPr lang="cs-CZ" dirty="0"/>
              <a:t> </a:t>
            </a:r>
            <a:r>
              <a:rPr lang="cs-CZ" dirty="0" err="1"/>
              <a:t>al</a:t>
            </a:r>
            <a:r>
              <a:rPr lang="cs-CZ" dirty="0"/>
              <a:t>., 2010)</a:t>
            </a:r>
          </a:p>
          <a:p>
            <a:r>
              <a:rPr lang="cs-CZ" b="1" i="1" dirty="0"/>
              <a:t>Formy</a:t>
            </a:r>
            <a:r>
              <a:rPr lang="cs-CZ" dirty="0"/>
              <a:t>: specifické, generické, vývojové, situační (obrazy), kvalitativní, kvantitativní</a:t>
            </a:r>
          </a:p>
          <a:p>
            <a:r>
              <a:rPr lang="cs-CZ" b="1" i="1" dirty="0"/>
              <a:t>Podstata tvorby </a:t>
            </a:r>
            <a:r>
              <a:rPr lang="cs-CZ" dirty="0"/>
              <a:t>– propojení již známého (jistých věcí a trendů) s neznámým (klíčové nejistoty)</a:t>
            </a:r>
          </a:p>
          <a:p>
            <a:r>
              <a:rPr lang="cs-CZ" b="1" i="1" dirty="0"/>
              <a:t>Pravidla tvorby</a:t>
            </a:r>
            <a:r>
              <a:rPr lang="cs-CZ" dirty="0"/>
              <a:t>: vnitřní konzistence, věrohodnost, podrobnost, důkladnost</a:t>
            </a:r>
          </a:p>
          <a:p>
            <a:r>
              <a:rPr lang="cs-CZ" b="1" i="1" dirty="0"/>
              <a:t>Typy scénářů</a:t>
            </a:r>
            <a:r>
              <a:rPr lang="cs-CZ" dirty="0"/>
              <a:t>: optimistický, nejpravděpodobnější, pesimistický, bez překvapení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Proces tvorby scénáře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899592" y="842963"/>
            <a:ext cx="8244408" cy="3395662"/>
          </a:xfrm>
        </p:spPr>
        <p:txBody>
          <a:bodyPr/>
          <a:lstStyle/>
          <a:p>
            <a:pPr marL="468059" indent="-385763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Příprava – vymezení, dimenze</a:t>
            </a:r>
          </a:p>
          <a:p>
            <a:pPr marL="468059" indent="-385763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Tvorba</a:t>
            </a:r>
          </a:p>
          <a:p>
            <a:pPr marL="468059" indent="-385763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Hodnocení – racionalita, platnost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22879-CCF8-44A0-A739-4BA008F1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analýz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78F5DDC-EFCF-47D7-B5A4-63329845FDC7}"/>
              </a:ext>
            </a:extLst>
          </p:cNvPr>
          <p:cNvSpPr/>
          <p:nvPr/>
        </p:nvSpPr>
        <p:spPr>
          <a:xfrm>
            <a:off x="395536" y="725091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Pro úspěšnost strategie je nezbytný její soulad s podnikovými zdroji a podmínkami vnějšího prostředí. To znamená nalezení způsobu, který zajistí maximální využití příležitostí ve vnějším prostředí se zdroji, které má podnik k dispozici.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je jedním z pilířů formování podnikové strategie. Směřuje k identifikaci těch zdrojů a kompetenci, které mu umožní budovat konkurenční výhodu a to relativně trvale (Tichá; Hron, 2006).</a:t>
            </a:r>
          </a:p>
        </p:txBody>
      </p:sp>
    </p:spTree>
    <p:extLst>
      <p:ext uri="{BB962C8B-B14F-4D97-AF65-F5344CB8AC3E}">
        <p14:creationId xmlns:p14="http://schemas.microsoft.com/office/powerpoint/2010/main" val="213984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1E6EB-272F-4E13-9570-7DBB3C8F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Komponenty vnitřní analýzy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292F83-1E9D-4500-B375-CE2DF601B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3558"/>
            <a:ext cx="8894834" cy="39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0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E7B0A-0760-4FC0-B7FA-DEBCCE47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408712" cy="507703"/>
          </a:xfrm>
        </p:spPr>
        <p:txBody>
          <a:bodyPr/>
          <a:lstStyle/>
          <a:p>
            <a:r>
              <a:rPr lang="cs-CZ" dirty="0"/>
              <a:t>Faktory ovlivňujících konkurenční výhodu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C995388-FDCC-4467-AC3A-3ADD5B92B846}"/>
              </a:ext>
            </a:extLst>
          </p:cNvPr>
          <p:cNvSpPr/>
          <p:nvPr/>
        </p:nvSpPr>
        <p:spPr>
          <a:xfrm>
            <a:off x="611560" y="1275606"/>
            <a:ext cx="8136904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prvního vstupujícího do odvětví (licence, patentová ochrana, reputace…)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plynoucí z rozsahu výroby (diverzifikace, specializace pracovníků 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plynoucí ze zkušenosti (trvalé zlepšování výrobků a procesů,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plynoucí ze vzájemní provázanosti (transfer zdrojů, sdílení aktivit)</a:t>
            </a:r>
          </a:p>
        </p:txBody>
      </p:sp>
    </p:spTree>
    <p:extLst>
      <p:ext uri="{BB962C8B-B14F-4D97-AF65-F5344CB8AC3E}">
        <p14:creationId xmlns:p14="http://schemas.microsoft.com/office/powerpoint/2010/main" val="3345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analýz vnitřního prostředí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62233A6-6554-45E7-A841-E433BA4DA811}"/>
              </a:ext>
            </a:extLst>
          </p:cNvPr>
          <p:cNvSpPr/>
          <p:nvPr/>
        </p:nvSpPr>
        <p:spPr>
          <a:xfrm>
            <a:off x="611560" y="1417588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zdrojů a kompetencí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hodnotového řetězce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klíčových procesů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exponovanosti podniku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portfolia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Skórovací karty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Klíčové faktory úspěchu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konkurenceschopnosti</a:t>
            </a:r>
          </a:p>
        </p:txBody>
      </p:sp>
    </p:spTree>
    <p:extLst>
      <p:ext uri="{BB962C8B-B14F-4D97-AF65-F5344CB8AC3E}">
        <p14:creationId xmlns:p14="http://schemas.microsoft.com/office/powerpoint/2010/main" val="244475677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4891</TotalTime>
  <Words>2137</Words>
  <Application>Microsoft Office PowerPoint</Application>
  <PresentationFormat>Předvádění na obrazovce (16:9)</PresentationFormat>
  <Paragraphs>328</Paragraphs>
  <Slides>52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8" baseType="lpstr">
      <vt:lpstr>Arial</vt:lpstr>
      <vt:lpstr>Calibri</vt:lpstr>
      <vt:lpstr>Times New Roman</vt:lpstr>
      <vt:lpstr>Wingdings</vt:lpstr>
      <vt:lpstr>Wingdings 3</vt:lpstr>
      <vt:lpstr>SLU</vt:lpstr>
      <vt:lpstr>Analýzy mikroprostředí (vnitřního prostředí)</vt:lpstr>
      <vt:lpstr>Obsah přednášky</vt:lpstr>
      <vt:lpstr>Vnitřní prostředí-mikroprostředí</vt:lpstr>
      <vt:lpstr>Prezentace aplikace PowerPoint</vt:lpstr>
      <vt:lpstr>Prezentace aplikace PowerPoint</vt:lpstr>
      <vt:lpstr>Význam analýz</vt:lpstr>
      <vt:lpstr>Komponenty vnitřní analýzy</vt:lpstr>
      <vt:lpstr>Faktory ovlivňujících konkurenční výhodu</vt:lpstr>
      <vt:lpstr>Metody analýz vnitřního prostředí</vt:lpstr>
      <vt:lpstr>Metody analýz vnitřního prostředí - Analýza zdrojů a kompetencí </vt:lpstr>
      <vt:lpstr>Metody analýz vnitřního prostředí - Analýza zdrojů a kompetencí 2 </vt:lpstr>
      <vt:lpstr>Metody analýz vnitřního prostředí - Analýza zdrojů a kompetencí 3 </vt:lpstr>
      <vt:lpstr>Prezentace aplikace PowerPoint</vt:lpstr>
      <vt:lpstr>Prezentace aplikace PowerPoint</vt:lpstr>
      <vt:lpstr>Metody analýz vnitřního prostředí- Analýza hodnotového řetězce </vt:lpstr>
      <vt:lpstr>Prezentace aplikace PowerPoint</vt:lpstr>
      <vt:lpstr>Metody analýz vnitřního prostředí-Analýza klíčových procesů </vt:lpstr>
      <vt:lpstr>Prezentace aplikace PowerPoint</vt:lpstr>
      <vt:lpstr>Metody analýz vnitřního prostředí-Analýza exponovanosti podniku </vt:lpstr>
      <vt:lpstr>Metody analýz vnitřního prostředí-Analýza exponovanosti podniku 2 </vt:lpstr>
      <vt:lpstr>Metody analýz vnitřního prostředí-Analýza exponovanosti podniku 3 </vt:lpstr>
      <vt:lpstr>Metody analýz vnitřního prostředí-Analýza portfolia </vt:lpstr>
      <vt:lpstr>Matice BCG</vt:lpstr>
      <vt:lpstr>Metody analýz vnitřního prostředí-Skórovací karty   </vt:lpstr>
      <vt:lpstr>Metody analýz vnitřního prostředí - Klíčové faktory úspěchu</vt:lpstr>
      <vt:lpstr>Metody analýz vnitřního prostředí - Klíčové faktory úspěchu 2   </vt:lpstr>
      <vt:lpstr>Metody analýz vnitřního prostředí-Analýza konkurenceschopnosti    </vt:lpstr>
      <vt:lpstr>Další možné analýzy (Mallya, 2007)</vt:lpstr>
      <vt:lpstr>Model 7S firmy McKinsey</vt:lpstr>
      <vt:lpstr>Prezentace aplikace PowerPoint</vt:lpstr>
      <vt:lpstr>Kauzální model Burkeho a Litwina</vt:lpstr>
      <vt:lpstr>Prezentace aplikace PowerPoint</vt:lpstr>
      <vt:lpstr>Prezentace aplikace PowerPoint</vt:lpstr>
      <vt:lpstr>Tichyův technicko-kulturní koncept</vt:lpstr>
      <vt:lpstr>Prezentace aplikace PowerPoint</vt:lpstr>
      <vt:lpstr>Prezentace aplikace PowerPoint</vt:lpstr>
      <vt:lpstr>Model diagnózy chování jedince a skupiny</vt:lpstr>
      <vt:lpstr>Podnikatelské prostředí</vt:lpstr>
      <vt:lpstr>Vymezení pojmu prognóza</vt:lpstr>
      <vt:lpstr>Prognózování</vt:lpstr>
      <vt:lpstr>Prognostické metody</vt:lpstr>
      <vt:lpstr>Klasifikace prognostických metod</vt:lpstr>
      <vt:lpstr>Kvalitativní prognostické metody</vt:lpstr>
      <vt:lpstr>Kvantitativní prognostické metody</vt:lpstr>
      <vt:lpstr>Použitelnost prognostických metod</vt:lpstr>
      <vt:lpstr>Delfská metoda (Metoda Delphi)</vt:lpstr>
      <vt:lpstr>Postup delfské metody </vt:lpstr>
      <vt:lpstr>Panelová metoda (panel expertů)</vt:lpstr>
      <vt:lpstr>Postup realizace panelové metody</vt:lpstr>
      <vt:lpstr>Metoda scénářů</vt:lpstr>
      <vt:lpstr>Scénář</vt:lpstr>
      <vt:lpstr>Proces tvorby scénáře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JS</cp:lastModifiedBy>
  <cp:revision>173</cp:revision>
  <cp:lastPrinted>2017-11-07T08:14:07Z</cp:lastPrinted>
  <dcterms:created xsi:type="dcterms:W3CDTF">2016-07-06T15:42:34Z</dcterms:created>
  <dcterms:modified xsi:type="dcterms:W3CDTF">2020-04-02T06:41:50Z</dcterms:modified>
</cp:coreProperties>
</file>