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5" r:id="rId3"/>
    <p:sldId id="257" r:id="rId4"/>
    <p:sldId id="297" r:id="rId5"/>
    <p:sldId id="299" r:id="rId6"/>
    <p:sldId id="301" r:id="rId7"/>
    <p:sldId id="302" r:id="rId8"/>
    <p:sldId id="303" r:id="rId9"/>
    <p:sldId id="304" r:id="rId10"/>
    <p:sldId id="305" r:id="rId11"/>
    <p:sldId id="306" r:id="rId12"/>
    <p:sldId id="266" r:id="rId13"/>
    <p:sldId id="281" r:id="rId14"/>
    <p:sldId id="284" r:id="rId15"/>
    <p:sldId id="279" r:id="rId16"/>
    <p:sldId id="294" r:id="rId17"/>
    <p:sldId id="300" r:id="rId18"/>
    <p:sldId id="298" r:id="rId19"/>
    <p:sldId id="283" r:id="rId20"/>
    <p:sldId id="295" r:id="rId21"/>
    <p:sldId id="292" r:id="rId2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1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816061-46FD-42C0-BC78-1409270ABD5D}" type="doc">
      <dgm:prSet loTypeId="urn:microsoft.com/office/officeart/2005/8/layout/pyramid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11746AA0-1037-4FEC-89ED-B42478B79753}">
      <dgm:prSet phldrT="[Text]" custT="1"/>
      <dgm:spPr/>
      <dgm:t>
        <a:bodyPr/>
        <a:lstStyle/>
        <a:p>
          <a:r>
            <a:rPr lang="cs-CZ" sz="1400" dirty="0"/>
            <a:t>Národní hodnoty (ekonomika, politika, technologie, Know-how)</a:t>
          </a:r>
        </a:p>
        <a:p>
          <a:r>
            <a:rPr lang="cs-CZ" sz="1400" dirty="0"/>
            <a:t>Sociokulturní hodnoty (náboženství, vzdělání, jazyk)</a:t>
          </a:r>
        </a:p>
      </dgm:t>
    </dgm:pt>
    <dgm:pt modelId="{270455ED-D41E-4068-BEB7-DD2C1436CB08}" type="parTrans" cxnId="{D8CBC71D-DAEA-4474-B23F-3F81E984442E}">
      <dgm:prSet/>
      <dgm:spPr/>
      <dgm:t>
        <a:bodyPr/>
        <a:lstStyle/>
        <a:p>
          <a:endParaRPr lang="cs-CZ" sz="1400"/>
        </a:p>
      </dgm:t>
    </dgm:pt>
    <dgm:pt modelId="{6E048F97-67C2-4AB4-9BE7-A34CE391C72F}" type="sibTrans" cxnId="{D8CBC71D-DAEA-4474-B23F-3F81E984442E}">
      <dgm:prSet/>
      <dgm:spPr/>
      <dgm:t>
        <a:bodyPr/>
        <a:lstStyle/>
        <a:p>
          <a:endParaRPr lang="cs-CZ" sz="1400"/>
        </a:p>
      </dgm:t>
    </dgm:pt>
    <dgm:pt modelId="{6D4E9384-EECA-49EB-B2A9-FEAC21790563}">
      <dgm:prSet phldrT="[Text]" custT="1"/>
      <dgm:spPr/>
      <dgm:t>
        <a:bodyPr/>
        <a:lstStyle/>
        <a:p>
          <a:r>
            <a:rPr lang="cs-CZ" sz="1400" dirty="0"/>
            <a:t>Kulturní hodnoty (hodnoty, normy, přesvědčení) </a:t>
          </a:r>
        </a:p>
      </dgm:t>
    </dgm:pt>
    <dgm:pt modelId="{6E6B1276-BD1C-4F5E-BA2E-67ADD4BBBECB}" type="parTrans" cxnId="{30EF7F88-FB8F-4EFC-99BD-805343AFAA19}">
      <dgm:prSet/>
      <dgm:spPr/>
      <dgm:t>
        <a:bodyPr/>
        <a:lstStyle/>
        <a:p>
          <a:endParaRPr lang="cs-CZ" sz="1400"/>
        </a:p>
      </dgm:t>
    </dgm:pt>
    <dgm:pt modelId="{F570595B-156C-4A3F-A713-F973BCD48221}" type="sibTrans" cxnId="{30EF7F88-FB8F-4EFC-99BD-805343AFAA19}">
      <dgm:prSet/>
      <dgm:spPr/>
      <dgm:t>
        <a:bodyPr/>
        <a:lstStyle/>
        <a:p>
          <a:endParaRPr lang="cs-CZ" sz="1400"/>
        </a:p>
      </dgm:t>
    </dgm:pt>
    <dgm:pt modelId="{3D8CE0F5-3426-4202-90C8-0BEE25FE8A26}">
      <dgm:prSet phldrT="[Text]" custT="1"/>
      <dgm:spPr/>
      <dgm:t>
        <a:bodyPr/>
        <a:lstStyle/>
        <a:p>
          <a:r>
            <a:rPr lang="cs-CZ" sz="1400" dirty="0"/>
            <a:t>Postoje (práce, změny, využívání času, individualismus, materialismus</a:t>
          </a:r>
        </a:p>
      </dgm:t>
    </dgm:pt>
    <dgm:pt modelId="{D996D14E-D301-4B36-866B-10FCCA8BAC8B}" type="parTrans" cxnId="{C80D59FE-0989-424D-8610-56580DD1A576}">
      <dgm:prSet/>
      <dgm:spPr/>
      <dgm:t>
        <a:bodyPr/>
        <a:lstStyle/>
        <a:p>
          <a:endParaRPr lang="cs-CZ" sz="1400"/>
        </a:p>
      </dgm:t>
    </dgm:pt>
    <dgm:pt modelId="{55A94C3E-9EE4-48CB-B0B6-DB542DF96EDF}" type="sibTrans" cxnId="{C80D59FE-0989-424D-8610-56580DD1A576}">
      <dgm:prSet/>
      <dgm:spPr/>
      <dgm:t>
        <a:bodyPr/>
        <a:lstStyle/>
        <a:p>
          <a:endParaRPr lang="cs-CZ" sz="1400"/>
        </a:p>
      </dgm:t>
    </dgm:pt>
    <dgm:pt modelId="{46E7CA1D-A530-4DDB-B5EE-42B57506E970}">
      <dgm:prSet custT="1"/>
      <dgm:spPr/>
      <dgm:t>
        <a:bodyPr/>
        <a:lstStyle/>
        <a:p>
          <a:r>
            <a:rPr lang="cs-CZ" sz="1400"/>
            <a:t>Individuální chování pracovníka (motivace, výkonnost, etika)</a:t>
          </a:r>
          <a:endParaRPr lang="cs-CZ" sz="1400" dirty="0"/>
        </a:p>
      </dgm:t>
    </dgm:pt>
    <dgm:pt modelId="{96B3A852-A46D-4472-BF85-E1D1BB45AD57}" type="parTrans" cxnId="{321FEFF9-B93A-4DC3-B42A-FCC760FBC959}">
      <dgm:prSet/>
      <dgm:spPr/>
      <dgm:t>
        <a:bodyPr/>
        <a:lstStyle/>
        <a:p>
          <a:endParaRPr lang="cs-CZ" sz="1400"/>
        </a:p>
      </dgm:t>
    </dgm:pt>
    <dgm:pt modelId="{2900967F-E6DD-443C-9C68-7E19FDEE5E59}" type="sibTrans" cxnId="{321FEFF9-B93A-4DC3-B42A-FCC760FBC959}">
      <dgm:prSet/>
      <dgm:spPr/>
      <dgm:t>
        <a:bodyPr/>
        <a:lstStyle/>
        <a:p>
          <a:endParaRPr lang="cs-CZ" sz="1400"/>
        </a:p>
      </dgm:t>
    </dgm:pt>
    <dgm:pt modelId="{9AE67E06-6928-4320-AFDE-344725BE5E5D}" type="pres">
      <dgm:prSet presAssocID="{D1816061-46FD-42C0-BC78-1409270ABD5D}" presName="compositeShape" presStyleCnt="0">
        <dgm:presLayoutVars>
          <dgm:dir/>
          <dgm:resizeHandles/>
        </dgm:presLayoutVars>
      </dgm:prSet>
      <dgm:spPr/>
    </dgm:pt>
    <dgm:pt modelId="{A3F1CDB0-6DEB-499B-BF4D-99041FFD5CF6}" type="pres">
      <dgm:prSet presAssocID="{D1816061-46FD-42C0-BC78-1409270ABD5D}" presName="pyramid" presStyleLbl="node1" presStyleIdx="0" presStyleCnt="1"/>
      <dgm:spPr/>
    </dgm:pt>
    <dgm:pt modelId="{1A8918F2-8D69-4044-8A52-5FE06D512DB0}" type="pres">
      <dgm:prSet presAssocID="{D1816061-46FD-42C0-BC78-1409270ABD5D}" presName="theList" presStyleCnt="0"/>
      <dgm:spPr/>
    </dgm:pt>
    <dgm:pt modelId="{33643D8D-279D-4282-8375-21EA4061B586}" type="pres">
      <dgm:prSet presAssocID="{11746AA0-1037-4FEC-89ED-B42478B79753}" presName="aNode" presStyleLbl="fgAcc1" presStyleIdx="0" presStyleCnt="4" custScaleX="215743" custScaleY="150292">
        <dgm:presLayoutVars>
          <dgm:bulletEnabled val="1"/>
        </dgm:presLayoutVars>
      </dgm:prSet>
      <dgm:spPr/>
    </dgm:pt>
    <dgm:pt modelId="{FF54D131-5E87-4DD3-8ABD-9DDC37E1DBD5}" type="pres">
      <dgm:prSet presAssocID="{11746AA0-1037-4FEC-89ED-B42478B79753}" presName="aSpace" presStyleCnt="0"/>
      <dgm:spPr/>
    </dgm:pt>
    <dgm:pt modelId="{8202C253-A74C-4DE4-93D7-2DA42D35E752}" type="pres">
      <dgm:prSet presAssocID="{6D4E9384-EECA-49EB-B2A9-FEAC21790563}" presName="aNode" presStyleLbl="fgAcc1" presStyleIdx="1" presStyleCnt="4" custScaleX="203967">
        <dgm:presLayoutVars>
          <dgm:bulletEnabled val="1"/>
        </dgm:presLayoutVars>
      </dgm:prSet>
      <dgm:spPr/>
    </dgm:pt>
    <dgm:pt modelId="{7BD95F17-84BF-4971-A3EB-68E37F0A2720}" type="pres">
      <dgm:prSet presAssocID="{6D4E9384-EECA-49EB-B2A9-FEAC21790563}" presName="aSpace" presStyleCnt="0"/>
      <dgm:spPr/>
    </dgm:pt>
    <dgm:pt modelId="{6C7F5647-7C4C-4807-93CA-BFCE1D1AA24E}" type="pres">
      <dgm:prSet presAssocID="{3D8CE0F5-3426-4202-90C8-0BEE25FE8A26}" presName="aNode" presStyleLbl="fgAcc1" presStyleIdx="2" presStyleCnt="4" custScaleX="210949">
        <dgm:presLayoutVars>
          <dgm:bulletEnabled val="1"/>
        </dgm:presLayoutVars>
      </dgm:prSet>
      <dgm:spPr/>
    </dgm:pt>
    <dgm:pt modelId="{A9333C4B-441B-4182-82F3-D842B75115FA}" type="pres">
      <dgm:prSet presAssocID="{3D8CE0F5-3426-4202-90C8-0BEE25FE8A26}" presName="aSpace" presStyleCnt="0"/>
      <dgm:spPr/>
    </dgm:pt>
    <dgm:pt modelId="{F14C3C5B-B6D9-41BF-BC1C-081A604CA114}" type="pres">
      <dgm:prSet presAssocID="{46E7CA1D-A530-4DDB-B5EE-42B57506E970}" presName="aNode" presStyleLbl="fgAcc1" presStyleIdx="3" presStyleCnt="4" custScaleX="203967">
        <dgm:presLayoutVars>
          <dgm:bulletEnabled val="1"/>
        </dgm:presLayoutVars>
      </dgm:prSet>
      <dgm:spPr/>
    </dgm:pt>
    <dgm:pt modelId="{76932A89-0235-4E2E-923D-C6C5A3CED2FB}" type="pres">
      <dgm:prSet presAssocID="{46E7CA1D-A530-4DDB-B5EE-42B57506E970}" presName="aSpace" presStyleCnt="0"/>
      <dgm:spPr/>
    </dgm:pt>
  </dgm:ptLst>
  <dgm:cxnLst>
    <dgm:cxn modelId="{D8CBC71D-DAEA-4474-B23F-3F81E984442E}" srcId="{D1816061-46FD-42C0-BC78-1409270ABD5D}" destId="{11746AA0-1037-4FEC-89ED-B42478B79753}" srcOrd="0" destOrd="0" parTransId="{270455ED-D41E-4068-BEB7-DD2C1436CB08}" sibTransId="{6E048F97-67C2-4AB4-9BE7-A34CE391C72F}"/>
    <dgm:cxn modelId="{C0ECAC2A-ECDF-4C87-896A-5892585049FE}" type="presOf" srcId="{46E7CA1D-A530-4DDB-B5EE-42B57506E970}" destId="{F14C3C5B-B6D9-41BF-BC1C-081A604CA114}" srcOrd="0" destOrd="0" presId="urn:microsoft.com/office/officeart/2005/8/layout/pyramid2"/>
    <dgm:cxn modelId="{30EF7F88-FB8F-4EFC-99BD-805343AFAA19}" srcId="{D1816061-46FD-42C0-BC78-1409270ABD5D}" destId="{6D4E9384-EECA-49EB-B2A9-FEAC21790563}" srcOrd="1" destOrd="0" parTransId="{6E6B1276-BD1C-4F5E-BA2E-67ADD4BBBECB}" sibTransId="{F570595B-156C-4A3F-A713-F973BCD48221}"/>
    <dgm:cxn modelId="{66502498-CE52-4686-A183-52888CD753AA}" type="presOf" srcId="{6D4E9384-EECA-49EB-B2A9-FEAC21790563}" destId="{8202C253-A74C-4DE4-93D7-2DA42D35E752}" srcOrd="0" destOrd="0" presId="urn:microsoft.com/office/officeart/2005/8/layout/pyramid2"/>
    <dgm:cxn modelId="{FF8DE3A9-EA66-46D8-AFA4-9D14F9F90C3B}" type="presOf" srcId="{D1816061-46FD-42C0-BC78-1409270ABD5D}" destId="{9AE67E06-6928-4320-AFDE-344725BE5E5D}" srcOrd="0" destOrd="0" presId="urn:microsoft.com/office/officeart/2005/8/layout/pyramid2"/>
    <dgm:cxn modelId="{722CF8E5-A000-4B8F-B8A4-90E9A36AF205}" type="presOf" srcId="{11746AA0-1037-4FEC-89ED-B42478B79753}" destId="{33643D8D-279D-4282-8375-21EA4061B586}" srcOrd="0" destOrd="0" presId="urn:microsoft.com/office/officeart/2005/8/layout/pyramid2"/>
    <dgm:cxn modelId="{408626F6-55CD-4366-9882-3FD6FB6506E3}" type="presOf" srcId="{3D8CE0F5-3426-4202-90C8-0BEE25FE8A26}" destId="{6C7F5647-7C4C-4807-93CA-BFCE1D1AA24E}" srcOrd="0" destOrd="0" presId="urn:microsoft.com/office/officeart/2005/8/layout/pyramid2"/>
    <dgm:cxn modelId="{321FEFF9-B93A-4DC3-B42A-FCC760FBC959}" srcId="{D1816061-46FD-42C0-BC78-1409270ABD5D}" destId="{46E7CA1D-A530-4DDB-B5EE-42B57506E970}" srcOrd="3" destOrd="0" parTransId="{96B3A852-A46D-4472-BF85-E1D1BB45AD57}" sibTransId="{2900967F-E6DD-443C-9C68-7E19FDEE5E59}"/>
    <dgm:cxn modelId="{C80D59FE-0989-424D-8610-56580DD1A576}" srcId="{D1816061-46FD-42C0-BC78-1409270ABD5D}" destId="{3D8CE0F5-3426-4202-90C8-0BEE25FE8A26}" srcOrd="2" destOrd="0" parTransId="{D996D14E-D301-4B36-866B-10FCCA8BAC8B}" sibTransId="{55A94C3E-9EE4-48CB-B0B6-DB542DF96EDF}"/>
    <dgm:cxn modelId="{2DB4DE33-5F37-4E67-8F33-4224CB80CA9A}" type="presParOf" srcId="{9AE67E06-6928-4320-AFDE-344725BE5E5D}" destId="{A3F1CDB0-6DEB-499B-BF4D-99041FFD5CF6}" srcOrd="0" destOrd="0" presId="urn:microsoft.com/office/officeart/2005/8/layout/pyramid2"/>
    <dgm:cxn modelId="{92384B76-DBC6-43AD-BE17-C2D4B4B98099}" type="presParOf" srcId="{9AE67E06-6928-4320-AFDE-344725BE5E5D}" destId="{1A8918F2-8D69-4044-8A52-5FE06D512DB0}" srcOrd="1" destOrd="0" presId="urn:microsoft.com/office/officeart/2005/8/layout/pyramid2"/>
    <dgm:cxn modelId="{25D09F28-652C-436A-A351-565C798A4878}" type="presParOf" srcId="{1A8918F2-8D69-4044-8A52-5FE06D512DB0}" destId="{33643D8D-279D-4282-8375-21EA4061B586}" srcOrd="0" destOrd="0" presId="urn:microsoft.com/office/officeart/2005/8/layout/pyramid2"/>
    <dgm:cxn modelId="{3BF6546D-C79B-4D60-9C8E-9C61F250233B}" type="presParOf" srcId="{1A8918F2-8D69-4044-8A52-5FE06D512DB0}" destId="{FF54D131-5E87-4DD3-8ABD-9DDC37E1DBD5}" srcOrd="1" destOrd="0" presId="urn:microsoft.com/office/officeart/2005/8/layout/pyramid2"/>
    <dgm:cxn modelId="{11DE6F38-66BC-4FCE-A58E-FE3F2A9D6B19}" type="presParOf" srcId="{1A8918F2-8D69-4044-8A52-5FE06D512DB0}" destId="{8202C253-A74C-4DE4-93D7-2DA42D35E752}" srcOrd="2" destOrd="0" presId="urn:microsoft.com/office/officeart/2005/8/layout/pyramid2"/>
    <dgm:cxn modelId="{136176F6-DDB6-4834-B2E3-D994B85AF9DD}" type="presParOf" srcId="{1A8918F2-8D69-4044-8A52-5FE06D512DB0}" destId="{7BD95F17-84BF-4971-A3EB-68E37F0A2720}" srcOrd="3" destOrd="0" presId="urn:microsoft.com/office/officeart/2005/8/layout/pyramid2"/>
    <dgm:cxn modelId="{8CF525D2-ECBA-4A65-B0A5-09E28013C9B1}" type="presParOf" srcId="{1A8918F2-8D69-4044-8A52-5FE06D512DB0}" destId="{6C7F5647-7C4C-4807-93CA-BFCE1D1AA24E}" srcOrd="4" destOrd="0" presId="urn:microsoft.com/office/officeart/2005/8/layout/pyramid2"/>
    <dgm:cxn modelId="{A90A919E-EB5F-43F9-878D-15A5D1ED3930}" type="presParOf" srcId="{1A8918F2-8D69-4044-8A52-5FE06D512DB0}" destId="{A9333C4B-441B-4182-82F3-D842B75115FA}" srcOrd="5" destOrd="0" presId="urn:microsoft.com/office/officeart/2005/8/layout/pyramid2"/>
    <dgm:cxn modelId="{7C7D26C0-9ED0-4F07-A524-B2FF07772A7D}" type="presParOf" srcId="{1A8918F2-8D69-4044-8A52-5FE06D512DB0}" destId="{F14C3C5B-B6D9-41BF-BC1C-081A604CA114}" srcOrd="6" destOrd="0" presId="urn:microsoft.com/office/officeart/2005/8/layout/pyramid2"/>
    <dgm:cxn modelId="{534250BE-9FAB-498D-8066-78D21CEFBF61}" type="presParOf" srcId="{1A8918F2-8D69-4044-8A52-5FE06D512DB0}" destId="{76932A89-0235-4E2E-923D-C6C5A3CED2F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1CDB0-6DEB-499B-BF4D-99041FFD5CF6}">
      <dsp:nvSpPr>
        <dsp:cNvPr id="0" name=""/>
        <dsp:cNvSpPr/>
      </dsp:nvSpPr>
      <dsp:spPr>
        <a:xfrm>
          <a:off x="1619612" y="0"/>
          <a:ext cx="3328144" cy="3328144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43D8D-279D-4282-8375-21EA4061B586}">
      <dsp:nvSpPr>
        <dsp:cNvPr id="0" name=""/>
        <dsp:cNvSpPr/>
      </dsp:nvSpPr>
      <dsp:spPr>
        <a:xfrm>
          <a:off x="2031754" y="333988"/>
          <a:ext cx="4667154" cy="799137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Národní hodnoty (ekonomika, politika, technologie, Know-how)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Sociokulturní hodnoty (náboženství, vzdělání, jazyk)</a:t>
          </a:r>
        </a:p>
      </dsp:txBody>
      <dsp:txXfrm>
        <a:off x="2070765" y="372999"/>
        <a:ext cx="4589132" cy="721115"/>
      </dsp:txXfrm>
    </dsp:sp>
    <dsp:sp modelId="{8202C253-A74C-4DE4-93D7-2DA42D35E752}">
      <dsp:nvSpPr>
        <dsp:cNvPr id="0" name=""/>
        <dsp:cNvSpPr/>
      </dsp:nvSpPr>
      <dsp:spPr>
        <a:xfrm>
          <a:off x="2159128" y="1199590"/>
          <a:ext cx="4412405" cy="531723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Kulturní hodnoty (hodnoty, normy, přesvědčení) </a:t>
          </a:r>
        </a:p>
      </dsp:txBody>
      <dsp:txXfrm>
        <a:off x="2185085" y="1225547"/>
        <a:ext cx="4360491" cy="479809"/>
      </dsp:txXfrm>
    </dsp:sp>
    <dsp:sp modelId="{6C7F5647-7C4C-4807-93CA-BFCE1D1AA24E}">
      <dsp:nvSpPr>
        <dsp:cNvPr id="0" name=""/>
        <dsp:cNvSpPr/>
      </dsp:nvSpPr>
      <dsp:spPr>
        <a:xfrm>
          <a:off x="2083608" y="1797779"/>
          <a:ext cx="4563446" cy="531723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Postoje (práce, změny, využívání času, individualismus, materialismus</a:t>
          </a:r>
        </a:p>
      </dsp:txBody>
      <dsp:txXfrm>
        <a:off x="2109565" y="1823736"/>
        <a:ext cx="4511532" cy="479809"/>
      </dsp:txXfrm>
    </dsp:sp>
    <dsp:sp modelId="{F14C3C5B-B6D9-41BF-BC1C-081A604CA114}">
      <dsp:nvSpPr>
        <dsp:cNvPr id="0" name=""/>
        <dsp:cNvSpPr/>
      </dsp:nvSpPr>
      <dsp:spPr>
        <a:xfrm>
          <a:off x="2159128" y="2395967"/>
          <a:ext cx="4412405" cy="531723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Individuální chování pracovníka (motivace, výkonnost, etika)</a:t>
          </a:r>
          <a:endParaRPr lang="cs-CZ" sz="1400" kern="1200" dirty="0"/>
        </a:p>
      </dsp:txBody>
      <dsp:txXfrm>
        <a:off x="2185085" y="2421924"/>
        <a:ext cx="4360491" cy="479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170D8-298D-4D24-8090-479A8C292EDD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E8A0E-E22B-4864-A632-F00AE473BC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733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025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36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info.cz/cs/podnikatelske-prostredi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483518"/>
            <a:ext cx="522058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v kontextu globální, evropské, národní a regionální úrovně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67544" y="3291830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2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68144" y="3723878"/>
            <a:ext cx="327585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Jarmila Šebestová,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5C6B2-2EB2-4703-9FAF-B21E66C26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Trendy na 2019 V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589CA53-67B1-4491-9B0A-6C75AC5678C1}"/>
              </a:ext>
            </a:extLst>
          </p:cNvPr>
          <p:cNvSpPr/>
          <p:nvPr/>
        </p:nvSpPr>
        <p:spPr>
          <a:xfrm>
            <a:off x="285020" y="4809707"/>
            <a:ext cx="8712968" cy="27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Více na https://www.e15.cz/byznys/co-ceka-firmy-v-roce-2019-podivejte-se-na-dvacet-byznysovych-trendu-1354637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EA56EE1-A7E2-48C9-939A-CB3B6E7A79E9}"/>
              </a:ext>
            </a:extLst>
          </p:cNvPr>
          <p:cNvSpPr/>
          <p:nvPr/>
        </p:nvSpPr>
        <p:spPr>
          <a:xfrm>
            <a:off x="146012" y="703189"/>
            <a:ext cx="78823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Politika </a:t>
            </a:r>
          </a:p>
          <a:p>
            <a:pPr algn="just"/>
            <a:r>
              <a:rPr lang="cs-CZ" dirty="0"/>
              <a:t>15) </a:t>
            </a:r>
            <a:r>
              <a:rPr lang="cs-CZ" i="1" dirty="0"/>
              <a:t>Doba přeje podnikatelům. </a:t>
            </a:r>
            <a:r>
              <a:rPr lang="cs-CZ" dirty="0"/>
              <a:t>Politické klima přeje podnikatelům a vytváří optimální podmínky pro byznys. </a:t>
            </a:r>
          </a:p>
          <a:p>
            <a:pPr algn="just"/>
            <a:r>
              <a:rPr lang="cs-CZ" dirty="0"/>
              <a:t>16) </a:t>
            </a:r>
            <a:r>
              <a:rPr lang="cs-CZ" i="1" dirty="0"/>
              <a:t>Ochrana osobních údajů</a:t>
            </a:r>
            <a:r>
              <a:rPr lang="cs-CZ" dirty="0"/>
              <a:t>. Ochrana osobních údajů se stává standardem. Firmy se musely už od letošního května vypořádat s nařízením Evropské unie GDPR, které má ochranu osobních údajů posílit. </a:t>
            </a:r>
          </a:p>
          <a:p>
            <a:pPr algn="just"/>
            <a:r>
              <a:rPr lang="cs-CZ" dirty="0"/>
              <a:t>17) </a:t>
            </a:r>
            <a:r>
              <a:rPr lang="cs-CZ" i="1" dirty="0"/>
              <a:t>Dovozní cla. </a:t>
            </a:r>
            <a:r>
              <a:rPr lang="cs-CZ" dirty="0"/>
              <a:t>Nejistota firem ohledně dovozních cel, která mezi sebou zavádějí Spojené státy, Čína i Evropská unie na různé komodity, neskončí. </a:t>
            </a:r>
          </a:p>
        </p:txBody>
      </p:sp>
    </p:spTree>
    <p:extLst>
      <p:ext uri="{BB962C8B-B14F-4D97-AF65-F5344CB8AC3E}">
        <p14:creationId xmlns:p14="http://schemas.microsoft.com/office/powerpoint/2010/main" val="345445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5C6B2-2EB2-4703-9FAF-B21E66C26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Trendy na 2019 VI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589CA53-67B1-4491-9B0A-6C75AC5678C1}"/>
              </a:ext>
            </a:extLst>
          </p:cNvPr>
          <p:cNvSpPr/>
          <p:nvPr/>
        </p:nvSpPr>
        <p:spPr>
          <a:xfrm>
            <a:off x="285020" y="4809707"/>
            <a:ext cx="8712968" cy="27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Více na https://www.e15.cz/byznys/co-ceka-firmy-v-roce-2019-podivejte-se-na-dvacet-byznysovych-trendu-1354637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EA56EE1-A7E2-48C9-939A-CB3B6E7A79E9}"/>
              </a:ext>
            </a:extLst>
          </p:cNvPr>
          <p:cNvSpPr/>
          <p:nvPr/>
        </p:nvSpPr>
        <p:spPr>
          <a:xfrm>
            <a:off x="146012" y="703189"/>
            <a:ext cx="78823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Moderní pracoviště </a:t>
            </a:r>
          </a:p>
          <a:p>
            <a:pPr algn="just"/>
            <a:r>
              <a:rPr lang="cs-CZ" dirty="0"/>
              <a:t>18) </a:t>
            </a:r>
            <a:r>
              <a:rPr lang="cs-CZ" i="1" dirty="0"/>
              <a:t>Spokojenost zaměstnanců je priorita </a:t>
            </a:r>
            <a:r>
              <a:rPr lang="cs-CZ" dirty="0"/>
              <a:t>Vzhledem k historicky velmi nízkým hodnotám nezaměstnanosti, která v Česku v listopadu dosahovala 2,8 procenta, se pro firmy stává problémem najít zaměstnance. </a:t>
            </a:r>
          </a:p>
          <a:p>
            <a:pPr algn="just"/>
            <a:r>
              <a:rPr lang="cs-CZ" dirty="0"/>
              <a:t>19) </a:t>
            </a:r>
            <a:r>
              <a:rPr lang="cs-CZ" i="1" dirty="0"/>
              <a:t>Práce na dálku </a:t>
            </a:r>
            <a:r>
              <a:rPr lang="cs-CZ" dirty="0"/>
              <a:t>Vzhledem k situaci na trhu práce je pravděpodobné, že firmy budou nabízet svým zaměstnancům různorodější formy pracovních úvazků a využívána bude také ve větší míře práce na dálku. </a:t>
            </a:r>
          </a:p>
          <a:p>
            <a:pPr algn="just"/>
            <a:r>
              <a:rPr lang="cs-CZ" dirty="0"/>
              <a:t>20) </a:t>
            </a:r>
            <a:r>
              <a:rPr lang="cs-CZ" i="1" dirty="0"/>
              <a:t>Zaměstnanci start-upů. </a:t>
            </a:r>
            <a:r>
              <a:rPr lang="cs-CZ" dirty="0"/>
              <a:t>Z mnohých start-upů se stávají úspěšné firmy. Lze proto očekávat, že budou nejen zvyšovat počty svých zaměstnanců, ale také najímat více odborníků. </a:t>
            </a:r>
          </a:p>
        </p:txBody>
      </p:sp>
    </p:spTree>
    <p:extLst>
      <p:ext uri="{BB962C8B-B14F-4D97-AF65-F5344CB8AC3E}">
        <p14:creationId xmlns:p14="http://schemas.microsoft.com/office/powerpoint/2010/main" val="961731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4032448" cy="3884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cs-CZ" sz="24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Index globalizace 2018 (</a:t>
            </a:r>
            <a:r>
              <a:rPr lang="cs-CZ" b="1" dirty="0" err="1"/>
              <a:t>KOF</a:t>
            </a:r>
            <a:r>
              <a:rPr lang="cs-CZ" b="1" dirty="0"/>
              <a:t>, 209 zemí)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3102A157-265B-43BB-B39B-A7F9F75D5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19DAEED-E619-47A1-8812-2A43C46B0AD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64707" y="1203598"/>
          <a:ext cx="3759200" cy="316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206">
                  <a:extLst>
                    <a:ext uri="{9D8B030D-6E8A-4147-A177-3AD203B41FA5}">
                      <a16:colId xmlns:a16="http://schemas.microsoft.com/office/drawing/2014/main" val="2644424308"/>
                    </a:ext>
                  </a:extLst>
                </a:gridCol>
                <a:gridCol w="1736407">
                  <a:extLst>
                    <a:ext uri="{9D8B030D-6E8A-4147-A177-3AD203B41FA5}">
                      <a16:colId xmlns:a16="http://schemas.microsoft.com/office/drawing/2014/main" val="1394819705"/>
                    </a:ext>
                  </a:extLst>
                </a:gridCol>
                <a:gridCol w="1271587">
                  <a:extLst>
                    <a:ext uri="{9D8B030D-6E8A-4147-A177-3AD203B41FA5}">
                      <a16:colId xmlns:a16="http://schemas.microsoft.com/office/drawing/2014/main" val="1912424412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Rank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Country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Globalisation Index, de facto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41767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Switzerland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90,51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73192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Netherlands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89,91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22408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Belgium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89,55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40224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Ireland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87,15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6917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Austria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87,10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15276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Sweden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86,33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66200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Denmark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85,94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5487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Germany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85,93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4315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United Kingdom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84,97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90371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Malaysia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84,95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8546609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8C445218-6D5F-4705-8094-39265C5F5BA0}"/>
              </a:ext>
            </a:extLst>
          </p:cNvPr>
          <p:cNvSpPr/>
          <p:nvPr/>
        </p:nvSpPr>
        <p:spPr>
          <a:xfrm>
            <a:off x="540060" y="1182516"/>
            <a:ext cx="41759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Skládá se z:</a:t>
            </a:r>
          </a:p>
          <a:p>
            <a:r>
              <a:rPr lang="cs-CZ" dirty="0"/>
              <a:t> ekonomického (36%), </a:t>
            </a:r>
          </a:p>
          <a:p>
            <a:r>
              <a:rPr lang="cs-CZ" dirty="0"/>
              <a:t>sociálního (38%) a </a:t>
            </a:r>
          </a:p>
          <a:p>
            <a:r>
              <a:rPr lang="cs-CZ" dirty="0"/>
              <a:t>politického globalizačního indexu (26%)</a:t>
            </a:r>
          </a:p>
          <a:p>
            <a:r>
              <a:rPr lang="cs-CZ" dirty="0"/>
              <a:t>17. ČR</a:t>
            </a:r>
          </a:p>
          <a:p>
            <a:r>
              <a:rPr lang="cs-CZ" dirty="0"/>
              <a:t>27. Slovensko</a:t>
            </a:r>
          </a:p>
          <a:p>
            <a:r>
              <a:rPr lang="cs-CZ" dirty="0"/>
              <a:t>24. Estonsko</a:t>
            </a:r>
          </a:p>
          <a:p>
            <a:r>
              <a:rPr lang="cs-CZ" dirty="0"/>
              <a:t>45. Rusko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628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F9564-2DDD-4664-B3A0-0F8C9F0FF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b="1" dirty="0"/>
              <a:t>Ekonomická Globalizace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2BEB4FF-5A6F-4BDE-9680-BFDD90BE2888}"/>
              </a:ext>
            </a:extLst>
          </p:cNvPr>
          <p:cNvSpPr/>
          <p:nvPr/>
        </p:nvSpPr>
        <p:spPr>
          <a:xfrm>
            <a:off x="284764" y="771550"/>
            <a:ext cx="8319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58F2E06-0404-44FD-90AE-B2A9EE07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7C0DFD6-B6CB-4553-8F46-0FC1736C4FD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520" y="915567"/>
          <a:ext cx="4176464" cy="2641980"/>
        </p:xfrm>
        <a:graphic>
          <a:graphicData uri="http://schemas.openxmlformats.org/drawingml/2006/table">
            <a:tbl>
              <a:tblPr/>
              <a:tblGrid>
                <a:gridCol w="271470">
                  <a:extLst>
                    <a:ext uri="{9D8B030D-6E8A-4147-A177-3AD203B41FA5}">
                      <a16:colId xmlns:a16="http://schemas.microsoft.com/office/drawing/2014/main" val="4068584905"/>
                    </a:ext>
                  </a:extLst>
                </a:gridCol>
                <a:gridCol w="147312">
                  <a:extLst>
                    <a:ext uri="{9D8B030D-6E8A-4147-A177-3AD203B41FA5}">
                      <a16:colId xmlns:a16="http://schemas.microsoft.com/office/drawing/2014/main" val="2725384724"/>
                    </a:ext>
                  </a:extLst>
                </a:gridCol>
                <a:gridCol w="3757682">
                  <a:extLst>
                    <a:ext uri="{9D8B030D-6E8A-4147-A177-3AD203B41FA5}">
                      <a16:colId xmlns:a16="http://schemas.microsoft.com/office/drawing/2014/main" val="2494722500"/>
                    </a:ext>
                  </a:extLst>
                </a:gridCol>
              </a:tblGrid>
              <a:tr h="264198">
                <a:tc gridSpan="3">
                  <a:txBody>
                    <a:bodyPr/>
                    <a:lstStyle/>
                    <a:p>
                      <a:pPr algn="l" fontAlgn="t"/>
                      <a:r>
                        <a:rPr lang="cs-CZ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Ekonomická Globalizace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92485"/>
                  </a:ext>
                </a:extLst>
              </a:tr>
              <a:tr h="264198">
                <a:tc gridSpan="3"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i) Aktuální vlivy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805740"/>
                  </a:ext>
                </a:extLst>
              </a:tr>
              <a:tr h="264198">
                <a:tc gridSpan="2">
                  <a:txBody>
                    <a:bodyPr/>
                    <a:lstStyle/>
                    <a:p>
                      <a:pPr algn="l" fontAlgn="t"/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Zahraniční obchod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0228"/>
                  </a:ext>
                </a:extLst>
              </a:tr>
              <a:tr h="264198">
                <a:tc gridSpan="2">
                  <a:txBody>
                    <a:bodyPr/>
                    <a:lstStyle/>
                    <a:p>
                      <a:pPr algn="l" fontAlgn="t"/>
                      <a:endParaRPr lang="cs-CZ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Přímé zahraniční investice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721075"/>
                  </a:ext>
                </a:extLst>
              </a:tr>
              <a:tr h="264198">
                <a:tc gridSpan="2">
                  <a:txBody>
                    <a:bodyPr/>
                    <a:lstStyle/>
                    <a:p>
                      <a:pPr algn="l" fontAlgn="t"/>
                      <a:endParaRPr lang="cs-CZ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Portfolio </a:t>
                      </a:r>
                      <a:r>
                        <a:rPr lang="en-US" sz="14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Inve</a:t>
                      </a:r>
                      <a:r>
                        <a:rPr lang="cs-CZ" sz="14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stice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934988"/>
                  </a:ext>
                </a:extLst>
              </a:tr>
              <a:tr h="264198">
                <a:tc gridSpan="3"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cs-CZ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) Bariéry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541174"/>
                  </a:ext>
                </a:extLst>
              </a:tr>
              <a:tr h="264198">
                <a:tc>
                  <a:txBody>
                    <a:bodyPr/>
                    <a:lstStyle/>
                    <a:p>
                      <a:pPr algn="l" fontAlgn="t"/>
                      <a:endParaRPr lang="cs-CZ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Skryté bariéry</a:t>
                      </a:r>
                      <a:r>
                        <a:rPr lang="cs-CZ" sz="1400" b="0" i="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 dovozu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943873"/>
                  </a:ext>
                </a:extLst>
              </a:tr>
              <a:tr h="264198">
                <a:tc>
                  <a:txBody>
                    <a:bodyPr/>
                    <a:lstStyle/>
                    <a:p>
                      <a:pPr algn="l" fontAlgn="t"/>
                      <a:endParaRPr lang="cs-CZ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Cla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122466"/>
                  </a:ext>
                </a:extLst>
              </a:tr>
              <a:tr h="264198">
                <a:tc>
                  <a:txBody>
                    <a:bodyPr/>
                    <a:lstStyle/>
                    <a:p>
                      <a:pPr algn="l" fontAlgn="t"/>
                      <a:endParaRPr lang="cs-CZ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Restrikce dovozu kapitálu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847727"/>
                  </a:ext>
                </a:extLst>
              </a:tr>
              <a:tr h="264198">
                <a:tc>
                  <a:txBody>
                    <a:bodyPr/>
                    <a:lstStyle/>
                    <a:p>
                      <a:pPr algn="l" fontAlgn="t"/>
                      <a:endParaRPr lang="cs-CZ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338913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888B7949-1BA1-4CC3-AD47-CB4D9F1563C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84080" y="1032561"/>
          <a:ext cx="3708400" cy="3945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048">
                  <a:extLst>
                    <a:ext uri="{9D8B030D-6E8A-4147-A177-3AD203B41FA5}">
                      <a16:colId xmlns:a16="http://schemas.microsoft.com/office/drawing/2014/main" val="325800119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403517965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98993799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Rank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Country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Economic Globalisation, overall index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68318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Singapore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92,47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4718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Hong Kong, China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90,07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52045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Netherlands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89,31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0047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Belgium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89,23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53841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Malta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86,73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8133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Ireland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86,19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37749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Luxembourg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85,49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36665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Estonia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84,31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17218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9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Switzerland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83,82</a:t>
                      </a:r>
                      <a:endParaRPr lang="cs-CZ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3454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Hungary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83,02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8623310"/>
                  </a:ext>
                </a:extLst>
              </a:tr>
            </a:tbl>
          </a:graphicData>
        </a:graphic>
      </p:graphicFrame>
      <p:sp>
        <p:nvSpPr>
          <p:cNvPr id="7" name="Obdélník 6">
            <a:extLst>
              <a:ext uri="{FF2B5EF4-FFF2-40B4-BE49-F238E27FC236}">
                <a16:creationId xmlns:a16="http://schemas.microsoft.com/office/drawing/2014/main" id="{35A42F5D-F03C-4156-B827-0B25372FE821}"/>
              </a:ext>
            </a:extLst>
          </p:cNvPr>
          <p:cNvSpPr/>
          <p:nvPr/>
        </p:nvSpPr>
        <p:spPr>
          <a:xfrm>
            <a:off x="611560" y="3535308"/>
            <a:ext cx="2213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13. ČR</a:t>
            </a:r>
          </a:p>
          <a:p>
            <a:r>
              <a:rPr lang="cs-CZ" dirty="0"/>
              <a:t>20. Slovensko</a:t>
            </a:r>
          </a:p>
          <a:p>
            <a:r>
              <a:rPr lang="cs-CZ" dirty="0"/>
              <a:t>108. Rusko</a:t>
            </a:r>
          </a:p>
        </p:txBody>
      </p:sp>
    </p:spTree>
    <p:extLst>
      <p:ext uri="{BB962C8B-B14F-4D97-AF65-F5344CB8AC3E}">
        <p14:creationId xmlns:p14="http://schemas.microsoft.com/office/powerpoint/2010/main" val="2120383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70254-F7BC-43A7-98BB-887A1F251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Index Sociální Globalizace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6A36BDB-E197-49AB-9DAC-8D7038DD0BC0}"/>
              </a:ext>
            </a:extLst>
          </p:cNvPr>
          <p:cNvSpPr txBox="1"/>
          <p:nvPr/>
        </p:nvSpPr>
        <p:spPr>
          <a:xfrm>
            <a:off x="285891" y="695100"/>
            <a:ext cx="42484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cs-CZ" b="1" dirty="0"/>
              <a:t>Sociální Globalizace</a:t>
            </a:r>
            <a:endParaRPr lang="cs-CZ" dirty="0"/>
          </a:p>
          <a:p>
            <a:pPr fontAlgn="t"/>
            <a:r>
              <a:rPr lang="it-IT" dirty="0"/>
              <a:t>i) </a:t>
            </a:r>
            <a:r>
              <a:rPr lang="cs-CZ" dirty="0"/>
              <a:t>Osobní kontakt</a:t>
            </a:r>
          </a:p>
          <a:p>
            <a:pPr fontAlgn="t"/>
            <a:r>
              <a:rPr lang="cs-CZ" dirty="0"/>
              <a:t>Využívání telefonu</a:t>
            </a:r>
          </a:p>
          <a:p>
            <a:pPr fontAlgn="t"/>
            <a:r>
              <a:rPr lang="cs-CZ" dirty="0"/>
              <a:t>Bankovní převody (</a:t>
            </a:r>
            <a:r>
              <a:rPr lang="cs-CZ" dirty="0" err="1"/>
              <a:t>percent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GDP</a:t>
            </a:r>
            <a:r>
              <a:rPr lang="cs-CZ" dirty="0"/>
              <a:t>)</a:t>
            </a:r>
          </a:p>
          <a:p>
            <a:pPr fontAlgn="t"/>
            <a:r>
              <a:rPr lang="cs-CZ" dirty="0"/>
              <a:t>Mezinárodní turismus</a:t>
            </a:r>
          </a:p>
          <a:p>
            <a:pPr fontAlgn="t"/>
            <a:r>
              <a:rPr lang="cs-CZ" dirty="0"/>
              <a:t>Cizinci v populaci </a:t>
            </a:r>
            <a:r>
              <a:rPr lang="en-US" dirty="0"/>
              <a:t>(percent of total population)</a:t>
            </a:r>
            <a:endParaRPr lang="cs-CZ" dirty="0"/>
          </a:p>
          <a:p>
            <a:pPr fontAlgn="t"/>
            <a:r>
              <a:rPr lang="cs-CZ" dirty="0"/>
              <a:t>Odesílání dopisů do zahraničí (per capita)</a:t>
            </a:r>
          </a:p>
          <a:p>
            <a:pPr fontAlgn="t"/>
            <a:r>
              <a:rPr lang="en-US" dirty="0"/>
              <a:t>ii) </a:t>
            </a:r>
            <a:r>
              <a:rPr lang="cs-CZ" dirty="0"/>
              <a:t>Informační toky</a:t>
            </a:r>
          </a:p>
          <a:p>
            <a:pPr fontAlgn="t"/>
            <a:r>
              <a:rPr lang="cs-CZ" dirty="0"/>
              <a:t>Uživatelé internetu </a:t>
            </a:r>
            <a:r>
              <a:rPr lang="en-US" dirty="0"/>
              <a:t>(</a:t>
            </a:r>
            <a:r>
              <a:rPr lang="cs-CZ" dirty="0"/>
              <a:t>na</a:t>
            </a:r>
            <a:r>
              <a:rPr lang="en-US" dirty="0"/>
              <a:t> 1000 </a:t>
            </a:r>
            <a:r>
              <a:rPr lang="cs-CZ" dirty="0"/>
              <a:t>obyv.</a:t>
            </a:r>
            <a:r>
              <a:rPr lang="en-US" dirty="0"/>
              <a:t>)</a:t>
            </a:r>
            <a:endParaRPr lang="cs-CZ" dirty="0"/>
          </a:p>
          <a:p>
            <a:pPr fontAlgn="t"/>
            <a:r>
              <a:rPr lang="cs-CZ" dirty="0"/>
              <a:t>Televize (na 1000 </a:t>
            </a:r>
            <a:r>
              <a:rPr lang="cs-CZ" dirty="0" err="1"/>
              <a:t>obyv</a:t>
            </a:r>
            <a:r>
              <a:rPr lang="cs-CZ" dirty="0"/>
              <a:t>)</a:t>
            </a:r>
          </a:p>
          <a:p>
            <a:pPr fontAlgn="t"/>
            <a:r>
              <a:rPr lang="cs-CZ" dirty="0"/>
              <a:t>Prodej novin </a:t>
            </a:r>
            <a:r>
              <a:rPr lang="en-US" dirty="0"/>
              <a:t>(percent of GDP)</a:t>
            </a:r>
            <a:endParaRPr lang="cs-CZ" dirty="0"/>
          </a:p>
          <a:p>
            <a:pPr fontAlgn="t"/>
            <a:r>
              <a:rPr lang="cs-CZ" dirty="0" err="1"/>
              <a:t>iii</a:t>
            </a:r>
            <a:r>
              <a:rPr lang="cs-CZ" dirty="0"/>
              <a:t>) Kulturní provázanost</a:t>
            </a:r>
          </a:p>
          <a:p>
            <a:pPr fontAlgn="t"/>
            <a:r>
              <a:rPr lang="cs-CZ" b="1" dirty="0"/>
              <a:t>Počet restaurací </a:t>
            </a:r>
            <a:r>
              <a:rPr lang="en-US" b="1" dirty="0"/>
              <a:t>McDonald's (per capita)</a:t>
            </a:r>
            <a:endParaRPr lang="cs-CZ" dirty="0"/>
          </a:p>
          <a:p>
            <a:pPr fontAlgn="t"/>
            <a:r>
              <a:rPr lang="cs-CZ" b="1" dirty="0"/>
              <a:t>Počet obchodů </a:t>
            </a:r>
            <a:r>
              <a:rPr lang="en-US" b="1" dirty="0"/>
              <a:t>Ikea (per capita)</a:t>
            </a:r>
            <a:endParaRPr lang="cs-CZ" dirty="0"/>
          </a:p>
          <a:p>
            <a:pPr fontAlgn="t"/>
            <a:r>
              <a:rPr lang="cs-CZ" b="1" dirty="0"/>
              <a:t>Prodej knih </a:t>
            </a:r>
            <a:r>
              <a:rPr lang="en-US" b="1" dirty="0"/>
              <a:t>(percent of GDP)</a:t>
            </a:r>
            <a:endParaRPr lang="cs-CZ" dirty="0"/>
          </a:p>
          <a:p>
            <a:pPr fontAlgn="t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BA37392-9592-4104-ABD2-EFD1734A8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31CD5B7-85D2-4EF0-90F8-368C52E489F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45260" y="128996"/>
          <a:ext cx="3733800" cy="3518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768">
                  <a:extLst>
                    <a:ext uri="{9D8B030D-6E8A-4147-A177-3AD203B41FA5}">
                      <a16:colId xmlns:a16="http://schemas.microsoft.com/office/drawing/2014/main" val="833154189"/>
                    </a:ext>
                  </a:extLst>
                </a:gridCol>
                <a:gridCol w="1916071">
                  <a:extLst>
                    <a:ext uri="{9D8B030D-6E8A-4147-A177-3AD203B41FA5}">
                      <a16:colId xmlns:a16="http://schemas.microsoft.com/office/drawing/2014/main" val="1065297007"/>
                    </a:ext>
                  </a:extLst>
                </a:gridCol>
                <a:gridCol w="1103961">
                  <a:extLst>
                    <a:ext uri="{9D8B030D-6E8A-4147-A177-3AD203B41FA5}">
                      <a16:colId xmlns:a16="http://schemas.microsoft.com/office/drawing/2014/main" val="3212656199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Rank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Country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Social Globalisation, overall index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74202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Norway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90,43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76461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Luxembourg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89,89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89486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Switzerland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89,58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91321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Denmark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88,30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28921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Ireland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88,12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8777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United Kingdom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88,05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22042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New Zealand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86,88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0842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Austria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86,75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897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Canada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86,48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4127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Belgium</a:t>
                      </a:r>
                      <a:endParaRPr lang="cs-CZ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86,29</a:t>
                      </a:r>
                      <a:endParaRPr lang="cs-CZ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8835317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id="{557A9575-4D94-47F3-A1DC-97A0EBD84FDC}"/>
              </a:ext>
            </a:extLst>
          </p:cNvPr>
          <p:cNvSpPr/>
          <p:nvPr/>
        </p:nvSpPr>
        <p:spPr>
          <a:xfrm>
            <a:off x="4534363" y="381230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33. ČR</a:t>
            </a:r>
          </a:p>
          <a:p>
            <a:r>
              <a:rPr lang="cs-CZ" dirty="0"/>
              <a:t>35. Slovensko</a:t>
            </a:r>
          </a:p>
          <a:p>
            <a:r>
              <a:rPr lang="cs-CZ" dirty="0"/>
              <a:t>93. Rusko</a:t>
            </a:r>
          </a:p>
        </p:txBody>
      </p:sp>
    </p:spTree>
    <p:extLst>
      <p:ext uri="{BB962C8B-B14F-4D97-AF65-F5344CB8AC3E}">
        <p14:creationId xmlns:p14="http://schemas.microsoft.com/office/powerpoint/2010/main" val="879262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D0E02-0799-4E6A-A194-0EC8470B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920880" cy="507703"/>
          </a:xfrm>
        </p:spPr>
        <p:txBody>
          <a:bodyPr/>
          <a:lstStyle/>
          <a:p>
            <a:r>
              <a:rPr lang="cs-CZ" b="1" dirty="0"/>
              <a:t>Politická Globalizace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F09F066A-88C4-473A-8F6D-8BB174F8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A4C5D6B-7561-414C-970D-174CE029AB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08104" y="1164676"/>
          <a:ext cx="3289300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686">
                  <a:extLst>
                    <a:ext uri="{9D8B030D-6E8A-4147-A177-3AD203B41FA5}">
                      <a16:colId xmlns:a16="http://schemas.microsoft.com/office/drawing/2014/main" val="1001942953"/>
                    </a:ext>
                  </a:extLst>
                </a:gridCol>
                <a:gridCol w="1471779">
                  <a:extLst>
                    <a:ext uri="{9D8B030D-6E8A-4147-A177-3AD203B41FA5}">
                      <a16:colId xmlns:a16="http://schemas.microsoft.com/office/drawing/2014/main" val="3180740833"/>
                    </a:ext>
                  </a:extLst>
                </a:gridCol>
                <a:gridCol w="1103835">
                  <a:extLst>
                    <a:ext uri="{9D8B030D-6E8A-4147-A177-3AD203B41FA5}">
                      <a16:colId xmlns:a16="http://schemas.microsoft.com/office/drawing/2014/main" val="385657557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Rank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Country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Index, overall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50453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Italy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99,26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20188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France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99,15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55294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Germany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98,23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84199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Spain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98,04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8014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Netherlands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97,64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3699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Sweden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97,16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275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Belgium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95,80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47839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Switzerland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95,69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1522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Austria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95,62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5985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United States</a:t>
                      </a:r>
                      <a:endParaRPr lang="cs-CZ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95,43</a:t>
                      </a:r>
                      <a:endParaRPr lang="cs-CZ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9032401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95363B33-9902-45B9-979A-548201300B0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9512" y="969645"/>
          <a:ext cx="3822701" cy="1602105"/>
        </p:xfrm>
        <a:graphic>
          <a:graphicData uri="http://schemas.openxmlformats.org/drawingml/2006/table">
            <a:tbl>
              <a:tblPr/>
              <a:tblGrid>
                <a:gridCol w="248476">
                  <a:extLst>
                    <a:ext uri="{9D8B030D-6E8A-4147-A177-3AD203B41FA5}">
                      <a16:colId xmlns:a16="http://schemas.microsoft.com/office/drawing/2014/main" val="1511240677"/>
                    </a:ext>
                  </a:extLst>
                </a:gridCol>
                <a:gridCol w="3574225">
                  <a:extLst>
                    <a:ext uri="{9D8B030D-6E8A-4147-A177-3AD203B41FA5}">
                      <a16:colId xmlns:a16="http://schemas.microsoft.com/office/drawing/2014/main" val="1796132727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Politická Globalizace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88489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Počet ambasád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4205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Členství v mezinárodních organizacích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18353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Účast v radě bezpečnosti OSN</a:t>
                      </a:r>
                    </a:p>
                    <a:p>
                      <a:pPr algn="l" fontAlgn="t"/>
                      <a:r>
                        <a:rPr lang="cs-CZ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Zahraniční mise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9715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Mezinárodní</a:t>
                      </a:r>
                      <a:r>
                        <a:rPr lang="cs-CZ" sz="1600" b="0" i="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 smlouvy a dohody</a:t>
                      </a:r>
                      <a:endParaRPr lang="cs-CZ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913367"/>
                  </a:ext>
                </a:extLst>
              </a:tr>
            </a:tbl>
          </a:graphicData>
        </a:graphic>
      </p:graphicFrame>
      <p:sp>
        <p:nvSpPr>
          <p:cNvPr id="8" name="Obdélník 7">
            <a:extLst>
              <a:ext uri="{FF2B5EF4-FFF2-40B4-BE49-F238E27FC236}">
                <a16:creationId xmlns:a16="http://schemas.microsoft.com/office/drawing/2014/main" id="{519960ED-77D6-4FE8-A4C1-A67687DBEB00}"/>
              </a:ext>
            </a:extLst>
          </p:cNvPr>
          <p:cNvSpPr/>
          <p:nvPr/>
        </p:nvSpPr>
        <p:spPr>
          <a:xfrm>
            <a:off x="904564" y="280757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27. Rusko</a:t>
            </a:r>
          </a:p>
          <a:p>
            <a:r>
              <a:rPr lang="cs-CZ" dirty="0"/>
              <a:t>28. ČR</a:t>
            </a:r>
          </a:p>
          <a:p>
            <a:r>
              <a:rPr lang="cs-CZ" dirty="0"/>
              <a:t>43. Slovensko</a:t>
            </a:r>
          </a:p>
        </p:txBody>
      </p:sp>
    </p:spTree>
    <p:extLst>
      <p:ext uri="{BB962C8B-B14F-4D97-AF65-F5344CB8AC3E}">
        <p14:creationId xmlns:p14="http://schemas.microsoft.com/office/powerpoint/2010/main" val="1520193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0E055-BBD3-43FB-B26F-83E1D25A7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/>
              <a:t>Globalizace nás sbližuje, ale vnitřně jsme každý jiný…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E71F74B-F89F-4C45-BB5F-83AF47AB6F34}"/>
              </a:ext>
            </a:extLst>
          </p:cNvPr>
          <p:cNvSpPr/>
          <p:nvPr/>
        </p:nvSpPr>
        <p:spPr>
          <a:xfrm>
            <a:off x="589239" y="73447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72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 musí pochopit šíři a hloubku proměnných, které mohou ovlivnit jejich styl řízení, stejně jako obchodní praktiky.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F786E14-F515-4718-BBAD-62E864A6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1123E21-1733-4248-AF2D-6F630FCB9DF9}"/>
              </a:ext>
            </a:extLst>
          </p:cNvPr>
          <p:cNvGraphicFramePr/>
          <p:nvPr>
            <p:extLst/>
          </p:nvPr>
        </p:nvGraphicFramePr>
        <p:xfrm>
          <a:off x="589239" y="1275606"/>
          <a:ext cx="8318521" cy="33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4434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53C37-5CFE-44E9-82DF-1B12C837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úroveň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D66F638-3C86-4359-AEE9-D78DFF9928BB}"/>
              </a:ext>
            </a:extLst>
          </p:cNvPr>
          <p:cNvSpPr txBox="1"/>
          <p:nvPr/>
        </p:nvSpPr>
        <p:spPr>
          <a:xfrm>
            <a:off x="465802" y="703189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Investiční plán pro Evropu: </a:t>
            </a:r>
            <a:r>
              <a:rPr lang="cs-CZ" b="1" dirty="0" err="1"/>
              <a:t>Junckerův</a:t>
            </a:r>
            <a:r>
              <a:rPr lang="cs-CZ" b="1" dirty="0"/>
              <a:t> plán : Obnova investic v Evropě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FF0000"/>
                </a:solidFill>
              </a:rPr>
              <a:t>Strategie pro jednotný trh</a:t>
            </a:r>
          </a:p>
          <a:p>
            <a:r>
              <a:rPr lang="cs-CZ" i="1" dirty="0"/>
              <a:t>Podílet se na stimulaci hospodářského růstu a vytváření pracovních míst. Zvýšit konkurenceschopnost Unie a učinit z ní atraktivní místo pro investice a inovace.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FF0000"/>
                </a:solidFill>
              </a:rPr>
              <a:t>Unie kapitálových trhů</a:t>
            </a:r>
          </a:p>
          <a:p>
            <a:r>
              <a:rPr lang="cs-CZ" i="1" dirty="0"/>
              <a:t>Vytvořit hlubší a integrovanější kapitálové trhy v Evropě, s jejichž pomocí se docílí mobilizace kapitálu pro všechny podniky, včetně malých a středních, a pro infrastrukturní projekty, které kapitál potřebují, aby se mohly rozvíjet a vytvářet pracovní místa.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FF0000"/>
                </a:solidFill>
              </a:rPr>
              <a:t>Strategie pro jednotný digitální trh</a:t>
            </a:r>
          </a:p>
          <a:p>
            <a:r>
              <a:rPr lang="cs-CZ" i="1" dirty="0"/>
              <a:t>Usnadnit přístup k online zboží, navrhnout pravidla, která budou držet krok s vývojem technologií, a využít přínos digitalizace.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FF0000"/>
                </a:solidFill>
              </a:rPr>
              <a:t>Akční plán EU pro oběhové hospodářství</a:t>
            </a:r>
          </a:p>
          <a:p>
            <a:r>
              <a:rPr lang="cs-CZ" i="1" dirty="0"/>
              <a:t>Směřovat k ekonomice účinně využívající zdroje, v níž je co nejdéle zachována hodnota produktů, materiálu a zdrojů a minimalizuje se produkce odpadu.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215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B55F2-1CA7-4224-872C-D58C5F99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podnikatelské prostředí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CE59E11-4C34-477B-9EDE-234EC617D4ED}"/>
              </a:ext>
            </a:extLst>
          </p:cNvPr>
          <p:cNvSpPr txBox="1"/>
          <p:nvPr/>
        </p:nvSpPr>
        <p:spPr>
          <a:xfrm>
            <a:off x="395536" y="98757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Národní podnikatelské prostředí je představováno konkrétními faktory (politické, legislativní, ekologické, demografické, technologické a další) konkrétní země, se kterou se konkrétní podnikatelský subjekt identifikuje.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Národní podnikatelské prostředí působí tzv. národním vlivem na podniky, který vychází a je dán politikou a rozhodnutími vlády příslušné země.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Strategie mezinárodní konkurenceschopnosti České republiky pro období 2012 až 2020 (</a:t>
            </a:r>
            <a:r>
              <a:rPr lang="cs-CZ" b="1" dirty="0" err="1"/>
              <a:t>SMK</a:t>
            </a:r>
            <a:r>
              <a:rPr lang="cs-CZ" b="1" dirty="0"/>
              <a:t>). Její podtitul  </a:t>
            </a:r>
            <a:r>
              <a:rPr lang="cs-CZ" b="1" dirty="0" err="1"/>
              <a:t>je"Zpět</a:t>
            </a:r>
            <a:r>
              <a:rPr lang="cs-CZ" b="1" dirty="0"/>
              <a:t> na vrchol“. (9 pilířů, 200 opatření)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280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0E055-BBD3-43FB-B26F-83E1D25A7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sz="2000" b="1" dirty="0"/>
              <a:t>PP na národní úrovni 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DD365BD-8006-43BF-8169-4E4100529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8141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FB966DE-F2D8-407C-BCD5-EB7EB36C42E3}"/>
              </a:ext>
            </a:extLst>
          </p:cNvPr>
          <p:cNvSpPr txBox="1"/>
          <p:nvPr/>
        </p:nvSpPr>
        <p:spPr>
          <a:xfrm>
            <a:off x="107504" y="627534"/>
            <a:ext cx="864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 vytváření podnikatelského prostředí se podílejí: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státní orgány </a:t>
            </a:r>
            <a:r>
              <a:rPr lang="cs-CZ" dirty="0"/>
              <a:t>- např. ministerstva, ČNB, další centrální orgány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státem zřízené nebo státem podporované instituce a agentury </a:t>
            </a:r>
            <a:r>
              <a:rPr lang="cs-CZ" dirty="0"/>
              <a:t>– Czech Invest, </a:t>
            </a:r>
            <a:r>
              <a:rPr lang="cs-CZ" dirty="0" err="1"/>
              <a:t>EGAP</a:t>
            </a:r>
            <a:r>
              <a:rPr lang="cs-CZ" dirty="0"/>
              <a:t>, </a:t>
            </a:r>
            <a:r>
              <a:rPr lang="cs-CZ" dirty="0" err="1"/>
              <a:t>OHK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soudy</a:t>
            </a:r>
            <a:r>
              <a:rPr lang="cs-CZ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orgány veřejné samosprávy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vzdělávací infrastruktura,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výzkumná a vývojová pracoviště,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subjekty působící v oblasti peněžnictví, banky, pojišťovny, instituce kapitálového trhu,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leasingové společnosti,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podnikatelská samospráva (komory, svazy, asociace, spolky a další)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poradenské, zprostředkovatelské a obdobné organizace,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tržní subjekty - </a:t>
            </a:r>
            <a:r>
              <a:rPr lang="cs-CZ" dirty="0"/>
              <a:t>reální a potenciální konkurenti a reální a potenciální kooperační partneři.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3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přednášky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1131590"/>
            <a:ext cx="828092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Základní definice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Globální vlivy prostředí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Evropské vlivy prostředí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Národní versus regionální vlivy prostředí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89C84EE-0288-4EC7-AD25-7D5C4482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2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24EE6-1067-4D71-90C1-F3F4F49B6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Hodnocení na regionální/lokální úrovni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5A111C0-D843-4E53-A6FD-BFD6D20A5606}"/>
              </a:ext>
            </a:extLst>
          </p:cNvPr>
          <p:cNvSpPr txBox="1"/>
          <p:nvPr/>
        </p:nvSpPr>
        <p:spPr>
          <a:xfrm>
            <a:off x="395536" y="915566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Lokální podnikatelské prostředí je chápáno jako konkrétní prostředí (lokalita, město, oblast), ve kterém je podnik umístěn a realizuje své podnikatelské aktivity.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Strategické plány krajů, obcí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Podnikatelská nálada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Vliv na vznik nových podnikatelských subjektů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http://www.businessinfo.cz/cs/podnikatelske-prostredi.html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386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BD0CD88F-AA74-4ACF-92B4-1537838B7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521" y="482599"/>
            <a:ext cx="8568952" cy="455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42302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15566"/>
            <a:ext cx="8280920" cy="3668761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Podnikatelským prostředím jsou chápány všechny faktory a síly, které ovlivňují podnik.</a:t>
            </a:r>
          </a:p>
          <a:p>
            <a:pPr algn="just"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je prostorově a systémově vymezená kategorie širšího významu (ekonomicky, eticky a geograficky určeného) se strukturovaným obsahem.</a:t>
            </a:r>
          </a:p>
          <a:p>
            <a:pPr algn="just"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Prostředí: rozvinuté – nevyvinuté</a:t>
            </a:r>
          </a:p>
          <a:p>
            <a:pPr algn="just"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Působení okolí: příznivé - nepříznivé</a:t>
            </a:r>
          </a:p>
          <a:p>
            <a:pPr>
              <a:spcBef>
                <a:spcPts val="0"/>
              </a:spcBef>
            </a:pPr>
            <a:r>
              <a:rPr lang="cs-CZ" sz="1800" dirty="0"/>
              <a:t>Podněty z PP:</a:t>
            </a:r>
          </a:p>
          <a:p>
            <a:pPr lvl="1">
              <a:spcBef>
                <a:spcPts val="0"/>
              </a:spcBef>
            </a:pPr>
            <a:r>
              <a:rPr lang="cs-CZ" sz="1800" b="1" dirty="0"/>
              <a:t>Zanedbatelné</a:t>
            </a:r>
          </a:p>
          <a:p>
            <a:pPr lvl="1">
              <a:spcBef>
                <a:spcPts val="0"/>
              </a:spcBef>
            </a:pPr>
            <a:r>
              <a:rPr lang="cs-CZ" sz="1800" b="1" dirty="0"/>
              <a:t>Účinné</a:t>
            </a:r>
          </a:p>
          <a:p>
            <a:pPr lvl="2">
              <a:spcBef>
                <a:spcPts val="0"/>
              </a:spcBef>
            </a:pPr>
            <a:r>
              <a:rPr lang="cs-CZ" sz="1800" i="1" dirty="0"/>
              <a:t>Rezistentní reakce</a:t>
            </a:r>
          </a:p>
          <a:p>
            <a:pPr lvl="2">
              <a:spcBef>
                <a:spcPts val="0"/>
              </a:spcBef>
            </a:pPr>
            <a:r>
              <a:rPr lang="cs-CZ" sz="1800" i="1" dirty="0"/>
              <a:t>Pružná reakce</a:t>
            </a:r>
          </a:p>
          <a:p>
            <a:pPr lvl="2">
              <a:spcBef>
                <a:spcPts val="0"/>
              </a:spcBef>
            </a:pPr>
            <a:r>
              <a:rPr lang="cs-CZ" sz="1800" i="1" dirty="0"/>
              <a:t>Důsledná reakce</a:t>
            </a:r>
          </a:p>
          <a:p>
            <a:pPr lvl="1">
              <a:spcBef>
                <a:spcPts val="0"/>
              </a:spcBef>
            </a:pPr>
            <a:r>
              <a:rPr lang="cs-CZ" sz="1800" b="1" dirty="0"/>
              <a:t>Destruktivní 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podnikatelského prostředí (PP)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9C84EE-0288-4EC7-AD25-7D5C4482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18127-6CC7-48FA-84A9-3A9CCEF96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podnikatelské prostředí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B107E38-450B-41F0-9EB7-BB5B3949A5EC}"/>
              </a:ext>
            </a:extLst>
          </p:cNvPr>
          <p:cNvSpPr txBox="1"/>
          <p:nvPr/>
        </p:nvSpPr>
        <p:spPr>
          <a:xfrm>
            <a:off x="467544" y="1059582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/>
              <a:t>Globální podnikatelské prostředí </a:t>
            </a:r>
            <a:r>
              <a:rPr lang="cs-CZ" dirty="0"/>
              <a:t>představuje nejširší podnikatelské prostředí. Toto prostředí v sobě zahrnuje mezinárodní aspekt, jelikož je tvořeno prostředím světové ekonomiky a faktory mezinárodního ekonomického řádu. Ovlivněno např.: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/>
              <a:t>Mezinárodními institucemi pro ekonomickou stabilitu (OECD, </a:t>
            </a:r>
            <a:r>
              <a:rPr lang="cs-CZ" i="1" dirty="0" err="1"/>
              <a:t>WTO</a:t>
            </a:r>
            <a:r>
              <a:rPr lang="cs-CZ" i="1" dirty="0"/>
              <a:t>, Mezinárodní měnový fond (</a:t>
            </a:r>
            <a:r>
              <a:rPr lang="cs-CZ" i="1" dirty="0" err="1"/>
              <a:t>IMF</a:t>
            </a:r>
            <a:r>
              <a:rPr lang="cs-CZ" i="1" dirty="0"/>
              <a:t>), Světová banka (IBRD)</a:t>
            </a:r>
            <a:r>
              <a:rPr lang="cs-CZ" dirty="0"/>
              <a:t> a další.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/>
              <a:t>vývoj objemu směny zboží a služeb, vývoj světových cen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 err="1"/>
              <a:t>kryptoměny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4821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EFE363-1356-45F9-BFE3-FAE9B051F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82B348A-9862-4686-999B-6ACC96463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7" y="0"/>
            <a:ext cx="5065203" cy="514350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3B881D4-A3AA-43D1-93F3-FFD85AE1D747}"/>
              </a:ext>
            </a:extLst>
          </p:cNvPr>
          <p:cNvSpPr/>
          <p:nvPr/>
        </p:nvSpPr>
        <p:spPr>
          <a:xfrm>
            <a:off x="5004048" y="235572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https://investplus.cz/investice/seznam-kryptomen-kurzy/</a:t>
            </a:r>
          </a:p>
        </p:txBody>
      </p:sp>
    </p:spTree>
    <p:extLst>
      <p:ext uri="{BB962C8B-B14F-4D97-AF65-F5344CB8AC3E}">
        <p14:creationId xmlns:p14="http://schemas.microsoft.com/office/powerpoint/2010/main" val="285745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5C6B2-2EB2-4703-9FAF-B21E66C26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Trendy na 2019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589CA53-67B1-4491-9B0A-6C75AC5678C1}"/>
              </a:ext>
            </a:extLst>
          </p:cNvPr>
          <p:cNvSpPr/>
          <p:nvPr/>
        </p:nvSpPr>
        <p:spPr>
          <a:xfrm>
            <a:off x="285020" y="4809707"/>
            <a:ext cx="8712968" cy="27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Více na https://www.e15.cz/byznys/co-ceka-firmy-v-roce-2019-podivejte-se-na-dvacet-byznysovych-trendu-1354637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EA56EE1-A7E2-48C9-939A-CB3B6E7A79E9}"/>
              </a:ext>
            </a:extLst>
          </p:cNvPr>
          <p:cNvSpPr/>
          <p:nvPr/>
        </p:nvSpPr>
        <p:spPr>
          <a:xfrm>
            <a:off x="146012" y="703189"/>
            <a:ext cx="78823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Prodej a služby zákazníkům </a:t>
            </a:r>
          </a:p>
          <a:p>
            <a:pPr marL="342900" indent="-342900">
              <a:buAutoNum type="arabicParenR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Přizpůsobení modernímu zákazníkovi.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Některé zavedené firmy proto začínají zaostávat za start-upy. </a:t>
            </a:r>
          </a:p>
          <a:p>
            <a:pPr marL="342900" indent="-342900">
              <a:buAutoNum type="arabicParenR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Umělá inteligence nenahradí lidi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…. nezačne ….masově nahrazovat lidskou práci, alespoň pokud jde o zákaznický servis. Česko se může stát evropským centrem vývoje umělé inteligence </a:t>
            </a:r>
          </a:p>
          <a:p>
            <a:pPr marL="342900" indent="-342900">
              <a:buAutoNum type="arabicParenR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Jeden komunikační kanál nestačí .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Firmy budou muset nabídnout co nejvíce komunikačních platforem, pomocí kterých se se svými zákazníky mohou spojit.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43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5C6B2-2EB2-4703-9FAF-B21E66C26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Trendy na 2019 II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589CA53-67B1-4491-9B0A-6C75AC5678C1}"/>
              </a:ext>
            </a:extLst>
          </p:cNvPr>
          <p:cNvSpPr/>
          <p:nvPr/>
        </p:nvSpPr>
        <p:spPr>
          <a:xfrm>
            <a:off x="285020" y="4809707"/>
            <a:ext cx="8712968" cy="27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Více na https://www.e15.cz/byznys/co-ceka-firmy-v-roce-2019-podivejte-se-na-dvacet-byznysovych-trendu-1354637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EA56EE1-A7E2-48C9-939A-CB3B6E7A79E9}"/>
              </a:ext>
            </a:extLst>
          </p:cNvPr>
          <p:cNvSpPr/>
          <p:nvPr/>
        </p:nvSpPr>
        <p:spPr>
          <a:xfrm>
            <a:off x="146012" y="703189"/>
            <a:ext cx="78823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Technologie a kyberbezpečnost </a:t>
            </a:r>
          </a:p>
          <a:p>
            <a:pPr algn="just"/>
            <a:r>
              <a:rPr lang="cs-CZ" dirty="0"/>
              <a:t>4) </a:t>
            </a:r>
            <a:r>
              <a:rPr lang="cs-CZ" i="1" dirty="0"/>
              <a:t>Bez blockchainu to nepůjde</a:t>
            </a:r>
            <a:r>
              <a:rPr lang="cs-CZ" dirty="0"/>
              <a:t> Informační struktura blockchain je spojovaná především s kryptoměnami, její využití ale bude daleko širší. Kryptoměny -  Práce budoucnosti? Nejvíc roste poptávka po programátorech blockchainu, uvádí LinkedIn </a:t>
            </a:r>
          </a:p>
          <a:p>
            <a:pPr algn="just"/>
            <a:r>
              <a:rPr lang="cs-CZ" dirty="0"/>
              <a:t>5) </a:t>
            </a:r>
            <a:r>
              <a:rPr lang="cs-CZ" i="1" dirty="0"/>
              <a:t>Vzestup internetu věcí. </a:t>
            </a:r>
            <a:r>
              <a:rPr lang="cs-CZ" dirty="0"/>
              <a:t>Síť takzvaných chytrých spotřebičů usnadňuje život v mnoha domácnostech</a:t>
            </a:r>
          </a:p>
          <a:p>
            <a:pPr algn="just"/>
            <a:r>
              <a:rPr lang="cs-CZ" dirty="0"/>
              <a:t>6) </a:t>
            </a:r>
            <a:r>
              <a:rPr lang="cs-CZ" i="1" dirty="0" err="1"/>
              <a:t>Kontextualizace</a:t>
            </a:r>
            <a:r>
              <a:rPr lang="cs-CZ" i="1" dirty="0"/>
              <a:t> dat bude snazší . </a:t>
            </a:r>
            <a:r>
              <a:rPr lang="cs-CZ" dirty="0"/>
              <a:t>Ve větší míře budou vznikat analytické aplikace, které umožní analyzovat data nikoliv pouze odborníkům. </a:t>
            </a:r>
          </a:p>
          <a:p>
            <a:pPr algn="just"/>
            <a:r>
              <a:rPr lang="cs-CZ" dirty="0"/>
              <a:t>7) </a:t>
            </a:r>
            <a:r>
              <a:rPr lang="cs-CZ" i="1" dirty="0"/>
              <a:t>Etika v algoritmech</a:t>
            </a:r>
            <a:r>
              <a:rPr lang="cs-CZ" dirty="0"/>
              <a:t>. Tyto algoritmy se budou zdokonalovat ve smyslu lepšího zacházení s klienty a bude do nich vnášen etický rozměr. </a:t>
            </a:r>
          </a:p>
        </p:txBody>
      </p:sp>
    </p:spTree>
    <p:extLst>
      <p:ext uri="{BB962C8B-B14F-4D97-AF65-F5344CB8AC3E}">
        <p14:creationId xmlns:p14="http://schemas.microsoft.com/office/powerpoint/2010/main" val="1763929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5C6B2-2EB2-4703-9FAF-B21E66C26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Trendy na 2019 III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589CA53-67B1-4491-9B0A-6C75AC5678C1}"/>
              </a:ext>
            </a:extLst>
          </p:cNvPr>
          <p:cNvSpPr/>
          <p:nvPr/>
        </p:nvSpPr>
        <p:spPr>
          <a:xfrm>
            <a:off x="285020" y="4809707"/>
            <a:ext cx="8712968" cy="27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Více na https://www.e15.cz/byznys/co-ceka-firmy-v-roce-2019-podivejte-se-na-dvacet-byznysovych-trendu-1354637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EA56EE1-A7E2-48C9-939A-CB3B6E7A79E9}"/>
              </a:ext>
            </a:extLst>
          </p:cNvPr>
          <p:cNvSpPr/>
          <p:nvPr/>
        </p:nvSpPr>
        <p:spPr>
          <a:xfrm>
            <a:off x="146012" y="703189"/>
            <a:ext cx="78823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Marketing a reklama </a:t>
            </a:r>
          </a:p>
          <a:p>
            <a:pPr algn="just"/>
            <a:r>
              <a:rPr lang="cs-CZ" dirty="0"/>
              <a:t>8) </a:t>
            </a:r>
            <a:r>
              <a:rPr lang="cs-CZ" i="1" dirty="0"/>
              <a:t>Ještě personalizovanější marketing</a:t>
            </a:r>
            <a:r>
              <a:rPr lang="cs-CZ" dirty="0"/>
              <a:t>. Trend cílené reklamy bude pokračovat. Zároveň tím bude ubývat neosobních výzev, které přesvědčují spotřebitele k nákupu. </a:t>
            </a:r>
          </a:p>
          <a:p>
            <a:pPr algn="just"/>
            <a:r>
              <a:rPr lang="cs-CZ" dirty="0"/>
              <a:t>9) </a:t>
            </a:r>
            <a:r>
              <a:rPr lang="cs-CZ" i="1" dirty="0"/>
              <a:t>Vlivné uživatelské recenze. </a:t>
            </a:r>
            <a:r>
              <a:rPr lang="cs-CZ" dirty="0"/>
              <a:t>Stále více lidí, kteří nakupují online, se rozhoduje podle recenzí jiných zákazníků. Také tento trend bude sílit. 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Technologie a média   </a:t>
            </a:r>
          </a:p>
          <a:p>
            <a:pPr algn="just"/>
            <a:r>
              <a:rPr lang="cs-CZ" dirty="0"/>
              <a:t>10) </a:t>
            </a:r>
            <a:r>
              <a:rPr lang="cs-CZ" i="1" dirty="0"/>
              <a:t>Nové strategie</a:t>
            </a:r>
            <a:r>
              <a:rPr lang="cs-CZ" dirty="0"/>
              <a:t>.  Nové zdroje údajů o zákaznících </a:t>
            </a:r>
          </a:p>
          <a:p>
            <a:pPr algn="just"/>
            <a:r>
              <a:rPr lang="cs-CZ" dirty="0"/>
              <a:t>11) </a:t>
            </a:r>
            <a:r>
              <a:rPr lang="cs-CZ" i="1" dirty="0"/>
              <a:t>Hlasové vyhledávání </a:t>
            </a:r>
            <a:r>
              <a:rPr lang="cs-CZ" dirty="0"/>
              <a:t>Hlasové vyhledávání je rychlejší a například pro řidiče bezpečnější než psaní. </a:t>
            </a:r>
          </a:p>
        </p:txBody>
      </p:sp>
    </p:spTree>
    <p:extLst>
      <p:ext uri="{BB962C8B-B14F-4D97-AF65-F5344CB8AC3E}">
        <p14:creationId xmlns:p14="http://schemas.microsoft.com/office/powerpoint/2010/main" val="1432750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5C6B2-2EB2-4703-9FAF-B21E66C26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Trendy na 2019 IV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589CA53-67B1-4491-9B0A-6C75AC5678C1}"/>
              </a:ext>
            </a:extLst>
          </p:cNvPr>
          <p:cNvSpPr/>
          <p:nvPr/>
        </p:nvSpPr>
        <p:spPr>
          <a:xfrm>
            <a:off x="285020" y="4809707"/>
            <a:ext cx="8712968" cy="27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Více na https://www.e15.cz/byznys/co-ceka-firmy-v-roce-2019-podivejte-se-na-dvacet-byznysovych-trendu-1354637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EA56EE1-A7E2-48C9-939A-CB3B6E7A79E9}"/>
              </a:ext>
            </a:extLst>
          </p:cNvPr>
          <p:cNvSpPr/>
          <p:nvPr/>
        </p:nvSpPr>
        <p:spPr>
          <a:xfrm>
            <a:off x="146012" y="703189"/>
            <a:ext cx="78823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Bankovnictví </a:t>
            </a:r>
          </a:p>
          <a:p>
            <a:pPr algn="just"/>
            <a:r>
              <a:rPr lang="cs-CZ" dirty="0"/>
              <a:t>12) </a:t>
            </a:r>
            <a:r>
              <a:rPr lang="cs-CZ" i="1" dirty="0"/>
              <a:t>Možnosti plateb</a:t>
            </a:r>
            <a:r>
              <a:rPr lang="cs-CZ" dirty="0"/>
              <a:t>. Bankovní sektor prochází významnými změnami ohledně možnosti placení, o vlastních službách začínají uvažovat i nebankovní instituce. To si však vyžádá další regulace kvůli zachování bezpečnosti transakcí nebo i boji proti praní špinavých peněz. </a:t>
            </a:r>
          </a:p>
          <a:p>
            <a:pPr algn="just"/>
            <a:r>
              <a:rPr lang="cs-CZ" dirty="0"/>
              <a:t>13) </a:t>
            </a:r>
            <a:r>
              <a:rPr lang="cs-CZ" i="1" dirty="0"/>
              <a:t>Proměna internetového bankovnictví </a:t>
            </a:r>
            <a:r>
              <a:rPr lang="cs-CZ" dirty="0"/>
              <a:t>Mileniálové chtějí platit kdykoliv a kdekoliv, čemuž banky budou muset přizpůsobovat své často stále tradiční modely. I vzhledem k tomu, že jim v tomto ohledu může narůst konkurence v podobě nebankovních institucí. </a:t>
            </a:r>
          </a:p>
          <a:p>
            <a:pPr algn="just"/>
            <a:r>
              <a:rPr lang="cs-CZ" dirty="0"/>
              <a:t>14) </a:t>
            </a:r>
            <a:r>
              <a:rPr lang="cs-CZ" i="1" dirty="0"/>
              <a:t>Více kyberútoků. </a:t>
            </a:r>
            <a:r>
              <a:rPr lang="cs-CZ" dirty="0"/>
              <a:t>Mobilní internetové bankovnictví a více možností platebních metod bude znamenat nárůst kybernetických útoků.</a:t>
            </a:r>
          </a:p>
        </p:txBody>
      </p:sp>
    </p:spTree>
    <p:extLst>
      <p:ext uri="{BB962C8B-B14F-4D97-AF65-F5344CB8AC3E}">
        <p14:creationId xmlns:p14="http://schemas.microsoft.com/office/powerpoint/2010/main" val="189089336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4674</TotalTime>
  <Words>1653</Words>
  <Application>Microsoft Office PowerPoint</Application>
  <PresentationFormat>Předvádění na obrazovce (16:9)</PresentationFormat>
  <Paragraphs>298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SLU</vt:lpstr>
      <vt:lpstr>Podnikatelské prostředí v kontextu globální, evropské, národní a regionální úrovně</vt:lpstr>
      <vt:lpstr>Obsah přednášky</vt:lpstr>
      <vt:lpstr>Definice podnikatelského prostředí (PP)</vt:lpstr>
      <vt:lpstr>Globální podnikatelské prostředí </vt:lpstr>
      <vt:lpstr>Prezentace aplikace PowerPoint</vt:lpstr>
      <vt:lpstr>Trendy na 2019</vt:lpstr>
      <vt:lpstr>Trendy na 2019 II</vt:lpstr>
      <vt:lpstr>Trendy na 2019 III</vt:lpstr>
      <vt:lpstr>Trendy na 2019 IV</vt:lpstr>
      <vt:lpstr>Trendy na 2019 V</vt:lpstr>
      <vt:lpstr>Trendy na 2019 VI</vt:lpstr>
      <vt:lpstr>Index globalizace 2018 (KOF, 209 zemí)</vt:lpstr>
      <vt:lpstr>Ekonomická Globalizace</vt:lpstr>
      <vt:lpstr>Index Sociální Globalizace</vt:lpstr>
      <vt:lpstr>Politická Globalizace</vt:lpstr>
      <vt:lpstr>Globalizace nás sbližuje, ale vnitřně jsme každý jiný…</vt:lpstr>
      <vt:lpstr>Evropská úroveň</vt:lpstr>
      <vt:lpstr>Národní podnikatelské prostředí</vt:lpstr>
      <vt:lpstr>PP na národní úrovni </vt:lpstr>
      <vt:lpstr>Hodnocení na regionální/lokální úrovni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143</cp:revision>
  <cp:lastPrinted>2017-11-07T08:14:07Z</cp:lastPrinted>
  <dcterms:created xsi:type="dcterms:W3CDTF">2016-07-06T15:42:34Z</dcterms:created>
  <dcterms:modified xsi:type="dcterms:W3CDTF">2020-03-04T07:22:33Z</dcterms:modified>
</cp:coreProperties>
</file>